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4"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59"/>
    <p:restoredTop sz="86043"/>
  </p:normalViewPr>
  <p:slideViewPr>
    <p:cSldViewPr snapToGrid="0">
      <p:cViewPr varScale="1">
        <p:scale>
          <a:sx n="59" d="100"/>
          <a:sy n="59" d="100"/>
        </p:scale>
        <p:origin x="834" y="6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5" Type="http://schemas.openxmlformats.org/officeDocument/2006/relationships/image" Target="../media/image42.wmf"/><Relationship Id="rId4" Type="http://schemas.openxmlformats.org/officeDocument/2006/relationships/image" Target="../media/image4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50.wmf"/><Relationship Id="rId1" Type="http://schemas.openxmlformats.org/officeDocument/2006/relationships/image" Target="../media/image49.wmf"/><Relationship Id="rId5" Type="http://schemas.openxmlformats.org/officeDocument/2006/relationships/image" Target="../media/image51.wmf"/><Relationship Id="rId4" Type="http://schemas.openxmlformats.org/officeDocument/2006/relationships/image" Target="../media/image2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5" Type="http://schemas.openxmlformats.org/officeDocument/2006/relationships/image" Target="../media/image24.wmf"/><Relationship Id="rId4"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25.wmf"/><Relationship Id="rId6" Type="http://schemas.openxmlformats.org/officeDocument/2006/relationships/image" Target="../media/image26.wmf"/><Relationship Id="rId5" Type="http://schemas.openxmlformats.org/officeDocument/2006/relationships/image" Target="../media/image7.wmf"/><Relationship Id="rId4" Type="http://schemas.openxmlformats.org/officeDocument/2006/relationships/image" Target="../media/image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5" Type="http://schemas.openxmlformats.org/officeDocument/2006/relationships/image" Target="../media/image32.wmf"/><Relationship Id="rId4"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7.wmf"/><Relationship Id="rId7" Type="http://schemas.openxmlformats.org/officeDocument/2006/relationships/image" Target="../media/image40.wmf"/><Relationship Id="rId2" Type="http://schemas.openxmlformats.org/officeDocument/2006/relationships/image" Target="../media/image36.wmf"/><Relationship Id="rId1" Type="http://schemas.openxmlformats.org/officeDocument/2006/relationships/image" Target="../media/image35.wmf"/><Relationship Id="rId6" Type="http://schemas.openxmlformats.org/officeDocument/2006/relationships/image" Target="../media/image39.wmf"/><Relationship Id="rId5" Type="http://schemas.openxmlformats.org/officeDocument/2006/relationships/image" Target="../media/image22.wmf"/><Relationship Id="rId4" Type="http://schemas.openxmlformats.org/officeDocument/2006/relationships/image" Target="../media/image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425237-92D9-F840-8F2A-43B38583BDB5}" type="datetimeFigureOut">
              <a:rPr kumimoji="1" lang="zh-CN" altLang="en-US" smtClean="0"/>
              <a:t>2018/12/16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CEC641-C7D5-534F-AC95-89A58F600E79}" type="slidenum">
              <a:rPr kumimoji="1" lang="zh-CN" altLang="en-US" smtClean="0"/>
              <a:t>‹#›</a:t>
            </a:fld>
            <a:endParaRPr kumimoji="1" lang="zh-CN" altLang="en-US"/>
          </a:p>
        </p:txBody>
      </p:sp>
    </p:spTree>
    <p:extLst>
      <p:ext uri="{BB962C8B-B14F-4D97-AF65-F5344CB8AC3E}">
        <p14:creationId xmlns:p14="http://schemas.microsoft.com/office/powerpoint/2010/main" val="603198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23AB61F-9777-4272-AC10-794410102350}" type="datetimeFigureOut">
              <a:rPr lang="zh-CN" altLang="en-US" smtClean="0"/>
              <a:t>2018/12/16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AB2AEC-3C0D-4F1F-BBD3-64122573489E}" type="slidenum">
              <a:rPr lang="zh-CN" altLang="en-US" smtClean="0"/>
              <a:t>‹#›</a:t>
            </a:fld>
            <a:endParaRPr lang="zh-CN" altLang="en-US"/>
          </a:p>
        </p:txBody>
      </p:sp>
    </p:spTree>
    <p:extLst>
      <p:ext uri="{BB962C8B-B14F-4D97-AF65-F5344CB8AC3E}">
        <p14:creationId xmlns:p14="http://schemas.microsoft.com/office/powerpoint/2010/main" val="1822455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3AB61F-9777-4272-AC10-794410102350}" type="datetimeFigureOut">
              <a:rPr lang="zh-CN" altLang="en-US" smtClean="0"/>
              <a:t>2018/12/16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AB2AEC-3C0D-4F1F-BBD3-64122573489E}" type="slidenum">
              <a:rPr lang="zh-CN" altLang="en-US" smtClean="0"/>
              <a:t>‹#›</a:t>
            </a:fld>
            <a:endParaRPr lang="zh-CN" altLang="en-US"/>
          </a:p>
        </p:txBody>
      </p:sp>
    </p:spTree>
    <p:extLst>
      <p:ext uri="{BB962C8B-B14F-4D97-AF65-F5344CB8AC3E}">
        <p14:creationId xmlns:p14="http://schemas.microsoft.com/office/powerpoint/2010/main" val="3841706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3AB61F-9777-4272-AC10-794410102350}" type="datetimeFigureOut">
              <a:rPr lang="zh-CN" altLang="en-US" smtClean="0"/>
              <a:t>2018/12/16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AB2AEC-3C0D-4F1F-BBD3-64122573489E}" type="slidenum">
              <a:rPr lang="zh-CN" altLang="en-US" smtClean="0"/>
              <a:t>‹#›</a:t>
            </a:fld>
            <a:endParaRPr lang="zh-CN" altLang="en-US"/>
          </a:p>
        </p:txBody>
      </p:sp>
    </p:spTree>
    <p:extLst>
      <p:ext uri="{BB962C8B-B14F-4D97-AF65-F5344CB8AC3E}">
        <p14:creationId xmlns:p14="http://schemas.microsoft.com/office/powerpoint/2010/main" val="2855218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3AB61F-9777-4272-AC10-794410102350}" type="datetimeFigureOut">
              <a:rPr lang="zh-CN" altLang="en-US" smtClean="0"/>
              <a:t>2018/12/16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AB2AEC-3C0D-4F1F-BBD3-64122573489E}" type="slidenum">
              <a:rPr lang="zh-CN" altLang="en-US" smtClean="0"/>
              <a:t>‹#›</a:t>
            </a:fld>
            <a:endParaRPr lang="zh-CN" altLang="en-US"/>
          </a:p>
        </p:txBody>
      </p:sp>
    </p:spTree>
    <p:extLst>
      <p:ext uri="{BB962C8B-B14F-4D97-AF65-F5344CB8AC3E}">
        <p14:creationId xmlns:p14="http://schemas.microsoft.com/office/powerpoint/2010/main" val="2651513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23AB61F-9777-4272-AC10-794410102350}" type="datetimeFigureOut">
              <a:rPr lang="zh-CN" altLang="en-US" smtClean="0"/>
              <a:t>2018/12/16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AB2AEC-3C0D-4F1F-BBD3-64122573489E}" type="slidenum">
              <a:rPr lang="zh-CN" altLang="en-US" smtClean="0"/>
              <a:t>‹#›</a:t>
            </a:fld>
            <a:endParaRPr lang="zh-CN" altLang="en-US"/>
          </a:p>
        </p:txBody>
      </p:sp>
    </p:spTree>
    <p:extLst>
      <p:ext uri="{BB962C8B-B14F-4D97-AF65-F5344CB8AC3E}">
        <p14:creationId xmlns:p14="http://schemas.microsoft.com/office/powerpoint/2010/main" val="3088683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23AB61F-9777-4272-AC10-794410102350}" type="datetimeFigureOut">
              <a:rPr lang="zh-CN" altLang="en-US" smtClean="0"/>
              <a:t>2018/12/16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AB2AEC-3C0D-4F1F-BBD3-64122573489E}" type="slidenum">
              <a:rPr lang="zh-CN" altLang="en-US" smtClean="0"/>
              <a:t>‹#›</a:t>
            </a:fld>
            <a:endParaRPr lang="zh-CN" altLang="en-US"/>
          </a:p>
        </p:txBody>
      </p:sp>
    </p:spTree>
    <p:extLst>
      <p:ext uri="{BB962C8B-B14F-4D97-AF65-F5344CB8AC3E}">
        <p14:creationId xmlns:p14="http://schemas.microsoft.com/office/powerpoint/2010/main" val="2877788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23AB61F-9777-4272-AC10-794410102350}" type="datetimeFigureOut">
              <a:rPr lang="zh-CN" altLang="en-US" smtClean="0"/>
              <a:t>2018/12/16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AB2AEC-3C0D-4F1F-BBD3-64122573489E}" type="slidenum">
              <a:rPr lang="zh-CN" altLang="en-US" smtClean="0"/>
              <a:t>‹#›</a:t>
            </a:fld>
            <a:endParaRPr lang="zh-CN" altLang="en-US"/>
          </a:p>
        </p:txBody>
      </p:sp>
    </p:spTree>
    <p:extLst>
      <p:ext uri="{BB962C8B-B14F-4D97-AF65-F5344CB8AC3E}">
        <p14:creationId xmlns:p14="http://schemas.microsoft.com/office/powerpoint/2010/main" val="2435882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23AB61F-9777-4272-AC10-794410102350}" type="datetimeFigureOut">
              <a:rPr lang="zh-CN" altLang="en-US" smtClean="0"/>
              <a:t>2018/12/16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6AB2AEC-3C0D-4F1F-BBD3-64122573489E}" type="slidenum">
              <a:rPr lang="zh-CN" altLang="en-US" smtClean="0"/>
              <a:t>‹#›</a:t>
            </a:fld>
            <a:endParaRPr lang="zh-CN" altLang="en-US"/>
          </a:p>
        </p:txBody>
      </p:sp>
    </p:spTree>
    <p:extLst>
      <p:ext uri="{BB962C8B-B14F-4D97-AF65-F5344CB8AC3E}">
        <p14:creationId xmlns:p14="http://schemas.microsoft.com/office/powerpoint/2010/main" val="549534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23AB61F-9777-4272-AC10-794410102350}" type="datetimeFigureOut">
              <a:rPr lang="zh-CN" altLang="en-US" smtClean="0"/>
              <a:t>2018/12/16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6AB2AEC-3C0D-4F1F-BBD3-64122573489E}" type="slidenum">
              <a:rPr lang="zh-CN" altLang="en-US" smtClean="0"/>
              <a:t>‹#›</a:t>
            </a:fld>
            <a:endParaRPr lang="zh-CN" altLang="en-US"/>
          </a:p>
        </p:txBody>
      </p:sp>
    </p:spTree>
    <p:extLst>
      <p:ext uri="{BB962C8B-B14F-4D97-AF65-F5344CB8AC3E}">
        <p14:creationId xmlns:p14="http://schemas.microsoft.com/office/powerpoint/2010/main" val="667393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23AB61F-9777-4272-AC10-794410102350}" type="datetimeFigureOut">
              <a:rPr lang="zh-CN" altLang="en-US" smtClean="0"/>
              <a:t>2018/12/16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AB2AEC-3C0D-4F1F-BBD3-64122573489E}" type="slidenum">
              <a:rPr lang="zh-CN" altLang="en-US" smtClean="0"/>
              <a:t>‹#›</a:t>
            </a:fld>
            <a:endParaRPr lang="zh-CN" altLang="en-US"/>
          </a:p>
        </p:txBody>
      </p:sp>
    </p:spTree>
    <p:extLst>
      <p:ext uri="{BB962C8B-B14F-4D97-AF65-F5344CB8AC3E}">
        <p14:creationId xmlns:p14="http://schemas.microsoft.com/office/powerpoint/2010/main" val="131491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23AB61F-9777-4272-AC10-794410102350}" type="datetimeFigureOut">
              <a:rPr lang="zh-CN" altLang="en-US" smtClean="0"/>
              <a:t>2018/12/16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AB2AEC-3C0D-4F1F-BBD3-64122573489E}" type="slidenum">
              <a:rPr lang="zh-CN" altLang="en-US" smtClean="0"/>
              <a:t>‹#›</a:t>
            </a:fld>
            <a:endParaRPr lang="zh-CN" altLang="en-US"/>
          </a:p>
        </p:txBody>
      </p:sp>
    </p:spTree>
    <p:extLst>
      <p:ext uri="{BB962C8B-B14F-4D97-AF65-F5344CB8AC3E}">
        <p14:creationId xmlns:p14="http://schemas.microsoft.com/office/powerpoint/2010/main" val="3280109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3AB61F-9777-4272-AC10-794410102350}" type="datetimeFigureOut">
              <a:rPr lang="zh-CN" altLang="en-US" smtClean="0"/>
              <a:t>2018/12/16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B2AEC-3C0D-4F1F-BBD3-64122573489E}" type="slidenum">
              <a:rPr lang="zh-CN" altLang="en-US" smtClean="0"/>
              <a:t>‹#›</a:t>
            </a:fld>
            <a:endParaRPr lang="zh-CN" altLang="en-US"/>
          </a:p>
        </p:txBody>
      </p:sp>
      <p:pic>
        <p:nvPicPr>
          <p:cNvPr id="8" name="图片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072963" y="6235700"/>
            <a:ext cx="2933700" cy="485775"/>
          </a:xfrm>
          <a:prstGeom prst="rect">
            <a:avLst/>
          </a:prstGeom>
        </p:spPr>
      </p:pic>
      <p:pic>
        <p:nvPicPr>
          <p:cNvPr id="9" name="图片 8"/>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5168" y="6145212"/>
            <a:ext cx="2762250" cy="666750"/>
          </a:xfrm>
          <a:prstGeom prst="rect">
            <a:avLst/>
          </a:prstGeom>
        </p:spPr>
      </p:pic>
    </p:spTree>
    <p:extLst>
      <p:ext uri="{BB962C8B-B14F-4D97-AF65-F5344CB8AC3E}">
        <p14:creationId xmlns:p14="http://schemas.microsoft.com/office/powerpoint/2010/main" val="2366186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27.png"/><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wmf"/><Relationship Id="rId11" Type="http://schemas.openxmlformats.org/officeDocument/2006/relationships/oleObject" Target="../embeddings/oleObject24.bin"/><Relationship Id="rId5" Type="http://schemas.openxmlformats.org/officeDocument/2006/relationships/oleObject" Target="../embeddings/oleObject21.bin"/><Relationship Id="rId15" Type="http://schemas.openxmlformats.org/officeDocument/2006/relationships/image" Target="../media/image26.wmf"/><Relationship Id="rId10" Type="http://schemas.openxmlformats.org/officeDocument/2006/relationships/image" Target="../media/image6.wmf"/><Relationship Id="rId4" Type="http://schemas.openxmlformats.org/officeDocument/2006/relationships/image" Target="../media/image25.wmf"/><Relationship Id="rId9" Type="http://schemas.openxmlformats.org/officeDocument/2006/relationships/oleObject" Target="../embeddings/oleObject23.bin"/><Relationship Id="rId14" Type="http://schemas.openxmlformats.org/officeDocument/2006/relationships/oleObject" Target="../embeddings/oleObject25.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32.wmf"/><Relationship Id="rId3" Type="http://schemas.openxmlformats.org/officeDocument/2006/relationships/image" Target="../media/image33.png"/><Relationship Id="rId7" Type="http://schemas.openxmlformats.org/officeDocument/2006/relationships/image" Target="../media/image29.wmf"/><Relationship Id="rId12"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7.bin"/><Relationship Id="rId11" Type="http://schemas.openxmlformats.org/officeDocument/2006/relationships/image" Target="../media/image31.wmf"/><Relationship Id="rId5" Type="http://schemas.openxmlformats.org/officeDocument/2006/relationships/image" Target="../media/image28.w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30.wmf"/></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oleObject" Target="../embeddings/oleObject36.bin"/><Relationship Id="rId3" Type="http://schemas.openxmlformats.org/officeDocument/2006/relationships/oleObject" Target="../embeddings/oleObject31.bin"/><Relationship Id="rId7" Type="http://schemas.openxmlformats.org/officeDocument/2006/relationships/oleObject" Target="../embeddings/oleObject33.bin"/><Relationship Id="rId12" Type="http://schemas.openxmlformats.org/officeDocument/2006/relationships/image" Target="../media/image22.wmf"/><Relationship Id="rId2" Type="http://schemas.openxmlformats.org/officeDocument/2006/relationships/slideLayout" Target="../slideLayouts/slideLayout2.xml"/><Relationship Id="rId16" Type="http://schemas.openxmlformats.org/officeDocument/2006/relationships/image" Target="../media/image40.wmf"/><Relationship Id="rId1" Type="http://schemas.openxmlformats.org/officeDocument/2006/relationships/vmlDrawing" Target="../drawings/vmlDrawing9.vml"/><Relationship Id="rId6" Type="http://schemas.openxmlformats.org/officeDocument/2006/relationships/image" Target="../media/image36.wmf"/><Relationship Id="rId11" Type="http://schemas.openxmlformats.org/officeDocument/2006/relationships/oleObject" Target="../embeddings/oleObject35.bin"/><Relationship Id="rId5" Type="http://schemas.openxmlformats.org/officeDocument/2006/relationships/oleObject" Target="../embeddings/oleObject32.bin"/><Relationship Id="rId15" Type="http://schemas.openxmlformats.org/officeDocument/2006/relationships/oleObject" Target="../embeddings/oleObject37.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34.bin"/><Relationship Id="rId14" Type="http://schemas.openxmlformats.org/officeDocument/2006/relationships/image" Target="../media/image39.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2.wmf"/><Relationship Id="rId5" Type="http://schemas.openxmlformats.org/officeDocument/2006/relationships/oleObject" Target="../embeddings/oleObject39.bin"/><Relationship Id="rId4" Type="http://schemas.openxmlformats.org/officeDocument/2006/relationships/image" Target="../media/image41.wmf"/></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oleObject" Target="../embeddings/oleObject44.bin"/><Relationship Id="rId3" Type="http://schemas.openxmlformats.org/officeDocument/2006/relationships/image" Target="../media/image43.png"/><Relationship Id="rId7" Type="http://schemas.openxmlformats.org/officeDocument/2006/relationships/oleObject" Target="../embeddings/oleObject41.bin"/><Relationship Id="rId12" Type="http://schemas.openxmlformats.org/officeDocument/2006/relationships/image" Target="../media/image48.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5.wmf"/><Relationship Id="rId11" Type="http://schemas.openxmlformats.org/officeDocument/2006/relationships/oleObject" Target="../embeddings/oleObject43.bin"/><Relationship Id="rId5" Type="http://schemas.openxmlformats.org/officeDocument/2006/relationships/oleObject" Target="../embeddings/oleObject40.bin"/><Relationship Id="rId10" Type="http://schemas.openxmlformats.org/officeDocument/2006/relationships/image" Target="../media/image47.wmf"/><Relationship Id="rId4" Type="http://schemas.openxmlformats.org/officeDocument/2006/relationships/image" Target="../media/image44.png"/><Relationship Id="rId9" Type="http://schemas.openxmlformats.org/officeDocument/2006/relationships/oleObject" Target="../embeddings/oleObject42.bin"/><Relationship Id="rId14" Type="http://schemas.openxmlformats.org/officeDocument/2006/relationships/image" Target="../media/image42.wmf"/></Relationships>
</file>

<file path=ppt/slides/_rels/slide17.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45.bin"/><Relationship Id="rId7" Type="http://schemas.openxmlformats.org/officeDocument/2006/relationships/oleObject" Target="../embeddings/oleObject47.bin"/><Relationship Id="rId12" Type="http://schemas.openxmlformats.org/officeDocument/2006/relationships/image" Target="../media/image51.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50.wmf"/><Relationship Id="rId11" Type="http://schemas.openxmlformats.org/officeDocument/2006/relationships/oleObject" Target="../embeddings/oleObject49.bin"/><Relationship Id="rId5" Type="http://schemas.openxmlformats.org/officeDocument/2006/relationships/oleObject" Target="../embeddings/oleObject46.bin"/><Relationship Id="rId10" Type="http://schemas.openxmlformats.org/officeDocument/2006/relationships/image" Target="../media/image23.wmf"/><Relationship Id="rId4" Type="http://schemas.openxmlformats.org/officeDocument/2006/relationships/image" Target="../media/image49.wmf"/><Relationship Id="rId9" Type="http://schemas.openxmlformats.org/officeDocument/2006/relationships/oleObject" Target="../embeddings/oleObject48.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52.wmf"/></Relationships>
</file>

<file path=ppt/slides/_rels/slide2.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7.wmf"/><Relationship Id="rId2" Type="http://schemas.openxmlformats.org/officeDocument/2006/relationships/slideLayout" Target="../slideLayouts/slideLayout2.xml"/><Relationship Id="rId16" Type="http://schemas.openxmlformats.org/officeDocument/2006/relationships/image" Target="../media/image9.wmf"/><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 Id="rId14" Type="http://schemas.openxmlformats.org/officeDocument/2006/relationships/image" Target="../media/image8.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9.bin"/><Relationship Id="rId4" Type="http://schemas.openxmlformats.org/officeDocument/2006/relationships/image" Target="../media/image10.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4.wmf"/><Relationship Id="rId5" Type="http://schemas.openxmlformats.org/officeDocument/2006/relationships/oleObject" Target="../embeddings/oleObject11.bin"/><Relationship Id="rId4" Type="http://schemas.openxmlformats.org/officeDocument/2006/relationships/image" Target="../media/image13.wmf"/></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3.bin"/><Relationship Id="rId5" Type="http://schemas.openxmlformats.org/officeDocument/2006/relationships/image" Target="../media/image15.wmf"/><Relationship Id="rId4" Type="http://schemas.openxmlformats.org/officeDocument/2006/relationships/oleObject" Target="../embeddings/oleObject12.bin"/></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8.wmf"/><Relationship Id="rId4" Type="http://schemas.openxmlformats.org/officeDocument/2006/relationships/oleObject" Target="../embeddings/oleObject14.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1.wmf"/><Relationship Id="rId11" Type="http://schemas.openxmlformats.org/officeDocument/2006/relationships/oleObject" Target="../embeddings/oleObject19.bin"/><Relationship Id="rId5" Type="http://schemas.openxmlformats.org/officeDocument/2006/relationships/oleObject" Target="../embeddings/oleObject16.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1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925893"/>
          </a:xfrm>
        </p:spPr>
        <p:txBody>
          <a:bodyPr anchor="ctr">
            <a:normAutofit/>
          </a:bodyPr>
          <a:lstStyle/>
          <a:p>
            <a:r>
              <a:rPr lang="zh-CN" altLang="en-US" sz="4000" dirty="0">
                <a:latin typeface="Microsoft YaHei UI" panose="020B0503020204020204" pitchFamily="34" charset="-122"/>
                <a:ea typeface="Microsoft YaHei UI" panose="020B0503020204020204" pitchFamily="34" charset="-122"/>
              </a:rPr>
              <a:t>第五</a:t>
            </a:r>
            <a:r>
              <a:rPr lang="zh-CN" altLang="en-US" sz="4000" dirty="0" smtClean="0">
                <a:latin typeface="Microsoft YaHei UI" panose="020B0503020204020204" pitchFamily="34" charset="-122"/>
                <a:ea typeface="Microsoft YaHei UI" panose="020B0503020204020204" pitchFamily="34" charset="-122"/>
              </a:rPr>
              <a:t>章 频率域方法</a:t>
            </a:r>
            <a:endParaRPr lang="zh-CN" altLang="en-US" sz="4000" dirty="0">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p:nvPr>
        </p:nvSpPr>
        <p:spPr>
          <a:xfrm>
            <a:off x="3099816" y="2386584"/>
            <a:ext cx="5992368" cy="3447288"/>
          </a:xfrm>
        </p:spPr>
        <p:txBody>
          <a:bodyPr>
            <a:normAutofit/>
          </a:bodyPr>
          <a:lstStyle/>
          <a:p>
            <a:pPr algn="l"/>
            <a:r>
              <a:rPr lang="en-US" altLang="zh-CN" dirty="0" smtClean="0">
                <a:latin typeface="Microsoft YaHei UI" panose="020B0503020204020204" pitchFamily="34" charset="-122"/>
                <a:ea typeface="Microsoft YaHei UI" panose="020B0503020204020204" pitchFamily="34" charset="-122"/>
              </a:rPr>
              <a:t>5-1 </a:t>
            </a:r>
            <a:r>
              <a:rPr lang="zh-CN" altLang="en-US" dirty="0" smtClean="0">
                <a:latin typeface="Microsoft YaHei UI" panose="020B0503020204020204" pitchFamily="34" charset="-122"/>
                <a:ea typeface="Microsoft YaHei UI" panose="020B0503020204020204" pitchFamily="34" charset="-122"/>
              </a:rPr>
              <a:t>从傅里叶级数到傅里叶变换</a:t>
            </a:r>
            <a:endParaRPr lang="en-US" altLang="zh-CN" dirty="0" smtClean="0">
              <a:latin typeface="Microsoft YaHei UI" panose="020B0503020204020204" pitchFamily="34" charset="-122"/>
              <a:ea typeface="Microsoft YaHei UI" panose="020B0503020204020204" pitchFamily="34" charset="-122"/>
            </a:endParaRPr>
          </a:p>
          <a:p>
            <a:pPr algn="l"/>
            <a:r>
              <a:rPr lang="en-US" altLang="zh-CN" dirty="0" smtClean="0">
                <a:latin typeface="Microsoft YaHei UI" panose="020B0503020204020204" pitchFamily="34" charset="-122"/>
                <a:ea typeface="Microsoft YaHei UI" panose="020B0503020204020204" pitchFamily="34" charset="-122"/>
              </a:rPr>
              <a:t>5-2 </a:t>
            </a:r>
            <a:r>
              <a:rPr lang="zh-CN" altLang="en-US" dirty="0" smtClean="0">
                <a:latin typeface="Microsoft YaHei UI" panose="020B0503020204020204" pitchFamily="34" charset="-122"/>
                <a:ea typeface="Microsoft YaHei UI" panose="020B0503020204020204" pitchFamily="34" charset="-122"/>
              </a:rPr>
              <a:t>频率特性</a:t>
            </a:r>
            <a:endParaRPr lang="en-US" altLang="zh-CN" dirty="0" smtClean="0">
              <a:latin typeface="Microsoft YaHei UI" panose="020B0503020204020204" pitchFamily="34" charset="-122"/>
              <a:ea typeface="Microsoft YaHei UI" panose="020B0503020204020204" pitchFamily="34" charset="-122"/>
            </a:endParaRPr>
          </a:p>
          <a:p>
            <a:pPr algn="l"/>
            <a:r>
              <a:rPr lang="en-US" altLang="zh-CN" dirty="0" smtClean="0">
                <a:latin typeface="Microsoft YaHei UI" panose="020B0503020204020204" pitchFamily="34" charset="-122"/>
                <a:ea typeface="Microsoft YaHei UI" panose="020B0503020204020204" pitchFamily="34" charset="-122"/>
              </a:rPr>
              <a:t>5-3 </a:t>
            </a:r>
            <a:r>
              <a:rPr lang="zh-CN" altLang="en-US" dirty="0" smtClean="0">
                <a:latin typeface="Microsoft YaHei UI" panose="020B0503020204020204" pitchFamily="34" charset="-122"/>
                <a:ea typeface="Microsoft YaHei UI" panose="020B0503020204020204" pitchFamily="34" charset="-122"/>
              </a:rPr>
              <a:t>典型环节的频率特性</a:t>
            </a:r>
            <a:endParaRPr lang="en-US" altLang="zh-CN" dirty="0" smtClean="0">
              <a:latin typeface="Microsoft YaHei UI" panose="020B0503020204020204" pitchFamily="34" charset="-122"/>
              <a:ea typeface="Microsoft YaHei UI" panose="020B0503020204020204" pitchFamily="34" charset="-122"/>
            </a:endParaRPr>
          </a:p>
          <a:p>
            <a:pPr algn="l"/>
            <a:r>
              <a:rPr lang="en-US" altLang="zh-CN" dirty="0" smtClean="0">
                <a:latin typeface="Microsoft YaHei UI" panose="020B0503020204020204" pitchFamily="34" charset="-122"/>
                <a:ea typeface="Microsoft YaHei UI" panose="020B0503020204020204" pitchFamily="34" charset="-122"/>
              </a:rPr>
              <a:t>5-4 </a:t>
            </a:r>
            <a:r>
              <a:rPr lang="zh-CN" altLang="en-US" dirty="0" smtClean="0">
                <a:latin typeface="Microsoft YaHei UI" panose="020B0503020204020204" pitchFamily="34" charset="-122"/>
                <a:ea typeface="Microsoft YaHei UI" panose="020B0503020204020204" pitchFamily="34" charset="-122"/>
              </a:rPr>
              <a:t>系统的开环频率特性</a:t>
            </a:r>
            <a:endParaRPr lang="en-US" altLang="zh-CN" dirty="0" smtClean="0">
              <a:latin typeface="Microsoft YaHei UI" panose="020B0503020204020204" pitchFamily="34" charset="-122"/>
              <a:ea typeface="Microsoft YaHei UI" panose="020B0503020204020204" pitchFamily="34" charset="-122"/>
            </a:endParaRPr>
          </a:p>
          <a:p>
            <a:pPr algn="l"/>
            <a:r>
              <a:rPr lang="en-US" altLang="zh-CN" dirty="0" smtClean="0">
                <a:latin typeface="Microsoft YaHei UI" panose="020B0503020204020204" pitchFamily="34" charset="-122"/>
                <a:ea typeface="Microsoft YaHei UI" panose="020B0503020204020204" pitchFamily="34" charset="-122"/>
              </a:rPr>
              <a:t>5-5 </a:t>
            </a:r>
            <a:r>
              <a:rPr lang="zh-CN" altLang="en-US" dirty="0" smtClean="0">
                <a:latin typeface="Microsoft YaHei UI" panose="020B0503020204020204" pitchFamily="34" charset="-122"/>
                <a:ea typeface="Microsoft YaHei UI" panose="020B0503020204020204" pitchFamily="34" charset="-122"/>
              </a:rPr>
              <a:t>频率稳定判据</a:t>
            </a:r>
            <a:endParaRPr lang="en-US" altLang="zh-CN" dirty="0" smtClean="0">
              <a:latin typeface="Microsoft YaHei UI" panose="020B0503020204020204" pitchFamily="34" charset="-122"/>
              <a:ea typeface="Microsoft YaHei UI" panose="020B0503020204020204" pitchFamily="34" charset="-122"/>
            </a:endParaRPr>
          </a:p>
          <a:p>
            <a:pPr algn="l"/>
            <a:r>
              <a:rPr lang="en-US" altLang="zh-CN" dirty="0" smtClean="0">
                <a:solidFill>
                  <a:srgbClr val="FF0000"/>
                </a:solidFill>
                <a:latin typeface="Microsoft YaHei UI" panose="020B0503020204020204" pitchFamily="34" charset="-122"/>
                <a:ea typeface="Microsoft YaHei UI" panose="020B0503020204020204" pitchFamily="34" charset="-122"/>
              </a:rPr>
              <a:t>5-6 </a:t>
            </a:r>
            <a:r>
              <a:rPr lang="zh-CN" altLang="en-US" dirty="0" smtClean="0">
                <a:solidFill>
                  <a:srgbClr val="FF0000"/>
                </a:solidFill>
                <a:latin typeface="Microsoft YaHei UI" panose="020B0503020204020204" pitchFamily="34" charset="-122"/>
                <a:ea typeface="Microsoft YaHei UI" panose="020B0503020204020204" pitchFamily="34" charset="-122"/>
              </a:rPr>
              <a:t>系统闭环频率特性与阶跃响应的关系</a:t>
            </a:r>
            <a:endParaRPr lang="en-US" altLang="zh-CN" dirty="0" smtClean="0">
              <a:solidFill>
                <a:srgbClr val="FF0000"/>
              </a:solidFill>
              <a:latin typeface="Microsoft YaHei UI" panose="020B0503020204020204" pitchFamily="34" charset="-122"/>
              <a:ea typeface="Microsoft YaHei UI" panose="020B0503020204020204" pitchFamily="34" charset="-122"/>
            </a:endParaRPr>
          </a:p>
          <a:p>
            <a:pPr algn="l"/>
            <a:r>
              <a:rPr lang="en-US" altLang="zh-CN" dirty="0" smtClean="0">
                <a:latin typeface="Microsoft YaHei UI" panose="020B0503020204020204" pitchFamily="34" charset="-122"/>
                <a:ea typeface="Microsoft YaHei UI" panose="020B0503020204020204" pitchFamily="34" charset="-122"/>
              </a:rPr>
              <a:t>5-7 </a:t>
            </a:r>
            <a:r>
              <a:rPr lang="zh-CN" altLang="en-US" dirty="0" smtClean="0">
                <a:latin typeface="Microsoft YaHei UI" panose="020B0503020204020204" pitchFamily="34" charset="-122"/>
                <a:ea typeface="Microsoft YaHei UI" panose="020B0503020204020204" pitchFamily="34" charset="-122"/>
              </a:rPr>
              <a:t>开环频率特性与阶跃响应的关系</a:t>
            </a:r>
            <a:endParaRPr lang="en-US" altLang="zh-CN" dirty="0" smtClean="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1727251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标题 1"/>
          <p:cNvSpPr>
            <a:spLocks noGrp="1"/>
          </p:cNvSpPr>
          <p:nvPr>
            <p:ph type="title"/>
          </p:nvPr>
        </p:nvSpPr>
        <p:spPr>
          <a:xfrm>
            <a:off x="838200" y="365125"/>
            <a:ext cx="10515600" cy="1325563"/>
          </a:xfrm>
        </p:spPr>
        <p:txBody>
          <a:bodyPr>
            <a:normAutofit/>
          </a:bodyPr>
          <a:lstStyle/>
          <a:p>
            <a:r>
              <a:rPr lang="en-US" altLang="zh-CN" sz="4000" dirty="0" smtClean="0">
                <a:latin typeface="微软雅黑 Light" panose="020B0502040204020203" pitchFamily="34" charset="-122"/>
                <a:ea typeface="微软雅黑 Light" panose="020B0502040204020203" pitchFamily="34" charset="-122"/>
              </a:rPr>
              <a:t>5.6 </a:t>
            </a:r>
            <a:r>
              <a:rPr lang="zh-CN" altLang="en-US" sz="4000" dirty="0" smtClean="0">
                <a:latin typeface="微软雅黑 Light" panose="020B0502040204020203" pitchFamily="34" charset="-122"/>
                <a:ea typeface="微软雅黑 Light" panose="020B0502040204020203" pitchFamily="34" charset="-122"/>
              </a:rPr>
              <a:t>系统</a:t>
            </a:r>
            <a:r>
              <a:rPr lang="zh-CN" altLang="en-US" sz="4000" dirty="0">
                <a:latin typeface="微软雅黑 Light" panose="020B0502040204020203" pitchFamily="34" charset="-122"/>
                <a:ea typeface="微软雅黑 Light" panose="020B0502040204020203" pitchFamily="34" charset="-122"/>
              </a:rPr>
              <a:t>闭环</a:t>
            </a:r>
            <a:r>
              <a:rPr lang="zh-CN" altLang="en-US" sz="4000" dirty="0" smtClean="0">
                <a:latin typeface="微软雅黑 Light" panose="020B0502040204020203" pitchFamily="34" charset="-122"/>
                <a:ea typeface="微软雅黑 Light" panose="020B0502040204020203" pitchFamily="34" charset="-122"/>
              </a:rPr>
              <a:t>频率特性</a:t>
            </a:r>
            <a:r>
              <a:rPr lang="zh-CN" altLang="en-US" sz="4000" dirty="0">
                <a:latin typeface="微软雅黑 Light" panose="020B0502040204020203" pitchFamily="34" charset="-122"/>
                <a:ea typeface="微软雅黑 Light" panose="020B0502040204020203" pitchFamily="34" charset="-122"/>
              </a:rPr>
              <a:t>与阶跃响应的关系</a:t>
            </a:r>
          </a:p>
        </p:txBody>
      </p:sp>
      <p:sp>
        <p:nvSpPr>
          <p:cNvPr id="26" name="Text Box 21"/>
          <p:cNvSpPr txBox="1">
            <a:spLocks noChangeArrowheads="1"/>
          </p:cNvSpPr>
          <p:nvPr/>
        </p:nvSpPr>
        <p:spPr bwMode="auto">
          <a:xfrm>
            <a:off x="838200" y="1920134"/>
            <a:ext cx="7858180" cy="461665"/>
          </a:xfrm>
          <a:prstGeom prst="rect">
            <a:avLst/>
          </a:prstGeom>
          <a:noFill/>
          <a:ln w="9525">
            <a:noFill/>
            <a:miter lim="800000"/>
            <a:headEnd/>
            <a:tailEnd/>
          </a:ln>
        </p:spPr>
        <p:txBody>
          <a:bodyPr wrap="square">
            <a:spAutoFit/>
          </a:bodyPr>
          <a:lstStyle/>
          <a:p>
            <a:r>
              <a:rPr lang="zh-CN" altLang="en-US" sz="2400" dirty="0" smtClean="0">
                <a:latin typeface="微软雅黑 Light" panose="020B0502040204020203" pitchFamily="34" charset="-122"/>
                <a:ea typeface="微软雅黑 Light" panose="020B0502040204020203" pitchFamily="34" charset="-122"/>
                <a:sym typeface="Euclid Symbol" pitchFamily="18" charset="2"/>
              </a:rPr>
              <a:t>例：给定一阶系统</a:t>
            </a:r>
            <a:endParaRPr lang="en-US" altLang="zh-CN" sz="2400" dirty="0">
              <a:latin typeface="微软雅黑 Light" panose="020B0502040204020203" pitchFamily="34" charset="-122"/>
              <a:ea typeface="微软雅黑 Light" panose="020B0502040204020203" pitchFamily="34" charset="-122"/>
              <a:sym typeface="Euclid Symbol" pitchFamily="18" charset="2"/>
            </a:endParaRPr>
          </a:p>
        </p:txBody>
      </p:sp>
      <p:grpSp>
        <p:nvGrpSpPr>
          <p:cNvPr id="23" name="Group 12"/>
          <p:cNvGrpSpPr>
            <a:grpSpLocks/>
          </p:cNvGrpSpPr>
          <p:nvPr/>
        </p:nvGrpSpPr>
        <p:grpSpPr bwMode="auto">
          <a:xfrm>
            <a:off x="6019006" y="1920134"/>
            <a:ext cx="5334794" cy="1798784"/>
            <a:chOff x="930" y="1389"/>
            <a:chExt cx="3900" cy="1315"/>
          </a:xfrm>
        </p:grpSpPr>
        <p:sp>
          <p:nvSpPr>
            <p:cNvPr id="24" name="Oval 13"/>
            <p:cNvSpPr>
              <a:spLocks noChangeAspect="1" noChangeArrowheads="1"/>
            </p:cNvSpPr>
            <p:nvPr/>
          </p:nvSpPr>
          <p:spPr bwMode="auto">
            <a:xfrm>
              <a:off x="1429" y="1661"/>
              <a:ext cx="288" cy="288"/>
            </a:xfrm>
            <a:prstGeom prst="ellipse">
              <a:avLst/>
            </a:prstGeom>
            <a:solidFill>
              <a:schemeClr val="bg1"/>
            </a:solidFill>
            <a:ln w="9525">
              <a:solidFill>
                <a:schemeClr val="tx1"/>
              </a:solidFill>
              <a:round/>
              <a:headEnd/>
              <a:tailEnd/>
            </a:ln>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5" name="Rectangle 14"/>
            <p:cNvSpPr>
              <a:spLocks noChangeArrowheads="1"/>
            </p:cNvSpPr>
            <p:nvPr/>
          </p:nvSpPr>
          <p:spPr bwMode="auto">
            <a:xfrm>
              <a:off x="2173" y="1389"/>
              <a:ext cx="1478" cy="834"/>
            </a:xfrm>
            <a:prstGeom prst="rect">
              <a:avLst/>
            </a:prstGeom>
            <a:solidFill>
              <a:schemeClr val="bg1"/>
            </a:solidFill>
            <a:ln w="9525">
              <a:solidFill>
                <a:schemeClr val="tx1"/>
              </a:solidFill>
              <a:miter lim="800000"/>
              <a:headEnd/>
              <a:tailEnd/>
            </a:ln>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7" name="Line 15"/>
            <p:cNvSpPr>
              <a:spLocks noChangeShapeType="1"/>
            </p:cNvSpPr>
            <p:nvPr/>
          </p:nvSpPr>
          <p:spPr bwMode="auto">
            <a:xfrm>
              <a:off x="1719" y="1806"/>
              <a:ext cx="454" cy="0"/>
            </a:xfrm>
            <a:prstGeom prst="line">
              <a:avLst/>
            </a:prstGeom>
            <a:noFill/>
            <a:ln w="28575">
              <a:solidFill>
                <a:schemeClr val="tx1"/>
              </a:solidFill>
              <a:round/>
              <a:headEnd/>
              <a:tailEnd type="triangle" w="med" len="me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8" name="Line 16"/>
            <p:cNvSpPr>
              <a:spLocks noChangeShapeType="1"/>
            </p:cNvSpPr>
            <p:nvPr/>
          </p:nvSpPr>
          <p:spPr bwMode="auto">
            <a:xfrm>
              <a:off x="4195" y="1806"/>
              <a:ext cx="0" cy="898"/>
            </a:xfrm>
            <a:prstGeom prst="line">
              <a:avLst/>
            </a:prstGeom>
            <a:noFill/>
            <a:ln w="28575">
              <a:solidFill>
                <a:schemeClr val="tx1"/>
              </a:solidFill>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9" name="Line 17"/>
            <p:cNvSpPr>
              <a:spLocks noChangeShapeType="1"/>
            </p:cNvSpPr>
            <p:nvPr/>
          </p:nvSpPr>
          <p:spPr bwMode="auto">
            <a:xfrm flipH="1">
              <a:off x="1565" y="2704"/>
              <a:ext cx="2630" cy="0"/>
            </a:xfrm>
            <a:prstGeom prst="line">
              <a:avLst/>
            </a:prstGeom>
            <a:noFill/>
            <a:ln w="28575">
              <a:solidFill>
                <a:schemeClr val="tx1"/>
              </a:solidFill>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 name="Line 18"/>
            <p:cNvSpPr>
              <a:spLocks noChangeShapeType="1"/>
            </p:cNvSpPr>
            <p:nvPr/>
          </p:nvSpPr>
          <p:spPr bwMode="auto">
            <a:xfrm flipV="1">
              <a:off x="1565" y="1933"/>
              <a:ext cx="0" cy="771"/>
            </a:xfrm>
            <a:prstGeom prst="line">
              <a:avLst/>
            </a:prstGeom>
            <a:noFill/>
            <a:ln w="28575">
              <a:solidFill>
                <a:schemeClr val="tx1"/>
              </a:solidFill>
              <a:round/>
              <a:headEnd/>
              <a:tailEnd type="triangle" w="med" len="me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1" name="Line 19"/>
            <p:cNvSpPr>
              <a:spLocks noChangeShapeType="1"/>
            </p:cNvSpPr>
            <p:nvPr/>
          </p:nvSpPr>
          <p:spPr bwMode="auto">
            <a:xfrm>
              <a:off x="930" y="1797"/>
              <a:ext cx="499" cy="0"/>
            </a:xfrm>
            <a:prstGeom prst="line">
              <a:avLst/>
            </a:prstGeom>
            <a:noFill/>
            <a:ln w="28575">
              <a:solidFill>
                <a:schemeClr val="tx1"/>
              </a:solidFill>
              <a:round/>
              <a:headEnd/>
              <a:tailEnd type="triangle" w="med" len="me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2" name="Line 20"/>
            <p:cNvSpPr>
              <a:spLocks noChangeShapeType="1"/>
            </p:cNvSpPr>
            <p:nvPr/>
          </p:nvSpPr>
          <p:spPr bwMode="auto">
            <a:xfrm>
              <a:off x="1701" y="2069"/>
              <a:ext cx="136" cy="0"/>
            </a:xfrm>
            <a:prstGeom prst="line">
              <a:avLst/>
            </a:prstGeom>
            <a:noFill/>
            <a:ln w="28575">
              <a:solidFill>
                <a:schemeClr val="tx1"/>
              </a:solidFill>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graphicFrame>
          <p:nvGraphicFramePr>
            <p:cNvPr id="33" name="Object 21"/>
            <p:cNvGraphicFramePr>
              <a:graphicFrameLocks noChangeAspect="1"/>
            </p:cNvGraphicFramePr>
            <p:nvPr/>
          </p:nvGraphicFramePr>
          <p:xfrm>
            <a:off x="2751" y="1524"/>
            <a:ext cx="318" cy="546"/>
          </p:xfrm>
          <a:graphic>
            <a:graphicData uri="http://schemas.openxmlformats.org/presentationml/2006/ole">
              <mc:AlternateContent xmlns:mc="http://schemas.openxmlformats.org/markup-compatibility/2006">
                <mc:Choice xmlns:v="urn:schemas-microsoft-com:vml" Requires="v">
                  <p:oleObj spid="_x0000_s92282" name="Equation" r:id="rId3" imgW="228501" imgH="393529" progId="Equation.DSMT4">
                    <p:embed/>
                  </p:oleObj>
                </mc:Choice>
                <mc:Fallback>
                  <p:oleObj name="Equation" r:id="rId3" imgW="228501" imgH="393529" progId="Equation.DSMT4">
                    <p:embed/>
                    <p:pic>
                      <p:nvPicPr>
                        <p:cNvPr id="12"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1" y="1524"/>
                          <a:ext cx="318" cy="5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Line 22"/>
            <p:cNvSpPr>
              <a:spLocks noChangeShapeType="1"/>
            </p:cNvSpPr>
            <p:nvPr/>
          </p:nvSpPr>
          <p:spPr bwMode="auto">
            <a:xfrm>
              <a:off x="3650" y="1797"/>
              <a:ext cx="1180" cy="0"/>
            </a:xfrm>
            <a:prstGeom prst="line">
              <a:avLst/>
            </a:prstGeom>
            <a:noFill/>
            <a:ln w="28575">
              <a:solidFill>
                <a:schemeClr val="tx1"/>
              </a:solidFill>
              <a:round/>
              <a:headEnd/>
              <a:tailEnd type="triangle" w="med" len="med"/>
            </a:ln>
          </p:spPr>
          <p:txBody>
            <a:bodyPr/>
            <a:lstStyle/>
            <a:p>
              <a:endParaRPr lang="zh-CN" altLang="en-US">
                <a:latin typeface="微软雅黑 Light" panose="020B0502040204020203" pitchFamily="34" charset="-122"/>
                <a:ea typeface="微软雅黑 Light" panose="020B0502040204020203" pitchFamily="34" charset="-122"/>
              </a:endParaRPr>
            </a:p>
          </p:txBody>
        </p:sp>
        <p:graphicFrame>
          <p:nvGraphicFramePr>
            <p:cNvPr id="35" name="Object 23"/>
            <p:cNvGraphicFramePr>
              <a:graphicFrameLocks noChangeAspect="1"/>
            </p:cNvGraphicFramePr>
            <p:nvPr/>
          </p:nvGraphicFramePr>
          <p:xfrm>
            <a:off x="975" y="1480"/>
            <a:ext cx="336" cy="256"/>
          </p:xfrm>
          <a:graphic>
            <a:graphicData uri="http://schemas.openxmlformats.org/presentationml/2006/ole">
              <mc:AlternateContent xmlns:mc="http://schemas.openxmlformats.org/markup-compatibility/2006">
                <mc:Choice xmlns:v="urn:schemas-microsoft-com:vml" Requires="v">
                  <p:oleObj spid="_x0000_s92283" name="公式" r:id="rId5" imgW="266469" imgH="203024" progId="Equation.3">
                    <p:embed/>
                  </p:oleObj>
                </mc:Choice>
                <mc:Fallback>
                  <p:oleObj name="公式" r:id="rId5" imgW="266469" imgH="203024" progId="Equation.3">
                    <p:embed/>
                    <p:pic>
                      <p:nvPicPr>
                        <p:cNvPr id="14"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5" y="1480"/>
                          <a:ext cx="336"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Object 24"/>
            <p:cNvGraphicFramePr>
              <a:graphicFrameLocks noChangeAspect="1"/>
            </p:cNvGraphicFramePr>
            <p:nvPr/>
          </p:nvGraphicFramePr>
          <p:xfrm>
            <a:off x="930" y="1933"/>
            <a:ext cx="401" cy="257"/>
          </p:xfrm>
          <a:graphic>
            <a:graphicData uri="http://schemas.openxmlformats.org/presentationml/2006/ole">
              <mc:AlternateContent xmlns:mc="http://schemas.openxmlformats.org/markup-compatibility/2006">
                <mc:Choice xmlns:v="urn:schemas-microsoft-com:vml" Requires="v">
                  <p:oleObj spid="_x0000_s92284" name="公式" r:id="rId7" imgW="317225" imgH="203024" progId="Equation.3">
                    <p:embed/>
                  </p:oleObj>
                </mc:Choice>
                <mc:Fallback>
                  <p:oleObj name="公式" r:id="rId7" imgW="317225" imgH="203024" progId="Equation.3">
                    <p:embed/>
                    <p:pic>
                      <p:nvPicPr>
                        <p:cNvPr id="15"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0" y="1933"/>
                          <a:ext cx="401" cy="2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Object 25"/>
            <p:cNvGraphicFramePr>
              <a:graphicFrameLocks noChangeAspect="1"/>
            </p:cNvGraphicFramePr>
            <p:nvPr/>
          </p:nvGraphicFramePr>
          <p:xfrm>
            <a:off x="4332" y="1480"/>
            <a:ext cx="336" cy="256"/>
          </p:xfrm>
          <a:graphic>
            <a:graphicData uri="http://schemas.openxmlformats.org/presentationml/2006/ole">
              <mc:AlternateContent xmlns:mc="http://schemas.openxmlformats.org/markup-compatibility/2006">
                <mc:Choice xmlns:v="urn:schemas-microsoft-com:vml" Requires="v">
                  <p:oleObj spid="_x0000_s92285" name="公式" r:id="rId9" imgW="266469" imgH="203024" progId="Equation.3">
                    <p:embed/>
                  </p:oleObj>
                </mc:Choice>
                <mc:Fallback>
                  <p:oleObj name="公式" r:id="rId9" imgW="266469" imgH="203024" progId="Equation.3">
                    <p:embed/>
                    <p:pic>
                      <p:nvPicPr>
                        <p:cNvPr id="16"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32" y="1480"/>
                          <a:ext cx="336"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26"/>
            <p:cNvGraphicFramePr>
              <a:graphicFrameLocks noChangeAspect="1"/>
            </p:cNvGraphicFramePr>
            <p:nvPr/>
          </p:nvGraphicFramePr>
          <p:xfrm>
            <a:off x="4332" y="1888"/>
            <a:ext cx="417" cy="257"/>
          </p:xfrm>
          <a:graphic>
            <a:graphicData uri="http://schemas.openxmlformats.org/presentationml/2006/ole">
              <mc:AlternateContent xmlns:mc="http://schemas.openxmlformats.org/markup-compatibility/2006">
                <mc:Choice xmlns:v="urn:schemas-microsoft-com:vml" Requires="v">
                  <p:oleObj spid="_x0000_s92286" name="公式" r:id="rId11" imgW="330057" imgH="203112" progId="Equation.3">
                    <p:embed/>
                  </p:oleObj>
                </mc:Choice>
                <mc:Fallback>
                  <p:oleObj name="公式" r:id="rId11" imgW="330057" imgH="203112" progId="Equation.3">
                    <p:embed/>
                    <p:pic>
                      <p:nvPicPr>
                        <p:cNvPr id="17"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32" y="1888"/>
                          <a:ext cx="417" cy="2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9" name="Rectangle 28"/>
          <p:cNvSpPr>
            <a:spLocks noChangeArrowheads="1"/>
          </p:cNvSpPr>
          <p:nvPr/>
        </p:nvSpPr>
        <p:spPr bwMode="auto">
          <a:xfrm>
            <a:off x="1411037" y="2809134"/>
            <a:ext cx="4291263" cy="1200329"/>
          </a:xfrm>
          <a:prstGeom prst="rect">
            <a:avLst/>
          </a:prstGeom>
          <a:noFill/>
          <a:ln w="9525">
            <a:noFill/>
            <a:miter lim="800000"/>
            <a:headEnd/>
            <a:tailEnd/>
          </a:ln>
        </p:spPr>
        <p:txBody>
          <a:bodyPr wrap="square">
            <a:spAutoFit/>
          </a:bodyPr>
          <a:lstStyle/>
          <a:p>
            <a:pPr>
              <a:lnSpc>
                <a:spcPct val="150000"/>
              </a:lnSpc>
            </a:pPr>
            <a:r>
              <a:rPr kumimoji="1" lang="zh-CN" altLang="en-US" sz="2400" dirty="0" smtClean="0">
                <a:latin typeface="微软雅黑 Light" panose="020B0502040204020203" pitchFamily="34" charset="-122"/>
                <a:ea typeface="微软雅黑 Light" panose="020B0502040204020203" pitchFamily="34" charset="-122"/>
                <a:sym typeface="Euclid Symbol" pitchFamily="18" charset="2"/>
              </a:rPr>
              <a:t>求带宽频率</a:t>
            </a:r>
            <a:r>
              <a:rPr kumimoji="1" lang="en-US" altLang="zh-CN" sz="2400" i="1"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a:t>
            </a:r>
            <a:r>
              <a:rPr kumimoji="1" lang="en-US" altLang="zh-CN" sz="2400" i="1" baseline="-25000"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b</a:t>
            </a:r>
            <a:r>
              <a:rPr kumimoji="1" lang="zh-CN" altLang="en-US" sz="2400" dirty="0" smtClean="0">
                <a:latin typeface="微软雅黑 Light" panose="020B0502040204020203" pitchFamily="34" charset="-122"/>
                <a:ea typeface="微软雅黑 Light" panose="020B0502040204020203" pitchFamily="34" charset="-122"/>
                <a:sym typeface="Euclid Symbol" pitchFamily="18" charset="2"/>
              </a:rPr>
              <a:t>。</a:t>
            </a:r>
            <a:endParaRPr kumimoji="1" lang="en-US" altLang="zh-CN" sz="2400" dirty="0">
              <a:latin typeface="微软雅黑 Light" panose="020B0502040204020203" pitchFamily="34" charset="-122"/>
              <a:ea typeface="微软雅黑 Light" panose="020B0502040204020203" pitchFamily="34" charset="-122"/>
              <a:sym typeface="Euclid Symbol" pitchFamily="18" charset="2"/>
            </a:endParaRPr>
          </a:p>
          <a:p>
            <a:pPr>
              <a:lnSpc>
                <a:spcPct val="150000"/>
              </a:lnSpc>
            </a:pPr>
            <a:r>
              <a:rPr kumimoji="1" lang="en-US" altLang="zh-CN" sz="2400" i="1" dirty="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a:t>
            </a:r>
            <a:r>
              <a:rPr kumimoji="1" lang="en-US" altLang="zh-CN" sz="2400" i="1" baseline="-25000" dirty="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b</a:t>
            </a:r>
            <a:r>
              <a:rPr kumimoji="1" lang="en-US" altLang="zh-CN" sz="2400" dirty="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=1/</a:t>
            </a:r>
            <a:r>
              <a:rPr kumimoji="1" lang="en-US" altLang="zh-CN" sz="2400" i="1" dirty="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T </a:t>
            </a:r>
            <a:r>
              <a:rPr kumimoji="1" lang="en-US" altLang="zh-CN" sz="2400" dirty="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a:t>
            </a:r>
            <a:r>
              <a:rPr kumimoji="1" lang="en-US" altLang="zh-CN" sz="2400"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  </a:t>
            </a:r>
            <a:r>
              <a:rPr kumimoji="1" lang="en-US" altLang="zh-CN" sz="2400" i="1" dirty="0" err="1">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t</a:t>
            </a:r>
            <a:r>
              <a:rPr kumimoji="1" lang="en-US" altLang="zh-CN" sz="2400" i="1" baseline="-25000" dirty="0" err="1">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s</a:t>
            </a:r>
            <a:r>
              <a:rPr kumimoji="1" lang="en-US" altLang="zh-CN" sz="2400" dirty="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=3</a:t>
            </a:r>
            <a:r>
              <a:rPr kumimoji="1" lang="en-US" altLang="zh-CN" sz="2400" i="1" dirty="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T, </a:t>
            </a:r>
            <a:r>
              <a:rPr kumimoji="1" lang="en-US" altLang="zh-CN" sz="2400" i="1"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 T</a:t>
            </a:r>
            <a:r>
              <a:rPr kumimoji="1" lang="en-US" altLang="zh-CN" sz="2400" dirty="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a:t>
            </a:r>
            <a:r>
              <a:rPr kumimoji="1" lang="en-US" altLang="zh-CN" sz="2400" i="1" dirty="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a:t>
            </a:r>
            <a:r>
              <a:rPr kumimoji="1" lang="en-US" altLang="zh-CN" sz="2400" i="1" baseline="-25000" dirty="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b</a:t>
            </a:r>
            <a:r>
              <a:rPr kumimoji="1" lang="en-US" altLang="zh-CN" sz="2400" dirty="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 </a:t>
            </a:r>
            <a:endParaRPr kumimoji="1" lang="en-US" altLang="en-US" sz="2400" dirty="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endParaRPr>
          </a:p>
        </p:txBody>
      </p:sp>
      <p:grpSp>
        <p:nvGrpSpPr>
          <p:cNvPr id="2" name="组合 1"/>
          <p:cNvGrpSpPr/>
          <p:nvPr/>
        </p:nvGrpSpPr>
        <p:grpSpPr>
          <a:xfrm>
            <a:off x="2046656" y="4385598"/>
            <a:ext cx="7311287" cy="1975373"/>
            <a:chOff x="1385093" y="4204025"/>
            <a:chExt cx="8634413" cy="2332857"/>
          </a:xfrm>
        </p:grpSpPr>
        <p:pic>
          <p:nvPicPr>
            <p:cNvPr id="40" name="Picture 4"/>
            <p:cNvPicPr>
              <a:picLocks noChangeAspect="1" noChangeArrowheads="1"/>
            </p:cNvPicPr>
            <p:nvPr/>
          </p:nvPicPr>
          <p:blipFill>
            <a:blip r:embed="rId13"/>
            <a:srcRect/>
            <a:stretch>
              <a:fillRect/>
            </a:stretch>
          </p:blipFill>
          <p:spPr bwMode="auto">
            <a:xfrm>
              <a:off x="1385093" y="4435032"/>
              <a:ext cx="8634413" cy="1960563"/>
            </a:xfrm>
            <a:prstGeom prst="rect">
              <a:avLst/>
            </a:prstGeom>
            <a:noFill/>
            <a:ln w="9525">
              <a:noFill/>
              <a:miter lim="800000"/>
              <a:headEnd/>
              <a:tailEnd/>
            </a:ln>
          </p:spPr>
        </p:pic>
        <p:graphicFrame>
          <p:nvGraphicFramePr>
            <p:cNvPr id="41" name="Object 5"/>
            <p:cNvGraphicFramePr>
              <a:graphicFrameLocks noChangeAspect="1"/>
            </p:cNvGraphicFramePr>
            <p:nvPr>
              <p:extLst>
                <p:ext uri="{D42A27DB-BD31-4B8C-83A1-F6EECF244321}">
                  <p14:modId xmlns:p14="http://schemas.microsoft.com/office/powerpoint/2010/main" val="1684660593"/>
                </p:ext>
              </p:extLst>
            </p:nvPr>
          </p:nvGraphicFramePr>
          <p:xfrm>
            <a:off x="5345906" y="6079682"/>
            <a:ext cx="1217612" cy="457200"/>
          </p:xfrm>
          <a:graphic>
            <a:graphicData uri="http://schemas.openxmlformats.org/presentationml/2006/ole">
              <mc:AlternateContent xmlns:mc="http://schemas.openxmlformats.org/markup-compatibility/2006">
                <mc:Choice xmlns:v="urn:schemas-microsoft-com:vml" Requires="v">
                  <p:oleObj spid="_x0000_s92287" name="Equation" r:id="rId14" imgW="609600" imgH="228600" progId="Equation.DSMT4">
                    <p:embed/>
                  </p:oleObj>
                </mc:Choice>
                <mc:Fallback>
                  <p:oleObj name="Equation" r:id="rId14" imgW="609600" imgH="228600" progId="Equation.DSMT4">
                    <p:embed/>
                    <p:pic>
                      <p:nvPicPr>
                        <p:cNvPr id="20" name="Object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45906" y="6079682"/>
                          <a:ext cx="121761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 name="Line 6"/>
            <p:cNvSpPr>
              <a:spLocks noChangeShapeType="1"/>
            </p:cNvSpPr>
            <p:nvPr/>
          </p:nvSpPr>
          <p:spPr bwMode="auto">
            <a:xfrm flipH="1">
              <a:off x="6019004" y="4204025"/>
              <a:ext cx="2065313" cy="1007294"/>
            </a:xfrm>
            <a:prstGeom prst="line">
              <a:avLst/>
            </a:prstGeom>
            <a:noFill/>
            <a:ln w="38100">
              <a:solidFill>
                <a:schemeClr val="tx1"/>
              </a:solidFill>
              <a:prstDash val="lgDash"/>
              <a:round/>
              <a:headEnd/>
              <a:tailEnd type="triangle" w="med" len="med"/>
            </a:ln>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43" name="Oval 7"/>
          <p:cNvSpPr>
            <a:spLocks noChangeArrowheads="1"/>
          </p:cNvSpPr>
          <p:nvPr/>
        </p:nvSpPr>
        <p:spPr bwMode="auto">
          <a:xfrm>
            <a:off x="7408788" y="4004209"/>
            <a:ext cx="914400" cy="914400"/>
          </a:xfrm>
          <a:prstGeom prst="ellipse">
            <a:avLst/>
          </a:prstGeom>
          <a:solidFill>
            <a:srgbClr val="CCFFFF"/>
          </a:solidFill>
          <a:ln w="9525">
            <a:solidFill>
              <a:schemeClr val="tx1"/>
            </a:solidFill>
            <a:round/>
            <a:headEnd/>
            <a:tailEnd/>
          </a:ln>
        </p:spPr>
        <p:txBody>
          <a:bodyPr wrap="none" anchor="ctr"/>
          <a:lstStyle/>
          <a:p>
            <a:pPr algn="ctr"/>
            <a:r>
              <a:rPr kumimoji="1" lang="en-US" altLang="zh-CN" sz="2400" b="1" dirty="0">
                <a:solidFill>
                  <a:srgbClr val="FF3300"/>
                </a:solidFill>
                <a:latin typeface="微软雅黑 Light" panose="020B0502040204020203" pitchFamily="34" charset="-122"/>
                <a:ea typeface="微软雅黑 Light" panose="020B0502040204020203" pitchFamily="34" charset="-122"/>
                <a:sym typeface="Euclid Symbol" pitchFamily="18" charset="2"/>
              </a:rPr>
              <a:t></a:t>
            </a:r>
            <a:r>
              <a:rPr kumimoji="1" lang="en-US" altLang="zh-CN" sz="2400" b="1" dirty="0">
                <a:solidFill>
                  <a:srgbClr val="FF3300"/>
                </a:solidFill>
                <a:latin typeface="微软雅黑 Light" panose="020B0502040204020203" pitchFamily="34" charset="-122"/>
                <a:ea typeface="微软雅黑 Light" panose="020B0502040204020203" pitchFamily="34" charset="-122"/>
              </a:rPr>
              <a:t>3dB</a:t>
            </a:r>
          </a:p>
        </p:txBody>
      </p:sp>
    </p:spTree>
    <p:extLst>
      <p:ext uri="{BB962C8B-B14F-4D97-AF65-F5344CB8AC3E}">
        <p14:creationId xmlns:p14="http://schemas.microsoft.com/office/powerpoint/2010/main" val="92690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9">
                                            <p:txEl>
                                              <p:pRg st="0" end="0"/>
                                            </p:txEl>
                                          </p:spTgt>
                                        </p:tgtEl>
                                        <p:attrNameLst>
                                          <p:attrName>style.visibility</p:attrName>
                                        </p:attrNameLst>
                                      </p:cBhvr>
                                      <p:to>
                                        <p:strVal val="visible"/>
                                      </p:to>
                                    </p:set>
                                    <p:animEffect transition="in" filter="wipe(up)">
                                      <p:cBhvr>
                                        <p:cTn id="16" dur="500"/>
                                        <p:tgtEl>
                                          <p:spTgt spid="39">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9">
                                            <p:txEl>
                                              <p:pRg st="1" end="1"/>
                                            </p:txEl>
                                          </p:spTgt>
                                        </p:tgtEl>
                                        <p:attrNameLst>
                                          <p:attrName>style.visibility</p:attrName>
                                        </p:attrNameLst>
                                      </p:cBhvr>
                                      <p:to>
                                        <p:strVal val="visible"/>
                                      </p:to>
                                    </p:set>
                                    <p:animEffect transition="in" filter="wipe(up)">
                                      <p:cBhvr>
                                        <p:cTn id="21" dur="500"/>
                                        <p:tgtEl>
                                          <p:spTgt spid="39">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wipe(up)">
                                      <p:cBhvr>
                                        <p:cTn id="3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9" grpId="0" build="p"/>
      <p:bldP spid="43"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标题 1"/>
          <p:cNvSpPr>
            <a:spLocks noGrp="1"/>
          </p:cNvSpPr>
          <p:nvPr>
            <p:ph type="title"/>
          </p:nvPr>
        </p:nvSpPr>
        <p:spPr>
          <a:xfrm>
            <a:off x="838200" y="365125"/>
            <a:ext cx="10515600" cy="1325563"/>
          </a:xfrm>
        </p:spPr>
        <p:txBody>
          <a:bodyPr>
            <a:normAutofit/>
          </a:bodyPr>
          <a:lstStyle/>
          <a:p>
            <a:r>
              <a:rPr lang="en-US" altLang="zh-CN" sz="4000" dirty="0" smtClean="0">
                <a:latin typeface="微软雅黑 Light" panose="020B0502040204020203" pitchFamily="34" charset="-122"/>
                <a:ea typeface="微软雅黑 Light" panose="020B0502040204020203" pitchFamily="34" charset="-122"/>
              </a:rPr>
              <a:t>5.6 </a:t>
            </a:r>
            <a:r>
              <a:rPr lang="zh-CN" altLang="en-US" sz="4000" dirty="0" smtClean="0">
                <a:latin typeface="微软雅黑 Light" panose="020B0502040204020203" pitchFamily="34" charset="-122"/>
                <a:ea typeface="微软雅黑 Light" panose="020B0502040204020203" pitchFamily="34" charset="-122"/>
              </a:rPr>
              <a:t>系统</a:t>
            </a:r>
            <a:r>
              <a:rPr lang="zh-CN" altLang="en-US" sz="4000" dirty="0">
                <a:latin typeface="微软雅黑 Light" panose="020B0502040204020203" pitchFamily="34" charset="-122"/>
                <a:ea typeface="微软雅黑 Light" panose="020B0502040204020203" pitchFamily="34" charset="-122"/>
              </a:rPr>
              <a:t>闭环</a:t>
            </a:r>
            <a:r>
              <a:rPr lang="zh-CN" altLang="en-US" sz="4000" dirty="0" smtClean="0">
                <a:latin typeface="微软雅黑 Light" panose="020B0502040204020203" pitchFamily="34" charset="-122"/>
                <a:ea typeface="微软雅黑 Light" panose="020B0502040204020203" pitchFamily="34" charset="-122"/>
              </a:rPr>
              <a:t>频率特性</a:t>
            </a:r>
            <a:r>
              <a:rPr lang="zh-CN" altLang="en-US" sz="4000" dirty="0">
                <a:latin typeface="微软雅黑 Light" panose="020B0502040204020203" pitchFamily="34" charset="-122"/>
                <a:ea typeface="微软雅黑 Light" panose="020B0502040204020203" pitchFamily="34" charset="-122"/>
              </a:rPr>
              <a:t>与阶跃响应的关系</a:t>
            </a:r>
          </a:p>
        </p:txBody>
      </p:sp>
      <p:sp>
        <p:nvSpPr>
          <p:cNvPr id="26" name="Text Box 21"/>
          <p:cNvSpPr txBox="1">
            <a:spLocks noChangeArrowheads="1"/>
          </p:cNvSpPr>
          <p:nvPr/>
        </p:nvSpPr>
        <p:spPr bwMode="auto">
          <a:xfrm>
            <a:off x="838200" y="1920134"/>
            <a:ext cx="4354286" cy="461665"/>
          </a:xfrm>
          <a:prstGeom prst="rect">
            <a:avLst/>
          </a:prstGeom>
          <a:noFill/>
          <a:ln w="9525">
            <a:noFill/>
            <a:miter lim="800000"/>
            <a:headEnd/>
            <a:tailEnd/>
          </a:ln>
        </p:spPr>
        <p:txBody>
          <a:bodyPr wrap="square">
            <a:spAutoFit/>
          </a:bodyPr>
          <a:lstStyle/>
          <a:p>
            <a:r>
              <a:rPr lang="zh-CN" altLang="en-US" sz="2400" dirty="0" smtClean="0">
                <a:latin typeface="微软雅黑 Light" panose="020B0502040204020203" pitchFamily="34" charset="-122"/>
                <a:ea typeface="微软雅黑 Light" panose="020B0502040204020203" pitchFamily="34" charset="-122"/>
                <a:sym typeface="Euclid Symbol" pitchFamily="18" charset="2"/>
              </a:rPr>
              <a:t>例：求二阶系统的带宽频率</a:t>
            </a:r>
            <a:endParaRPr lang="en-US" altLang="zh-CN" sz="2400" dirty="0">
              <a:latin typeface="微软雅黑 Light" panose="020B0502040204020203" pitchFamily="34" charset="-122"/>
              <a:ea typeface="微软雅黑 Light" panose="020B0502040204020203" pitchFamily="34" charset="-122"/>
              <a:sym typeface="Euclid Symbol" pitchFamily="18" charset="2"/>
            </a:endParaRPr>
          </a:p>
        </p:txBody>
      </p:sp>
      <p:grpSp>
        <p:nvGrpSpPr>
          <p:cNvPr id="44" name="Group 5"/>
          <p:cNvGrpSpPr>
            <a:grpSpLocks/>
          </p:cNvGrpSpPr>
          <p:nvPr/>
        </p:nvGrpSpPr>
        <p:grpSpPr bwMode="auto">
          <a:xfrm>
            <a:off x="5861957" y="1920134"/>
            <a:ext cx="5785757" cy="1754123"/>
            <a:chOff x="1536" y="1073"/>
            <a:chExt cx="4026" cy="1135"/>
          </a:xfrm>
        </p:grpSpPr>
        <p:pic>
          <p:nvPicPr>
            <p:cNvPr id="45" name="Picture 6"/>
            <p:cNvPicPr>
              <a:picLocks noChangeAspect="1" noChangeArrowheads="1"/>
            </p:cNvPicPr>
            <p:nvPr/>
          </p:nvPicPr>
          <p:blipFill>
            <a:blip r:embed="rId3"/>
            <a:srcRect/>
            <a:stretch>
              <a:fillRect/>
            </a:stretch>
          </p:blipFill>
          <p:spPr bwMode="auto">
            <a:xfrm>
              <a:off x="1536" y="1073"/>
              <a:ext cx="4026" cy="1135"/>
            </a:xfrm>
            <a:prstGeom prst="rect">
              <a:avLst/>
            </a:prstGeom>
            <a:solidFill>
              <a:schemeClr val="bg1"/>
            </a:solidFill>
            <a:ln w="9525">
              <a:noFill/>
              <a:miter lim="800000"/>
              <a:headEnd/>
              <a:tailEnd/>
            </a:ln>
          </p:spPr>
        </p:pic>
        <p:graphicFrame>
          <p:nvGraphicFramePr>
            <p:cNvPr id="46" name="Object 7"/>
            <p:cNvGraphicFramePr>
              <a:graphicFrameLocks noChangeAspect="1"/>
            </p:cNvGraphicFramePr>
            <p:nvPr/>
          </p:nvGraphicFramePr>
          <p:xfrm>
            <a:off x="3374" y="1245"/>
            <a:ext cx="927" cy="575"/>
          </p:xfrm>
          <a:graphic>
            <a:graphicData uri="http://schemas.openxmlformats.org/presentationml/2006/ole">
              <mc:AlternateContent xmlns:mc="http://schemas.openxmlformats.org/markup-compatibility/2006">
                <mc:Choice xmlns:v="urn:schemas-microsoft-com:vml" Requires="v">
                  <p:oleObj spid="_x0000_s93276" name="Equation" r:id="rId4" imgW="736600" imgH="457200" progId="Equation.DSMT4">
                    <p:embed/>
                  </p:oleObj>
                </mc:Choice>
                <mc:Fallback>
                  <p:oleObj name="Equation" r:id="rId4" imgW="736600" imgH="457200" progId="Equation.DSMT4">
                    <p:embed/>
                    <p:pic>
                      <p:nvPicPr>
                        <p:cNvPr id="5"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4" y="1245"/>
                          <a:ext cx="927" cy="575"/>
                        </a:xfrm>
                        <a:prstGeom prst="rect">
                          <a:avLst/>
                        </a:prstGeom>
                        <a:solidFill>
                          <a:schemeClr val="bg1"/>
                        </a:solidFill>
                      </p:spPr>
                    </p:pic>
                  </p:oleObj>
                </mc:Fallback>
              </mc:AlternateContent>
            </a:graphicData>
          </a:graphic>
        </p:graphicFrame>
      </p:grpSp>
      <p:graphicFrame>
        <p:nvGraphicFramePr>
          <p:cNvPr id="47" name="Object 8"/>
          <p:cNvGraphicFramePr>
            <a:graphicFrameLocks noChangeAspect="1"/>
          </p:cNvGraphicFramePr>
          <p:nvPr>
            <p:extLst>
              <p:ext uri="{D42A27DB-BD31-4B8C-83A1-F6EECF244321}">
                <p14:modId xmlns:p14="http://schemas.microsoft.com/office/powerpoint/2010/main" val="2293666"/>
              </p:ext>
            </p:extLst>
          </p:nvPr>
        </p:nvGraphicFramePr>
        <p:xfrm>
          <a:off x="1151165" y="2598991"/>
          <a:ext cx="4229100" cy="845820"/>
        </p:xfrm>
        <a:graphic>
          <a:graphicData uri="http://schemas.openxmlformats.org/presentationml/2006/ole">
            <mc:AlternateContent xmlns:mc="http://schemas.openxmlformats.org/markup-compatibility/2006">
              <mc:Choice xmlns:v="urn:schemas-microsoft-com:vml" Requires="v">
                <p:oleObj spid="_x0000_s93277" name="Equation" r:id="rId6" imgW="2349500" imgH="469900" progId="Equation.DSMT4">
                  <p:embed/>
                </p:oleObj>
              </mc:Choice>
              <mc:Fallback>
                <p:oleObj name="Equation" r:id="rId6" imgW="2349500" imgH="469900" progId="Equation.DSMT4">
                  <p:embed/>
                  <p:pic>
                    <p:nvPicPr>
                      <p:cNvPr id="258056"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1165" y="2598991"/>
                        <a:ext cx="4229100" cy="8458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 name="Rectangle 10"/>
          <p:cNvSpPr>
            <a:spLocks noChangeArrowheads="1"/>
          </p:cNvSpPr>
          <p:nvPr/>
        </p:nvSpPr>
        <p:spPr bwMode="auto">
          <a:xfrm>
            <a:off x="838200" y="4006628"/>
            <a:ext cx="2016125" cy="461665"/>
          </a:xfrm>
          <a:prstGeom prst="rect">
            <a:avLst/>
          </a:prstGeom>
          <a:noFill/>
          <a:ln w="9525">
            <a:noFill/>
            <a:miter lim="800000"/>
            <a:headEnd/>
            <a:tailEnd/>
          </a:ln>
        </p:spPr>
        <p:txBody>
          <a:bodyPr>
            <a:spAutoFit/>
          </a:bodyPr>
          <a:lstStyle/>
          <a:p>
            <a:r>
              <a:rPr kumimoji="1" lang="zh-CN" altLang="en-US" sz="2400" dirty="0" smtClean="0">
                <a:latin typeface="微软雅黑 Light" panose="020B0502040204020203" pitchFamily="34" charset="-122"/>
                <a:ea typeface="微软雅黑 Light" panose="020B0502040204020203" pitchFamily="34" charset="-122"/>
              </a:rPr>
              <a:t>由于</a:t>
            </a:r>
            <a:endParaRPr kumimoji="1" lang="en-US" altLang="zh-CN" sz="2400" dirty="0">
              <a:latin typeface="微软雅黑 Light" panose="020B0502040204020203" pitchFamily="34" charset="-122"/>
              <a:ea typeface="微软雅黑 Light" panose="020B0502040204020203" pitchFamily="34" charset="-122"/>
            </a:endParaRPr>
          </a:p>
        </p:txBody>
      </p:sp>
      <p:graphicFrame>
        <p:nvGraphicFramePr>
          <p:cNvPr id="49" name="Object 9"/>
          <p:cNvGraphicFramePr>
            <a:graphicFrameLocks noChangeAspect="1"/>
          </p:cNvGraphicFramePr>
          <p:nvPr>
            <p:extLst>
              <p:ext uri="{D42A27DB-BD31-4B8C-83A1-F6EECF244321}">
                <p14:modId xmlns:p14="http://schemas.microsoft.com/office/powerpoint/2010/main" val="1479686981"/>
              </p:ext>
            </p:extLst>
          </p:nvPr>
        </p:nvGraphicFramePr>
        <p:xfrm>
          <a:off x="1846262" y="4054659"/>
          <a:ext cx="1256755" cy="365602"/>
        </p:xfrm>
        <a:graphic>
          <a:graphicData uri="http://schemas.openxmlformats.org/presentationml/2006/ole">
            <mc:AlternateContent xmlns:mc="http://schemas.openxmlformats.org/markup-compatibility/2006">
              <mc:Choice xmlns:v="urn:schemas-microsoft-com:vml" Requires="v">
                <p:oleObj spid="_x0000_s93278" name="Equation" r:id="rId8" imgW="698197" imgH="203112" progId="Equation.DSMT4">
                  <p:embed/>
                </p:oleObj>
              </mc:Choice>
              <mc:Fallback>
                <p:oleObj name="Equation" r:id="rId8" imgW="698197" imgH="203112" progId="Equation.DSMT4">
                  <p:embed/>
                  <p:pic>
                    <p:nvPicPr>
                      <p:cNvPr id="258057"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6262" y="4054659"/>
                        <a:ext cx="1256755" cy="3656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 name="Rectangle 12"/>
          <p:cNvSpPr>
            <a:spLocks noChangeArrowheads="1"/>
          </p:cNvSpPr>
          <p:nvPr/>
        </p:nvSpPr>
        <p:spPr bwMode="auto">
          <a:xfrm>
            <a:off x="838200" y="4799276"/>
            <a:ext cx="492443" cy="461665"/>
          </a:xfrm>
          <a:prstGeom prst="rect">
            <a:avLst/>
          </a:prstGeom>
          <a:noFill/>
          <a:ln w="9525">
            <a:noFill/>
            <a:miter lim="800000"/>
            <a:headEnd/>
            <a:tailEnd/>
          </a:ln>
        </p:spPr>
        <p:txBody>
          <a:bodyPr wrap="none">
            <a:spAutoFit/>
          </a:bodyPr>
          <a:lstStyle/>
          <a:p>
            <a:pPr algn="ctr"/>
            <a:r>
              <a:rPr kumimoji="1" lang="zh-CN" altLang="en-US" sz="2400" dirty="0" smtClean="0">
                <a:latin typeface="微软雅黑 Light" panose="020B0502040204020203" pitchFamily="34" charset="-122"/>
                <a:ea typeface="微软雅黑 Light" panose="020B0502040204020203" pitchFamily="34" charset="-122"/>
              </a:rPr>
              <a:t>故</a:t>
            </a:r>
            <a:endParaRPr kumimoji="1" lang="en-US" altLang="zh-CN" sz="2400" dirty="0">
              <a:latin typeface="微软雅黑 Light" panose="020B0502040204020203" pitchFamily="34" charset="-122"/>
              <a:ea typeface="微软雅黑 Light" panose="020B0502040204020203" pitchFamily="34" charset="-122"/>
            </a:endParaRPr>
          </a:p>
        </p:txBody>
      </p:sp>
      <p:graphicFrame>
        <p:nvGraphicFramePr>
          <p:cNvPr id="51" name="Object 11"/>
          <p:cNvGraphicFramePr>
            <a:graphicFrameLocks noChangeAspect="1"/>
          </p:cNvGraphicFramePr>
          <p:nvPr>
            <p:extLst>
              <p:ext uri="{D42A27DB-BD31-4B8C-83A1-F6EECF244321}">
                <p14:modId xmlns:p14="http://schemas.microsoft.com/office/powerpoint/2010/main" val="2212983167"/>
              </p:ext>
            </p:extLst>
          </p:nvPr>
        </p:nvGraphicFramePr>
        <p:xfrm>
          <a:off x="1676945" y="4767218"/>
          <a:ext cx="3703320" cy="525780"/>
        </p:xfrm>
        <a:graphic>
          <a:graphicData uri="http://schemas.openxmlformats.org/presentationml/2006/ole">
            <mc:AlternateContent xmlns:mc="http://schemas.openxmlformats.org/markup-compatibility/2006">
              <mc:Choice xmlns:v="urn:schemas-microsoft-com:vml" Requires="v">
                <p:oleObj spid="_x0000_s93279" name="Equation" r:id="rId10" imgW="2057400" imgH="292100" progId="Equation.DSMT4">
                  <p:embed/>
                </p:oleObj>
              </mc:Choice>
              <mc:Fallback>
                <p:oleObj name="Equation" r:id="rId10" imgW="2057400" imgH="292100" progId="Equation.DSMT4">
                  <p:embed/>
                  <p:pic>
                    <p:nvPicPr>
                      <p:cNvPr id="1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76945" y="4767218"/>
                        <a:ext cx="3703320" cy="525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Object 13"/>
          <p:cNvGraphicFramePr>
            <a:graphicFrameLocks noChangeAspect="1"/>
          </p:cNvGraphicFramePr>
          <p:nvPr>
            <p:extLst>
              <p:ext uri="{D42A27DB-BD31-4B8C-83A1-F6EECF244321}">
                <p14:modId xmlns:p14="http://schemas.microsoft.com/office/powerpoint/2010/main" val="3451173967"/>
              </p:ext>
            </p:extLst>
          </p:nvPr>
        </p:nvGraphicFramePr>
        <p:xfrm>
          <a:off x="1676945" y="5368742"/>
          <a:ext cx="3909060" cy="617220"/>
        </p:xfrm>
        <a:graphic>
          <a:graphicData uri="http://schemas.openxmlformats.org/presentationml/2006/ole">
            <mc:AlternateContent xmlns:mc="http://schemas.openxmlformats.org/markup-compatibility/2006">
              <mc:Choice xmlns:v="urn:schemas-microsoft-com:vml" Requires="v">
                <p:oleObj spid="_x0000_s93280" name="Equation" r:id="rId12" imgW="2171700" imgH="342900" progId="Equation.DSMT4">
                  <p:embed/>
                </p:oleObj>
              </mc:Choice>
              <mc:Fallback>
                <p:oleObj name="Equation" r:id="rId12" imgW="2171700" imgH="342900" progId="Equation.DSMT4">
                  <p:embed/>
                  <p:pic>
                    <p:nvPicPr>
                      <p:cNvPr id="12"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76945" y="5368742"/>
                        <a:ext cx="3909060" cy="617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94930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wipe(up)">
                                      <p:cBhvr>
                                        <p:cTn id="16" dur="500"/>
                                        <p:tgtEl>
                                          <p:spTgt spid="4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wipe(up)">
                                      <p:cBhvr>
                                        <p:cTn id="21" dur="500"/>
                                        <p:tgtEl>
                                          <p:spTgt spid="4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wipe(up)">
                                      <p:cBhvr>
                                        <p:cTn id="26" dur="500"/>
                                        <p:tgtEl>
                                          <p:spTgt spid="4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ipe(up)">
                                      <p:cBhvr>
                                        <p:cTn id="31" dur="500"/>
                                        <p:tgtEl>
                                          <p:spTgt spid="5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wipe(up)">
                                      <p:cBhvr>
                                        <p:cTn id="36" dur="500"/>
                                        <p:tgtEl>
                                          <p:spTgt spid="5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wipe(up)">
                                      <p:cBhvr>
                                        <p:cTn id="4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8" grpId="0"/>
      <p:bldP spid="5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标题 1"/>
          <p:cNvSpPr>
            <a:spLocks noGrp="1"/>
          </p:cNvSpPr>
          <p:nvPr>
            <p:ph type="title"/>
          </p:nvPr>
        </p:nvSpPr>
        <p:spPr>
          <a:xfrm>
            <a:off x="838200" y="365125"/>
            <a:ext cx="10515600" cy="1325563"/>
          </a:xfrm>
        </p:spPr>
        <p:txBody>
          <a:bodyPr>
            <a:normAutofit/>
          </a:bodyPr>
          <a:lstStyle/>
          <a:p>
            <a:r>
              <a:rPr lang="en-US" altLang="zh-CN" sz="4000" dirty="0" smtClean="0">
                <a:latin typeface="微软雅黑 Light" panose="020B0502040204020203" pitchFamily="34" charset="-122"/>
                <a:ea typeface="微软雅黑 Light" panose="020B0502040204020203" pitchFamily="34" charset="-122"/>
              </a:rPr>
              <a:t>5.6 </a:t>
            </a:r>
            <a:r>
              <a:rPr lang="zh-CN" altLang="en-US" sz="4000" dirty="0" smtClean="0">
                <a:latin typeface="微软雅黑 Light" panose="020B0502040204020203" pitchFamily="34" charset="-122"/>
                <a:ea typeface="微软雅黑 Light" panose="020B0502040204020203" pitchFamily="34" charset="-122"/>
              </a:rPr>
              <a:t>系统</a:t>
            </a:r>
            <a:r>
              <a:rPr lang="zh-CN" altLang="en-US" sz="4000" dirty="0">
                <a:latin typeface="微软雅黑 Light" panose="020B0502040204020203" pitchFamily="34" charset="-122"/>
                <a:ea typeface="微软雅黑 Light" panose="020B0502040204020203" pitchFamily="34" charset="-122"/>
              </a:rPr>
              <a:t>闭环</a:t>
            </a:r>
            <a:r>
              <a:rPr lang="zh-CN" altLang="en-US" sz="4000" dirty="0" smtClean="0">
                <a:latin typeface="微软雅黑 Light" panose="020B0502040204020203" pitchFamily="34" charset="-122"/>
                <a:ea typeface="微软雅黑 Light" panose="020B0502040204020203" pitchFamily="34" charset="-122"/>
              </a:rPr>
              <a:t>频率特性</a:t>
            </a:r>
            <a:r>
              <a:rPr lang="zh-CN" altLang="en-US" sz="4000" dirty="0">
                <a:latin typeface="微软雅黑 Light" panose="020B0502040204020203" pitchFamily="34" charset="-122"/>
                <a:ea typeface="微软雅黑 Light" panose="020B0502040204020203" pitchFamily="34" charset="-122"/>
              </a:rPr>
              <a:t>与阶跃响应的关系</a:t>
            </a:r>
          </a:p>
        </p:txBody>
      </p:sp>
      <p:pic>
        <p:nvPicPr>
          <p:cNvPr id="13" name="Picture 2"/>
          <p:cNvPicPr>
            <a:picLocks noChangeAspect="1" noChangeArrowheads="1"/>
          </p:cNvPicPr>
          <p:nvPr/>
        </p:nvPicPr>
        <p:blipFill>
          <a:blip r:embed="rId2"/>
          <a:srcRect/>
          <a:stretch>
            <a:fillRect/>
          </a:stretch>
        </p:blipFill>
        <p:spPr bwMode="auto">
          <a:xfrm>
            <a:off x="6008914" y="1881606"/>
            <a:ext cx="5344886" cy="4200700"/>
          </a:xfrm>
          <a:prstGeom prst="rect">
            <a:avLst/>
          </a:prstGeom>
          <a:noFill/>
          <a:ln w="9525">
            <a:noFill/>
            <a:miter lim="800000"/>
            <a:headEnd/>
            <a:tailEnd/>
          </a:ln>
        </p:spPr>
      </p:pic>
      <p:sp>
        <p:nvSpPr>
          <p:cNvPr id="14" name="Line 3"/>
          <p:cNvSpPr>
            <a:spLocks noChangeAspect="1" noChangeShapeType="1"/>
          </p:cNvSpPr>
          <p:nvPr/>
        </p:nvSpPr>
        <p:spPr bwMode="auto">
          <a:xfrm>
            <a:off x="7799043" y="2465975"/>
            <a:ext cx="2370219" cy="1975396"/>
          </a:xfrm>
          <a:prstGeom prst="line">
            <a:avLst/>
          </a:prstGeom>
          <a:noFill/>
          <a:ln w="38100">
            <a:solidFill>
              <a:srgbClr val="FF3300"/>
            </a:solidFill>
            <a:prstDash val="lgDash"/>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5" name="Text Box 6"/>
          <p:cNvSpPr txBox="1">
            <a:spLocks noChangeArrowheads="1"/>
          </p:cNvSpPr>
          <p:nvPr/>
        </p:nvSpPr>
        <p:spPr bwMode="auto">
          <a:xfrm>
            <a:off x="838200" y="2074646"/>
            <a:ext cx="5080279" cy="1754326"/>
          </a:xfrm>
          <a:prstGeom prst="rect">
            <a:avLst/>
          </a:prstGeom>
          <a:noFill/>
          <a:ln w="9525">
            <a:solidFill>
              <a:srgbClr val="FF0000"/>
            </a:solidFill>
            <a:miter lim="800000"/>
            <a:headEnd/>
            <a:tailEnd/>
          </a:ln>
        </p:spPr>
        <p:txBody>
          <a:bodyPr wrap="square">
            <a:spAutoFit/>
          </a:bodyPr>
          <a:lstStyle/>
          <a:p>
            <a:pPr>
              <a:lnSpc>
                <a:spcPct val="150000"/>
              </a:lnSpc>
            </a:pPr>
            <a:r>
              <a:rPr kumimoji="1" lang="zh-CN" altLang="en-US" sz="2400" dirty="0" smtClean="0">
                <a:latin typeface="微软雅黑 Light" panose="020B0502040204020203" pitchFamily="34" charset="-122"/>
                <a:ea typeface="微软雅黑 Light" panose="020B0502040204020203" pitchFamily="34" charset="-122"/>
                <a:sym typeface="Euclid Symbol" pitchFamily="18" charset="2"/>
              </a:rPr>
              <a:t>带宽 </a:t>
            </a:r>
            <a:r>
              <a:rPr kumimoji="1" lang="en-US" altLang="zh-CN" sz="2400" i="1"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a:t>
            </a:r>
            <a:r>
              <a:rPr kumimoji="1" lang="en-US" altLang="zh-CN" sz="2400" i="1" baseline="-25000" dirty="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b</a:t>
            </a:r>
            <a:r>
              <a:rPr kumimoji="1" lang="en-US" altLang="zh-CN" sz="2400" dirty="0">
                <a:latin typeface="微软雅黑 Light" panose="020B0502040204020203" pitchFamily="34" charset="-122"/>
                <a:ea typeface="微软雅黑 Light" panose="020B0502040204020203" pitchFamily="34" charset="-122"/>
                <a:cs typeface="Times New Roman" panose="02020603050405020304" pitchFamily="18" charset="0"/>
              </a:rPr>
              <a:t> </a:t>
            </a:r>
            <a:r>
              <a:rPr kumimoji="1" lang="zh-CN" altLang="en-US" sz="2400" dirty="0" smtClean="0">
                <a:latin typeface="微软雅黑 Light" panose="020B0502040204020203" pitchFamily="34" charset="-122"/>
                <a:ea typeface="微软雅黑 Light" panose="020B0502040204020203" pitchFamily="34" charset="-122"/>
              </a:rPr>
              <a:t>与 </a:t>
            </a:r>
            <a:r>
              <a:rPr kumimoji="1" lang="en-US" altLang="zh-CN" sz="2400" i="1"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a:t>
            </a:r>
            <a:r>
              <a:rPr kumimoji="1" lang="en-US" altLang="zh-CN" sz="2400" i="1" baseline="-25000"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n </a:t>
            </a:r>
            <a:r>
              <a:rPr kumimoji="1" lang="zh-CN" altLang="en-US" sz="2400" dirty="0" smtClean="0">
                <a:latin typeface="微软雅黑 Light" panose="020B0502040204020203" pitchFamily="34" charset="-122"/>
                <a:ea typeface="微软雅黑 Light" panose="020B0502040204020203" pitchFamily="34" charset="-122"/>
                <a:sym typeface="Euclid Symbol"/>
              </a:rPr>
              <a:t>及 </a:t>
            </a:r>
            <a:r>
              <a:rPr kumimoji="1" lang="zh-CN" altLang="en-US" sz="2400" i="1" dirty="0" smtClean="0">
                <a:latin typeface="微软雅黑 Light" panose="020B0502040204020203" pitchFamily="34" charset="-122"/>
                <a:ea typeface="微软雅黑 Light" panose="020B0502040204020203" pitchFamily="34" charset="-122"/>
                <a:sym typeface="Euclid Symbol"/>
              </a:rPr>
              <a:t> </a:t>
            </a:r>
            <a:r>
              <a:rPr kumimoji="1" lang="zh-CN" altLang="en-US" sz="2400" dirty="0" smtClean="0">
                <a:latin typeface="微软雅黑 Light" panose="020B0502040204020203" pitchFamily="34" charset="-122"/>
                <a:ea typeface="微软雅黑 Light" panose="020B0502040204020203" pitchFamily="34" charset="-122"/>
                <a:sym typeface="Euclid Symbol"/>
              </a:rPr>
              <a:t>可</a:t>
            </a:r>
            <a:r>
              <a:rPr kumimoji="1" lang="zh-CN" altLang="en-US" sz="2400" dirty="0">
                <a:latin typeface="微软雅黑 Light" panose="020B0502040204020203" pitchFamily="34" charset="-122"/>
                <a:ea typeface="微软雅黑 Light" panose="020B0502040204020203" pitchFamily="34" charset="-122"/>
                <a:sym typeface="Euclid Symbol"/>
              </a:rPr>
              <a:t>建立</a:t>
            </a:r>
            <a:r>
              <a:rPr kumimoji="1" lang="zh-CN" altLang="en-US" sz="2400" dirty="0" smtClean="0">
                <a:latin typeface="微软雅黑 Light" panose="020B0502040204020203" pitchFamily="34" charset="-122"/>
                <a:ea typeface="微软雅黑 Light" panose="020B0502040204020203" pitchFamily="34" charset="-122"/>
                <a:sym typeface="Euclid Symbol"/>
              </a:rPr>
              <a:t>起</a:t>
            </a:r>
            <a:r>
              <a:rPr kumimoji="1" lang="zh-CN" altLang="en-US" sz="2400" dirty="0" smtClean="0">
                <a:latin typeface="微软雅黑 Light" panose="020B0502040204020203" pitchFamily="34" charset="-122"/>
                <a:ea typeface="微软雅黑 Light" panose="020B0502040204020203" pitchFamily="34" charset="-122"/>
              </a:rPr>
              <a:t>近似关系，如图中公式所示：</a:t>
            </a:r>
            <a:r>
              <a:rPr kumimoji="1" lang="en-US" altLang="zh-CN" sz="2400" dirty="0" smtClean="0">
                <a:latin typeface="微软雅黑 Light" panose="020B0502040204020203" pitchFamily="34" charset="-122"/>
                <a:ea typeface="微软雅黑 Light" panose="020B0502040204020203" pitchFamily="34" charset="-122"/>
              </a:rPr>
              <a:t> </a:t>
            </a:r>
            <a:r>
              <a:rPr kumimoji="1" lang="en-US" altLang="zh-CN" sz="2400" i="1" dirty="0" err="1">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t</a:t>
            </a:r>
            <a:r>
              <a:rPr kumimoji="1" lang="en-US" altLang="zh-CN" sz="2400" i="1" baseline="-25000" dirty="0" err="1">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s</a:t>
            </a:r>
            <a:r>
              <a:rPr kumimoji="1" lang="en-US" altLang="zh-CN" sz="2400" dirty="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=3/</a:t>
            </a:r>
            <a:r>
              <a:rPr kumimoji="1" lang="en-US" altLang="zh-CN" sz="2400" i="1" dirty="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a:t>
            </a:r>
            <a:r>
              <a:rPr kumimoji="1" lang="en-US" altLang="zh-CN" sz="2400" i="1" baseline="-25000"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n</a:t>
            </a:r>
            <a:r>
              <a:rPr kumimoji="1" lang="zh-CN" altLang="en-US" sz="2400" i="1" dirty="0" smtClean="0">
                <a:latin typeface="微软雅黑 Light" panose="020B0502040204020203" pitchFamily="34" charset="-122"/>
                <a:ea typeface="微软雅黑 Light" panose="020B0502040204020203" pitchFamily="34" charset="-122"/>
                <a:sym typeface="Euclid Symbol" pitchFamily="18" charset="2"/>
              </a:rPr>
              <a:t>，</a:t>
            </a:r>
            <a:r>
              <a:rPr kumimoji="1" lang="en-US" altLang="zh-CN" sz="2400" i="1"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a:t>
            </a:r>
            <a:r>
              <a:rPr kumimoji="1" lang="en-US" altLang="zh-CN" sz="2400" i="1" baseline="-25000" dirty="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b</a:t>
            </a:r>
            <a:r>
              <a:rPr kumimoji="1" lang="en-US" altLang="zh-CN" sz="2400" i="1" dirty="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a:t>
            </a:r>
            <a:r>
              <a:rPr kumimoji="1" lang="en-US" altLang="zh-CN" sz="2400" i="1" dirty="0" err="1">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K</a:t>
            </a:r>
            <a:r>
              <a:rPr kumimoji="1" lang="en-US" altLang="zh-CN" sz="2400" i="1" baseline="-25000" dirty="0" err="1"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n</a:t>
            </a:r>
            <a:r>
              <a:rPr kumimoji="1" lang="zh-CN" altLang="en-US" sz="2400" dirty="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a:t>
            </a:r>
            <a:r>
              <a:rPr kumimoji="1" lang="en-US" altLang="zh-CN" sz="2400" i="1" dirty="0" smtClean="0">
                <a:latin typeface="微软雅黑 Light" panose="020B0502040204020203" pitchFamily="34" charset="-122"/>
                <a:ea typeface="微软雅黑 Light" panose="020B0502040204020203" pitchFamily="34" charset="-122"/>
                <a:sym typeface="Euclid Symbol" pitchFamily="18" charset="2"/>
              </a:rPr>
              <a:t> </a:t>
            </a:r>
            <a:r>
              <a:rPr kumimoji="1" lang="zh-CN" altLang="en-US" sz="2400" dirty="0" smtClean="0">
                <a:latin typeface="微软雅黑 Light" panose="020B0502040204020203" pitchFamily="34" charset="-122"/>
                <a:ea typeface="微软雅黑 Light" panose="020B0502040204020203" pitchFamily="34" charset="-122"/>
                <a:sym typeface="Euclid Symbol" pitchFamily="18" charset="2"/>
              </a:rPr>
              <a:t>因此，</a:t>
            </a:r>
            <a:r>
              <a:rPr kumimoji="1" lang="en-US" altLang="zh-CN" sz="2400" i="1" dirty="0" smtClean="0">
                <a:latin typeface="微软雅黑 Light" panose="020B0502040204020203" pitchFamily="34" charset="-122"/>
                <a:ea typeface="微软雅黑 Light" panose="020B0502040204020203" pitchFamily="34" charset="-122"/>
                <a:sym typeface="Euclid Symbol" pitchFamily="18" charset="2"/>
              </a:rPr>
              <a:t> </a:t>
            </a:r>
            <a:r>
              <a:rPr kumimoji="1" lang="en-US" altLang="zh-CN" sz="2400" i="1" dirty="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a:t>
            </a:r>
            <a:r>
              <a:rPr kumimoji="1" lang="en-US" altLang="zh-CN" sz="2400" i="1" baseline="-25000" dirty="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n</a:t>
            </a:r>
            <a:r>
              <a:rPr kumimoji="1" lang="en-US" altLang="zh-CN" sz="2400" dirty="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 </a:t>
            </a:r>
            <a:r>
              <a:rPr kumimoji="1" lang="en-US" altLang="zh-CN" sz="2400" i="1"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a:t>
            </a:r>
            <a:r>
              <a:rPr kumimoji="1" lang="en-US" altLang="zh-CN" sz="2400" i="1" baseline="-250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b</a:t>
            </a:r>
            <a:r>
              <a:rPr kumimoji="1" lang="en-US" altLang="zh-CN" sz="2400" dirty="0" smtClean="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a:t>
            </a:r>
            <a:r>
              <a:rPr kumimoji="1" lang="en-US" altLang="zh-CN" sz="2400" i="1" dirty="0" err="1" smtClean="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t</a:t>
            </a:r>
            <a:r>
              <a:rPr kumimoji="1" lang="en-US" altLang="zh-CN" sz="2400" i="1" baseline="-25000" dirty="0" err="1" smtClean="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s</a:t>
            </a:r>
            <a:r>
              <a:rPr kumimoji="1" lang="en-US" altLang="zh-CN" sz="2400" dirty="0" smtClean="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sym typeface="Euclid Symbol"/>
              </a:rPr>
              <a:t></a:t>
            </a:r>
            <a:r>
              <a:rPr kumimoji="1" lang="zh-CN" altLang="en-US" sz="2400" dirty="0" smtClean="0">
                <a:latin typeface="微软雅黑 Light" panose="020B0502040204020203" pitchFamily="34" charset="-122"/>
                <a:ea typeface="微软雅黑 Light" panose="020B0502040204020203" pitchFamily="34" charset="-122"/>
                <a:sym typeface="Euclid Symbol" pitchFamily="18" charset="2"/>
              </a:rPr>
              <a:t>。</a:t>
            </a:r>
            <a:r>
              <a:rPr kumimoji="1" lang="en-US" altLang="zh-CN" sz="2400" dirty="0" smtClean="0">
                <a:latin typeface="微软雅黑 Light" panose="020B0502040204020203" pitchFamily="34" charset="-122"/>
                <a:ea typeface="微软雅黑 Light" panose="020B0502040204020203" pitchFamily="34" charset="-122"/>
                <a:sym typeface="Euclid Symbol" pitchFamily="18" charset="2"/>
              </a:rPr>
              <a:t> </a:t>
            </a:r>
            <a:endParaRPr kumimoji="1" lang="en-US" altLang="zh-CN" sz="2400" dirty="0">
              <a:latin typeface="微软雅黑 Light" panose="020B0502040204020203" pitchFamily="34" charset="-122"/>
              <a:ea typeface="微软雅黑 Light" panose="020B0502040204020203" pitchFamily="34" charset="-122"/>
              <a:sym typeface="Euclid Symbol" pitchFamily="18" charset="2"/>
            </a:endParaRPr>
          </a:p>
        </p:txBody>
      </p:sp>
    </p:spTree>
    <p:extLst>
      <p:ext uri="{BB962C8B-B14F-4D97-AF65-F5344CB8AC3E}">
        <p14:creationId xmlns:p14="http://schemas.microsoft.com/office/powerpoint/2010/main" val="21931857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标题 1"/>
          <p:cNvSpPr>
            <a:spLocks noGrp="1"/>
          </p:cNvSpPr>
          <p:nvPr>
            <p:ph type="title"/>
          </p:nvPr>
        </p:nvSpPr>
        <p:spPr>
          <a:xfrm>
            <a:off x="838200" y="365125"/>
            <a:ext cx="10515600" cy="1325563"/>
          </a:xfrm>
        </p:spPr>
        <p:txBody>
          <a:bodyPr>
            <a:normAutofit/>
          </a:bodyPr>
          <a:lstStyle/>
          <a:p>
            <a:r>
              <a:rPr lang="en-US" altLang="zh-CN" sz="4000" dirty="0" smtClean="0">
                <a:latin typeface="微软雅黑 Light" panose="020B0502040204020203" pitchFamily="34" charset="-122"/>
                <a:ea typeface="微软雅黑 Light" panose="020B0502040204020203" pitchFamily="34" charset="-122"/>
              </a:rPr>
              <a:t>5.6 </a:t>
            </a:r>
            <a:r>
              <a:rPr lang="zh-CN" altLang="en-US" sz="4000" dirty="0" smtClean="0">
                <a:latin typeface="微软雅黑 Light" panose="020B0502040204020203" pitchFamily="34" charset="-122"/>
                <a:ea typeface="微软雅黑 Light" panose="020B0502040204020203" pitchFamily="34" charset="-122"/>
              </a:rPr>
              <a:t>系统</a:t>
            </a:r>
            <a:r>
              <a:rPr lang="zh-CN" altLang="en-US" sz="4000" dirty="0">
                <a:latin typeface="微软雅黑 Light" panose="020B0502040204020203" pitchFamily="34" charset="-122"/>
                <a:ea typeface="微软雅黑 Light" panose="020B0502040204020203" pitchFamily="34" charset="-122"/>
              </a:rPr>
              <a:t>闭环</a:t>
            </a:r>
            <a:r>
              <a:rPr lang="zh-CN" altLang="en-US" sz="4000" dirty="0" smtClean="0">
                <a:latin typeface="微软雅黑 Light" panose="020B0502040204020203" pitchFamily="34" charset="-122"/>
                <a:ea typeface="微软雅黑 Light" panose="020B0502040204020203" pitchFamily="34" charset="-122"/>
              </a:rPr>
              <a:t>频率特性</a:t>
            </a:r>
            <a:r>
              <a:rPr lang="zh-CN" altLang="en-US" sz="4000" dirty="0">
                <a:latin typeface="微软雅黑 Light" panose="020B0502040204020203" pitchFamily="34" charset="-122"/>
                <a:ea typeface="微软雅黑 Light" panose="020B0502040204020203" pitchFamily="34" charset="-122"/>
              </a:rPr>
              <a:t>与阶跃响应的关系</a:t>
            </a:r>
          </a:p>
        </p:txBody>
      </p:sp>
      <p:sp>
        <p:nvSpPr>
          <p:cNvPr id="6" name="Text Box 4"/>
          <p:cNvSpPr txBox="1">
            <a:spLocks noChangeArrowheads="1"/>
          </p:cNvSpPr>
          <p:nvPr/>
        </p:nvSpPr>
        <p:spPr bwMode="auto">
          <a:xfrm>
            <a:off x="838200" y="1690688"/>
            <a:ext cx="6769100" cy="461665"/>
          </a:xfrm>
          <a:prstGeom prst="rect">
            <a:avLst/>
          </a:prstGeom>
          <a:noFill/>
          <a:ln w="9525">
            <a:noFill/>
            <a:miter lim="800000"/>
            <a:headEnd/>
            <a:tailEnd/>
          </a:ln>
        </p:spPr>
        <p:txBody>
          <a:bodyPr>
            <a:spAutoFit/>
          </a:bodyPr>
          <a:lstStyle/>
          <a:p>
            <a:r>
              <a:rPr kumimoji="1" lang="zh-CN" altLang="en-US" sz="2400" dirty="0">
                <a:latin typeface="微软雅黑 Light" panose="020B0502040204020203" pitchFamily="34" charset="-122"/>
                <a:ea typeface="微软雅黑 Light" panose="020B0502040204020203" pitchFamily="34" charset="-122"/>
              </a:rPr>
              <a:t>例：</a:t>
            </a:r>
            <a:r>
              <a:rPr kumimoji="1" lang="en-US" altLang="zh-CN" sz="2400" dirty="0">
                <a:latin typeface="微软雅黑 Light" panose="020B0502040204020203" pitchFamily="34" charset="-122"/>
                <a:ea typeface="微软雅黑 Light" panose="020B0502040204020203" pitchFamily="34" charset="-122"/>
              </a:rPr>
              <a:t> </a:t>
            </a:r>
            <a:r>
              <a:rPr kumimoji="1" lang="zh-CN" altLang="en-US" sz="2400" dirty="0" smtClean="0">
                <a:latin typeface="微软雅黑 Light" panose="020B0502040204020203" pitchFamily="34" charset="-122"/>
                <a:ea typeface="微软雅黑 Light" panose="020B0502040204020203" pitchFamily="34" charset="-122"/>
              </a:rPr>
              <a:t>考虑如下系统：</a:t>
            </a:r>
            <a:endParaRPr kumimoji="1" lang="en-US" altLang="zh-CN" sz="2400" dirty="0">
              <a:latin typeface="微软雅黑 Light" panose="020B0502040204020203" pitchFamily="34" charset="-122"/>
              <a:ea typeface="微软雅黑 Light" panose="020B0502040204020203" pitchFamily="34" charset="-122"/>
            </a:endParaRPr>
          </a:p>
        </p:txBody>
      </p:sp>
      <p:graphicFrame>
        <p:nvGraphicFramePr>
          <p:cNvPr id="7" name="Object 11"/>
          <p:cNvGraphicFramePr>
            <a:graphicFrameLocks noChangeAspect="1"/>
          </p:cNvGraphicFramePr>
          <p:nvPr>
            <p:extLst>
              <p:ext uri="{D42A27DB-BD31-4B8C-83A1-F6EECF244321}">
                <p14:modId xmlns:p14="http://schemas.microsoft.com/office/powerpoint/2010/main" val="345364155"/>
              </p:ext>
            </p:extLst>
          </p:nvPr>
        </p:nvGraphicFramePr>
        <p:xfrm>
          <a:off x="2416783" y="2397796"/>
          <a:ext cx="2011392" cy="754272"/>
        </p:xfrm>
        <a:graphic>
          <a:graphicData uri="http://schemas.openxmlformats.org/presentationml/2006/ole">
            <mc:AlternateContent xmlns:mc="http://schemas.openxmlformats.org/markup-compatibility/2006">
              <mc:Choice xmlns:v="urn:schemas-microsoft-com:vml" Requires="v">
                <p:oleObj spid="_x0000_s94329" name="Equation" r:id="rId3" imgW="1117440" imgH="419040" progId="Equation.DSMT4">
                  <p:embed/>
                </p:oleObj>
              </mc:Choice>
              <mc:Fallback>
                <p:oleObj name="Equation" r:id="rId3" imgW="1117440" imgH="419040" progId="Equation.DSMT4">
                  <p:embed/>
                  <p:pic>
                    <p:nvPicPr>
                      <p:cNvPr id="3" name="Object 11"/>
                      <p:cNvPicPr>
                        <a:picLocks noChangeAspect="1" noChangeArrowheads="1"/>
                      </p:cNvPicPr>
                      <p:nvPr/>
                    </p:nvPicPr>
                    <p:blipFill>
                      <a:blip r:embed="rId4"/>
                      <a:srcRect/>
                      <a:stretch>
                        <a:fillRect/>
                      </a:stretch>
                    </p:blipFill>
                    <p:spPr bwMode="auto">
                      <a:xfrm>
                        <a:off x="2416783" y="2397796"/>
                        <a:ext cx="2011392" cy="754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1"/>
          <p:cNvGraphicFramePr>
            <a:graphicFrameLocks noChangeAspect="1"/>
          </p:cNvGraphicFramePr>
          <p:nvPr>
            <p:extLst>
              <p:ext uri="{D42A27DB-BD31-4B8C-83A1-F6EECF244321}">
                <p14:modId xmlns:p14="http://schemas.microsoft.com/office/powerpoint/2010/main" val="365250891"/>
              </p:ext>
            </p:extLst>
          </p:nvPr>
        </p:nvGraphicFramePr>
        <p:xfrm>
          <a:off x="2416783" y="3342254"/>
          <a:ext cx="2102760" cy="754272"/>
        </p:xfrm>
        <a:graphic>
          <a:graphicData uri="http://schemas.openxmlformats.org/presentationml/2006/ole">
            <mc:AlternateContent xmlns:mc="http://schemas.openxmlformats.org/markup-compatibility/2006">
              <mc:Choice xmlns:v="urn:schemas-microsoft-com:vml" Requires="v">
                <p:oleObj spid="_x0000_s94330" name="Equation" r:id="rId5" imgW="1168200" imgH="419040" progId="Equation.DSMT4">
                  <p:embed/>
                </p:oleObj>
              </mc:Choice>
              <mc:Fallback>
                <p:oleObj name="Equation" r:id="rId5" imgW="1168200" imgH="419040" progId="Equation.DSMT4">
                  <p:embed/>
                  <p:pic>
                    <p:nvPicPr>
                      <p:cNvPr id="4" name="Object 11"/>
                      <p:cNvPicPr>
                        <a:picLocks noChangeAspect="1" noChangeArrowheads="1"/>
                      </p:cNvPicPr>
                      <p:nvPr/>
                    </p:nvPicPr>
                    <p:blipFill>
                      <a:blip r:embed="rId6"/>
                      <a:srcRect/>
                      <a:stretch>
                        <a:fillRect/>
                      </a:stretch>
                    </p:blipFill>
                    <p:spPr bwMode="auto">
                      <a:xfrm>
                        <a:off x="2416783" y="3342254"/>
                        <a:ext cx="2102760" cy="754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组合 27"/>
          <p:cNvGrpSpPr>
            <a:grpSpLocks/>
          </p:cNvGrpSpPr>
          <p:nvPr/>
        </p:nvGrpSpPr>
        <p:grpSpPr bwMode="auto">
          <a:xfrm>
            <a:off x="6796087" y="1814669"/>
            <a:ext cx="4557713" cy="2527300"/>
            <a:chOff x="2000232" y="2143116"/>
            <a:chExt cx="4557713" cy="2527309"/>
          </a:xfrm>
        </p:grpSpPr>
        <p:grpSp>
          <p:nvGrpSpPr>
            <p:cNvPr id="10" name="Group 17"/>
            <p:cNvGrpSpPr>
              <a:grpSpLocks/>
            </p:cNvGrpSpPr>
            <p:nvPr/>
          </p:nvGrpSpPr>
          <p:grpSpPr bwMode="auto">
            <a:xfrm>
              <a:off x="2343132" y="2305041"/>
              <a:ext cx="3462338" cy="1981200"/>
              <a:chOff x="3120" y="480"/>
              <a:chExt cx="2256" cy="1248"/>
            </a:xfrm>
          </p:grpSpPr>
          <p:sp>
            <p:nvSpPr>
              <p:cNvPr id="23" name="Line 18"/>
              <p:cNvSpPr>
                <a:spLocks noChangeShapeType="1"/>
              </p:cNvSpPr>
              <p:nvPr/>
            </p:nvSpPr>
            <p:spPr bwMode="auto">
              <a:xfrm>
                <a:off x="3120" y="1728"/>
                <a:ext cx="225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4" name="Line 19"/>
              <p:cNvSpPr>
                <a:spLocks noChangeShapeType="1"/>
              </p:cNvSpPr>
              <p:nvPr/>
            </p:nvSpPr>
            <p:spPr bwMode="auto">
              <a:xfrm flipV="1">
                <a:off x="3120" y="480"/>
                <a:ext cx="0" cy="12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grpSp>
        <p:sp>
          <p:nvSpPr>
            <p:cNvPr id="11" name="Line 20"/>
            <p:cNvSpPr>
              <a:spLocks noChangeShapeType="1"/>
            </p:cNvSpPr>
            <p:nvPr/>
          </p:nvSpPr>
          <p:spPr bwMode="auto">
            <a:xfrm rot="180000">
              <a:off x="4071934" y="3071810"/>
              <a:ext cx="71438" cy="121444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graphicFrame>
          <p:nvGraphicFramePr>
            <p:cNvPr id="12" name="Object 24"/>
            <p:cNvGraphicFramePr>
              <a:graphicFrameLocks noChangeAspect="1"/>
            </p:cNvGraphicFramePr>
            <p:nvPr/>
          </p:nvGraphicFramePr>
          <p:xfrm>
            <a:off x="2000232" y="2773354"/>
            <a:ext cx="261938" cy="369888"/>
          </p:xfrm>
          <a:graphic>
            <a:graphicData uri="http://schemas.openxmlformats.org/presentationml/2006/ole">
              <mc:AlternateContent xmlns:mc="http://schemas.openxmlformats.org/markup-compatibility/2006">
                <mc:Choice xmlns:v="urn:schemas-microsoft-com:vml" Requires="v">
                  <p:oleObj spid="_x0000_s94331" name="Equation" r:id="rId7" imgW="126725" imgH="177415" progId="Equation.DSMT4">
                    <p:embed/>
                  </p:oleObj>
                </mc:Choice>
                <mc:Fallback>
                  <p:oleObj name="Equation" r:id="rId7" imgW="126725" imgH="177415" progId="Equation.DSMT4">
                    <p:embed/>
                    <p:pic>
                      <p:nvPicPr>
                        <p:cNvPr id="22"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00232" y="2773354"/>
                          <a:ext cx="261938"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25"/>
            <p:cNvGraphicFramePr>
              <a:graphicFrameLocks noChangeAspect="1"/>
            </p:cNvGraphicFramePr>
            <p:nvPr/>
          </p:nvGraphicFramePr>
          <p:xfrm>
            <a:off x="5940407" y="4016366"/>
            <a:ext cx="617538" cy="395288"/>
          </p:xfrm>
          <a:graphic>
            <a:graphicData uri="http://schemas.openxmlformats.org/presentationml/2006/ole">
              <mc:AlternateContent xmlns:mc="http://schemas.openxmlformats.org/markup-compatibility/2006">
                <mc:Choice xmlns:v="urn:schemas-microsoft-com:vml" Requires="v">
                  <p:oleObj spid="_x0000_s94332" name="Equation" r:id="rId9" imgW="317225" imgH="203024" progId="Equation.DSMT4">
                    <p:embed/>
                  </p:oleObj>
                </mc:Choice>
                <mc:Fallback>
                  <p:oleObj name="Equation" r:id="rId9" imgW="317225" imgH="203024" progId="Equation.DSMT4">
                    <p:embed/>
                    <p:pic>
                      <p:nvPicPr>
                        <p:cNvPr id="23"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40407" y="4016366"/>
                          <a:ext cx="617538"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29"/>
            <p:cNvGraphicFramePr>
              <a:graphicFrameLocks noChangeAspect="1"/>
            </p:cNvGraphicFramePr>
            <p:nvPr/>
          </p:nvGraphicFramePr>
          <p:xfrm>
            <a:off x="2411395" y="2143116"/>
            <a:ext cx="531813" cy="385763"/>
          </p:xfrm>
          <a:graphic>
            <a:graphicData uri="http://schemas.openxmlformats.org/presentationml/2006/ole">
              <mc:AlternateContent xmlns:mc="http://schemas.openxmlformats.org/markup-compatibility/2006">
                <mc:Choice xmlns:v="urn:schemas-microsoft-com:vml" Requires="v">
                  <p:oleObj spid="_x0000_s94333" name="Equation" r:id="rId11" imgW="241091" imgH="164957" progId="Equation.DSMT4">
                    <p:embed/>
                  </p:oleObj>
                </mc:Choice>
                <mc:Fallback>
                  <p:oleObj name="Equation" r:id="rId11" imgW="241091" imgH="164957" progId="Equation.DSMT4">
                    <p:embed/>
                    <p:pic>
                      <p:nvPicPr>
                        <p:cNvPr id="24" name="Object 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11395" y="2143116"/>
                          <a:ext cx="531813"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32"/>
            <p:cNvGraphicFramePr>
              <a:graphicFrameLocks noChangeAspect="1"/>
            </p:cNvGraphicFramePr>
            <p:nvPr/>
          </p:nvGraphicFramePr>
          <p:xfrm>
            <a:off x="3236913" y="4333875"/>
            <a:ext cx="720725" cy="336550"/>
          </p:xfrm>
          <a:graphic>
            <a:graphicData uri="http://schemas.openxmlformats.org/presentationml/2006/ole">
              <mc:AlternateContent xmlns:mc="http://schemas.openxmlformats.org/markup-compatibility/2006">
                <mc:Choice xmlns:v="urn:schemas-microsoft-com:vml" Requires="v">
                  <p:oleObj spid="_x0000_s94334" name="Equation" r:id="rId13" imgW="380670" imgH="177646" progId="Equation.DSMT4">
                    <p:embed/>
                  </p:oleObj>
                </mc:Choice>
                <mc:Fallback>
                  <p:oleObj name="Equation" r:id="rId13" imgW="380670" imgH="177646" progId="Equation.DSMT4">
                    <p:embed/>
                    <p:pic>
                      <p:nvPicPr>
                        <p:cNvPr id="25" name="Object 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36913" y="4333875"/>
                          <a:ext cx="7207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任意多边形 18"/>
            <p:cNvSpPr/>
            <p:nvPr/>
          </p:nvSpPr>
          <p:spPr>
            <a:xfrm>
              <a:off x="2357420" y="2928932"/>
              <a:ext cx="3235325" cy="1071566"/>
            </a:xfrm>
            <a:custGeom>
              <a:avLst/>
              <a:gdLst>
                <a:gd name="connsiteX0" fmla="*/ 0 w 3235569"/>
                <a:gd name="connsiteY0" fmla="*/ 42496 h 1071196"/>
                <a:gd name="connsiteX1" fmla="*/ 1283677 w 3235569"/>
                <a:gd name="connsiteY1" fmla="*/ 42496 h 1071196"/>
                <a:gd name="connsiteX2" fmla="*/ 2057400 w 3235569"/>
                <a:gd name="connsiteY2" fmla="*/ 297473 h 1071196"/>
                <a:gd name="connsiteX3" fmla="*/ 3235569 w 3235569"/>
                <a:gd name="connsiteY3" fmla="*/ 1071196 h 1071196"/>
              </a:gdLst>
              <a:ahLst/>
              <a:cxnLst>
                <a:cxn ang="0">
                  <a:pos x="connsiteX0" y="connsiteY0"/>
                </a:cxn>
                <a:cxn ang="0">
                  <a:pos x="connsiteX1" y="connsiteY1"/>
                </a:cxn>
                <a:cxn ang="0">
                  <a:pos x="connsiteX2" y="connsiteY2"/>
                </a:cxn>
                <a:cxn ang="0">
                  <a:pos x="connsiteX3" y="connsiteY3"/>
                </a:cxn>
              </a:cxnLst>
              <a:rect l="l" t="t" r="r" b="b"/>
              <a:pathLst>
                <a:path w="3235569" h="1071196">
                  <a:moveTo>
                    <a:pt x="0" y="42496"/>
                  </a:moveTo>
                  <a:cubicBezTo>
                    <a:pt x="470388" y="21248"/>
                    <a:pt x="940777" y="0"/>
                    <a:pt x="1283677" y="42496"/>
                  </a:cubicBezTo>
                  <a:cubicBezTo>
                    <a:pt x="1626577" y="84992"/>
                    <a:pt x="1732085" y="126023"/>
                    <a:pt x="2057400" y="297473"/>
                  </a:cubicBezTo>
                  <a:cubicBezTo>
                    <a:pt x="2382715" y="468923"/>
                    <a:pt x="2809142" y="770059"/>
                    <a:pt x="3235569" y="1071196"/>
                  </a:cubicBezTo>
                </a:path>
              </a:pathLst>
            </a:custGeom>
            <a:ln w="34925">
              <a:solidFill>
                <a:srgbClr val="0000FF"/>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latin typeface="微软雅黑 Light" panose="020B0502040204020203" pitchFamily="34" charset="-122"/>
                <a:ea typeface="微软雅黑 Light" panose="020B0502040204020203" pitchFamily="34" charset="-122"/>
              </a:endParaRPr>
            </a:p>
          </p:txBody>
        </p:sp>
        <p:sp>
          <p:nvSpPr>
            <p:cNvPr id="20" name="任意多边形 19"/>
            <p:cNvSpPr/>
            <p:nvPr/>
          </p:nvSpPr>
          <p:spPr>
            <a:xfrm>
              <a:off x="2357420" y="2947982"/>
              <a:ext cx="2071687" cy="714378"/>
            </a:xfrm>
            <a:custGeom>
              <a:avLst/>
              <a:gdLst>
                <a:gd name="connsiteX0" fmla="*/ 0 w 3235569"/>
                <a:gd name="connsiteY0" fmla="*/ 42496 h 1071196"/>
                <a:gd name="connsiteX1" fmla="*/ 1283677 w 3235569"/>
                <a:gd name="connsiteY1" fmla="*/ 42496 h 1071196"/>
                <a:gd name="connsiteX2" fmla="*/ 2057400 w 3235569"/>
                <a:gd name="connsiteY2" fmla="*/ 297473 h 1071196"/>
                <a:gd name="connsiteX3" fmla="*/ 3235569 w 3235569"/>
                <a:gd name="connsiteY3" fmla="*/ 1071196 h 1071196"/>
              </a:gdLst>
              <a:ahLst/>
              <a:cxnLst>
                <a:cxn ang="0">
                  <a:pos x="connsiteX0" y="connsiteY0"/>
                </a:cxn>
                <a:cxn ang="0">
                  <a:pos x="connsiteX1" y="connsiteY1"/>
                </a:cxn>
                <a:cxn ang="0">
                  <a:pos x="connsiteX2" y="connsiteY2"/>
                </a:cxn>
                <a:cxn ang="0">
                  <a:pos x="connsiteX3" y="connsiteY3"/>
                </a:cxn>
              </a:cxnLst>
              <a:rect l="l" t="t" r="r" b="b"/>
              <a:pathLst>
                <a:path w="3235569" h="1071196">
                  <a:moveTo>
                    <a:pt x="0" y="42496"/>
                  </a:moveTo>
                  <a:cubicBezTo>
                    <a:pt x="470388" y="21248"/>
                    <a:pt x="940777" y="0"/>
                    <a:pt x="1283677" y="42496"/>
                  </a:cubicBezTo>
                  <a:cubicBezTo>
                    <a:pt x="1626577" y="84992"/>
                    <a:pt x="1732085" y="126023"/>
                    <a:pt x="2057400" y="297473"/>
                  </a:cubicBezTo>
                  <a:cubicBezTo>
                    <a:pt x="2382715" y="468923"/>
                    <a:pt x="2809142" y="770059"/>
                    <a:pt x="3235569" y="1071196"/>
                  </a:cubicBezTo>
                </a:path>
              </a:pathLst>
            </a:custGeom>
            <a:ln w="3175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latin typeface="微软雅黑 Light" panose="020B0502040204020203" pitchFamily="34" charset="-122"/>
                <a:ea typeface="微软雅黑 Light" panose="020B0502040204020203" pitchFamily="34" charset="-122"/>
              </a:endParaRPr>
            </a:p>
          </p:txBody>
        </p:sp>
        <p:sp>
          <p:nvSpPr>
            <p:cNvPr id="21" name="Line 20"/>
            <p:cNvSpPr>
              <a:spLocks noChangeShapeType="1"/>
            </p:cNvSpPr>
            <p:nvPr/>
          </p:nvSpPr>
          <p:spPr bwMode="auto">
            <a:xfrm rot="120000">
              <a:off x="3520372" y="3072260"/>
              <a:ext cx="45719" cy="114361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graphicFrame>
          <p:nvGraphicFramePr>
            <p:cNvPr id="22" name="Object 32"/>
            <p:cNvGraphicFramePr>
              <a:graphicFrameLocks noChangeAspect="1"/>
            </p:cNvGraphicFramePr>
            <p:nvPr/>
          </p:nvGraphicFramePr>
          <p:xfrm>
            <a:off x="4013200" y="4346575"/>
            <a:ext cx="168275" cy="311150"/>
          </p:xfrm>
          <a:graphic>
            <a:graphicData uri="http://schemas.openxmlformats.org/presentationml/2006/ole">
              <mc:AlternateContent xmlns:mc="http://schemas.openxmlformats.org/markup-compatibility/2006">
                <mc:Choice xmlns:v="urn:schemas-microsoft-com:vml" Requires="v">
                  <p:oleObj spid="_x0000_s94335" name="Equation" r:id="rId15" imgW="88707" imgH="164742" progId="Equation.DSMT4">
                    <p:embed/>
                  </p:oleObj>
                </mc:Choice>
                <mc:Fallback>
                  <p:oleObj name="Equation" r:id="rId15" imgW="88707" imgH="164742" progId="Equation.DSMT4">
                    <p:embed/>
                    <p:pic>
                      <p:nvPicPr>
                        <p:cNvPr id="29" name="Object 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13200" y="4346575"/>
                          <a:ext cx="168275"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5" name="Text Box 6"/>
          <p:cNvSpPr txBox="1">
            <a:spLocks noChangeArrowheads="1"/>
          </p:cNvSpPr>
          <p:nvPr/>
        </p:nvSpPr>
        <p:spPr bwMode="auto">
          <a:xfrm>
            <a:off x="838200" y="4357837"/>
            <a:ext cx="6619240" cy="1754326"/>
          </a:xfrm>
          <a:prstGeom prst="rect">
            <a:avLst/>
          </a:prstGeom>
          <a:noFill/>
          <a:ln w="9525">
            <a:noFill/>
            <a:miter lim="800000"/>
            <a:headEnd/>
            <a:tailEnd/>
          </a:ln>
        </p:spPr>
        <p:txBody>
          <a:bodyPr wrap="square">
            <a:spAutoFit/>
          </a:bodyPr>
          <a:lstStyle/>
          <a:p>
            <a:pPr marL="342900" indent="-342900">
              <a:lnSpc>
                <a:spcPct val="150000"/>
              </a:lnSpc>
              <a:buFont typeface="Arial" panose="020B0604020202020204" pitchFamily="34" charset="0"/>
              <a:buChar char="•"/>
            </a:pPr>
            <a:r>
              <a:rPr kumimoji="1" lang="zh-CN" altLang="en-US" sz="2400" dirty="0" smtClean="0">
                <a:latin typeface="微软雅黑 Light" panose="020B0502040204020203" pitchFamily="34" charset="-122"/>
                <a:ea typeface="微软雅黑 Light" panose="020B0502040204020203" pitchFamily="34" charset="-122"/>
              </a:rPr>
              <a:t>在时间域上，系统</a:t>
            </a:r>
            <a:r>
              <a:rPr kumimoji="1" lang="en-US" altLang="zh-CN" sz="2400" dirty="0" smtClean="0">
                <a:latin typeface="微软雅黑 Light" panose="020B0502040204020203" pitchFamily="34" charset="-122"/>
                <a:ea typeface="微软雅黑 Light" panose="020B0502040204020203" pitchFamily="34" charset="-122"/>
              </a:rPr>
              <a:t>(1)</a:t>
            </a:r>
            <a:r>
              <a:rPr kumimoji="1" lang="zh-CN" altLang="en-US" sz="2400" dirty="0" smtClean="0">
                <a:latin typeface="微软雅黑 Light" panose="020B0502040204020203" pitchFamily="34" charset="-122"/>
                <a:ea typeface="微软雅黑 Light" panose="020B0502040204020203" pitchFamily="34" charset="-122"/>
              </a:rPr>
              <a:t>的阶跃响应比系统</a:t>
            </a:r>
            <a:r>
              <a:rPr kumimoji="1" lang="en-US" altLang="zh-CN" sz="2400" dirty="0" smtClean="0">
                <a:latin typeface="微软雅黑 Light" panose="020B0502040204020203" pitchFamily="34" charset="-122"/>
                <a:ea typeface="微软雅黑 Light" panose="020B0502040204020203" pitchFamily="34" charset="-122"/>
              </a:rPr>
              <a:t>(2)</a:t>
            </a:r>
            <a:r>
              <a:rPr kumimoji="1" lang="zh-CN" altLang="en-US" sz="2400" dirty="0" smtClean="0">
                <a:latin typeface="微软雅黑 Light" panose="020B0502040204020203" pitchFamily="34" charset="-122"/>
                <a:ea typeface="微软雅黑 Light" panose="020B0502040204020203" pitchFamily="34" charset="-122"/>
              </a:rPr>
              <a:t>快。</a:t>
            </a:r>
            <a:endParaRPr kumimoji="1" lang="en-US" altLang="zh-CN" sz="2400" dirty="0" smtClean="0">
              <a:latin typeface="微软雅黑 Light" panose="020B0502040204020203" pitchFamily="34" charset="-122"/>
              <a:ea typeface="微软雅黑 Light" panose="020B0502040204020203" pitchFamily="34" charset="-122"/>
            </a:endParaRPr>
          </a:p>
          <a:p>
            <a:pPr marL="342900" indent="-342900">
              <a:lnSpc>
                <a:spcPct val="150000"/>
              </a:lnSpc>
              <a:buFont typeface="Arial" panose="020B0604020202020204" pitchFamily="34" charset="0"/>
              <a:buChar char="•"/>
            </a:pPr>
            <a:r>
              <a:rPr kumimoji="1" lang="zh-CN" altLang="en-US" sz="2400" dirty="0" smtClean="0">
                <a:latin typeface="微软雅黑 Light" panose="020B0502040204020203" pitchFamily="34" charset="-122"/>
                <a:ea typeface="微软雅黑 Light" panose="020B0502040204020203" pitchFamily="34" charset="-122"/>
              </a:rPr>
              <a:t>在频率域上，系统</a:t>
            </a:r>
            <a:r>
              <a:rPr kumimoji="1" lang="en-US" altLang="zh-CN" sz="2400" dirty="0" smtClean="0">
                <a:latin typeface="微软雅黑 Light" panose="020B0502040204020203" pitchFamily="34" charset="-122"/>
                <a:ea typeface="微软雅黑 Light" panose="020B0502040204020203" pitchFamily="34" charset="-122"/>
              </a:rPr>
              <a:t>(1)</a:t>
            </a:r>
            <a:r>
              <a:rPr kumimoji="1" lang="zh-CN" altLang="en-US" sz="2400" dirty="0" smtClean="0">
                <a:latin typeface="微软雅黑 Light" panose="020B0502040204020203" pitchFamily="34" charset="-122"/>
                <a:ea typeface="微软雅黑 Light" panose="020B0502040204020203" pitchFamily="34" charset="-122"/>
              </a:rPr>
              <a:t>的频带比系统</a:t>
            </a:r>
            <a:r>
              <a:rPr kumimoji="1" lang="en-US" altLang="zh-CN" sz="2400" dirty="0" smtClean="0">
                <a:latin typeface="微软雅黑 Light" panose="020B0502040204020203" pitchFamily="34" charset="-122"/>
                <a:ea typeface="微软雅黑 Light" panose="020B0502040204020203" pitchFamily="34" charset="-122"/>
              </a:rPr>
              <a:t>(2)</a:t>
            </a:r>
            <a:r>
              <a:rPr kumimoji="1" lang="zh-CN" altLang="en-US" sz="2400" dirty="0" smtClean="0">
                <a:latin typeface="微软雅黑 Light" panose="020B0502040204020203" pitchFamily="34" charset="-122"/>
                <a:ea typeface="微软雅黑 Light" panose="020B0502040204020203" pitchFamily="34" charset="-122"/>
              </a:rPr>
              <a:t>宽。</a:t>
            </a:r>
            <a:endParaRPr kumimoji="1" lang="en-US" altLang="zh-CN" sz="2400" dirty="0" smtClean="0">
              <a:latin typeface="微软雅黑 Light" panose="020B0502040204020203" pitchFamily="34" charset="-122"/>
              <a:ea typeface="微软雅黑 Light" panose="020B0502040204020203" pitchFamily="34" charset="-122"/>
            </a:endParaRPr>
          </a:p>
          <a:p>
            <a:pPr marL="342900" indent="-342900">
              <a:lnSpc>
                <a:spcPct val="150000"/>
              </a:lnSpc>
              <a:buFont typeface="Arial" panose="020B0604020202020204" pitchFamily="34" charset="0"/>
              <a:buChar char="•"/>
            </a:pPr>
            <a:r>
              <a:rPr kumimoji="1" lang="zh-CN" altLang="en-US" sz="2400" dirty="0" smtClean="0">
                <a:latin typeface="微软雅黑 Light" panose="020B0502040204020203" pitchFamily="34" charset="-122"/>
                <a:ea typeface="微软雅黑 Light" panose="020B0502040204020203" pitchFamily="34" charset="-122"/>
              </a:rPr>
              <a:t>一般地说，频带越宽，响应越快。</a:t>
            </a:r>
            <a:endParaRPr kumimoji="1" lang="en-US" altLang="zh-CN" sz="2400" dirty="0">
              <a:latin typeface="微软雅黑 Light" panose="020B0502040204020203" pitchFamily="34" charset="-122"/>
              <a:ea typeface="微软雅黑 Light" panose="020B0502040204020203" pitchFamily="34" charset="-122"/>
              <a:sym typeface="Euclid Symbol" pitchFamily="18" charset="2"/>
            </a:endParaRPr>
          </a:p>
        </p:txBody>
      </p:sp>
    </p:spTree>
    <p:extLst>
      <p:ext uri="{BB962C8B-B14F-4D97-AF65-F5344CB8AC3E}">
        <p14:creationId xmlns:p14="http://schemas.microsoft.com/office/powerpoint/2010/main" val="292359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up)">
                                      <p:cBhvr>
                                        <p:cTn id="2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标题 1"/>
          <p:cNvSpPr>
            <a:spLocks noGrp="1"/>
          </p:cNvSpPr>
          <p:nvPr>
            <p:ph type="title"/>
          </p:nvPr>
        </p:nvSpPr>
        <p:spPr>
          <a:xfrm>
            <a:off x="838200" y="365125"/>
            <a:ext cx="10515600" cy="1325563"/>
          </a:xfrm>
        </p:spPr>
        <p:txBody>
          <a:bodyPr>
            <a:normAutofit/>
          </a:bodyPr>
          <a:lstStyle/>
          <a:p>
            <a:r>
              <a:rPr lang="en-US" altLang="zh-CN" sz="4000" dirty="0" smtClean="0">
                <a:latin typeface="微软雅黑 Light" panose="020B0502040204020203" pitchFamily="34" charset="-122"/>
                <a:ea typeface="微软雅黑 Light" panose="020B0502040204020203" pitchFamily="34" charset="-122"/>
              </a:rPr>
              <a:t>5.6 </a:t>
            </a:r>
            <a:r>
              <a:rPr lang="zh-CN" altLang="en-US" sz="4000" dirty="0" smtClean="0">
                <a:latin typeface="微软雅黑 Light" panose="020B0502040204020203" pitchFamily="34" charset="-122"/>
                <a:ea typeface="微软雅黑 Light" panose="020B0502040204020203" pitchFamily="34" charset="-122"/>
              </a:rPr>
              <a:t>系统</a:t>
            </a:r>
            <a:r>
              <a:rPr lang="zh-CN" altLang="en-US" sz="4000" dirty="0">
                <a:latin typeface="微软雅黑 Light" panose="020B0502040204020203" pitchFamily="34" charset="-122"/>
                <a:ea typeface="微软雅黑 Light" panose="020B0502040204020203" pitchFamily="34" charset="-122"/>
              </a:rPr>
              <a:t>闭环</a:t>
            </a:r>
            <a:r>
              <a:rPr lang="zh-CN" altLang="en-US" sz="4000" dirty="0" smtClean="0">
                <a:latin typeface="微软雅黑 Light" panose="020B0502040204020203" pitchFamily="34" charset="-122"/>
                <a:ea typeface="微软雅黑 Light" panose="020B0502040204020203" pitchFamily="34" charset="-122"/>
              </a:rPr>
              <a:t>频率特性</a:t>
            </a:r>
            <a:r>
              <a:rPr lang="zh-CN" altLang="en-US" sz="4000" dirty="0">
                <a:latin typeface="微软雅黑 Light" panose="020B0502040204020203" pitchFamily="34" charset="-122"/>
                <a:ea typeface="微软雅黑 Light" panose="020B0502040204020203" pitchFamily="34" charset="-122"/>
              </a:rPr>
              <a:t>与阶跃响应的关系</a:t>
            </a:r>
          </a:p>
        </p:txBody>
      </p:sp>
      <p:sp>
        <p:nvSpPr>
          <p:cNvPr id="26" name="Text Box 21"/>
          <p:cNvSpPr txBox="1">
            <a:spLocks noChangeArrowheads="1"/>
          </p:cNvSpPr>
          <p:nvPr/>
        </p:nvSpPr>
        <p:spPr bwMode="auto">
          <a:xfrm>
            <a:off x="838200" y="1920134"/>
            <a:ext cx="7858180" cy="461665"/>
          </a:xfrm>
          <a:prstGeom prst="rect">
            <a:avLst/>
          </a:prstGeom>
          <a:noFill/>
          <a:ln w="9525">
            <a:noFill/>
            <a:miter lim="800000"/>
            <a:headEnd/>
            <a:tailEnd/>
          </a:ln>
        </p:spPr>
        <p:txBody>
          <a:bodyPr wrap="square">
            <a:spAutoFit/>
          </a:bodyPr>
          <a:lstStyle/>
          <a:p>
            <a:r>
              <a:rPr lang="en-US" altLang="zh-CN" sz="2400" dirty="0" smtClean="0">
                <a:latin typeface="微软雅黑 Light" panose="020B0502040204020203" pitchFamily="34" charset="-122"/>
                <a:ea typeface="微软雅黑 Light" panose="020B0502040204020203" pitchFamily="34" charset="-122"/>
                <a:sym typeface="Euclid Symbol" pitchFamily="18" charset="2"/>
              </a:rPr>
              <a:t>4. </a:t>
            </a:r>
            <a:r>
              <a:rPr lang="zh-CN" altLang="en-US" sz="2400" dirty="0" smtClean="0">
                <a:solidFill>
                  <a:srgbClr val="FF0000"/>
                </a:solidFill>
                <a:latin typeface="微软雅黑 Light" panose="020B0502040204020203" pitchFamily="34" charset="-122"/>
                <a:ea typeface="微软雅黑 Light" panose="020B0502040204020203" pitchFamily="34" charset="-122"/>
                <a:sym typeface="Euclid Symbol" pitchFamily="18" charset="2"/>
              </a:rPr>
              <a:t>频率尺度</a:t>
            </a:r>
            <a:r>
              <a:rPr lang="zh-CN" altLang="en-US" sz="2400" dirty="0" smtClean="0">
                <a:latin typeface="微软雅黑 Light" panose="020B0502040204020203" pitchFamily="34" charset="-122"/>
                <a:ea typeface="微软雅黑 Light" panose="020B0502040204020203" pitchFamily="34" charset="-122"/>
                <a:sym typeface="Euclid Symbol" pitchFamily="18" charset="2"/>
              </a:rPr>
              <a:t>与</a:t>
            </a:r>
            <a:r>
              <a:rPr lang="zh-CN" altLang="en-US" sz="2400" dirty="0" smtClean="0">
                <a:solidFill>
                  <a:srgbClr val="0000FF"/>
                </a:solidFill>
                <a:latin typeface="微软雅黑 Light" panose="020B0502040204020203" pitchFamily="34" charset="-122"/>
                <a:ea typeface="微软雅黑 Light" panose="020B0502040204020203" pitchFamily="34" charset="-122"/>
                <a:sym typeface="Euclid Symbol" pitchFamily="18" charset="2"/>
              </a:rPr>
              <a:t>时间尺度</a:t>
            </a:r>
            <a:r>
              <a:rPr lang="zh-CN" altLang="en-US" sz="2400" dirty="0" smtClean="0">
                <a:latin typeface="微软雅黑 Light" panose="020B0502040204020203" pitchFamily="34" charset="-122"/>
                <a:ea typeface="微软雅黑 Light" panose="020B0502040204020203" pitchFamily="34" charset="-122"/>
                <a:sym typeface="Euclid Symbol" pitchFamily="18" charset="2"/>
              </a:rPr>
              <a:t>的反比性质</a:t>
            </a:r>
            <a:endParaRPr lang="en-US" altLang="zh-CN" sz="2400" dirty="0">
              <a:latin typeface="微软雅黑 Light" panose="020B0502040204020203" pitchFamily="34" charset="-122"/>
              <a:ea typeface="微软雅黑 Light" panose="020B0502040204020203" pitchFamily="34" charset="-122"/>
              <a:sym typeface="Euclid Symbol" pitchFamily="18" charset="2"/>
            </a:endParaRPr>
          </a:p>
        </p:txBody>
      </p:sp>
      <p:sp>
        <p:nvSpPr>
          <p:cNvPr id="23" name="Text Box 6"/>
          <p:cNvSpPr txBox="1">
            <a:spLocks noChangeArrowheads="1"/>
          </p:cNvSpPr>
          <p:nvPr/>
        </p:nvSpPr>
        <p:spPr bwMode="auto">
          <a:xfrm>
            <a:off x="1171526" y="2773805"/>
            <a:ext cx="10182274" cy="646331"/>
          </a:xfrm>
          <a:prstGeom prst="rect">
            <a:avLst/>
          </a:prstGeom>
          <a:noFill/>
          <a:ln w="9525">
            <a:noFill/>
            <a:miter lim="800000"/>
            <a:headEnd/>
            <a:tailEnd/>
          </a:ln>
        </p:spPr>
        <p:txBody>
          <a:bodyPr wrap="square">
            <a:spAutoFit/>
          </a:bodyPr>
          <a:lstStyle/>
          <a:p>
            <a:pPr>
              <a:lnSpc>
                <a:spcPct val="150000"/>
              </a:lnSpc>
            </a:pPr>
            <a:r>
              <a:rPr kumimoji="1" lang="zh-CN" altLang="en-US" sz="2400" b="1" dirty="0" smtClean="0">
                <a:latin typeface="微软雅黑 Light" panose="020B0502040204020203" pitchFamily="34" charset="-122"/>
                <a:ea typeface="微软雅黑 Light" panose="020B0502040204020203" pitchFamily="34" charset="-122"/>
              </a:rPr>
              <a:t>相似定理：</a:t>
            </a:r>
            <a:r>
              <a:rPr kumimoji="1" lang="zh-CN" altLang="en-US" sz="2400" dirty="0" smtClean="0">
                <a:latin typeface="微软雅黑 Light" panose="020B0502040204020203" pitchFamily="34" charset="-122"/>
                <a:ea typeface="微软雅黑 Light" panose="020B0502040204020203" pitchFamily="34" charset="-122"/>
              </a:rPr>
              <a:t>若两个闭环传递函数存在关系</a:t>
            </a:r>
            <a:r>
              <a:rPr kumimoji="1" lang="zh-CN" altLang="en-US" sz="2400" dirty="0" smtClean="0">
                <a:latin typeface="微软雅黑 Light" panose="020B0502040204020203" pitchFamily="34" charset="-122"/>
                <a:ea typeface="微软雅黑 Light" panose="020B0502040204020203" pitchFamily="34" charset="-122"/>
                <a:sym typeface="Euclid Symbol"/>
              </a:rPr>
              <a:t>：</a:t>
            </a:r>
            <a:endParaRPr kumimoji="1" lang="en-US" altLang="zh-CN" sz="2400" dirty="0">
              <a:latin typeface="微软雅黑 Light" panose="020B0502040204020203" pitchFamily="34" charset="-122"/>
              <a:ea typeface="微软雅黑 Light" panose="020B0502040204020203" pitchFamily="34" charset="-122"/>
              <a:sym typeface="Euclid Symbol" pitchFamily="18" charset="2"/>
            </a:endParaRPr>
          </a:p>
        </p:txBody>
      </p:sp>
      <p:graphicFrame>
        <p:nvGraphicFramePr>
          <p:cNvPr id="24" name="对象 23"/>
          <p:cNvGraphicFramePr>
            <a:graphicFrameLocks noChangeAspect="1"/>
          </p:cNvGraphicFramePr>
          <p:nvPr>
            <p:extLst>
              <p:ext uri="{D42A27DB-BD31-4B8C-83A1-F6EECF244321}">
                <p14:modId xmlns:p14="http://schemas.microsoft.com/office/powerpoint/2010/main" val="2039613088"/>
              </p:ext>
            </p:extLst>
          </p:nvPr>
        </p:nvGraphicFramePr>
        <p:xfrm>
          <a:off x="4182582" y="3528629"/>
          <a:ext cx="4160160" cy="411480"/>
        </p:xfrm>
        <a:graphic>
          <a:graphicData uri="http://schemas.openxmlformats.org/presentationml/2006/ole">
            <mc:AlternateContent xmlns:mc="http://schemas.openxmlformats.org/markup-compatibility/2006">
              <mc:Choice xmlns:v="urn:schemas-microsoft-com:vml" Requires="v">
                <p:oleObj spid="_x0000_s95270" name="Equation" r:id="rId3" imgW="2311200" imgH="228600" progId="Equation.DSMT4">
                  <p:embed/>
                </p:oleObj>
              </mc:Choice>
              <mc:Fallback>
                <p:oleObj name="Equation" r:id="rId3" imgW="2311200" imgH="228600" progId="Equation.DSMT4">
                  <p:embed/>
                  <p:pic>
                    <p:nvPicPr>
                      <p:cNvPr id="23" name="对象 22"/>
                      <p:cNvPicPr>
                        <a:picLocks noChangeAspect="1" noChangeArrowheads="1"/>
                      </p:cNvPicPr>
                      <p:nvPr/>
                    </p:nvPicPr>
                    <p:blipFill>
                      <a:blip r:embed="rId4"/>
                      <a:srcRect/>
                      <a:stretch>
                        <a:fillRect/>
                      </a:stretch>
                    </p:blipFill>
                    <p:spPr bwMode="auto">
                      <a:xfrm>
                        <a:off x="4182582" y="3528629"/>
                        <a:ext cx="416016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 name="Text Box 6"/>
          <p:cNvSpPr txBox="1">
            <a:spLocks noChangeArrowheads="1"/>
          </p:cNvSpPr>
          <p:nvPr/>
        </p:nvSpPr>
        <p:spPr bwMode="auto">
          <a:xfrm>
            <a:off x="1171526" y="4048602"/>
            <a:ext cx="10182273" cy="646331"/>
          </a:xfrm>
          <a:prstGeom prst="rect">
            <a:avLst/>
          </a:prstGeom>
          <a:noFill/>
          <a:ln w="9525">
            <a:noFill/>
            <a:miter lim="800000"/>
            <a:headEnd/>
            <a:tailEnd/>
          </a:ln>
        </p:spPr>
        <p:txBody>
          <a:bodyPr wrap="square">
            <a:spAutoFit/>
          </a:bodyPr>
          <a:lstStyle/>
          <a:p>
            <a:pPr>
              <a:lnSpc>
                <a:spcPct val="150000"/>
              </a:lnSpc>
            </a:pPr>
            <a:r>
              <a:rPr kumimoji="1" lang="zh-CN" altLang="en-US" sz="2400" dirty="0" smtClean="0">
                <a:latin typeface="微软雅黑 Light" panose="020B0502040204020203" pitchFamily="34" charset="-122"/>
                <a:ea typeface="微软雅黑 Light" panose="020B0502040204020203" pitchFamily="34" charset="-122"/>
              </a:rPr>
              <a:t>其中 </a:t>
            </a:r>
            <a:r>
              <a:rPr kumimoji="1" lang="en-US" altLang="zh-CN" sz="2400" i="1" dirty="0" smtClean="0">
                <a:latin typeface="微软雅黑 Light" panose="020B0502040204020203" pitchFamily="34" charset="-122"/>
                <a:ea typeface="微软雅黑 Light" panose="020B0502040204020203" pitchFamily="34" charset="-122"/>
                <a:cs typeface="Times New Roman" panose="02020603050405020304" pitchFamily="18" charset="0"/>
              </a:rPr>
              <a:t>n </a:t>
            </a:r>
            <a:r>
              <a:rPr kumimoji="1" lang="zh-CN" altLang="en-US" sz="2400" dirty="0" smtClean="0">
                <a:latin typeface="微软雅黑 Light" panose="020B0502040204020203" pitchFamily="34" charset="-122"/>
                <a:ea typeface="微软雅黑 Light" panose="020B0502040204020203" pitchFamily="34" charset="-122"/>
                <a:sym typeface="Euclid Symbol"/>
              </a:rPr>
              <a:t>为</a:t>
            </a:r>
            <a:r>
              <a:rPr kumimoji="1" lang="zh-CN" altLang="en-US" sz="2400" dirty="0" smtClean="0">
                <a:latin typeface="微软雅黑 Light" panose="020B0502040204020203" pitchFamily="34" charset="-122"/>
                <a:ea typeface="微软雅黑 Light" panose="020B0502040204020203" pitchFamily="34" charset="-122"/>
                <a:sym typeface="Euclid Symbol"/>
              </a:rPr>
              <a:t>任意常数，则对应的单位阶跃响应具有如下关系：</a:t>
            </a:r>
            <a:endParaRPr kumimoji="1" lang="en-US" altLang="zh-CN" sz="2400" dirty="0">
              <a:latin typeface="微软雅黑 Light" panose="020B0502040204020203" pitchFamily="34" charset="-122"/>
              <a:ea typeface="微软雅黑 Light" panose="020B0502040204020203" pitchFamily="34" charset="-122"/>
              <a:sym typeface="Euclid Symbol" pitchFamily="18" charset="2"/>
            </a:endParaRPr>
          </a:p>
        </p:txBody>
      </p:sp>
      <p:graphicFrame>
        <p:nvGraphicFramePr>
          <p:cNvPr id="27" name="对象 26"/>
          <p:cNvGraphicFramePr>
            <a:graphicFrameLocks noChangeAspect="1"/>
          </p:cNvGraphicFramePr>
          <p:nvPr>
            <p:extLst>
              <p:ext uri="{D42A27DB-BD31-4B8C-83A1-F6EECF244321}">
                <p14:modId xmlns:p14="http://schemas.microsoft.com/office/powerpoint/2010/main" val="943391994"/>
              </p:ext>
            </p:extLst>
          </p:nvPr>
        </p:nvGraphicFramePr>
        <p:xfrm>
          <a:off x="5462706" y="4786154"/>
          <a:ext cx="1599912" cy="776952"/>
        </p:xfrm>
        <a:graphic>
          <a:graphicData uri="http://schemas.openxmlformats.org/presentationml/2006/ole">
            <mc:AlternateContent xmlns:mc="http://schemas.openxmlformats.org/markup-compatibility/2006">
              <mc:Choice xmlns:v="urn:schemas-microsoft-com:vml" Requires="v">
                <p:oleObj spid="_x0000_s95271" name="Equation" r:id="rId5" imgW="888840" imgH="431640" progId="Equation.DSMT4">
                  <p:embed/>
                </p:oleObj>
              </mc:Choice>
              <mc:Fallback>
                <p:oleObj name="Equation" r:id="rId5" imgW="888840" imgH="431640" progId="Equation.DSMT4">
                  <p:embed/>
                  <p:pic>
                    <p:nvPicPr>
                      <p:cNvPr id="26" name="对象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2706" y="4786154"/>
                        <a:ext cx="1599912" cy="776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p:cNvSpPr/>
          <p:nvPr/>
        </p:nvSpPr>
        <p:spPr>
          <a:xfrm>
            <a:off x="1097279" y="2773805"/>
            <a:ext cx="10256519" cy="28751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87703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up)">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up)">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up)">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up)">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528"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anim calcmode="lin" valueType="num">
                                      <p:cBhvr>
                                        <p:cTn id="35" dur="500" fill="hold"/>
                                        <p:tgtEl>
                                          <p:spTgt spid="2"/>
                                        </p:tgtEl>
                                        <p:attrNameLst>
                                          <p:attrName>ppt_x</p:attrName>
                                        </p:attrNameLst>
                                      </p:cBhvr>
                                      <p:tavLst>
                                        <p:tav tm="0">
                                          <p:val>
                                            <p:fltVal val="0.5"/>
                                          </p:val>
                                        </p:tav>
                                        <p:tav tm="100000">
                                          <p:val>
                                            <p:strVal val="#ppt_x"/>
                                          </p:val>
                                        </p:tav>
                                      </p:tavLst>
                                    </p:anim>
                                    <p:anim calcmode="lin" valueType="num">
                                      <p:cBhvr>
                                        <p:cTn id="36" dur="500" fill="hold"/>
                                        <p:tgtEl>
                                          <p:spTgt spid="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3" grpId="0"/>
      <p:bldP spid="25" grpId="0"/>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标题 1"/>
          <p:cNvSpPr>
            <a:spLocks noGrp="1"/>
          </p:cNvSpPr>
          <p:nvPr>
            <p:ph type="title"/>
          </p:nvPr>
        </p:nvSpPr>
        <p:spPr>
          <a:xfrm>
            <a:off x="838200" y="365125"/>
            <a:ext cx="10515600" cy="1325563"/>
          </a:xfrm>
        </p:spPr>
        <p:txBody>
          <a:bodyPr>
            <a:normAutofit/>
          </a:bodyPr>
          <a:lstStyle/>
          <a:p>
            <a:r>
              <a:rPr lang="en-US" altLang="zh-CN" sz="4000" dirty="0" smtClean="0">
                <a:latin typeface="微软雅黑 Light" panose="020B0502040204020203" pitchFamily="34" charset="-122"/>
                <a:ea typeface="微软雅黑 Light" panose="020B0502040204020203" pitchFamily="34" charset="-122"/>
              </a:rPr>
              <a:t>5.6 </a:t>
            </a:r>
            <a:r>
              <a:rPr lang="zh-CN" altLang="en-US" sz="4000" dirty="0" smtClean="0">
                <a:latin typeface="微软雅黑 Light" panose="020B0502040204020203" pitchFamily="34" charset="-122"/>
                <a:ea typeface="微软雅黑 Light" panose="020B0502040204020203" pitchFamily="34" charset="-122"/>
              </a:rPr>
              <a:t>系统</a:t>
            </a:r>
            <a:r>
              <a:rPr lang="zh-CN" altLang="en-US" sz="4000" dirty="0">
                <a:latin typeface="微软雅黑 Light" panose="020B0502040204020203" pitchFamily="34" charset="-122"/>
                <a:ea typeface="微软雅黑 Light" panose="020B0502040204020203" pitchFamily="34" charset="-122"/>
              </a:rPr>
              <a:t>闭环</a:t>
            </a:r>
            <a:r>
              <a:rPr lang="zh-CN" altLang="en-US" sz="4000" dirty="0" smtClean="0">
                <a:latin typeface="微软雅黑 Light" panose="020B0502040204020203" pitchFamily="34" charset="-122"/>
                <a:ea typeface="微软雅黑 Light" panose="020B0502040204020203" pitchFamily="34" charset="-122"/>
              </a:rPr>
              <a:t>频率特性</a:t>
            </a:r>
            <a:r>
              <a:rPr lang="zh-CN" altLang="en-US" sz="4000" dirty="0">
                <a:latin typeface="微软雅黑 Light" panose="020B0502040204020203" pitchFamily="34" charset="-122"/>
                <a:ea typeface="微软雅黑 Light" panose="020B0502040204020203" pitchFamily="34" charset="-122"/>
              </a:rPr>
              <a:t>与阶跃响应的关系</a:t>
            </a:r>
          </a:p>
        </p:txBody>
      </p:sp>
      <p:sp>
        <p:nvSpPr>
          <p:cNvPr id="26" name="Text Box 21"/>
          <p:cNvSpPr txBox="1">
            <a:spLocks noChangeArrowheads="1"/>
          </p:cNvSpPr>
          <p:nvPr/>
        </p:nvSpPr>
        <p:spPr bwMode="auto">
          <a:xfrm>
            <a:off x="838200" y="1889654"/>
            <a:ext cx="7858180" cy="461665"/>
          </a:xfrm>
          <a:prstGeom prst="rect">
            <a:avLst/>
          </a:prstGeom>
          <a:noFill/>
          <a:ln w="9525">
            <a:noFill/>
            <a:miter lim="800000"/>
            <a:headEnd/>
            <a:tailEnd/>
          </a:ln>
        </p:spPr>
        <p:txBody>
          <a:bodyPr wrap="square">
            <a:spAutoFit/>
          </a:bodyPr>
          <a:lstStyle/>
          <a:p>
            <a:r>
              <a:rPr lang="en-US" altLang="zh-CN" sz="2400" dirty="0" smtClean="0">
                <a:latin typeface="微软雅黑 Light" panose="020B0502040204020203" pitchFamily="34" charset="-122"/>
                <a:ea typeface="微软雅黑 Light" panose="020B0502040204020203" pitchFamily="34" charset="-122"/>
                <a:sym typeface="Euclid Symbol" pitchFamily="18" charset="2"/>
              </a:rPr>
              <a:t>4. </a:t>
            </a:r>
            <a:r>
              <a:rPr lang="zh-CN" altLang="en-US" sz="2400" dirty="0" smtClean="0">
                <a:solidFill>
                  <a:srgbClr val="FF0000"/>
                </a:solidFill>
                <a:latin typeface="微软雅黑 Light" panose="020B0502040204020203" pitchFamily="34" charset="-122"/>
                <a:ea typeface="微软雅黑 Light" panose="020B0502040204020203" pitchFamily="34" charset="-122"/>
                <a:sym typeface="Euclid Symbol" pitchFamily="18" charset="2"/>
              </a:rPr>
              <a:t>频率尺度</a:t>
            </a:r>
            <a:r>
              <a:rPr lang="zh-CN" altLang="en-US" sz="2400" dirty="0" smtClean="0">
                <a:latin typeface="微软雅黑 Light" panose="020B0502040204020203" pitchFamily="34" charset="-122"/>
                <a:ea typeface="微软雅黑 Light" panose="020B0502040204020203" pitchFamily="34" charset="-122"/>
                <a:sym typeface="Euclid Symbol" pitchFamily="18" charset="2"/>
              </a:rPr>
              <a:t>与</a:t>
            </a:r>
            <a:r>
              <a:rPr lang="zh-CN" altLang="en-US" sz="2400" dirty="0" smtClean="0">
                <a:solidFill>
                  <a:srgbClr val="0000FF"/>
                </a:solidFill>
                <a:latin typeface="微软雅黑 Light" panose="020B0502040204020203" pitchFamily="34" charset="-122"/>
                <a:ea typeface="微软雅黑 Light" panose="020B0502040204020203" pitchFamily="34" charset="-122"/>
                <a:sym typeface="Euclid Symbol" pitchFamily="18" charset="2"/>
              </a:rPr>
              <a:t>时间尺度</a:t>
            </a:r>
            <a:r>
              <a:rPr lang="zh-CN" altLang="en-US" sz="2400" dirty="0" smtClean="0">
                <a:latin typeface="微软雅黑 Light" panose="020B0502040204020203" pitchFamily="34" charset="-122"/>
                <a:ea typeface="微软雅黑 Light" panose="020B0502040204020203" pitchFamily="34" charset="-122"/>
                <a:sym typeface="Euclid Symbol" pitchFamily="18" charset="2"/>
              </a:rPr>
              <a:t>的反比性质</a:t>
            </a:r>
            <a:endParaRPr lang="en-US" altLang="zh-CN" sz="2400" dirty="0">
              <a:latin typeface="微软雅黑 Light" panose="020B0502040204020203" pitchFamily="34" charset="-122"/>
              <a:ea typeface="微软雅黑 Light" panose="020B0502040204020203" pitchFamily="34" charset="-122"/>
              <a:sym typeface="Euclid Symbol" pitchFamily="18" charset="2"/>
            </a:endParaRPr>
          </a:p>
        </p:txBody>
      </p:sp>
      <p:pic>
        <p:nvPicPr>
          <p:cNvPr id="9" name="Picture 8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9286" y="2642000"/>
            <a:ext cx="3914720" cy="27089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8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1488" y="2626462"/>
            <a:ext cx="3860576" cy="2739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 Box 6"/>
          <p:cNvSpPr txBox="1">
            <a:spLocks noChangeArrowheads="1"/>
          </p:cNvSpPr>
          <p:nvPr/>
        </p:nvSpPr>
        <p:spPr bwMode="auto">
          <a:xfrm>
            <a:off x="1177008" y="5581041"/>
            <a:ext cx="10176792" cy="461665"/>
          </a:xfrm>
          <a:prstGeom prst="rect">
            <a:avLst/>
          </a:prstGeom>
          <a:noFill/>
          <a:ln w="9525">
            <a:noFill/>
            <a:miter lim="800000"/>
            <a:headEnd/>
            <a:tailEnd/>
          </a:ln>
        </p:spPr>
        <p:txBody>
          <a:bodyPr wrap="square">
            <a:spAutoFit/>
          </a:bodyPr>
          <a:lstStyle/>
          <a:p>
            <a:r>
              <a:rPr kumimoji="1" lang="zh-CN" altLang="en-US" sz="2400" dirty="0" smtClean="0">
                <a:latin typeface="微软雅黑 Light" panose="020B0502040204020203" pitchFamily="34" charset="-122"/>
                <a:ea typeface="微软雅黑 Light" panose="020B0502040204020203" pitchFamily="34" charset="-122"/>
              </a:rPr>
              <a:t>即系统的频率特性</a:t>
            </a:r>
            <a:r>
              <a:rPr kumimoji="1" lang="zh-CN" altLang="en-US" sz="2400" dirty="0" smtClean="0">
                <a:solidFill>
                  <a:srgbClr val="FF0000"/>
                </a:solidFill>
                <a:latin typeface="微软雅黑 Light" panose="020B0502040204020203" pitchFamily="34" charset="-122"/>
                <a:ea typeface="微软雅黑 Light" panose="020B0502040204020203" pitchFamily="34" charset="-122"/>
              </a:rPr>
              <a:t>放宽</a:t>
            </a:r>
            <a:r>
              <a:rPr kumimoji="1" lang="zh-CN" altLang="en-US" sz="2400" dirty="0" smtClean="0">
                <a:latin typeface="微软雅黑 Light" panose="020B0502040204020203" pitchFamily="34" charset="-122"/>
                <a:ea typeface="微软雅黑 Light" panose="020B0502040204020203" pitchFamily="34" charset="-122"/>
              </a:rPr>
              <a:t> </a:t>
            </a:r>
            <a:r>
              <a:rPr kumimoji="1" lang="en-US" altLang="zh-CN" sz="2400" i="1" dirty="0" smtClean="0">
                <a:latin typeface="微软雅黑 Light" panose="020B0502040204020203" pitchFamily="34" charset="-122"/>
                <a:ea typeface="微软雅黑 Light" panose="020B0502040204020203" pitchFamily="34" charset="-122"/>
                <a:cs typeface="Times New Roman" panose="02020603050405020304" pitchFamily="18" charset="0"/>
              </a:rPr>
              <a:t>n </a:t>
            </a:r>
            <a:r>
              <a:rPr kumimoji="1" lang="zh-CN" altLang="en-US" sz="2400" dirty="0" smtClean="0">
                <a:latin typeface="微软雅黑 Light" panose="020B0502040204020203" pitchFamily="34" charset="-122"/>
                <a:ea typeface="微软雅黑 Light" panose="020B0502040204020203" pitchFamily="34" charset="-122"/>
              </a:rPr>
              <a:t>倍，对应的阶跃响应就</a:t>
            </a:r>
            <a:r>
              <a:rPr kumimoji="1" lang="zh-CN" altLang="en-US" sz="2400" dirty="0" smtClean="0">
                <a:solidFill>
                  <a:srgbClr val="FF0000"/>
                </a:solidFill>
                <a:latin typeface="微软雅黑 Light" panose="020B0502040204020203" pitchFamily="34" charset="-122"/>
                <a:ea typeface="微软雅黑 Light" panose="020B0502040204020203" pitchFamily="34" charset="-122"/>
              </a:rPr>
              <a:t>快</a:t>
            </a:r>
            <a:r>
              <a:rPr kumimoji="1" lang="zh-CN" altLang="en-US" sz="2400" dirty="0" smtClean="0">
                <a:latin typeface="微软雅黑 Light" panose="020B0502040204020203" pitchFamily="34" charset="-122"/>
                <a:ea typeface="微软雅黑 Light" panose="020B0502040204020203" pitchFamily="34" charset="-122"/>
              </a:rPr>
              <a:t> </a:t>
            </a:r>
            <a:r>
              <a:rPr kumimoji="1" lang="en-US" altLang="zh-CN" sz="2400" i="1" dirty="0" smtClean="0">
                <a:latin typeface="微软雅黑 Light" panose="020B0502040204020203" pitchFamily="34" charset="-122"/>
                <a:ea typeface="微软雅黑 Light" panose="020B0502040204020203" pitchFamily="34" charset="-122"/>
                <a:cs typeface="Times New Roman" panose="02020603050405020304" pitchFamily="18" charset="0"/>
              </a:rPr>
              <a:t>n </a:t>
            </a:r>
            <a:r>
              <a:rPr kumimoji="1" lang="zh-CN" altLang="en-US" sz="2400" dirty="0" smtClean="0">
                <a:latin typeface="微软雅黑 Light" panose="020B0502040204020203" pitchFamily="34" charset="-122"/>
                <a:ea typeface="微软雅黑 Light" panose="020B0502040204020203" pitchFamily="34" charset="-122"/>
              </a:rPr>
              <a:t>倍</a:t>
            </a:r>
            <a:r>
              <a:rPr kumimoji="1" lang="zh-CN" altLang="en-US" sz="2400" dirty="0">
                <a:latin typeface="微软雅黑 Light" panose="020B0502040204020203" pitchFamily="34" charset="-122"/>
                <a:ea typeface="微软雅黑 Light" panose="020B0502040204020203" pitchFamily="34" charset="-122"/>
              </a:rPr>
              <a:t>。</a:t>
            </a:r>
            <a:endParaRPr kumimoji="1" lang="en-US" altLang="zh-CN" sz="2400" dirty="0">
              <a:latin typeface="微软雅黑 Light" panose="020B0502040204020203" pitchFamily="34" charset="-122"/>
              <a:ea typeface="微软雅黑 Light" panose="020B0502040204020203" pitchFamily="34" charset="-122"/>
              <a:sym typeface="Euclid Symbol" pitchFamily="18" charset="2"/>
            </a:endParaRPr>
          </a:p>
        </p:txBody>
      </p:sp>
    </p:spTree>
    <p:extLst>
      <p:ext uri="{BB962C8B-B14F-4D97-AF65-F5344CB8AC3E}">
        <p14:creationId xmlns:p14="http://schemas.microsoft.com/office/powerpoint/2010/main" val="4213202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up)">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标题 1"/>
          <p:cNvSpPr>
            <a:spLocks noGrp="1"/>
          </p:cNvSpPr>
          <p:nvPr>
            <p:ph type="title"/>
          </p:nvPr>
        </p:nvSpPr>
        <p:spPr>
          <a:xfrm>
            <a:off x="838200" y="365125"/>
            <a:ext cx="10515600" cy="1325563"/>
          </a:xfrm>
        </p:spPr>
        <p:txBody>
          <a:bodyPr>
            <a:normAutofit/>
          </a:bodyPr>
          <a:lstStyle/>
          <a:p>
            <a:r>
              <a:rPr lang="en-US" altLang="zh-CN" sz="4000" dirty="0" smtClean="0">
                <a:latin typeface="微软雅黑 Light" panose="020B0502040204020203" pitchFamily="34" charset="-122"/>
                <a:ea typeface="微软雅黑 Light" panose="020B0502040204020203" pitchFamily="34" charset="-122"/>
              </a:rPr>
              <a:t>5.6 </a:t>
            </a:r>
            <a:r>
              <a:rPr lang="zh-CN" altLang="en-US" sz="4000" dirty="0" smtClean="0">
                <a:latin typeface="微软雅黑 Light" panose="020B0502040204020203" pitchFamily="34" charset="-122"/>
                <a:ea typeface="微软雅黑 Light" panose="020B0502040204020203" pitchFamily="34" charset="-122"/>
              </a:rPr>
              <a:t>系统</a:t>
            </a:r>
            <a:r>
              <a:rPr lang="zh-CN" altLang="en-US" sz="4000" dirty="0">
                <a:latin typeface="微软雅黑 Light" panose="020B0502040204020203" pitchFamily="34" charset="-122"/>
                <a:ea typeface="微软雅黑 Light" panose="020B0502040204020203" pitchFamily="34" charset="-122"/>
              </a:rPr>
              <a:t>闭环</a:t>
            </a:r>
            <a:r>
              <a:rPr lang="zh-CN" altLang="en-US" sz="4000" dirty="0" smtClean="0">
                <a:latin typeface="微软雅黑 Light" panose="020B0502040204020203" pitchFamily="34" charset="-122"/>
                <a:ea typeface="微软雅黑 Light" panose="020B0502040204020203" pitchFamily="34" charset="-122"/>
              </a:rPr>
              <a:t>频率特性</a:t>
            </a:r>
            <a:r>
              <a:rPr lang="zh-CN" altLang="en-US" sz="4000" dirty="0">
                <a:latin typeface="微软雅黑 Light" panose="020B0502040204020203" pitchFamily="34" charset="-122"/>
                <a:ea typeface="微软雅黑 Light" panose="020B0502040204020203" pitchFamily="34" charset="-122"/>
              </a:rPr>
              <a:t>与阶跃响应的关系</a:t>
            </a:r>
          </a:p>
        </p:txBody>
      </p:sp>
      <p:pic>
        <p:nvPicPr>
          <p:cNvPr id="9" name="Picture 8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0434" y="4118055"/>
            <a:ext cx="2813366" cy="1946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1040" y="1692950"/>
            <a:ext cx="3032760" cy="2152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Box 21"/>
          <p:cNvSpPr txBox="1">
            <a:spLocks noChangeArrowheads="1"/>
          </p:cNvSpPr>
          <p:nvPr/>
        </p:nvSpPr>
        <p:spPr bwMode="auto">
          <a:xfrm>
            <a:off x="838200" y="1859174"/>
            <a:ext cx="1757642" cy="461665"/>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zh-CN" altLang="en-US" sz="2400" dirty="0">
                <a:latin typeface="微软雅黑 Light" panose="020B0502040204020203" pitchFamily="34" charset="-122"/>
                <a:ea typeface="微软雅黑 Light" panose="020B0502040204020203" pitchFamily="34" charset="-122"/>
                <a:sym typeface="Euclid Symbol" pitchFamily="18" charset="2"/>
              </a:rPr>
              <a:t>注意到</a:t>
            </a:r>
            <a:r>
              <a:rPr lang="zh-CN" altLang="en-US" sz="2400" dirty="0" smtClean="0">
                <a:latin typeface="微软雅黑 Light" panose="020B0502040204020203" pitchFamily="34" charset="-122"/>
                <a:ea typeface="微软雅黑 Light" panose="020B0502040204020203" pitchFamily="34" charset="-122"/>
                <a:sym typeface="Euclid Symbol" pitchFamily="18" charset="2"/>
              </a:rPr>
              <a:t>，</a:t>
            </a:r>
            <a:endParaRPr lang="en-US" altLang="zh-CN" sz="2400" dirty="0">
              <a:latin typeface="微软雅黑 Light" panose="020B0502040204020203" pitchFamily="34" charset="-122"/>
              <a:ea typeface="微软雅黑 Light" panose="020B0502040204020203" pitchFamily="34" charset="-122"/>
              <a:sym typeface="Euclid Symbol" pitchFamily="18" charset="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251989256"/>
              </p:ext>
            </p:extLst>
          </p:nvPr>
        </p:nvGraphicFramePr>
        <p:xfrm>
          <a:off x="2674938" y="1735138"/>
          <a:ext cx="2011362" cy="709612"/>
        </p:xfrm>
        <a:graphic>
          <a:graphicData uri="http://schemas.openxmlformats.org/presentationml/2006/ole">
            <mc:AlternateContent xmlns:mc="http://schemas.openxmlformats.org/markup-compatibility/2006">
              <mc:Choice xmlns:v="urn:schemas-microsoft-com:vml" Requires="v">
                <p:oleObj spid="_x0000_s96348" name="Equation" r:id="rId5" imgW="1117440" imgH="393480" progId="Equation.DSMT4">
                  <p:embed/>
                </p:oleObj>
              </mc:Choice>
              <mc:Fallback>
                <p:oleObj name="Equation" r:id="rId5" imgW="1117440" imgH="393480" progId="Equation.DSMT4">
                  <p:embed/>
                  <p:pic>
                    <p:nvPicPr>
                      <p:cNvPr id="3" name="对象 2"/>
                      <p:cNvPicPr>
                        <a:picLocks noChangeAspect="1" noChangeArrowheads="1"/>
                      </p:cNvPicPr>
                      <p:nvPr/>
                    </p:nvPicPr>
                    <p:blipFill>
                      <a:blip r:embed="rId6"/>
                      <a:srcRect/>
                      <a:stretch>
                        <a:fillRect/>
                      </a:stretch>
                    </p:blipFill>
                    <p:spPr bwMode="auto">
                      <a:xfrm>
                        <a:off x="2674938" y="1735138"/>
                        <a:ext cx="2011362"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630715201"/>
              </p:ext>
            </p:extLst>
          </p:nvPr>
        </p:nvGraphicFramePr>
        <p:xfrm>
          <a:off x="5644948" y="1914746"/>
          <a:ext cx="1759968" cy="411480"/>
        </p:xfrm>
        <a:graphic>
          <a:graphicData uri="http://schemas.openxmlformats.org/presentationml/2006/ole">
            <mc:AlternateContent xmlns:mc="http://schemas.openxmlformats.org/markup-compatibility/2006">
              <mc:Choice xmlns:v="urn:schemas-microsoft-com:vml" Requires="v">
                <p:oleObj spid="_x0000_s96349" name="Equation" r:id="rId7" imgW="977760" imgH="228600" progId="Equation.DSMT4">
                  <p:embed/>
                </p:oleObj>
              </mc:Choice>
              <mc:Fallback>
                <p:oleObj name="Equation" r:id="rId7" imgW="977760" imgH="228600" progId="Equation.DSMT4">
                  <p:embed/>
                  <p:pic>
                    <p:nvPicPr>
                      <p:cNvPr id="5" name="对象 4"/>
                      <p:cNvPicPr>
                        <a:picLocks noChangeAspect="1" noChangeArrowheads="1"/>
                      </p:cNvPicPr>
                      <p:nvPr/>
                    </p:nvPicPr>
                    <p:blipFill>
                      <a:blip r:embed="rId8"/>
                      <a:srcRect/>
                      <a:stretch>
                        <a:fillRect/>
                      </a:stretch>
                    </p:blipFill>
                    <p:spPr bwMode="auto">
                      <a:xfrm>
                        <a:off x="5644948" y="1914746"/>
                        <a:ext cx="1759968"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 Box 21"/>
          <p:cNvSpPr txBox="1">
            <a:spLocks noChangeArrowheads="1"/>
          </p:cNvSpPr>
          <p:nvPr/>
        </p:nvSpPr>
        <p:spPr bwMode="auto">
          <a:xfrm>
            <a:off x="838200" y="2614773"/>
            <a:ext cx="1407160" cy="461665"/>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zh-CN" altLang="en-US" sz="2400" dirty="0">
                <a:latin typeface="微软雅黑 Light" panose="020B0502040204020203" pitchFamily="34" charset="-122"/>
                <a:ea typeface="微软雅黑 Light" panose="020B0502040204020203" pitchFamily="34" charset="-122"/>
                <a:sym typeface="Euclid Symbol" pitchFamily="18" charset="2"/>
              </a:rPr>
              <a:t>故</a:t>
            </a:r>
            <a:r>
              <a:rPr lang="zh-CN" altLang="en-US" sz="2400" dirty="0" smtClean="0">
                <a:latin typeface="微软雅黑 Light" panose="020B0502040204020203" pitchFamily="34" charset="-122"/>
                <a:ea typeface="微软雅黑 Light" panose="020B0502040204020203" pitchFamily="34" charset="-122"/>
                <a:sym typeface="Euclid Symbol" pitchFamily="18" charset="2"/>
              </a:rPr>
              <a:t>，</a:t>
            </a:r>
            <a:endParaRPr lang="en-US" altLang="zh-CN" sz="2400" dirty="0">
              <a:latin typeface="微软雅黑 Light" panose="020B0502040204020203" pitchFamily="34" charset="-122"/>
              <a:ea typeface="微软雅黑 Light" panose="020B0502040204020203" pitchFamily="34" charset="-122"/>
              <a:sym typeface="Euclid Symbol" pitchFamily="18" charset="2"/>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2154728723"/>
              </p:ext>
            </p:extLst>
          </p:nvPr>
        </p:nvGraphicFramePr>
        <p:xfrm>
          <a:off x="2638425" y="2501900"/>
          <a:ext cx="3840163" cy="708025"/>
        </p:xfrm>
        <a:graphic>
          <a:graphicData uri="http://schemas.openxmlformats.org/presentationml/2006/ole">
            <mc:AlternateContent xmlns:mc="http://schemas.openxmlformats.org/markup-compatibility/2006">
              <mc:Choice xmlns:v="urn:schemas-microsoft-com:vml" Requires="v">
                <p:oleObj spid="_x0000_s96350" name="Equation" r:id="rId9" imgW="2133360" imgH="393480" progId="Equation.DSMT4">
                  <p:embed/>
                </p:oleObj>
              </mc:Choice>
              <mc:Fallback>
                <p:oleObj name="Equation" r:id="rId9" imgW="2133360" imgH="393480" progId="Equation.DSMT4">
                  <p:embed/>
                  <p:pic>
                    <p:nvPicPr>
                      <p:cNvPr id="10" name="对象 9"/>
                      <p:cNvPicPr>
                        <a:picLocks noChangeAspect="1" noChangeArrowheads="1"/>
                      </p:cNvPicPr>
                      <p:nvPr/>
                    </p:nvPicPr>
                    <p:blipFill>
                      <a:blip r:embed="rId10"/>
                      <a:srcRect/>
                      <a:stretch>
                        <a:fillRect/>
                      </a:stretch>
                    </p:blipFill>
                    <p:spPr bwMode="auto">
                      <a:xfrm>
                        <a:off x="2638425" y="2501900"/>
                        <a:ext cx="38401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 Box 21"/>
          <p:cNvSpPr txBox="1">
            <a:spLocks noChangeArrowheads="1"/>
          </p:cNvSpPr>
          <p:nvPr/>
        </p:nvSpPr>
        <p:spPr bwMode="auto">
          <a:xfrm>
            <a:off x="838200" y="3468929"/>
            <a:ext cx="2138680" cy="461665"/>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zh-CN" altLang="en-US" sz="2400" dirty="0">
                <a:latin typeface="微软雅黑 Light" panose="020B0502040204020203" pitchFamily="34" charset="-122"/>
                <a:ea typeface="微软雅黑 Light" panose="020B0502040204020203" pitchFamily="34" charset="-122"/>
                <a:sym typeface="Euclid Symbol" pitchFamily="18" charset="2"/>
              </a:rPr>
              <a:t>另一方面</a:t>
            </a:r>
            <a:r>
              <a:rPr lang="zh-CN" altLang="en-US" sz="2400" dirty="0" smtClean="0">
                <a:latin typeface="微软雅黑 Light" panose="020B0502040204020203" pitchFamily="34" charset="-122"/>
                <a:ea typeface="微软雅黑 Light" panose="020B0502040204020203" pitchFamily="34" charset="-122"/>
                <a:sym typeface="Euclid Symbol" pitchFamily="18" charset="2"/>
              </a:rPr>
              <a:t>，</a:t>
            </a:r>
            <a:endParaRPr lang="en-US" altLang="zh-CN" sz="2400" dirty="0">
              <a:latin typeface="微软雅黑 Light" panose="020B0502040204020203" pitchFamily="34" charset="-122"/>
              <a:ea typeface="微软雅黑 Light" panose="020B0502040204020203" pitchFamily="34" charset="-122"/>
              <a:sym typeface="Euclid Symbol" pitchFamily="18" charset="2"/>
            </a:endParaRPr>
          </a:p>
        </p:txBody>
      </p:sp>
      <p:graphicFrame>
        <p:nvGraphicFramePr>
          <p:cNvPr id="17" name="对象 16"/>
          <p:cNvGraphicFramePr>
            <a:graphicFrameLocks noChangeAspect="1"/>
          </p:cNvGraphicFramePr>
          <p:nvPr>
            <p:extLst>
              <p:ext uri="{D42A27DB-BD31-4B8C-83A1-F6EECF244321}">
                <p14:modId xmlns:p14="http://schemas.microsoft.com/office/powerpoint/2010/main" val="667570511"/>
              </p:ext>
            </p:extLst>
          </p:nvPr>
        </p:nvGraphicFramePr>
        <p:xfrm>
          <a:off x="1766888" y="3930650"/>
          <a:ext cx="5942012" cy="1600200"/>
        </p:xfrm>
        <a:graphic>
          <a:graphicData uri="http://schemas.openxmlformats.org/presentationml/2006/ole">
            <mc:AlternateContent xmlns:mc="http://schemas.openxmlformats.org/markup-compatibility/2006">
              <mc:Choice xmlns:v="urn:schemas-microsoft-com:vml" Requires="v">
                <p:oleObj spid="_x0000_s96351" name="Equation" r:id="rId11" imgW="3301920" imgH="888840" progId="Equation.DSMT4">
                  <p:embed/>
                </p:oleObj>
              </mc:Choice>
              <mc:Fallback>
                <p:oleObj name="Equation" r:id="rId11" imgW="3301920" imgH="888840" progId="Equation.DSMT4">
                  <p:embed/>
                  <p:pic>
                    <p:nvPicPr>
                      <p:cNvPr id="2" name="对象 1"/>
                      <p:cNvPicPr>
                        <a:picLocks noChangeAspect="1" noChangeArrowheads="1"/>
                      </p:cNvPicPr>
                      <p:nvPr/>
                    </p:nvPicPr>
                    <p:blipFill>
                      <a:blip r:embed="rId12"/>
                      <a:srcRect/>
                      <a:stretch>
                        <a:fillRect/>
                      </a:stretch>
                    </p:blipFill>
                    <p:spPr bwMode="auto">
                      <a:xfrm>
                        <a:off x="1766888" y="3930650"/>
                        <a:ext cx="5942012"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Text Box 6"/>
          <p:cNvSpPr txBox="1">
            <a:spLocks noChangeArrowheads="1"/>
          </p:cNvSpPr>
          <p:nvPr/>
        </p:nvSpPr>
        <p:spPr bwMode="auto">
          <a:xfrm>
            <a:off x="5129223" y="1859174"/>
            <a:ext cx="855018" cy="461665"/>
          </a:xfrm>
          <a:prstGeom prst="rect">
            <a:avLst/>
          </a:prstGeom>
          <a:noFill/>
          <a:ln w="9525">
            <a:noFill/>
            <a:miter lim="800000"/>
            <a:headEnd/>
            <a:tailEnd/>
          </a:ln>
        </p:spPr>
        <p:txBody>
          <a:bodyPr wrap="square">
            <a:spAutoFit/>
          </a:bodyPr>
          <a:lstStyle/>
          <a:p>
            <a:r>
              <a:rPr kumimoji="1" lang="zh-CN" altLang="en-US" sz="2400" dirty="0" smtClean="0">
                <a:latin typeface="微软雅黑 Light" panose="020B0502040204020203" pitchFamily="34" charset="-122"/>
                <a:ea typeface="微软雅黑 Light" panose="020B0502040204020203" pitchFamily="34" charset="-122"/>
                <a:sym typeface="Euclid Symbol" pitchFamily="18" charset="2"/>
              </a:rPr>
              <a:t>且</a:t>
            </a:r>
            <a:endParaRPr kumimoji="1" lang="en-US" altLang="zh-CN" sz="2400" dirty="0">
              <a:latin typeface="微软雅黑 Light" panose="020B0502040204020203" pitchFamily="34" charset="-122"/>
              <a:ea typeface="微软雅黑 Light" panose="020B0502040204020203" pitchFamily="34" charset="-122"/>
              <a:sym typeface="Euclid Symbol" pitchFamily="18" charset="2"/>
            </a:endParaRPr>
          </a:p>
        </p:txBody>
      </p:sp>
      <p:sp>
        <p:nvSpPr>
          <p:cNvPr id="19" name="Text Box 6"/>
          <p:cNvSpPr txBox="1">
            <a:spLocks noChangeArrowheads="1"/>
          </p:cNvSpPr>
          <p:nvPr/>
        </p:nvSpPr>
        <p:spPr bwMode="auto">
          <a:xfrm>
            <a:off x="1187143" y="5643735"/>
            <a:ext cx="855018" cy="461665"/>
          </a:xfrm>
          <a:prstGeom prst="rect">
            <a:avLst/>
          </a:prstGeom>
          <a:noFill/>
          <a:ln w="9525">
            <a:noFill/>
            <a:miter lim="800000"/>
            <a:headEnd/>
            <a:tailEnd/>
          </a:ln>
        </p:spPr>
        <p:txBody>
          <a:bodyPr wrap="square">
            <a:spAutoFit/>
          </a:bodyPr>
          <a:lstStyle/>
          <a:p>
            <a:r>
              <a:rPr kumimoji="1" lang="zh-CN" altLang="en-US" sz="2400" dirty="0">
                <a:latin typeface="微软雅黑 Light" panose="020B0502040204020203" pitchFamily="34" charset="-122"/>
                <a:ea typeface="微软雅黑 Light" panose="020B0502040204020203" pitchFamily="34" charset="-122"/>
                <a:sym typeface="Euclid Symbol" pitchFamily="18" charset="2"/>
              </a:rPr>
              <a:t>即</a:t>
            </a:r>
            <a:endParaRPr kumimoji="1" lang="en-US" altLang="zh-CN" sz="2400" dirty="0">
              <a:latin typeface="微软雅黑 Light" panose="020B0502040204020203" pitchFamily="34" charset="-122"/>
              <a:ea typeface="微软雅黑 Light" panose="020B0502040204020203" pitchFamily="34" charset="-122"/>
              <a:sym typeface="Euclid Symbol" pitchFamily="18" charset="2"/>
            </a:endParaRPr>
          </a:p>
        </p:txBody>
      </p:sp>
      <p:graphicFrame>
        <p:nvGraphicFramePr>
          <p:cNvPr id="20" name="对象 19"/>
          <p:cNvGraphicFramePr>
            <a:graphicFrameLocks noChangeAspect="1"/>
          </p:cNvGraphicFramePr>
          <p:nvPr>
            <p:extLst>
              <p:ext uri="{D42A27DB-BD31-4B8C-83A1-F6EECF244321}">
                <p14:modId xmlns:p14="http://schemas.microsoft.com/office/powerpoint/2010/main" val="769175339"/>
              </p:ext>
            </p:extLst>
          </p:nvPr>
        </p:nvGraphicFramePr>
        <p:xfrm>
          <a:off x="3759481" y="5604007"/>
          <a:ext cx="1599505" cy="776903"/>
        </p:xfrm>
        <a:graphic>
          <a:graphicData uri="http://schemas.openxmlformats.org/presentationml/2006/ole">
            <mc:AlternateContent xmlns:mc="http://schemas.openxmlformats.org/markup-compatibility/2006">
              <mc:Choice xmlns:v="urn:schemas-microsoft-com:vml" Requires="v">
                <p:oleObj spid="_x0000_s96352" name="Equation" r:id="rId13" imgW="888614" imgH="431613" progId="Equation.DSMT4">
                  <p:embed/>
                </p:oleObj>
              </mc:Choice>
              <mc:Fallback>
                <p:oleObj name="Equation" r:id="rId13" imgW="888614" imgH="431613" progId="Equation.DSMT4">
                  <p:embed/>
                  <p:pic>
                    <p:nvPicPr>
                      <p:cNvPr id="4" name="对象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59481" y="5604007"/>
                        <a:ext cx="1599505" cy="776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7512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up)">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up)">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up)">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up)">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up)">
                                      <p:cBhvr>
                                        <p:cTn id="45" dur="5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up)">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wipe(up)">
                                      <p:cBhvr>
                                        <p:cTn id="55" dur="500"/>
                                        <p:tgtEl>
                                          <p:spTgt spid="19"/>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wipe(up)">
                                      <p:cBhvr>
                                        <p:cTn id="6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P spid="16" grpId="0"/>
      <p:bldP spid="18"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标题 1"/>
          <p:cNvSpPr>
            <a:spLocks noGrp="1"/>
          </p:cNvSpPr>
          <p:nvPr>
            <p:ph type="title"/>
          </p:nvPr>
        </p:nvSpPr>
        <p:spPr>
          <a:xfrm>
            <a:off x="838200" y="365125"/>
            <a:ext cx="10515600" cy="1325563"/>
          </a:xfrm>
        </p:spPr>
        <p:txBody>
          <a:bodyPr>
            <a:normAutofit/>
          </a:bodyPr>
          <a:lstStyle/>
          <a:p>
            <a:r>
              <a:rPr lang="en-US" altLang="zh-CN" sz="4000" dirty="0" smtClean="0">
                <a:latin typeface="微软雅黑 Light" panose="020B0502040204020203" pitchFamily="34" charset="-122"/>
                <a:ea typeface="微软雅黑 Light" panose="020B0502040204020203" pitchFamily="34" charset="-122"/>
              </a:rPr>
              <a:t>5.6 </a:t>
            </a:r>
            <a:r>
              <a:rPr lang="zh-CN" altLang="en-US" sz="4000" dirty="0" smtClean="0">
                <a:latin typeface="微软雅黑 Light" panose="020B0502040204020203" pitchFamily="34" charset="-122"/>
                <a:ea typeface="微软雅黑 Light" panose="020B0502040204020203" pitchFamily="34" charset="-122"/>
              </a:rPr>
              <a:t>系统</a:t>
            </a:r>
            <a:r>
              <a:rPr lang="zh-CN" altLang="en-US" sz="4000" dirty="0">
                <a:latin typeface="微软雅黑 Light" panose="020B0502040204020203" pitchFamily="34" charset="-122"/>
                <a:ea typeface="微软雅黑 Light" panose="020B0502040204020203" pitchFamily="34" charset="-122"/>
              </a:rPr>
              <a:t>闭环</a:t>
            </a:r>
            <a:r>
              <a:rPr lang="zh-CN" altLang="en-US" sz="4000" dirty="0" smtClean="0">
                <a:latin typeface="微软雅黑 Light" panose="020B0502040204020203" pitchFamily="34" charset="-122"/>
                <a:ea typeface="微软雅黑 Light" panose="020B0502040204020203" pitchFamily="34" charset="-122"/>
              </a:rPr>
              <a:t>频率特性</a:t>
            </a:r>
            <a:r>
              <a:rPr lang="zh-CN" altLang="en-US" sz="4000" dirty="0">
                <a:latin typeface="微软雅黑 Light" panose="020B0502040204020203" pitchFamily="34" charset="-122"/>
                <a:ea typeface="微软雅黑 Light" panose="020B0502040204020203" pitchFamily="34" charset="-122"/>
              </a:rPr>
              <a:t>与阶跃响应的关系</a:t>
            </a:r>
          </a:p>
        </p:txBody>
      </p:sp>
      <p:sp>
        <p:nvSpPr>
          <p:cNvPr id="21" name="Text Box 21"/>
          <p:cNvSpPr txBox="1">
            <a:spLocks noChangeArrowheads="1"/>
          </p:cNvSpPr>
          <p:nvPr/>
        </p:nvSpPr>
        <p:spPr bwMode="auto">
          <a:xfrm>
            <a:off x="838200" y="1920134"/>
            <a:ext cx="7858180" cy="461665"/>
          </a:xfrm>
          <a:prstGeom prst="rect">
            <a:avLst/>
          </a:prstGeom>
          <a:noFill/>
          <a:ln w="9525">
            <a:noFill/>
            <a:miter lim="800000"/>
            <a:headEnd/>
            <a:tailEnd/>
          </a:ln>
        </p:spPr>
        <p:txBody>
          <a:bodyPr wrap="square">
            <a:spAutoFit/>
          </a:bodyPr>
          <a:lstStyle/>
          <a:p>
            <a:r>
              <a:rPr lang="en-US" altLang="zh-CN" sz="2400" dirty="0">
                <a:latin typeface="微软雅黑 Light" panose="020B0502040204020203" pitchFamily="34" charset="-122"/>
                <a:ea typeface="微软雅黑 Light" panose="020B0502040204020203" pitchFamily="34" charset="-122"/>
                <a:sym typeface="Euclid Symbol" pitchFamily="18" charset="2"/>
              </a:rPr>
              <a:t>5</a:t>
            </a:r>
            <a:r>
              <a:rPr lang="en-US" altLang="zh-CN" sz="2400" dirty="0" smtClean="0">
                <a:latin typeface="微软雅黑 Light" panose="020B0502040204020203" pitchFamily="34" charset="-122"/>
                <a:ea typeface="微软雅黑 Light" panose="020B0502040204020203" pitchFamily="34" charset="-122"/>
                <a:sym typeface="Euclid Symbol" pitchFamily="18" charset="2"/>
              </a:rPr>
              <a:t>. </a:t>
            </a:r>
            <a:r>
              <a:rPr lang="zh-CN" altLang="en-US" sz="2400" dirty="0" smtClean="0">
                <a:latin typeface="微软雅黑 Light" panose="020B0502040204020203" pitchFamily="34" charset="-122"/>
                <a:ea typeface="微软雅黑 Light" panose="020B0502040204020203" pitchFamily="34" charset="-122"/>
                <a:sym typeface="Euclid Symbol" pitchFamily="18" charset="2"/>
              </a:rPr>
              <a:t>抗</a:t>
            </a:r>
            <a:r>
              <a:rPr lang="zh-CN" altLang="en-US" sz="2400" dirty="0" smtClean="0">
                <a:solidFill>
                  <a:srgbClr val="FF0000"/>
                </a:solidFill>
                <a:latin typeface="微软雅黑 Light" panose="020B0502040204020203" pitchFamily="34" charset="-122"/>
                <a:ea typeface="微软雅黑 Light" panose="020B0502040204020203" pitchFamily="34" charset="-122"/>
                <a:sym typeface="Euclid Symbol" pitchFamily="18" charset="2"/>
              </a:rPr>
              <a:t>高频干扰</a:t>
            </a:r>
            <a:r>
              <a:rPr lang="zh-CN" altLang="en-US" sz="2400" dirty="0" smtClean="0">
                <a:latin typeface="微软雅黑 Light" panose="020B0502040204020203" pitchFamily="34" charset="-122"/>
                <a:ea typeface="微软雅黑 Light" panose="020B0502040204020203" pitchFamily="34" charset="-122"/>
                <a:sym typeface="Euclid Symbol" pitchFamily="18" charset="2"/>
              </a:rPr>
              <a:t>的能力</a:t>
            </a:r>
            <a:endParaRPr lang="en-US" altLang="zh-CN" sz="2400" dirty="0">
              <a:latin typeface="微软雅黑 Light" panose="020B0502040204020203" pitchFamily="34" charset="-122"/>
              <a:ea typeface="微软雅黑 Light" panose="020B0502040204020203" pitchFamily="34" charset="-122"/>
              <a:sym typeface="Euclid Symbol" pitchFamily="18" charset="2"/>
            </a:endParaRPr>
          </a:p>
        </p:txBody>
      </p:sp>
      <p:sp>
        <p:nvSpPr>
          <p:cNvPr id="22" name="Text Box 11"/>
          <p:cNvSpPr txBox="1">
            <a:spLocks noChangeArrowheads="1"/>
          </p:cNvSpPr>
          <p:nvPr/>
        </p:nvSpPr>
        <p:spPr bwMode="auto">
          <a:xfrm>
            <a:off x="1125422" y="2611245"/>
            <a:ext cx="8143932" cy="461665"/>
          </a:xfrm>
          <a:prstGeom prst="rect">
            <a:avLst/>
          </a:prstGeom>
          <a:noFill/>
          <a:ln w="9525">
            <a:noFill/>
            <a:miter lim="800000"/>
            <a:headEnd/>
            <a:tailEnd/>
          </a:ln>
          <a:effectLst/>
        </p:spPr>
        <p:txBody>
          <a:bodyPr wrap="square">
            <a:spAutoFit/>
          </a:bodyPr>
          <a:lstStyle/>
          <a:p>
            <a:pPr>
              <a:spcBef>
                <a:spcPct val="20000"/>
              </a:spcBef>
            </a:pPr>
            <a:r>
              <a:rPr lang="zh-CN" altLang="en-US" sz="2400" dirty="0" smtClean="0">
                <a:latin typeface="微软雅黑 Light" panose="020B0502040204020203" pitchFamily="34" charset="-122"/>
                <a:ea typeface="微软雅黑 Light" panose="020B0502040204020203" pitchFamily="34" charset="-122"/>
              </a:rPr>
              <a:t>闭环</a:t>
            </a:r>
            <a:r>
              <a:rPr lang="zh-CN" altLang="en-US" sz="2400" dirty="0">
                <a:latin typeface="微软雅黑 Light" panose="020B0502040204020203" pitchFamily="34" charset="-122"/>
                <a:ea typeface="微软雅黑 Light" panose="020B0502040204020203" pitchFamily="34" charset="-122"/>
              </a:rPr>
              <a:t>幅频 </a:t>
            </a:r>
            <a:r>
              <a:rPr lang="en-US" altLang="zh-CN" sz="2400" dirty="0" smtClean="0">
                <a:latin typeface="微软雅黑 Light" panose="020B0502040204020203" pitchFamily="34" charset="-122"/>
                <a:ea typeface="微软雅黑 Light" panose="020B0502040204020203" pitchFamily="34" charset="-122"/>
                <a:cs typeface="Times New Roman" panose="02020603050405020304" pitchFamily="18" charset="0"/>
              </a:rPr>
              <a:t>|</a:t>
            </a:r>
            <a:r>
              <a:rPr kumimoji="1" lang="en-US" altLang="zh-CN" sz="2400"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(j</a:t>
            </a:r>
            <a:r>
              <a:rPr kumimoji="1" lang="en-US" altLang="zh-CN" sz="2400" i="1"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a:t>
            </a:r>
            <a:r>
              <a:rPr kumimoji="1" lang="en-US" altLang="zh-CN" sz="2400"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a:t>
            </a:r>
            <a:r>
              <a:rPr lang="zh-CN" altLang="en-US" sz="2400" dirty="0" smtClean="0">
                <a:latin typeface="微软雅黑 Light" panose="020B0502040204020203" pitchFamily="34" charset="-122"/>
                <a:ea typeface="微软雅黑 Light" panose="020B0502040204020203" pitchFamily="34" charset="-122"/>
              </a:rPr>
              <a:t>在 </a:t>
            </a:r>
            <a:r>
              <a:rPr kumimoji="1" lang="en-US" altLang="zh-CN" sz="2400" i="1"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a:t>
            </a:r>
            <a:r>
              <a:rPr kumimoji="1" lang="en-US" altLang="zh-CN" sz="2400" i="1" baseline="-25000"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b </a:t>
            </a:r>
            <a:r>
              <a:rPr lang="zh-CN" altLang="en-US" sz="2400" dirty="0" smtClean="0">
                <a:latin typeface="微软雅黑 Light" panose="020B0502040204020203" pitchFamily="34" charset="-122"/>
                <a:ea typeface="微软雅黑 Light" panose="020B0502040204020203" pitchFamily="34" charset="-122"/>
              </a:rPr>
              <a:t>处</a:t>
            </a:r>
            <a:r>
              <a:rPr lang="zh-CN" altLang="en-US" sz="2400" dirty="0">
                <a:latin typeface="微软雅黑 Light" panose="020B0502040204020203" pitchFamily="34" charset="-122"/>
                <a:ea typeface="微软雅黑 Light" panose="020B0502040204020203" pitchFamily="34" charset="-122"/>
              </a:rPr>
              <a:t>的斜率反映系统抗高频干扰的能力</a:t>
            </a:r>
            <a:r>
              <a:rPr lang="zh-CN" altLang="en-US" sz="2400" dirty="0" smtClean="0">
                <a:latin typeface="微软雅黑 Light" panose="020B0502040204020203" pitchFamily="34" charset="-122"/>
                <a:ea typeface="微软雅黑 Light" panose="020B0502040204020203" pitchFamily="34" charset="-122"/>
              </a:rPr>
              <a:t>。</a:t>
            </a:r>
            <a:endParaRPr lang="en-US" altLang="zh-CN" sz="2400" b="0" dirty="0">
              <a:solidFill>
                <a:schemeClr val="tx1"/>
              </a:solidFill>
              <a:latin typeface="微软雅黑 Light" panose="020B0502040204020203" pitchFamily="34" charset="-122"/>
              <a:ea typeface="微软雅黑 Light" panose="020B0502040204020203" pitchFamily="34" charset="-122"/>
            </a:endParaRPr>
          </a:p>
        </p:txBody>
      </p:sp>
      <p:grpSp>
        <p:nvGrpSpPr>
          <p:cNvPr id="23" name="Group 41"/>
          <p:cNvGrpSpPr>
            <a:grpSpLocks/>
          </p:cNvGrpSpPr>
          <p:nvPr/>
        </p:nvGrpSpPr>
        <p:grpSpPr bwMode="auto">
          <a:xfrm>
            <a:off x="3113087" y="3302356"/>
            <a:ext cx="5965825" cy="2447925"/>
            <a:chOff x="752" y="1117"/>
            <a:chExt cx="3758" cy="1542"/>
          </a:xfrm>
        </p:grpSpPr>
        <p:grpSp>
          <p:nvGrpSpPr>
            <p:cNvPr id="24" name="Group 17"/>
            <p:cNvGrpSpPr>
              <a:grpSpLocks/>
            </p:cNvGrpSpPr>
            <p:nvPr/>
          </p:nvGrpSpPr>
          <p:grpSpPr bwMode="auto">
            <a:xfrm>
              <a:off x="1793" y="1219"/>
              <a:ext cx="2181" cy="1248"/>
              <a:chOff x="3120" y="480"/>
              <a:chExt cx="2256" cy="1248"/>
            </a:xfrm>
          </p:grpSpPr>
          <p:sp>
            <p:nvSpPr>
              <p:cNvPr id="36" name="Line 18"/>
              <p:cNvSpPr>
                <a:spLocks noChangeShapeType="1"/>
              </p:cNvSpPr>
              <p:nvPr/>
            </p:nvSpPr>
            <p:spPr bwMode="auto">
              <a:xfrm>
                <a:off x="3120" y="1728"/>
                <a:ext cx="2256" cy="0"/>
              </a:xfrm>
              <a:prstGeom prst="line">
                <a:avLst/>
              </a:prstGeom>
              <a:noFill/>
              <a:ln w="9525">
                <a:solidFill>
                  <a:schemeClr val="tx1"/>
                </a:solidFill>
                <a:round/>
                <a:headEnd/>
                <a:tailEnd type="triangle" w="med" len="med"/>
              </a:ln>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7" name="Line 19"/>
              <p:cNvSpPr>
                <a:spLocks noChangeShapeType="1"/>
              </p:cNvSpPr>
              <p:nvPr/>
            </p:nvSpPr>
            <p:spPr bwMode="auto">
              <a:xfrm flipV="1">
                <a:off x="3120" y="480"/>
                <a:ext cx="0" cy="1248"/>
              </a:xfrm>
              <a:prstGeom prst="line">
                <a:avLst/>
              </a:prstGeom>
              <a:noFill/>
              <a:ln w="9525">
                <a:solidFill>
                  <a:schemeClr val="tx1"/>
                </a:solidFill>
                <a:round/>
                <a:headEnd/>
                <a:tailEnd type="triangle" w="med" len="med"/>
              </a:ln>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grpSp>
        <p:sp>
          <p:nvSpPr>
            <p:cNvPr id="25" name="Line 20"/>
            <p:cNvSpPr>
              <a:spLocks noChangeShapeType="1"/>
            </p:cNvSpPr>
            <p:nvPr/>
          </p:nvSpPr>
          <p:spPr bwMode="auto">
            <a:xfrm>
              <a:off x="1793" y="1630"/>
              <a:ext cx="1949" cy="0"/>
            </a:xfrm>
            <a:prstGeom prst="line">
              <a:avLst/>
            </a:prstGeom>
            <a:noFill/>
            <a:ln w="9525">
              <a:solidFill>
                <a:schemeClr val="tx1"/>
              </a:solidFill>
              <a:prstDash val="dash"/>
              <a:round/>
              <a:headEnd/>
              <a:tailEnd/>
            </a:ln>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6" name="Freeform 21"/>
            <p:cNvSpPr>
              <a:spLocks/>
            </p:cNvSpPr>
            <p:nvPr/>
          </p:nvSpPr>
          <p:spPr bwMode="auto">
            <a:xfrm>
              <a:off x="1793" y="1443"/>
              <a:ext cx="1531" cy="844"/>
            </a:xfrm>
            <a:custGeom>
              <a:avLst/>
              <a:gdLst>
                <a:gd name="T0" fmla="*/ 0 w 1584"/>
                <a:gd name="T1" fmla="*/ 130 h 864"/>
                <a:gd name="T2" fmla="*/ 81 w 1584"/>
                <a:gd name="T3" fmla="*/ 130 h 864"/>
                <a:gd name="T4" fmla="*/ 216 w 1584"/>
                <a:gd name="T5" fmla="*/ 98 h 864"/>
                <a:gd name="T6" fmla="*/ 323 w 1584"/>
                <a:gd name="T7" fmla="*/ 31 h 864"/>
                <a:gd name="T8" fmla="*/ 404 w 1584"/>
                <a:gd name="T9" fmla="*/ 0 h 864"/>
                <a:gd name="T10" fmla="*/ 510 w 1584"/>
                <a:gd name="T11" fmla="*/ 31 h 864"/>
                <a:gd name="T12" fmla="*/ 621 w 1584"/>
                <a:gd name="T13" fmla="*/ 162 h 864"/>
                <a:gd name="T14" fmla="*/ 781 w 1584"/>
                <a:gd name="T15" fmla="*/ 451 h 864"/>
                <a:gd name="T16" fmla="*/ 888 w 1584"/>
                <a:gd name="T17" fmla="*/ 580 h 8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4"/>
                <a:gd name="T28" fmla="*/ 0 h 864"/>
                <a:gd name="T29" fmla="*/ 1584 w 1584"/>
                <a:gd name="T30" fmla="*/ 864 h 8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4" h="864">
                  <a:moveTo>
                    <a:pt x="0" y="192"/>
                  </a:moveTo>
                  <a:cubicBezTo>
                    <a:pt x="40" y="196"/>
                    <a:pt x="80" y="200"/>
                    <a:pt x="144" y="192"/>
                  </a:cubicBezTo>
                  <a:cubicBezTo>
                    <a:pt x="208" y="184"/>
                    <a:pt x="312" y="168"/>
                    <a:pt x="384" y="144"/>
                  </a:cubicBezTo>
                  <a:cubicBezTo>
                    <a:pt x="456" y="120"/>
                    <a:pt x="520" y="72"/>
                    <a:pt x="576" y="48"/>
                  </a:cubicBezTo>
                  <a:cubicBezTo>
                    <a:pt x="632" y="24"/>
                    <a:pt x="664" y="0"/>
                    <a:pt x="720" y="0"/>
                  </a:cubicBezTo>
                  <a:cubicBezTo>
                    <a:pt x="776" y="0"/>
                    <a:pt x="848" y="8"/>
                    <a:pt x="912" y="48"/>
                  </a:cubicBezTo>
                  <a:cubicBezTo>
                    <a:pt x="976" y="88"/>
                    <a:pt x="1024" y="136"/>
                    <a:pt x="1104" y="240"/>
                  </a:cubicBezTo>
                  <a:cubicBezTo>
                    <a:pt x="1184" y="344"/>
                    <a:pt x="1312" y="568"/>
                    <a:pt x="1392" y="672"/>
                  </a:cubicBezTo>
                  <a:cubicBezTo>
                    <a:pt x="1472" y="776"/>
                    <a:pt x="1552" y="832"/>
                    <a:pt x="1584" y="864"/>
                  </a:cubicBezTo>
                </a:path>
              </a:pathLst>
            </a:custGeom>
            <a:noFill/>
            <a:ln w="38100">
              <a:solidFill>
                <a:srgbClr val="FF0000"/>
              </a:solidFill>
              <a:round/>
              <a:headEnd/>
              <a:tailEnd/>
            </a:ln>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7" name="Line 22"/>
            <p:cNvSpPr>
              <a:spLocks noChangeShapeType="1"/>
            </p:cNvSpPr>
            <p:nvPr/>
          </p:nvSpPr>
          <p:spPr bwMode="auto">
            <a:xfrm>
              <a:off x="1793" y="1771"/>
              <a:ext cx="1114" cy="0"/>
            </a:xfrm>
            <a:prstGeom prst="line">
              <a:avLst/>
            </a:prstGeom>
            <a:noFill/>
            <a:ln w="9525">
              <a:solidFill>
                <a:schemeClr val="tx1"/>
              </a:solidFill>
              <a:prstDash val="dash"/>
              <a:round/>
              <a:headEnd/>
              <a:tailEnd/>
            </a:ln>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 name="Line 23"/>
            <p:cNvSpPr>
              <a:spLocks noChangeShapeType="1"/>
            </p:cNvSpPr>
            <p:nvPr/>
          </p:nvSpPr>
          <p:spPr bwMode="auto">
            <a:xfrm>
              <a:off x="2907" y="1771"/>
              <a:ext cx="0" cy="657"/>
            </a:xfrm>
            <a:prstGeom prst="line">
              <a:avLst/>
            </a:prstGeom>
            <a:noFill/>
            <a:ln w="9525">
              <a:solidFill>
                <a:schemeClr val="tx1"/>
              </a:solidFill>
              <a:prstDash val="dash"/>
              <a:round/>
              <a:headEnd/>
              <a:tailEnd/>
            </a:ln>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graphicFrame>
          <p:nvGraphicFramePr>
            <p:cNvPr id="29" name="Object 24"/>
            <p:cNvGraphicFramePr>
              <a:graphicFrameLocks noChangeAspect="1"/>
            </p:cNvGraphicFramePr>
            <p:nvPr/>
          </p:nvGraphicFramePr>
          <p:xfrm>
            <a:off x="752" y="1480"/>
            <a:ext cx="939" cy="266"/>
          </p:xfrm>
          <a:graphic>
            <a:graphicData uri="http://schemas.openxmlformats.org/presentationml/2006/ole">
              <mc:AlternateContent xmlns:mc="http://schemas.openxmlformats.org/markup-compatibility/2006">
                <mc:Choice xmlns:v="urn:schemas-microsoft-com:vml" Requires="v">
                  <p:oleObj spid="_x0000_s97372" name="Equation" r:id="rId3" imgW="723586" imgH="203112" progId="Equation.DSMT4">
                    <p:embed/>
                  </p:oleObj>
                </mc:Choice>
                <mc:Fallback>
                  <p:oleObj name="Equation" r:id="rId3" imgW="723586" imgH="203112" progId="Equation.DSMT4">
                    <p:embed/>
                    <p:pic>
                      <p:nvPicPr>
                        <p:cNvPr id="1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 y="1480"/>
                          <a:ext cx="939" cy="2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25"/>
            <p:cNvGraphicFramePr>
              <a:graphicFrameLocks noChangeAspect="1"/>
            </p:cNvGraphicFramePr>
            <p:nvPr>
              <p:extLst>
                <p:ext uri="{D42A27DB-BD31-4B8C-83A1-F6EECF244321}">
                  <p14:modId xmlns:p14="http://schemas.microsoft.com/office/powerpoint/2010/main" val="4042722615"/>
                </p:ext>
              </p:extLst>
            </p:nvPr>
          </p:nvGraphicFramePr>
          <p:xfrm>
            <a:off x="4160" y="2344"/>
            <a:ext cx="186" cy="155"/>
          </p:xfrm>
          <a:graphic>
            <a:graphicData uri="http://schemas.openxmlformats.org/presentationml/2006/ole">
              <mc:AlternateContent xmlns:mc="http://schemas.openxmlformats.org/markup-compatibility/2006">
                <mc:Choice xmlns:v="urn:schemas-microsoft-com:vml" Requires="v">
                  <p:oleObj spid="_x0000_s97373" name="Equation" r:id="rId5" imgW="152280" imgH="126720" progId="Equation.DSMT4">
                    <p:embed/>
                  </p:oleObj>
                </mc:Choice>
                <mc:Fallback>
                  <p:oleObj name="Equation" r:id="rId5" imgW="152280" imgH="126720" progId="Equation.DSMT4">
                    <p:embed/>
                    <p:pic>
                      <p:nvPicPr>
                        <p:cNvPr id="11" name="Object 25"/>
                        <p:cNvPicPr>
                          <a:picLocks noChangeAspect="1" noChangeArrowheads="1"/>
                        </p:cNvPicPr>
                        <p:nvPr/>
                      </p:nvPicPr>
                      <p:blipFill>
                        <a:blip r:embed="rId6"/>
                        <a:srcRect/>
                        <a:stretch>
                          <a:fillRect/>
                        </a:stretch>
                      </p:blipFill>
                      <p:spPr bwMode="auto">
                        <a:xfrm>
                          <a:off x="4160" y="2344"/>
                          <a:ext cx="186" cy="1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Line 26"/>
            <p:cNvSpPr>
              <a:spLocks noChangeShapeType="1"/>
            </p:cNvSpPr>
            <p:nvPr/>
          </p:nvSpPr>
          <p:spPr bwMode="auto">
            <a:xfrm flipH="1">
              <a:off x="1793" y="1443"/>
              <a:ext cx="742" cy="0"/>
            </a:xfrm>
            <a:prstGeom prst="line">
              <a:avLst/>
            </a:prstGeom>
            <a:noFill/>
            <a:ln w="9525">
              <a:solidFill>
                <a:schemeClr val="tx1"/>
              </a:solidFill>
              <a:prstDash val="dash"/>
              <a:round/>
              <a:headEnd/>
              <a:tailEnd/>
            </a:ln>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2" name="Line 27"/>
            <p:cNvSpPr>
              <a:spLocks noChangeShapeType="1"/>
            </p:cNvSpPr>
            <p:nvPr/>
          </p:nvSpPr>
          <p:spPr bwMode="auto">
            <a:xfrm>
              <a:off x="2535" y="1443"/>
              <a:ext cx="0" cy="985"/>
            </a:xfrm>
            <a:prstGeom prst="line">
              <a:avLst/>
            </a:prstGeom>
            <a:noFill/>
            <a:ln w="9525">
              <a:solidFill>
                <a:schemeClr val="tx1"/>
              </a:solidFill>
              <a:prstDash val="dash"/>
              <a:round/>
              <a:headEnd/>
              <a:tailEnd/>
            </a:ln>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graphicFrame>
          <p:nvGraphicFramePr>
            <p:cNvPr id="33" name="Object 29"/>
            <p:cNvGraphicFramePr>
              <a:graphicFrameLocks noChangeAspect="1"/>
            </p:cNvGraphicFramePr>
            <p:nvPr/>
          </p:nvGraphicFramePr>
          <p:xfrm>
            <a:off x="1836" y="1117"/>
            <a:ext cx="335" cy="243"/>
          </p:xfrm>
          <a:graphic>
            <a:graphicData uri="http://schemas.openxmlformats.org/presentationml/2006/ole">
              <mc:AlternateContent xmlns:mc="http://schemas.openxmlformats.org/markup-compatibility/2006">
                <mc:Choice xmlns:v="urn:schemas-microsoft-com:vml" Requires="v">
                  <p:oleObj spid="_x0000_s97374" name="Equation" r:id="rId7" imgW="241091" imgH="164957" progId="Equation.DSMT4">
                    <p:embed/>
                  </p:oleObj>
                </mc:Choice>
                <mc:Fallback>
                  <p:oleObj name="Equation" r:id="rId7" imgW="241091" imgH="164957" progId="Equation.DSMT4">
                    <p:embed/>
                    <p:pic>
                      <p:nvPicPr>
                        <p:cNvPr id="14" name="Object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6" y="1117"/>
                          <a:ext cx="335" cy="2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Object 32"/>
            <p:cNvGraphicFramePr>
              <a:graphicFrameLocks noChangeAspect="1"/>
            </p:cNvGraphicFramePr>
            <p:nvPr/>
          </p:nvGraphicFramePr>
          <p:xfrm>
            <a:off x="2789" y="2387"/>
            <a:ext cx="212" cy="272"/>
          </p:xfrm>
          <a:graphic>
            <a:graphicData uri="http://schemas.openxmlformats.org/presentationml/2006/ole">
              <mc:AlternateContent xmlns:mc="http://schemas.openxmlformats.org/markup-compatibility/2006">
                <mc:Choice xmlns:v="urn:schemas-microsoft-com:vml" Requires="v">
                  <p:oleObj spid="_x0000_s97375" name="Equation" r:id="rId9" imgW="177646" imgH="228402" progId="Equation.DSMT4">
                    <p:embed/>
                  </p:oleObj>
                </mc:Choice>
                <mc:Fallback>
                  <p:oleObj name="Equation" r:id="rId9" imgW="177646" imgH="228402" progId="Equation.DSMT4">
                    <p:embed/>
                    <p:pic>
                      <p:nvPicPr>
                        <p:cNvPr id="15" name="Object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9" y="2387"/>
                          <a:ext cx="21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 name="Object 36"/>
            <p:cNvGraphicFramePr>
              <a:graphicFrameLocks noChangeAspect="1"/>
            </p:cNvGraphicFramePr>
            <p:nvPr/>
          </p:nvGraphicFramePr>
          <p:xfrm>
            <a:off x="3155" y="1661"/>
            <a:ext cx="1355" cy="255"/>
          </p:xfrm>
          <a:graphic>
            <a:graphicData uri="http://schemas.openxmlformats.org/presentationml/2006/ole">
              <mc:AlternateContent xmlns:mc="http://schemas.openxmlformats.org/markup-compatibility/2006">
                <mc:Choice xmlns:v="urn:schemas-microsoft-com:vml" Requires="v">
                  <p:oleObj spid="_x0000_s97376" name="Equation" r:id="rId11" imgW="1079032" imgH="203112" progId="Equation.DSMT4">
                    <p:embed/>
                  </p:oleObj>
                </mc:Choice>
                <mc:Fallback>
                  <p:oleObj name="Equation" r:id="rId11" imgW="1079032" imgH="203112" progId="Equation.DSMT4">
                    <p:embed/>
                    <p:pic>
                      <p:nvPicPr>
                        <p:cNvPr id="16" name="Object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55" y="1661"/>
                          <a:ext cx="1355" cy="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1759404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up)">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标题 1"/>
          <p:cNvSpPr>
            <a:spLocks noGrp="1"/>
          </p:cNvSpPr>
          <p:nvPr>
            <p:ph type="title"/>
          </p:nvPr>
        </p:nvSpPr>
        <p:spPr>
          <a:xfrm>
            <a:off x="838200" y="365125"/>
            <a:ext cx="10515600" cy="1325563"/>
          </a:xfrm>
        </p:spPr>
        <p:txBody>
          <a:bodyPr>
            <a:normAutofit/>
          </a:bodyPr>
          <a:lstStyle/>
          <a:p>
            <a:r>
              <a:rPr lang="en-US" altLang="zh-CN" sz="4000" dirty="0" smtClean="0">
                <a:latin typeface="微软雅黑 Light" panose="020B0502040204020203" pitchFamily="34" charset="-122"/>
                <a:ea typeface="微软雅黑 Light" panose="020B0502040204020203" pitchFamily="34" charset="-122"/>
              </a:rPr>
              <a:t>5.6 </a:t>
            </a:r>
            <a:r>
              <a:rPr lang="zh-CN" altLang="en-US" sz="4000" dirty="0" smtClean="0">
                <a:latin typeface="微软雅黑 Light" panose="020B0502040204020203" pitchFamily="34" charset="-122"/>
                <a:ea typeface="微软雅黑 Light" panose="020B0502040204020203" pitchFamily="34" charset="-122"/>
              </a:rPr>
              <a:t>系统</a:t>
            </a:r>
            <a:r>
              <a:rPr lang="zh-CN" altLang="en-US" sz="4000" dirty="0">
                <a:latin typeface="微软雅黑 Light" panose="020B0502040204020203" pitchFamily="34" charset="-122"/>
                <a:ea typeface="微软雅黑 Light" panose="020B0502040204020203" pitchFamily="34" charset="-122"/>
              </a:rPr>
              <a:t>闭环</a:t>
            </a:r>
            <a:r>
              <a:rPr lang="zh-CN" altLang="en-US" sz="4000" dirty="0" smtClean="0">
                <a:latin typeface="微软雅黑 Light" panose="020B0502040204020203" pitchFamily="34" charset="-122"/>
                <a:ea typeface="微软雅黑 Light" panose="020B0502040204020203" pitchFamily="34" charset="-122"/>
              </a:rPr>
              <a:t>频率特性</a:t>
            </a:r>
            <a:r>
              <a:rPr lang="zh-CN" altLang="en-US" sz="4000" dirty="0">
                <a:latin typeface="微软雅黑 Light" panose="020B0502040204020203" pitchFamily="34" charset="-122"/>
                <a:ea typeface="微软雅黑 Light" panose="020B0502040204020203" pitchFamily="34" charset="-122"/>
              </a:rPr>
              <a:t>与阶跃响应的关系</a:t>
            </a:r>
          </a:p>
        </p:txBody>
      </p:sp>
      <p:sp>
        <p:nvSpPr>
          <p:cNvPr id="20" name="Rectangle 36"/>
          <p:cNvSpPr>
            <a:spLocks noChangeArrowheads="1"/>
          </p:cNvSpPr>
          <p:nvPr/>
        </p:nvSpPr>
        <p:spPr bwMode="auto">
          <a:xfrm>
            <a:off x="838200" y="1939280"/>
            <a:ext cx="10515600" cy="461665"/>
          </a:xfrm>
          <a:prstGeom prst="rect">
            <a:avLst/>
          </a:prstGeom>
          <a:noFill/>
          <a:ln w="9525" algn="ctr">
            <a:noFill/>
            <a:miter lim="800000"/>
            <a:headEnd/>
            <a:tailEnd/>
          </a:ln>
        </p:spPr>
        <p:txBody>
          <a:bodyPr wrap="square">
            <a:spAutoFit/>
          </a:bodyPr>
          <a:lstStyle/>
          <a:p>
            <a:pPr marL="342900" indent="-342900" algn="l">
              <a:spcBef>
                <a:spcPct val="20000"/>
              </a:spcBef>
              <a:buFont typeface="Arial" panose="020B0604020202020204" pitchFamily="34" charset="0"/>
              <a:buChar char="•"/>
            </a:pPr>
            <a:r>
              <a:rPr lang="zh-CN" altLang="en-US" sz="2400" dirty="0" smtClean="0">
                <a:latin typeface="微软雅黑 Light" panose="020B0502040204020203" pitchFamily="34" charset="-122"/>
                <a:ea typeface="微软雅黑 Light" panose="020B0502040204020203" pitchFamily="34" charset="-122"/>
              </a:rPr>
              <a:t>一般地，控制系统工作在</a:t>
            </a:r>
            <a:r>
              <a:rPr lang="zh-CN" altLang="en-US" sz="2400" dirty="0" smtClean="0">
                <a:solidFill>
                  <a:srgbClr val="0000FF"/>
                </a:solidFill>
                <a:latin typeface="微软雅黑 Light" panose="020B0502040204020203" pitchFamily="34" charset="-122"/>
                <a:ea typeface="微软雅黑 Light" panose="020B0502040204020203" pitchFamily="34" charset="-122"/>
              </a:rPr>
              <a:t>低频段和中频段</a:t>
            </a:r>
            <a:r>
              <a:rPr lang="zh-CN" altLang="en-US" sz="2400" dirty="0" smtClean="0">
                <a:latin typeface="微软雅黑 Light" panose="020B0502040204020203" pitchFamily="34" charset="-122"/>
                <a:ea typeface="微软雅黑 Light" panose="020B0502040204020203" pitchFamily="34" charset="-122"/>
              </a:rPr>
              <a:t>，而干扰等在</a:t>
            </a:r>
            <a:r>
              <a:rPr lang="zh-CN" altLang="en-US" sz="2400" dirty="0" smtClean="0">
                <a:solidFill>
                  <a:srgbClr val="FF0000"/>
                </a:solidFill>
                <a:latin typeface="微软雅黑 Light" panose="020B0502040204020203" pitchFamily="34" charset="-122"/>
                <a:ea typeface="微软雅黑 Light" panose="020B0502040204020203" pitchFamily="34" charset="-122"/>
              </a:rPr>
              <a:t>高频段</a:t>
            </a:r>
            <a:r>
              <a:rPr lang="zh-CN" altLang="en-US" sz="2400" dirty="0" smtClean="0">
                <a:latin typeface="微软雅黑 Light" panose="020B0502040204020203" pitchFamily="34" charset="-122"/>
                <a:ea typeface="微软雅黑 Light" panose="020B0502040204020203" pitchFamily="34" charset="-122"/>
              </a:rPr>
              <a:t>变得显著。</a:t>
            </a:r>
            <a:r>
              <a:rPr lang="en-US" altLang="zh-CN" sz="2400" dirty="0" smtClean="0">
                <a:latin typeface="微软雅黑 Light" panose="020B0502040204020203" pitchFamily="34" charset="-122"/>
                <a:ea typeface="微软雅黑 Light" panose="020B0502040204020203" pitchFamily="34" charset="-122"/>
              </a:rPr>
              <a:t> </a:t>
            </a:r>
            <a:endParaRPr lang="en-US" altLang="zh-CN" sz="2400" dirty="0">
              <a:latin typeface="微软雅黑 Light" panose="020B0502040204020203" pitchFamily="34" charset="-122"/>
              <a:ea typeface="微软雅黑 Light" panose="020B0502040204020203" pitchFamily="34" charset="-122"/>
            </a:endParaRPr>
          </a:p>
        </p:txBody>
      </p:sp>
      <p:grpSp>
        <p:nvGrpSpPr>
          <p:cNvPr id="38" name="Group 39"/>
          <p:cNvGrpSpPr>
            <a:grpSpLocks/>
          </p:cNvGrpSpPr>
          <p:nvPr/>
        </p:nvGrpSpPr>
        <p:grpSpPr bwMode="auto">
          <a:xfrm>
            <a:off x="2706687" y="2909568"/>
            <a:ext cx="6778625" cy="3100388"/>
            <a:chOff x="780" y="1752"/>
            <a:chExt cx="4270" cy="1953"/>
          </a:xfrm>
        </p:grpSpPr>
        <p:sp>
          <p:nvSpPr>
            <p:cNvPr id="39" name="Text Box 5"/>
            <p:cNvSpPr txBox="1">
              <a:spLocks noChangeArrowheads="1"/>
            </p:cNvSpPr>
            <p:nvPr/>
          </p:nvSpPr>
          <p:spPr bwMode="auto">
            <a:xfrm>
              <a:off x="3379" y="1752"/>
              <a:ext cx="1236" cy="291"/>
            </a:xfrm>
            <a:prstGeom prst="rect">
              <a:avLst/>
            </a:prstGeom>
            <a:noFill/>
            <a:ln w="76200" algn="ctr">
              <a:solidFill>
                <a:srgbClr val="FF0000"/>
              </a:solidFill>
              <a:miter lim="800000"/>
              <a:headEnd/>
              <a:tailEnd/>
            </a:ln>
          </p:spPr>
          <p:txBody>
            <a:bodyPr wrap="none">
              <a:spAutoFit/>
            </a:bodyPr>
            <a:lstStyle/>
            <a:p>
              <a:pPr marL="342900" indent="-342900">
                <a:spcBef>
                  <a:spcPct val="20000"/>
                </a:spcBef>
              </a:pPr>
              <a:r>
                <a:rPr lang="en-US" altLang="zh-CN" sz="2400" b="1" i="1">
                  <a:solidFill>
                    <a:srgbClr val="060606"/>
                  </a:solidFill>
                  <a:latin typeface="微软雅黑 Light" panose="020B0502040204020203" pitchFamily="34" charset="-122"/>
                  <a:ea typeface="微软雅黑 Light" panose="020B0502040204020203" pitchFamily="34" charset="-122"/>
                  <a:sym typeface="Euclid Symbol" pitchFamily="18" charset="2"/>
                </a:rPr>
                <a:t></a:t>
              </a:r>
              <a:r>
                <a:rPr lang="en-US" altLang="zh-CN" sz="2400" b="1" baseline="-25000">
                  <a:solidFill>
                    <a:srgbClr val="060606"/>
                  </a:solidFill>
                  <a:latin typeface="微软雅黑 Light" panose="020B0502040204020203" pitchFamily="34" charset="-122"/>
                  <a:ea typeface="微软雅黑 Light" panose="020B0502040204020203" pitchFamily="34" charset="-122"/>
                </a:rPr>
                <a:t>b</a:t>
              </a:r>
              <a:r>
                <a:rPr lang="en-US" altLang="zh-CN" sz="2400" b="1">
                  <a:solidFill>
                    <a:srgbClr val="060606"/>
                  </a:solidFill>
                  <a:latin typeface="微软雅黑 Light" panose="020B0502040204020203" pitchFamily="34" charset="-122"/>
                  <a:ea typeface="微软雅黑 Light" panose="020B0502040204020203" pitchFamily="34" charset="-122"/>
                </a:rPr>
                <a:t>=(5~10)</a:t>
              </a:r>
              <a:r>
                <a:rPr lang="en-US" altLang="zh-CN" b="1" i="1">
                  <a:solidFill>
                    <a:srgbClr val="060606"/>
                  </a:solidFill>
                  <a:latin typeface="微软雅黑 Light" panose="020B0502040204020203" pitchFamily="34" charset="-122"/>
                  <a:ea typeface="微软雅黑 Light" panose="020B0502040204020203" pitchFamily="34" charset="-122"/>
                  <a:sym typeface="Euclid Symbol" pitchFamily="18" charset="2"/>
                </a:rPr>
                <a:t></a:t>
              </a:r>
              <a:r>
                <a:rPr lang="en-US" altLang="zh-CN" sz="2400" b="1" baseline="-25000">
                  <a:solidFill>
                    <a:srgbClr val="060606"/>
                  </a:solidFill>
                  <a:latin typeface="微软雅黑 Light" panose="020B0502040204020203" pitchFamily="34" charset="-122"/>
                  <a:ea typeface="微软雅黑 Light" panose="020B0502040204020203" pitchFamily="34" charset="-122"/>
                </a:rPr>
                <a:t>m</a:t>
              </a:r>
            </a:p>
          </p:txBody>
        </p:sp>
        <p:grpSp>
          <p:nvGrpSpPr>
            <p:cNvPr id="40" name="Group 7"/>
            <p:cNvGrpSpPr>
              <a:grpSpLocks/>
            </p:cNvGrpSpPr>
            <p:nvPr/>
          </p:nvGrpSpPr>
          <p:grpSpPr bwMode="auto">
            <a:xfrm>
              <a:off x="793" y="1842"/>
              <a:ext cx="4257" cy="1274"/>
              <a:chOff x="782" y="2982"/>
              <a:chExt cx="4257" cy="1274"/>
            </a:xfrm>
          </p:grpSpPr>
          <p:grpSp>
            <p:nvGrpSpPr>
              <p:cNvPr id="64" name="Group 8"/>
              <p:cNvGrpSpPr>
                <a:grpSpLocks/>
              </p:cNvGrpSpPr>
              <p:nvPr/>
            </p:nvGrpSpPr>
            <p:grpSpPr bwMode="auto">
              <a:xfrm>
                <a:off x="782" y="2982"/>
                <a:ext cx="3969" cy="1021"/>
                <a:chOff x="782" y="2982"/>
                <a:chExt cx="3969" cy="1021"/>
              </a:xfrm>
            </p:grpSpPr>
            <p:sp>
              <p:nvSpPr>
                <p:cNvPr id="66" name="Line 9"/>
                <p:cNvSpPr>
                  <a:spLocks noChangeShapeType="1"/>
                </p:cNvSpPr>
                <p:nvPr/>
              </p:nvSpPr>
              <p:spPr bwMode="auto">
                <a:xfrm>
                  <a:off x="782" y="4003"/>
                  <a:ext cx="3969" cy="0"/>
                </a:xfrm>
                <a:prstGeom prst="line">
                  <a:avLst/>
                </a:prstGeom>
                <a:noFill/>
                <a:ln w="9525">
                  <a:solidFill>
                    <a:schemeClr val="tx1"/>
                  </a:solidFill>
                  <a:round/>
                  <a:headEnd/>
                  <a:tailEnd type="triangle" w="med" len="me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67" name="Line 10"/>
                <p:cNvSpPr>
                  <a:spLocks noChangeShapeType="1"/>
                </p:cNvSpPr>
                <p:nvPr/>
              </p:nvSpPr>
              <p:spPr bwMode="auto">
                <a:xfrm flipV="1">
                  <a:off x="782" y="2982"/>
                  <a:ext cx="0" cy="1021"/>
                </a:xfrm>
                <a:prstGeom prst="line">
                  <a:avLst/>
                </a:prstGeom>
                <a:noFill/>
                <a:ln w="9525">
                  <a:solidFill>
                    <a:schemeClr val="tx1"/>
                  </a:solidFill>
                  <a:round/>
                  <a:headEnd/>
                  <a:tailEnd type="triangle" w="med" len="med"/>
                </a:ln>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65" name="Text Box 11"/>
              <p:cNvSpPr txBox="1">
                <a:spLocks noChangeArrowheads="1"/>
              </p:cNvSpPr>
              <p:nvPr/>
            </p:nvSpPr>
            <p:spPr bwMode="auto">
              <a:xfrm>
                <a:off x="4804" y="3968"/>
                <a:ext cx="235" cy="288"/>
              </a:xfrm>
              <a:prstGeom prst="rect">
                <a:avLst/>
              </a:prstGeom>
              <a:noFill/>
              <a:ln w="9525" algn="ctr">
                <a:noFill/>
                <a:miter lim="800000"/>
                <a:headEnd/>
                <a:tailEnd/>
              </a:ln>
            </p:spPr>
            <p:txBody>
              <a:bodyPr wrap="none">
                <a:spAutoFit/>
              </a:bodyPr>
              <a:lstStyle/>
              <a:p>
                <a:pPr marL="342900" indent="-342900">
                  <a:spcBef>
                    <a:spcPct val="20000"/>
                  </a:spcBef>
                </a:pPr>
                <a:r>
                  <a:rPr lang="en-US" altLang="zh-CN" sz="2400" i="1">
                    <a:solidFill>
                      <a:srgbClr val="060606"/>
                    </a:solidFill>
                    <a:latin typeface="微软雅黑 Light" panose="020B0502040204020203" pitchFamily="34" charset="-122"/>
                    <a:ea typeface="微软雅黑 Light" panose="020B0502040204020203" pitchFamily="34" charset="-122"/>
                    <a:sym typeface="Euclid Symbol" pitchFamily="18" charset="2"/>
                  </a:rPr>
                  <a:t></a:t>
                </a:r>
              </a:p>
            </p:txBody>
          </p:sp>
        </p:grpSp>
        <p:grpSp>
          <p:nvGrpSpPr>
            <p:cNvPr id="41" name="Group 12"/>
            <p:cNvGrpSpPr>
              <a:grpSpLocks/>
            </p:cNvGrpSpPr>
            <p:nvPr/>
          </p:nvGrpSpPr>
          <p:grpSpPr bwMode="auto">
            <a:xfrm>
              <a:off x="793" y="2205"/>
              <a:ext cx="1486" cy="963"/>
              <a:chOff x="782" y="3322"/>
              <a:chExt cx="1486" cy="963"/>
            </a:xfrm>
          </p:grpSpPr>
          <p:sp>
            <p:nvSpPr>
              <p:cNvPr id="62" name="Freeform 13"/>
              <p:cNvSpPr>
                <a:spLocks/>
              </p:cNvSpPr>
              <p:nvPr/>
            </p:nvSpPr>
            <p:spPr bwMode="auto">
              <a:xfrm>
                <a:off x="782" y="3322"/>
                <a:ext cx="904" cy="657"/>
              </a:xfrm>
              <a:custGeom>
                <a:avLst/>
                <a:gdLst>
                  <a:gd name="T0" fmla="*/ 0 w 1333"/>
                  <a:gd name="T1" fmla="*/ 4 h 746"/>
                  <a:gd name="T2" fmla="*/ 1 w 1333"/>
                  <a:gd name="T3" fmla="*/ 4 h 746"/>
                  <a:gd name="T4" fmla="*/ 1 w 1333"/>
                  <a:gd name="T5" fmla="*/ 14 h 746"/>
                  <a:gd name="T6" fmla="*/ 1 w 1333"/>
                  <a:gd name="T7" fmla="*/ 26 h 746"/>
                  <a:gd name="T8" fmla="*/ 1 w 1333"/>
                  <a:gd name="T9" fmla="*/ 28 h 746"/>
                  <a:gd name="T10" fmla="*/ 0 60000 65536"/>
                  <a:gd name="T11" fmla="*/ 0 60000 65536"/>
                  <a:gd name="T12" fmla="*/ 0 60000 65536"/>
                  <a:gd name="T13" fmla="*/ 0 60000 65536"/>
                  <a:gd name="T14" fmla="*/ 0 60000 65536"/>
                  <a:gd name="T15" fmla="*/ 0 w 1333"/>
                  <a:gd name="T16" fmla="*/ 0 h 746"/>
                  <a:gd name="T17" fmla="*/ 1333 w 1333"/>
                  <a:gd name="T18" fmla="*/ 746 h 746"/>
                </a:gdLst>
                <a:ahLst/>
                <a:cxnLst>
                  <a:cxn ang="T10">
                    <a:pos x="T0" y="T1"/>
                  </a:cxn>
                  <a:cxn ang="T11">
                    <a:pos x="T2" y="T3"/>
                  </a:cxn>
                  <a:cxn ang="T12">
                    <a:pos x="T4" y="T5"/>
                  </a:cxn>
                  <a:cxn ang="T13">
                    <a:pos x="T6" y="T7"/>
                  </a:cxn>
                  <a:cxn ang="T14">
                    <a:pos x="T8" y="T9"/>
                  </a:cxn>
                </a:cxnLst>
                <a:rect l="T15" t="T16" r="T17" b="T18"/>
                <a:pathLst>
                  <a:path w="1333" h="746">
                    <a:moveTo>
                      <a:pt x="0" y="4"/>
                    </a:moveTo>
                    <a:cubicBezTo>
                      <a:pt x="175" y="2"/>
                      <a:pt x="350" y="0"/>
                      <a:pt x="482" y="61"/>
                    </a:cubicBezTo>
                    <a:cubicBezTo>
                      <a:pt x="614" y="122"/>
                      <a:pt x="690" y="269"/>
                      <a:pt x="794" y="373"/>
                    </a:cubicBezTo>
                    <a:cubicBezTo>
                      <a:pt x="898" y="477"/>
                      <a:pt x="1016" y="624"/>
                      <a:pt x="1106" y="685"/>
                    </a:cubicBezTo>
                    <a:cubicBezTo>
                      <a:pt x="1196" y="746"/>
                      <a:pt x="1264" y="743"/>
                      <a:pt x="1333" y="741"/>
                    </a:cubicBezTo>
                  </a:path>
                </a:pathLst>
              </a:custGeom>
              <a:noFill/>
              <a:ln w="38100">
                <a:solidFill>
                  <a:schemeClr val="folHlink"/>
                </a:solidFill>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63" name="Text Box 14"/>
              <p:cNvSpPr txBox="1">
                <a:spLocks noChangeArrowheads="1"/>
              </p:cNvSpPr>
              <p:nvPr/>
            </p:nvSpPr>
            <p:spPr bwMode="auto">
              <a:xfrm>
                <a:off x="1916" y="3994"/>
                <a:ext cx="352" cy="291"/>
              </a:xfrm>
              <a:prstGeom prst="rect">
                <a:avLst/>
              </a:prstGeom>
              <a:noFill/>
              <a:ln w="9525" algn="ctr">
                <a:noFill/>
                <a:miter lim="800000"/>
                <a:headEnd/>
                <a:tailEnd/>
              </a:ln>
            </p:spPr>
            <p:txBody>
              <a:bodyPr wrap="none">
                <a:spAutoFit/>
              </a:bodyPr>
              <a:lstStyle/>
              <a:p>
                <a:pPr marL="342900" indent="-342900">
                  <a:spcBef>
                    <a:spcPct val="20000"/>
                  </a:spcBef>
                </a:pPr>
                <a:r>
                  <a:rPr lang="en-US" altLang="zh-CN" sz="2400" i="1" dirty="0">
                    <a:solidFill>
                      <a:srgbClr val="060606"/>
                    </a:solidFill>
                    <a:latin typeface="微软雅黑 Light" panose="020B0502040204020203" pitchFamily="34" charset="-122"/>
                    <a:ea typeface="微软雅黑 Light" panose="020B0502040204020203" pitchFamily="34" charset="-122"/>
                    <a:sym typeface="Euclid Symbol" pitchFamily="18" charset="2"/>
                  </a:rPr>
                  <a:t></a:t>
                </a:r>
                <a:r>
                  <a:rPr lang="en-US" altLang="zh-CN" sz="2400" i="1" baseline="-25000" dirty="0">
                    <a:solidFill>
                      <a:srgbClr val="060606"/>
                    </a:solidFill>
                    <a:latin typeface="微软雅黑 Light" panose="020B0502040204020203" pitchFamily="34" charset="-122"/>
                    <a:ea typeface="微软雅黑 Light" panose="020B0502040204020203" pitchFamily="34" charset="-122"/>
                  </a:rPr>
                  <a:t>m</a:t>
                </a:r>
              </a:p>
            </p:txBody>
          </p:sp>
        </p:grpSp>
        <p:grpSp>
          <p:nvGrpSpPr>
            <p:cNvPr id="42" name="Group 18"/>
            <p:cNvGrpSpPr>
              <a:grpSpLocks/>
            </p:cNvGrpSpPr>
            <p:nvPr/>
          </p:nvGrpSpPr>
          <p:grpSpPr bwMode="auto">
            <a:xfrm>
              <a:off x="793" y="2296"/>
              <a:ext cx="1749" cy="567"/>
              <a:chOff x="782" y="3436"/>
              <a:chExt cx="1588" cy="567"/>
            </a:xfrm>
          </p:grpSpPr>
          <p:sp>
            <p:nvSpPr>
              <p:cNvPr id="60" name="Line 19"/>
              <p:cNvSpPr>
                <a:spLocks noChangeShapeType="1"/>
              </p:cNvSpPr>
              <p:nvPr/>
            </p:nvSpPr>
            <p:spPr bwMode="auto">
              <a:xfrm>
                <a:off x="782" y="3436"/>
                <a:ext cx="1588" cy="0"/>
              </a:xfrm>
              <a:prstGeom prst="line">
                <a:avLst/>
              </a:prstGeom>
              <a:noFill/>
              <a:ln w="12700">
                <a:solidFill>
                  <a:schemeClr val="tx1"/>
                </a:solidFill>
                <a:prstDash val="dash"/>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61" name="Line 20"/>
              <p:cNvSpPr>
                <a:spLocks noChangeShapeType="1"/>
              </p:cNvSpPr>
              <p:nvPr/>
            </p:nvSpPr>
            <p:spPr bwMode="auto">
              <a:xfrm>
                <a:off x="2370" y="3436"/>
                <a:ext cx="0" cy="567"/>
              </a:xfrm>
              <a:prstGeom prst="line">
                <a:avLst/>
              </a:prstGeom>
              <a:noFill/>
              <a:ln w="9525">
                <a:solidFill>
                  <a:schemeClr val="tx1"/>
                </a:solidFill>
                <a:prstDash val="dash"/>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43" name="Text Box 21"/>
            <p:cNvSpPr txBox="1">
              <a:spLocks noChangeArrowheads="1"/>
            </p:cNvSpPr>
            <p:nvPr/>
          </p:nvSpPr>
          <p:spPr bwMode="auto">
            <a:xfrm>
              <a:off x="2384" y="2861"/>
              <a:ext cx="314" cy="291"/>
            </a:xfrm>
            <a:prstGeom prst="rect">
              <a:avLst/>
            </a:prstGeom>
            <a:noFill/>
            <a:ln w="9525" algn="ctr">
              <a:noFill/>
              <a:miter lim="800000"/>
              <a:headEnd/>
              <a:tailEnd/>
            </a:ln>
          </p:spPr>
          <p:txBody>
            <a:bodyPr wrap="none">
              <a:spAutoFit/>
            </a:bodyPr>
            <a:lstStyle/>
            <a:p>
              <a:pPr marL="342900" indent="-342900">
                <a:spcBef>
                  <a:spcPct val="20000"/>
                </a:spcBef>
              </a:pPr>
              <a:r>
                <a:rPr lang="en-US" altLang="zh-CN" sz="2400" i="1">
                  <a:solidFill>
                    <a:srgbClr val="060606"/>
                  </a:solidFill>
                  <a:latin typeface="微软雅黑 Light" panose="020B0502040204020203" pitchFamily="34" charset="-122"/>
                  <a:ea typeface="微软雅黑 Light" panose="020B0502040204020203" pitchFamily="34" charset="-122"/>
                  <a:sym typeface="Euclid Symbol" pitchFamily="18" charset="2"/>
                </a:rPr>
                <a:t></a:t>
              </a:r>
              <a:r>
                <a:rPr lang="en-US" altLang="zh-CN" sz="2400" i="1" baseline="-25000">
                  <a:solidFill>
                    <a:srgbClr val="060606"/>
                  </a:solidFill>
                  <a:latin typeface="微软雅黑 Light" panose="020B0502040204020203" pitchFamily="34" charset="-122"/>
                  <a:ea typeface="微软雅黑 Light" panose="020B0502040204020203" pitchFamily="34" charset="-122"/>
                </a:rPr>
                <a:t>b</a:t>
              </a:r>
            </a:p>
          </p:txBody>
        </p:sp>
        <p:grpSp>
          <p:nvGrpSpPr>
            <p:cNvPr id="44" name="Group 22"/>
            <p:cNvGrpSpPr>
              <a:grpSpLocks/>
            </p:cNvGrpSpPr>
            <p:nvPr/>
          </p:nvGrpSpPr>
          <p:grpSpPr bwMode="auto">
            <a:xfrm>
              <a:off x="2999" y="2296"/>
              <a:ext cx="1324" cy="877"/>
              <a:chOff x="2988" y="3436"/>
              <a:chExt cx="1324" cy="877"/>
            </a:xfrm>
          </p:grpSpPr>
          <p:sp>
            <p:nvSpPr>
              <p:cNvPr id="57" name="Freeform 23"/>
              <p:cNvSpPr>
                <a:spLocks/>
              </p:cNvSpPr>
              <p:nvPr/>
            </p:nvSpPr>
            <p:spPr bwMode="auto">
              <a:xfrm>
                <a:off x="3135" y="3436"/>
                <a:ext cx="1021" cy="552"/>
              </a:xfrm>
              <a:custGeom>
                <a:avLst/>
                <a:gdLst>
                  <a:gd name="T0" fmla="*/ 0 w 1021"/>
                  <a:gd name="T1" fmla="*/ 538 h 552"/>
                  <a:gd name="T2" fmla="*/ 255 w 1021"/>
                  <a:gd name="T3" fmla="*/ 283 h 552"/>
                  <a:gd name="T4" fmla="*/ 425 w 1021"/>
                  <a:gd name="T5" fmla="*/ 0 h 552"/>
                  <a:gd name="T6" fmla="*/ 567 w 1021"/>
                  <a:gd name="T7" fmla="*/ 283 h 552"/>
                  <a:gd name="T8" fmla="*/ 879 w 1021"/>
                  <a:gd name="T9" fmla="*/ 510 h 552"/>
                  <a:gd name="T10" fmla="*/ 1021 w 1021"/>
                  <a:gd name="T11" fmla="*/ 538 h 552"/>
                  <a:gd name="T12" fmla="*/ 0 60000 65536"/>
                  <a:gd name="T13" fmla="*/ 0 60000 65536"/>
                  <a:gd name="T14" fmla="*/ 0 60000 65536"/>
                  <a:gd name="T15" fmla="*/ 0 60000 65536"/>
                  <a:gd name="T16" fmla="*/ 0 60000 65536"/>
                  <a:gd name="T17" fmla="*/ 0 60000 65536"/>
                  <a:gd name="T18" fmla="*/ 0 w 1021"/>
                  <a:gd name="T19" fmla="*/ 0 h 552"/>
                  <a:gd name="T20" fmla="*/ 1021 w 1021"/>
                  <a:gd name="T21" fmla="*/ 552 h 552"/>
                </a:gdLst>
                <a:ahLst/>
                <a:cxnLst>
                  <a:cxn ang="T12">
                    <a:pos x="T0" y="T1"/>
                  </a:cxn>
                  <a:cxn ang="T13">
                    <a:pos x="T2" y="T3"/>
                  </a:cxn>
                  <a:cxn ang="T14">
                    <a:pos x="T4" y="T5"/>
                  </a:cxn>
                  <a:cxn ang="T15">
                    <a:pos x="T6" y="T7"/>
                  </a:cxn>
                  <a:cxn ang="T16">
                    <a:pos x="T8" y="T9"/>
                  </a:cxn>
                  <a:cxn ang="T17">
                    <a:pos x="T10" y="T11"/>
                  </a:cxn>
                </a:cxnLst>
                <a:rect l="T18" t="T19" r="T20" b="T21"/>
                <a:pathLst>
                  <a:path w="1021" h="552">
                    <a:moveTo>
                      <a:pt x="0" y="538"/>
                    </a:moveTo>
                    <a:cubicBezTo>
                      <a:pt x="92" y="455"/>
                      <a:pt x="184" y="373"/>
                      <a:pt x="255" y="283"/>
                    </a:cubicBezTo>
                    <a:cubicBezTo>
                      <a:pt x="326" y="193"/>
                      <a:pt x="373" y="0"/>
                      <a:pt x="425" y="0"/>
                    </a:cubicBezTo>
                    <a:cubicBezTo>
                      <a:pt x="477" y="0"/>
                      <a:pt x="491" y="198"/>
                      <a:pt x="567" y="283"/>
                    </a:cubicBezTo>
                    <a:cubicBezTo>
                      <a:pt x="643" y="368"/>
                      <a:pt x="803" y="468"/>
                      <a:pt x="879" y="510"/>
                    </a:cubicBezTo>
                    <a:cubicBezTo>
                      <a:pt x="955" y="552"/>
                      <a:pt x="988" y="545"/>
                      <a:pt x="1021" y="538"/>
                    </a:cubicBezTo>
                  </a:path>
                </a:pathLst>
              </a:custGeom>
              <a:noFill/>
              <a:ln w="38100">
                <a:solidFill>
                  <a:srgbClr val="D60093"/>
                </a:solidFill>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58" name="Text Box 24"/>
              <p:cNvSpPr txBox="1">
                <a:spLocks noChangeArrowheads="1"/>
              </p:cNvSpPr>
              <p:nvPr/>
            </p:nvSpPr>
            <p:spPr bwMode="auto">
              <a:xfrm>
                <a:off x="2988" y="4025"/>
                <a:ext cx="293" cy="288"/>
              </a:xfrm>
              <a:prstGeom prst="rect">
                <a:avLst/>
              </a:prstGeom>
              <a:noFill/>
              <a:ln w="9525" algn="ctr">
                <a:noFill/>
                <a:miter lim="800000"/>
                <a:headEnd/>
                <a:tailEnd/>
              </a:ln>
            </p:spPr>
            <p:txBody>
              <a:bodyPr wrap="none">
                <a:spAutoFit/>
              </a:bodyPr>
              <a:lstStyle/>
              <a:p>
                <a:pPr marL="342900" indent="-342900">
                  <a:spcBef>
                    <a:spcPct val="20000"/>
                  </a:spcBef>
                </a:pPr>
                <a:r>
                  <a:rPr lang="en-US" altLang="zh-CN" sz="2400" i="1">
                    <a:solidFill>
                      <a:srgbClr val="060606"/>
                    </a:solidFill>
                    <a:latin typeface="微软雅黑 Light" panose="020B0502040204020203" pitchFamily="34" charset="-122"/>
                    <a:ea typeface="微软雅黑 Light" panose="020B0502040204020203" pitchFamily="34" charset="-122"/>
                    <a:sym typeface="Euclid Symbol" pitchFamily="18" charset="2"/>
                  </a:rPr>
                  <a:t></a:t>
                </a:r>
                <a:r>
                  <a:rPr lang="en-US" altLang="zh-CN" sz="2400" baseline="-25000">
                    <a:solidFill>
                      <a:srgbClr val="060606"/>
                    </a:solidFill>
                    <a:latin typeface="微软雅黑 Light" panose="020B0502040204020203" pitchFamily="34" charset="-122"/>
                    <a:ea typeface="微软雅黑 Light" panose="020B0502040204020203" pitchFamily="34" charset="-122"/>
                  </a:rPr>
                  <a:t>1</a:t>
                </a:r>
              </a:p>
            </p:txBody>
          </p:sp>
          <p:sp>
            <p:nvSpPr>
              <p:cNvPr id="59" name="Text Box 25"/>
              <p:cNvSpPr txBox="1">
                <a:spLocks noChangeArrowheads="1"/>
              </p:cNvSpPr>
              <p:nvPr/>
            </p:nvSpPr>
            <p:spPr bwMode="auto">
              <a:xfrm>
                <a:off x="3999" y="4025"/>
                <a:ext cx="313" cy="288"/>
              </a:xfrm>
              <a:prstGeom prst="rect">
                <a:avLst/>
              </a:prstGeom>
              <a:noFill/>
              <a:ln w="9525" algn="ctr">
                <a:noFill/>
                <a:miter lim="800000"/>
                <a:headEnd/>
                <a:tailEnd/>
              </a:ln>
            </p:spPr>
            <p:txBody>
              <a:bodyPr wrap="none">
                <a:spAutoFit/>
              </a:bodyPr>
              <a:lstStyle/>
              <a:p>
                <a:pPr marL="342900" indent="-342900">
                  <a:spcBef>
                    <a:spcPct val="20000"/>
                  </a:spcBef>
                </a:pPr>
                <a:r>
                  <a:rPr lang="en-US" altLang="zh-CN" sz="2400" i="1">
                    <a:solidFill>
                      <a:srgbClr val="060606"/>
                    </a:solidFill>
                    <a:latin typeface="微软雅黑 Light" panose="020B0502040204020203" pitchFamily="34" charset="-122"/>
                    <a:ea typeface="微软雅黑 Light" panose="020B0502040204020203" pitchFamily="34" charset="-122"/>
                    <a:sym typeface="Euclid Symbol" pitchFamily="18" charset="2"/>
                  </a:rPr>
                  <a:t></a:t>
                </a:r>
                <a:r>
                  <a:rPr lang="en-US" altLang="zh-CN" sz="2400" baseline="-25000">
                    <a:solidFill>
                      <a:srgbClr val="060606"/>
                    </a:solidFill>
                    <a:latin typeface="微软雅黑 Light" panose="020B0502040204020203" pitchFamily="34" charset="-122"/>
                    <a:ea typeface="微软雅黑 Light" panose="020B0502040204020203" pitchFamily="34" charset="-122"/>
                  </a:rPr>
                  <a:t>2</a:t>
                </a:r>
              </a:p>
            </p:txBody>
          </p:sp>
        </p:grpSp>
        <p:sp>
          <p:nvSpPr>
            <p:cNvPr id="45" name="Line 26"/>
            <p:cNvSpPr>
              <a:spLocks noChangeShapeType="1"/>
            </p:cNvSpPr>
            <p:nvPr/>
          </p:nvSpPr>
          <p:spPr bwMode="auto">
            <a:xfrm>
              <a:off x="1655" y="3112"/>
              <a:ext cx="0" cy="408"/>
            </a:xfrm>
            <a:prstGeom prst="line">
              <a:avLst/>
            </a:prstGeom>
            <a:noFill/>
            <a:ln w="9525">
              <a:solidFill>
                <a:schemeClr val="tx1"/>
              </a:solidFill>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46" name="Line 27"/>
            <p:cNvSpPr>
              <a:spLocks noChangeShapeType="1"/>
            </p:cNvSpPr>
            <p:nvPr/>
          </p:nvSpPr>
          <p:spPr bwMode="auto">
            <a:xfrm>
              <a:off x="793" y="2840"/>
              <a:ext cx="0" cy="363"/>
            </a:xfrm>
            <a:prstGeom prst="line">
              <a:avLst/>
            </a:prstGeom>
            <a:noFill/>
            <a:ln w="9525">
              <a:solidFill>
                <a:schemeClr val="tx1"/>
              </a:solidFill>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47" name="Line 28"/>
            <p:cNvSpPr>
              <a:spLocks noChangeShapeType="1"/>
            </p:cNvSpPr>
            <p:nvPr/>
          </p:nvSpPr>
          <p:spPr bwMode="auto">
            <a:xfrm>
              <a:off x="2517" y="3112"/>
              <a:ext cx="0" cy="408"/>
            </a:xfrm>
            <a:prstGeom prst="line">
              <a:avLst/>
            </a:prstGeom>
            <a:noFill/>
            <a:ln w="9525">
              <a:solidFill>
                <a:schemeClr val="tx1"/>
              </a:solidFill>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48" name="Line 29"/>
            <p:cNvSpPr>
              <a:spLocks noChangeShapeType="1"/>
            </p:cNvSpPr>
            <p:nvPr/>
          </p:nvSpPr>
          <p:spPr bwMode="auto">
            <a:xfrm>
              <a:off x="2789" y="3339"/>
              <a:ext cx="1905" cy="0"/>
            </a:xfrm>
            <a:prstGeom prst="line">
              <a:avLst/>
            </a:prstGeom>
            <a:noFill/>
            <a:ln w="9525">
              <a:solidFill>
                <a:schemeClr val="tx1"/>
              </a:solidFill>
              <a:round/>
              <a:headEnd/>
              <a:tailEnd type="triangle" w="med" len="me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49" name="Line 30"/>
            <p:cNvSpPr>
              <a:spLocks noChangeShapeType="1"/>
            </p:cNvSpPr>
            <p:nvPr/>
          </p:nvSpPr>
          <p:spPr bwMode="auto">
            <a:xfrm>
              <a:off x="1655" y="3339"/>
              <a:ext cx="862" cy="0"/>
            </a:xfrm>
            <a:prstGeom prst="line">
              <a:avLst/>
            </a:prstGeom>
            <a:noFill/>
            <a:ln w="9525">
              <a:solidFill>
                <a:schemeClr val="tx1"/>
              </a:solidFill>
              <a:round/>
              <a:headEnd type="triangle" w="med" len="med"/>
              <a:tailEnd type="triangle" w="med" len="me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50" name="Line 31"/>
            <p:cNvSpPr>
              <a:spLocks noChangeShapeType="1"/>
            </p:cNvSpPr>
            <p:nvPr/>
          </p:nvSpPr>
          <p:spPr bwMode="auto">
            <a:xfrm>
              <a:off x="793" y="3203"/>
              <a:ext cx="0" cy="272"/>
            </a:xfrm>
            <a:prstGeom prst="line">
              <a:avLst/>
            </a:prstGeom>
            <a:noFill/>
            <a:ln w="9525">
              <a:solidFill>
                <a:schemeClr val="tx1"/>
              </a:solidFill>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51" name="Line 32"/>
            <p:cNvSpPr>
              <a:spLocks noChangeShapeType="1"/>
            </p:cNvSpPr>
            <p:nvPr/>
          </p:nvSpPr>
          <p:spPr bwMode="auto">
            <a:xfrm>
              <a:off x="793" y="3339"/>
              <a:ext cx="862" cy="0"/>
            </a:xfrm>
            <a:prstGeom prst="line">
              <a:avLst/>
            </a:prstGeom>
            <a:noFill/>
            <a:ln w="9525">
              <a:solidFill>
                <a:schemeClr val="tx1"/>
              </a:solidFill>
              <a:round/>
              <a:headEnd type="triangle" w="med" len="med"/>
              <a:tailEnd type="triangle" w="med" len="me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52" name="Text Box 33"/>
            <p:cNvSpPr txBox="1">
              <a:spLocks noChangeArrowheads="1"/>
            </p:cNvSpPr>
            <p:nvPr/>
          </p:nvSpPr>
          <p:spPr bwMode="auto">
            <a:xfrm>
              <a:off x="1020" y="3375"/>
              <a:ext cx="317" cy="330"/>
            </a:xfrm>
            <a:prstGeom prst="rect">
              <a:avLst/>
            </a:prstGeom>
            <a:noFill/>
            <a:ln w="9525">
              <a:noFill/>
              <a:miter lim="800000"/>
              <a:headEnd/>
              <a:tailEnd/>
            </a:ln>
          </p:spPr>
          <p:txBody>
            <a:bodyPr>
              <a:spAutoFit/>
            </a:bodyPr>
            <a:lstStyle/>
            <a:p>
              <a:pPr>
                <a:spcBef>
                  <a:spcPct val="50000"/>
                </a:spcBef>
              </a:pPr>
              <a:r>
                <a:rPr lang="en-US" altLang="zh-CN" sz="2800" dirty="0">
                  <a:latin typeface="微软雅黑 Light" panose="020B0502040204020203" pitchFamily="34" charset="-122"/>
                  <a:ea typeface="微软雅黑 Light" panose="020B0502040204020203" pitchFamily="34" charset="-122"/>
                </a:rPr>
                <a:t>L</a:t>
              </a:r>
            </a:p>
          </p:txBody>
        </p:sp>
        <p:sp>
          <p:nvSpPr>
            <p:cNvPr id="53" name="Text Box 34"/>
            <p:cNvSpPr txBox="1">
              <a:spLocks noChangeArrowheads="1"/>
            </p:cNvSpPr>
            <p:nvPr/>
          </p:nvSpPr>
          <p:spPr bwMode="auto">
            <a:xfrm>
              <a:off x="1927" y="3374"/>
              <a:ext cx="318" cy="327"/>
            </a:xfrm>
            <a:prstGeom prst="rect">
              <a:avLst/>
            </a:prstGeom>
            <a:noFill/>
            <a:ln w="9525">
              <a:noFill/>
              <a:miter lim="800000"/>
              <a:headEnd/>
              <a:tailEnd/>
            </a:ln>
          </p:spPr>
          <p:txBody>
            <a:bodyPr>
              <a:spAutoFit/>
            </a:bodyPr>
            <a:lstStyle/>
            <a:p>
              <a:pPr>
                <a:spcBef>
                  <a:spcPct val="50000"/>
                </a:spcBef>
              </a:pPr>
              <a:r>
                <a:rPr lang="en-US" altLang="zh-CN" sz="2800" dirty="0">
                  <a:latin typeface="微软雅黑 Light" panose="020B0502040204020203" pitchFamily="34" charset="-122"/>
                  <a:ea typeface="微软雅黑 Light" panose="020B0502040204020203" pitchFamily="34" charset="-122"/>
                </a:rPr>
                <a:t>M</a:t>
              </a:r>
            </a:p>
          </p:txBody>
        </p:sp>
        <p:sp>
          <p:nvSpPr>
            <p:cNvPr id="54" name="Text Box 35"/>
            <p:cNvSpPr txBox="1">
              <a:spLocks noChangeArrowheads="1"/>
            </p:cNvSpPr>
            <p:nvPr/>
          </p:nvSpPr>
          <p:spPr bwMode="auto">
            <a:xfrm>
              <a:off x="3379" y="3339"/>
              <a:ext cx="590" cy="327"/>
            </a:xfrm>
            <a:prstGeom prst="rect">
              <a:avLst/>
            </a:prstGeom>
            <a:noFill/>
            <a:ln w="9525">
              <a:noFill/>
              <a:miter lim="800000"/>
              <a:headEnd/>
              <a:tailEnd/>
            </a:ln>
          </p:spPr>
          <p:txBody>
            <a:bodyPr>
              <a:spAutoFit/>
            </a:bodyPr>
            <a:lstStyle/>
            <a:p>
              <a:pPr>
                <a:spcBef>
                  <a:spcPct val="50000"/>
                </a:spcBef>
              </a:pPr>
              <a:r>
                <a:rPr lang="en-US" altLang="zh-CN" sz="2800" dirty="0">
                  <a:latin typeface="微软雅黑 Light" panose="020B0502040204020203" pitchFamily="34" charset="-122"/>
                  <a:ea typeface="微软雅黑 Light" panose="020B0502040204020203" pitchFamily="34" charset="-122"/>
                </a:rPr>
                <a:t>H</a:t>
              </a:r>
            </a:p>
          </p:txBody>
        </p:sp>
        <p:sp>
          <p:nvSpPr>
            <p:cNvPr id="56" name="Freeform 38"/>
            <p:cNvSpPr>
              <a:spLocks/>
            </p:cNvSpPr>
            <p:nvPr/>
          </p:nvSpPr>
          <p:spPr bwMode="auto">
            <a:xfrm>
              <a:off x="780" y="1933"/>
              <a:ext cx="2297" cy="862"/>
            </a:xfrm>
            <a:custGeom>
              <a:avLst/>
              <a:gdLst>
                <a:gd name="T0" fmla="*/ 29 w 2297"/>
                <a:gd name="T1" fmla="*/ 136 h 862"/>
                <a:gd name="T2" fmla="*/ 166 w 2297"/>
                <a:gd name="T3" fmla="*/ 136 h 862"/>
                <a:gd name="T4" fmla="*/ 1027 w 2297"/>
                <a:gd name="T5" fmla="*/ 91 h 862"/>
                <a:gd name="T6" fmla="*/ 1345 w 2297"/>
                <a:gd name="T7" fmla="*/ 0 h 862"/>
                <a:gd name="T8" fmla="*/ 1572 w 2297"/>
                <a:gd name="T9" fmla="*/ 91 h 862"/>
                <a:gd name="T10" fmla="*/ 1844 w 2297"/>
                <a:gd name="T11" fmla="*/ 454 h 862"/>
                <a:gd name="T12" fmla="*/ 1935 w 2297"/>
                <a:gd name="T13" fmla="*/ 681 h 862"/>
                <a:gd name="T14" fmla="*/ 2116 w 2297"/>
                <a:gd name="T15" fmla="*/ 817 h 862"/>
                <a:gd name="T16" fmla="*/ 2297 w 2297"/>
                <a:gd name="T17" fmla="*/ 862 h 8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97"/>
                <a:gd name="T28" fmla="*/ 0 h 862"/>
                <a:gd name="T29" fmla="*/ 2297 w 2297"/>
                <a:gd name="T30" fmla="*/ 862 h 8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97" h="862">
                  <a:moveTo>
                    <a:pt x="29" y="136"/>
                  </a:moveTo>
                  <a:cubicBezTo>
                    <a:pt x="14" y="139"/>
                    <a:pt x="0" y="143"/>
                    <a:pt x="166" y="136"/>
                  </a:cubicBezTo>
                  <a:cubicBezTo>
                    <a:pt x="332" y="129"/>
                    <a:pt x="830" y="114"/>
                    <a:pt x="1027" y="91"/>
                  </a:cubicBezTo>
                  <a:cubicBezTo>
                    <a:pt x="1224" y="68"/>
                    <a:pt x="1254" y="0"/>
                    <a:pt x="1345" y="0"/>
                  </a:cubicBezTo>
                  <a:cubicBezTo>
                    <a:pt x="1436" y="0"/>
                    <a:pt x="1489" y="15"/>
                    <a:pt x="1572" y="91"/>
                  </a:cubicBezTo>
                  <a:cubicBezTo>
                    <a:pt x="1655" y="167"/>
                    <a:pt x="1784" y="356"/>
                    <a:pt x="1844" y="454"/>
                  </a:cubicBezTo>
                  <a:cubicBezTo>
                    <a:pt x="1904" y="552"/>
                    <a:pt x="1890" y="621"/>
                    <a:pt x="1935" y="681"/>
                  </a:cubicBezTo>
                  <a:cubicBezTo>
                    <a:pt x="1980" y="741"/>
                    <a:pt x="2056" y="787"/>
                    <a:pt x="2116" y="817"/>
                  </a:cubicBezTo>
                  <a:cubicBezTo>
                    <a:pt x="2176" y="847"/>
                    <a:pt x="2236" y="854"/>
                    <a:pt x="2297" y="862"/>
                  </a:cubicBezTo>
                </a:path>
              </a:pathLst>
            </a:custGeom>
            <a:noFill/>
            <a:ln w="41275">
              <a:solidFill>
                <a:srgbClr val="00FF00"/>
              </a:solidFill>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77918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标题 1"/>
          <p:cNvSpPr>
            <a:spLocks noGrp="1"/>
          </p:cNvSpPr>
          <p:nvPr>
            <p:ph type="title"/>
          </p:nvPr>
        </p:nvSpPr>
        <p:spPr>
          <a:xfrm>
            <a:off x="838200" y="365125"/>
            <a:ext cx="10515600" cy="1325563"/>
          </a:xfrm>
        </p:spPr>
        <p:txBody>
          <a:bodyPr>
            <a:normAutofit/>
          </a:bodyPr>
          <a:lstStyle/>
          <a:p>
            <a:r>
              <a:rPr lang="en-US" altLang="zh-CN" sz="4000" dirty="0" smtClean="0">
                <a:latin typeface="微软雅黑 Light" panose="020B0502040204020203" pitchFamily="34" charset="-122"/>
                <a:ea typeface="微软雅黑 Light" panose="020B0502040204020203" pitchFamily="34" charset="-122"/>
              </a:rPr>
              <a:t>5.6 </a:t>
            </a:r>
            <a:r>
              <a:rPr lang="zh-CN" altLang="en-US" sz="4000" dirty="0" smtClean="0">
                <a:latin typeface="微软雅黑 Light" panose="020B0502040204020203" pitchFamily="34" charset="-122"/>
                <a:ea typeface="微软雅黑 Light" panose="020B0502040204020203" pitchFamily="34" charset="-122"/>
              </a:rPr>
              <a:t>系统</a:t>
            </a:r>
            <a:r>
              <a:rPr lang="zh-CN" altLang="en-US" sz="4000" dirty="0">
                <a:latin typeface="微软雅黑 Light" panose="020B0502040204020203" pitchFamily="34" charset="-122"/>
                <a:ea typeface="微软雅黑 Light" panose="020B0502040204020203" pitchFamily="34" charset="-122"/>
              </a:rPr>
              <a:t>闭环</a:t>
            </a:r>
            <a:r>
              <a:rPr lang="zh-CN" altLang="en-US" sz="4000" dirty="0" smtClean="0">
                <a:latin typeface="微软雅黑 Light" panose="020B0502040204020203" pitchFamily="34" charset="-122"/>
                <a:ea typeface="微软雅黑 Light" panose="020B0502040204020203" pitchFamily="34" charset="-122"/>
              </a:rPr>
              <a:t>频率特性</a:t>
            </a:r>
            <a:r>
              <a:rPr lang="zh-CN" altLang="en-US" sz="4000" dirty="0">
                <a:latin typeface="微软雅黑 Light" panose="020B0502040204020203" pitchFamily="34" charset="-122"/>
                <a:ea typeface="微软雅黑 Light" panose="020B0502040204020203" pitchFamily="34" charset="-122"/>
              </a:rPr>
              <a:t>与阶跃响应的关系</a:t>
            </a:r>
          </a:p>
        </p:txBody>
      </p:sp>
      <p:grpSp>
        <p:nvGrpSpPr>
          <p:cNvPr id="33" name="Group 67"/>
          <p:cNvGrpSpPr>
            <a:grpSpLocks/>
          </p:cNvGrpSpPr>
          <p:nvPr/>
        </p:nvGrpSpPr>
        <p:grpSpPr bwMode="auto">
          <a:xfrm>
            <a:off x="5750559" y="3250055"/>
            <a:ext cx="6032183" cy="2844797"/>
            <a:chOff x="748" y="1434"/>
            <a:chExt cx="4173" cy="1968"/>
          </a:xfrm>
        </p:grpSpPr>
        <p:grpSp>
          <p:nvGrpSpPr>
            <p:cNvPr id="34" name="Group 68"/>
            <p:cNvGrpSpPr>
              <a:grpSpLocks/>
            </p:cNvGrpSpPr>
            <p:nvPr/>
          </p:nvGrpSpPr>
          <p:grpSpPr bwMode="auto">
            <a:xfrm>
              <a:off x="1111" y="1480"/>
              <a:ext cx="3810" cy="1922"/>
              <a:chOff x="431" y="1434"/>
              <a:chExt cx="3810" cy="1922"/>
            </a:xfrm>
          </p:grpSpPr>
          <p:grpSp>
            <p:nvGrpSpPr>
              <p:cNvPr id="36" name="Group 69"/>
              <p:cNvGrpSpPr>
                <a:grpSpLocks/>
              </p:cNvGrpSpPr>
              <p:nvPr/>
            </p:nvGrpSpPr>
            <p:grpSpPr bwMode="auto">
              <a:xfrm>
                <a:off x="612" y="1434"/>
                <a:ext cx="3629" cy="1922"/>
                <a:chOff x="1156" y="1661"/>
                <a:chExt cx="3629" cy="1922"/>
              </a:xfrm>
            </p:grpSpPr>
            <p:grpSp>
              <p:nvGrpSpPr>
                <p:cNvPr id="68" name="Group 70"/>
                <p:cNvGrpSpPr>
                  <a:grpSpLocks/>
                </p:cNvGrpSpPr>
                <p:nvPr/>
              </p:nvGrpSpPr>
              <p:grpSpPr bwMode="auto">
                <a:xfrm>
                  <a:off x="1156" y="1661"/>
                  <a:ext cx="3629" cy="1860"/>
                  <a:chOff x="1202" y="1661"/>
                  <a:chExt cx="3629" cy="1860"/>
                </a:xfrm>
              </p:grpSpPr>
              <p:sp>
                <p:nvSpPr>
                  <p:cNvPr id="88" name="Line 71"/>
                  <p:cNvSpPr>
                    <a:spLocks noChangeShapeType="1"/>
                  </p:cNvSpPr>
                  <p:nvPr/>
                </p:nvSpPr>
                <p:spPr bwMode="auto">
                  <a:xfrm flipV="1">
                    <a:off x="1429" y="1661"/>
                    <a:ext cx="0" cy="1860"/>
                  </a:xfrm>
                  <a:prstGeom prst="line">
                    <a:avLst/>
                  </a:prstGeom>
                  <a:noFill/>
                  <a:ln w="9525">
                    <a:solidFill>
                      <a:schemeClr val="tx1"/>
                    </a:solidFill>
                    <a:round/>
                    <a:headEnd/>
                    <a:tailEnd type="triangle" w="med" len="me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89" name="Line 72"/>
                  <p:cNvSpPr>
                    <a:spLocks noChangeShapeType="1"/>
                  </p:cNvSpPr>
                  <p:nvPr/>
                </p:nvSpPr>
                <p:spPr bwMode="auto">
                  <a:xfrm>
                    <a:off x="1202" y="3022"/>
                    <a:ext cx="3538" cy="0"/>
                  </a:xfrm>
                  <a:prstGeom prst="line">
                    <a:avLst/>
                  </a:prstGeom>
                  <a:noFill/>
                  <a:ln w="9525">
                    <a:solidFill>
                      <a:schemeClr val="tx1"/>
                    </a:solidFill>
                    <a:round/>
                    <a:headEnd/>
                    <a:tailEnd type="triangle" w="med" len="me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90" name="Freeform 73"/>
                  <p:cNvSpPr>
                    <a:spLocks/>
                  </p:cNvSpPr>
                  <p:nvPr/>
                </p:nvSpPr>
                <p:spPr bwMode="auto">
                  <a:xfrm>
                    <a:off x="1429" y="2100"/>
                    <a:ext cx="2404" cy="740"/>
                  </a:xfrm>
                  <a:custGeom>
                    <a:avLst/>
                    <a:gdLst>
                      <a:gd name="T0" fmla="*/ 0 w 2404"/>
                      <a:gd name="T1" fmla="*/ 196 h 740"/>
                      <a:gd name="T2" fmla="*/ 317 w 2404"/>
                      <a:gd name="T3" fmla="*/ 196 h 740"/>
                      <a:gd name="T4" fmla="*/ 1088 w 2404"/>
                      <a:gd name="T5" fmla="*/ 60 h 740"/>
                      <a:gd name="T6" fmla="*/ 1360 w 2404"/>
                      <a:gd name="T7" fmla="*/ 15 h 740"/>
                      <a:gd name="T8" fmla="*/ 1632 w 2404"/>
                      <a:gd name="T9" fmla="*/ 151 h 740"/>
                      <a:gd name="T10" fmla="*/ 1905 w 2404"/>
                      <a:gd name="T11" fmla="*/ 468 h 740"/>
                      <a:gd name="T12" fmla="*/ 2404 w 2404"/>
                      <a:gd name="T13" fmla="*/ 740 h 740"/>
                      <a:gd name="T14" fmla="*/ 0 60000 65536"/>
                      <a:gd name="T15" fmla="*/ 0 60000 65536"/>
                      <a:gd name="T16" fmla="*/ 0 60000 65536"/>
                      <a:gd name="T17" fmla="*/ 0 60000 65536"/>
                      <a:gd name="T18" fmla="*/ 0 60000 65536"/>
                      <a:gd name="T19" fmla="*/ 0 60000 65536"/>
                      <a:gd name="T20" fmla="*/ 0 60000 65536"/>
                      <a:gd name="T21" fmla="*/ 0 w 2404"/>
                      <a:gd name="T22" fmla="*/ 0 h 740"/>
                      <a:gd name="T23" fmla="*/ 2404 w 2404"/>
                      <a:gd name="T24" fmla="*/ 740 h 7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04" h="740">
                        <a:moveTo>
                          <a:pt x="0" y="196"/>
                        </a:moveTo>
                        <a:cubicBezTo>
                          <a:pt x="68" y="207"/>
                          <a:pt x="136" y="219"/>
                          <a:pt x="317" y="196"/>
                        </a:cubicBezTo>
                        <a:cubicBezTo>
                          <a:pt x="498" y="173"/>
                          <a:pt x="914" y="90"/>
                          <a:pt x="1088" y="60"/>
                        </a:cubicBezTo>
                        <a:cubicBezTo>
                          <a:pt x="1262" y="30"/>
                          <a:pt x="1269" y="0"/>
                          <a:pt x="1360" y="15"/>
                        </a:cubicBezTo>
                        <a:cubicBezTo>
                          <a:pt x="1451" y="30"/>
                          <a:pt x="1541" y="76"/>
                          <a:pt x="1632" y="151"/>
                        </a:cubicBezTo>
                        <a:cubicBezTo>
                          <a:pt x="1723" y="226"/>
                          <a:pt x="1776" y="370"/>
                          <a:pt x="1905" y="468"/>
                        </a:cubicBezTo>
                        <a:cubicBezTo>
                          <a:pt x="2034" y="566"/>
                          <a:pt x="2219" y="653"/>
                          <a:pt x="2404" y="740"/>
                        </a:cubicBezTo>
                      </a:path>
                    </a:pathLst>
                  </a:custGeom>
                  <a:noFill/>
                  <a:ln w="41275">
                    <a:solidFill>
                      <a:srgbClr val="00FF00"/>
                    </a:solidFill>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91" name="Text Box 74"/>
                  <p:cNvSpPr txBox="1">
                    <a:spLocks noChangeArrowheads="1"/>
                  </p:cNvSpPr>
                  <p:nvPr/>
                </p:nvSpPr>
                <p:spPr bwMode="auto">
                  <a:xfrm>
                    <a:off x="4332" y="2976"/>
                    <a:ext cx="499" cy="362"/>
                  </a:xfrm>
                  <a:prstGeom prst="rect">
                    <a:avLst/>
                  </a:prstGeom>
                  <a:noFill/>
                  <a:ln w="9525">
                    <a:noFill/>
                    <a:miter lim="800000"/>
                    <a:headEnd/>
                    <a:tailEnd/>
                  </a:ln>
                </p:spPr>
                <p:txBody>
                  <a:bodyPr>
                    <a:spAutoFit/>
                  </a:bodyPr>
                  <a:lstStyle/>
                  <a:p>
                    <a:pPr>
                      <a:spcBef>
                        <a:spcPct val="50000"/>
                      </a:spcBef>
                    </a:pPr>
                    <a:r>
                      <a:rPr lang="en-US" altLang="zh-CN" sz="2800" i="1" dirty="0">
                        <a:latin typeface="微软雅黑 Light" panose="020B0502040204020203" pitchFamily="34" charset="-122"/>
                        <a:ea typeface="微软雅黑 Light" panose="020B0502040204020203" pitchFamily="34" charset="-122"/>
                        <a:sym typeface="Euclid Symbol" pitchFamily="18" charset="2"/>
                      </a:rPr>
                      <a:t></a:t>
                    </a:r>
                  </a:p>
                </p:txBody>
              </p:sp>
            </p:grpSp>
            <p:sp>
              <p:nvSpPr>
                <p:cNvPr id="69" name="Line 75"/>
                <p:cNvSpPr>
                  <a:spLocks noChangeShapeType="1"/>
                </p:cNvSpPr>
                <p:nvPr/>
              </p:nvSpPr>
              <p:spPr bwMode="auto">
                <a:xfrm>
                  <a:off x="1383" y="2205"/>
                  <a:ext cx="544" cy="0"/>
                </a:xfrm>
                <a:prstGeom prst="line">
                  <a:avLst/>
                </a:prstGeom>
                <a:noFill/>
                <a:ln w="9525">
                  <a:solidFill>
                    <a:srgbClr val="FF0000"/>
                  </a:solidFill>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70" name="Line 76"/>
                <p:cNvSpPr>
                  <a:spLocks noChangeShapeType="1"/>
                </p:cNvSpPr>
                <p:nvPr/>
              </p:nvSpPr>
              <p:spPr bwMode="auto">
                <a:xfrm>
                  <a:off x="1383" y="2387"/>
                  <a:ext cx="544" cy="0"/>
                </a:xfrm>
                <a:prstGeom prst="line">
                  <a:avLst/>
                </a:prstGeom>
                <a:noFill/>
                <a:ln w="9525">
                  <a:solidFill>
                    <a:srgbClr val="FF0000"/>
                  </a:solidFill>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71" name="Line 77"/>
                <p:cNvSpPr>
                  <a:spLocks noChangeShapeType="1"/>
                </p:cNvSpPr>
                <p:nvPr/>
              </p:nvSpPr>
              <p:spPr bwMode="auto">
                <a:xfrm>
                  <a:off x="1882" y="1979"/>
                  <a:ext cx="1497" cy="0"/>
                </a:xfrm>
                <a:prstGeom prst="line">
                  <a:avLst/>
                </a:prstGeom>
                <a:noFill/>
                <a:ln w="9525">
                  <a:solidFill>
                    <a:srgbClr val="FF0000"/>
                  </a:solidFill>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72" name="Line 78"/>
                <p:cNvSpPr>
                  <a:spLocks noChangeShapeType="1"/>
                </p:cNvSpPr>
                <p:nvPr/>
              </p:nvSpPr>
              <p:spPr bwMode="auto">
                <a:xfrm flipV="1">
                  <a:off x="1882" y="1979"/>
                  <a:ext cx="0" cy="226"/>
                </a:xfrm>
                <a:prstGeom prst="line">
                  <a:avLst/>
                </a:prstGeom>
                <a:noFill/>
                <a:ln w="9525">
                  <a:solidFill>
                    <a:srgbClr val="FF0000"/>
                  </a:solidFill>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73" name="Line 79"/>
                <p:cNvSpPr>
                  <a:spLocks noChangeShapeType="1"/>
                </p:cNvSpPr>
                <p:nvPr/>
              </p:nvSpPr>
              <p:spPr bwMode="auto">
                <a:xfrm>
                  <a:off x="3379" y="1979"/>
                  <a:ext cx="0" cy="544"/>
                </a:xfrm>
                <a:prstGeom prst="line">
                  <a:avLst/>
                </a:prstGeom>
                <a:noFill/>
                <a:ln w="9525">
                  <a:solidFill>
                    <a:srgbClr val="FF0000"/>
                  </a:solidFill>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74" name="Line 80"/>
                <p:cNvSpPr>
                  <a:spLocks noChangeShapeType="1"/>
                </p:cNvSpPr>
                <p:nvPr/>
              </p:nvSpPr>
              <p:spPr bwMode="auto">
                <a:xfrm>
                  <a:off x="3379" y="2523"/>
                  <a:ext cx="499" cy="0"/>
                </a:xfrm>
                <a:prstGeom prst="line">
                  <a:avLst/>
                </a:prstGeom>
                <a:noFill/>
                <a:ln w="9525">
                  <a:solidFill>
                    <a:srgbClr val="FF0000"/>
                  </a:solidFill>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75" name="Line 81"/>
                <p:cNvSpPr>
                  <a:spLocks noChangeShapeType="1"/>
                </p:cNvSpPr>
                <p:nvPr/>
              </p:nvSpPr>
              <p:spPr bwMode="auto">
                <a:xfrm>
                  <a:off x="1882" y="2387"/>
                  <a:ext cx="0" cy="227"/>
                </a:xfrm>
                <a:prstGeom prst="line">
                  <a:avLst/>
                </a:prstGeom>
                <a:noFill/>
                <a:ln w="9525">
                  <a:solidFill>
                    <a:srgbClr val="FF0000"/>
                  </a:solidFill>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76" name="Line 82"/>
                <p:cNvSpPr>
                  <a:spLocks noChangeShapeType="1"/>
                </p:cNvSpPr>
                <p:nvPr/>
              </p:nvSpPr>
              <p:spPr bwMode="auto">
                <a:xfrm>
                  <a:off x="1882" y="2614"/>
                  <a:ext cx="1089" cy="0"/>
                </a:xfrm>
                <a:prstGeom prst="line">
                  <a:avLst/>
                </a:prstGeom>
                <a:noFill/>
                <a:ln w="9525">
                  <a:solidFill>
                    <a:srgbClr val="FF0000"/>
                  </a:solidFill>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77" name="Freeform 83"/>
                <p:cNvSpPr>
                  <a:spLocks/>
                </p:cNvSpPr>
                <p:nvPr/>
              </p:nvSpPr>
              <p:spPr bwMode="auto">
                <a:xfrm>
                  <a:off x="1429" y="2281"/>
                  <a:ext cx="2222" cy="650"/>
                </a:xfrm>
                <a:custGeom>
                  <a:avLst/>
                  <a:gdLst>
                    <a:gd name="T0" fmla="*/ 0 w 2222"/>
                    <a:gd name="T1" fmla="*/ 15 h 650"/>
                    <a:gd name="T2" fmla="*/ 498 w 2222"/>
                    <a:gd name="T3" fmla="*/ 15 h 650"/>
                    <a:gd name="T4" fmla="*/ 1224 w 2222"/>
                    <a:gd name="T5" fmla="*/ 106 h 650"/>
                    <a:gd name="T6" fmla="*/ 1769 w 2222"/>
                    <a:gd name="T7" fmla="*/ 378 h 650"/>
                    <a:gd name="T8" fmla="*/ 1950 w 2222"/>
                    <a:gd name="T9" fmla="*/ 514 h 650"/>
                    <a:gd name="T10" fmla="*/ 2222 w 2222"/>
                    <a:gd name="T11" fmla="*/ 650 h 650"/>
                    <a:gd name="T12" fmla="*/ 0 60000 65536"/>
                    <a:gd name="T13" fmla="*/ 0 60000 65536"/>
                    <a:gd name="T14" fmla="*/ 0 60000 65536"/>
                    <a:gd name="T15" fmla="*/ 0 60000 65536"/>
                    <a:gd name="T16" fmla="*/ 0 60000 65536"/>
                    <a:gd name="T17" fmla="*/ 0 60000 65536"/>
                    <a:gd name="T18" fmla="*/ 0 w 2222"/>
                    <a:gd name="T19" fmla="*/ 0 h 650"/>
                    <a:gd name="T20" fmla="*/ 2222 w 2222"/>
                    <a:gd name="T21" fmla="*/ 650 h 650"/>
                  </a:gdLst>
                  <a:ahLst/>
                  <a:cxnLst>
                    <a:cxn ang="T12">
                      <a:pos x="T0" y="T1"/>
                    </a:cxn>
                    <a:cxn ang="T13">
                      <a:pos x="T2" y="T3"/>
                    </a:cxn>
                    <a:cxn ang="T14">
                      <a:pos x="T4" y="T5"/>
                    </a:cxn>
                    <a:cxn ang="T15">
                      <a:pos x="T6" y="T7"/>
                    </a:cxn>
                    <a:cxn ang="T16">
                      <a:pos x="T8" y="T9"/>
                    </a:cxn>
                    <a:cxn ang="T17">
                      <a:pos x="T10" y="T11"/>
                    </a:cxn>
                  </a:cxnLst>
                  <a:rect l="T18" t="T19" r="T20" b="T21"/>
                  <a:pathLst>
                    <a:path w="2222" h="650">
                      <a:moveTo>
                        <a:pt x="0" y="15"/>
                      </a:moveTo>
                      <a:cubicBezTo>
                        <a:pt x="147" y="7"/>
                        <a:pt x="294" y="0"/>
                        <a:pt x="498" y="15"/>
                      </a:cubicBezTo>
                      <a:cubicBezTo>
                        <a:pt x="702" y="30"/>
                        <a:pt x="1012" y="45"/>
                        <a:pt x="1224" y="106"/>
                      </a:cubicBezTo>
                      <a:cubicBezTo>
                        <a:pt x="1436" y="167"/>
                        <a:pt x="1648" y="310"/>
                        <a:pt x="1769" y="378"/>
                      </a:cubicBezTo>
                      <a:cubicBezTo>
                        <a:pt x="1890" y="446"/>
                        <a:pt x="1875" y="469"/>
                        <a:pt x="1950" y="514"/>
                      </a:cubicBezTo>
                      <a:cubicBezTo>
                        <a:pt x="2025" y="559"/>
                        <a:pt x="2123" y="604"/>
                        <a:pt x="2222" y="650"/>
                      </a:cubicBezTo>
                    </a:path>
                  </a:pathLst>
                </a:custGeom>
                <a:noFill/>
                <a:ln w="41275">
                  <a:solidFill>
                    <a:srgbClr val="FF00FF"/>
                  </a:solidFill>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78" name="Line 84"/>
                <p:cNvSpPr>
                  <a:spLocks noChangeShapeType="1"/>
                </p:cNvSpPr>
                <p:nvPr/>
              </p:nvSpPr>
              <p:spPr bwMode="auto">
                <a:xfrm>
                  <a:off x="2971" y="2614"/>
                  <a:ext cx="0" cy="408"/>
                </a:xfrm>
                <a:prstGeom prst="line">
                  <a:avLst/>
                </a:prstGeom>
                <a:noFill/>
                <a:ln w="9525">
                  <a:solidFill>
                    <a:srgbClr val="FF0000"/>
                  </a:solidFill>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79" name="Line 85"/>
                <p:cNvSpPr>
                  <a:spLocks noChangeShapeType="1"/>
                </p:cNvSpPr>
                <p:nvPr/>
              </p:nvSpPr>
              <p:spPr bwMode="auto">
                <a:xfrm>
                  <a:off x="1882" y="2614"/>
                  <a:ext cx="0" cy="408"/>
                </a:xfrm>
                <a:prstGeom prst="line">
                  <a:avLst/>
                </a:prstGeom>
                <a:noFill/>
                <a:ln w="9525">
                  <a:solidFill>
                    <a:schemeClr val="tx1"/>
                  </a:solidFill>
                  <a:prstDash val="dash"/>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80" name="Rectangle 86"/>
                <p:cNvSpPr>
                  <a:spLocks noChangeArrowheads="1"/>
                </p:cNvSpPr>
                <p:nvPr/>
              </p:nvSpPr>
              <p:spPr bwMode="auto">
                <a:xfrm>
                  <a:off x="2699" y="3022"/>
                  <a:ext cx="358" cy="561"/>
                </a:xfrm>
                <a:prstGeom prst="rect">
                  <a:avLst/>
                </a:prstGeom>
                <a:noFill/>
                <a:ln w="9525">
                  <a:noFill/>
                  <a:miter lim="800000"/>
                  <a:headEnd/>
                  <a:tailEnd/>
                </a:ln>
              </p:spPr>
              <p:txBody>
                <a:bodyPr>
                  <a:spAutoFit/>
                </a:bodyPr>
                <a:lstStyle/>
                <a:p>
                  <a:pPr>
                    <a:spcBef>
                      <a:spcPct val="20000"/>
                    </a:spcBef>
                  </a:pPr>
                  <a:r>
                    <a:rPr lang="en-US" altLang="zh-CN" sz="2800" i="1" dirty="0">
                      <a:solidFill>
                        <a:srgbClr val="060606"/>
                      </a:solidFill>
                      <a:latin typeface="微软雅黑 Light" panose="020B0502040204020203" pitchFamily="34" charset="-122"/>
                      <a:ea typeface="微软雅黑 Light" panose="020B0502040204020203" pitchFamily="34" charset="-122"/>
                      <a:sym typeface="Euclid Symbol" pitchFamily="18" charset="2"/>
                    </a:rPr>
                    <a:t></a:t>
                  </a:r>
                  <a:r>
                    <a:rPr lang="en-US" altLang="zh-CN" sz="2800" i="1" baseline="-25000" dirty="0">
                      <a:solidFill>
                        <a:srgbClr val="060606"/>
                      </a:solidFill>
                      <a:latin typeface="微软雅黑 Light" panose="020B0502040204020203" pitchFamily="34" charset="-122"/>
                      <a:ea typeface="微软雅黑 Light" panose="020B0502040204020203" pitchFamily="34" charset="-122"/>
                    </a:rPr>
                    <a:t>b</a:t>
                  </a:r>
                </a:p>
              </p:txBody>
            </p:sp>
            <p:sp>
              <p:nvSpPr>
                <p:cNvPr id="81" name="Rectangle 87"/>
                <p:cNvSpPr>
                  <a:spLocks noChangeArrowheads="1"/>
                </p:cNvSpPr>
                <p:nvPr/>
              </p:nvSpPr>
              <p:spPr bwMode="auto">
                <a:xfrm>
                  <a:off x="1701" y="3022"/>
                  <a:ext cx="453" cy="362"/>
                </a:xfrm>
                <a:prstGeom prst="rect">
                  <a:avLst/>
                </a:prstGeom>
                <a:noFill/>
                <a:ln w="9525">
                  <a:noFill/>
                  <a:miter lim="800000"/>
                  <a:headEnd/>
                  <a:tailEnd/>
                </a:ln>
              </p:spPr>
              <p:txBody>
                <a:bodyPr>
                  <a:spAutoFit/>
                </a:bodyPr>
                <a:lstStyle/>
                <a:p>
                  <a:pPr>
                    <a:spcBef>
                      <a:spcPct val="20000"/>
                    </a:spcBef>
                  </a:pPr>
                  <a:r>
                    <a:rPr lang="en-US" altLang="zh-CN" sz="2800" i="1" dirty="0">
                      <a:solidFill>
                        <a:srgbClr val="060606"/>
                      </a:solidFill>
                      <a:latin typeface="微软雅黑 Light" panose="020B0502040204020203" pitchFamily="34" charset="-122"/>
                      <a:ea typeface="微软雅黑 Light" panose="020B0502040204020203" pitchFamily="34" charset="-122"/>
                      <a:sym typeface="Euclid Symbol" pitchFamily="18" charset="2"/>
                    </a:rPr>
                    <a:t></a:t>
                  </a:r>
                  <a:r>
                    <a:rPr lang="en-US" altLang="zh-CN" sz="2800" i="1" baseline="-25000" dirty="0">
                      <a:solidFill>
                        <a:srgbClr val="060606"/>
                      </a:solidFill>
                      <a:latin typeface="微软雅黑 Light" panose="020B0502040204020203" pitchFamily="34" charset="-122"/>
                      <a:ea typeface="微软雅黑 Light" panose="020B0502040204020203" pitchFamily="34" charset="-122"/>
                    </a:rPr>
                    <a:t>m</a:t>
                  </a:r>
                </a:p>
              </p:txBody>
            </p:sp>
            <p:sp>
              <p:nvSpPr>
                <p:cNvPr id="82" name="Rectangle 88"/>
                <p:cNvSpPr>
                  <a:spLocks noChangeArrowheads="1"/>
                </p:cNvSpPr>
                <p:nvPr/>
              </p:nvSpPr>
              <p:spPr bwMode="auto">
                <a:xfrm>
                  <a:off x="1383" y="2387"/>
                  <a:ext cx="499" cy="635"/>
                </a:xfrm>
                <a:prstGeom prst="rect">
                  <a:avLst/>
                </a:prstGeom>
                <a:solidFill>
                  <a:srgbClr val="FF0000"/>
                </a:solidFill>
                <a:ln w="9525">
                  <a:solidFill>
                    <a:schemeClr val="tx1"/>
                  </a:solidFill>
                  <a:miter lim="800000"/>
                  <a:headEnd/>
                  <a:tailEnd/>
                </a:ln>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83" name="Rectangle 89"/>
                <p:cNvSpPr>
                  <a:spLocks noChangeArrowheads="1"/>
                </p:cNvSpPr>
                <p:nvPr/>
              </p:nvSpPr>
              <p:spPr bwMode="auto">
                <a:xfrm>
                  <a:off x="1882" y="2614"/>
                  <a:ext cx="1089" cy="408"/>
                </a:xfrm>
                <a:prstGeom prst="rect">
                  <a:avLst/>
                </a:prstGeom>
                <a:solidFill>
                  <a:srgbClr val="FF0000"/>
                </a:solidFill>
                <a:ln w="9525">
                  <a:solidFill>
                    <a:schemeClr val="tx1"/>
                  </a:solidFill>
                  <a:miter lim="800000"/>
                  <a:headEnd/>
                  <a:tailEnd/>
                </a:ln>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84" name="Rectangle 90"/>
                <p:cNvSpPr>
                  <a:spLocks noChangeArrowheads="1"/>
                </p:cNvSpPr>
                <p:nvPr/>
              </p:nvSpPr>
              <p:spPr bwMode="auto">
                <a:xfrm>
                  <a:off x="1383" y="2115"/>
                  <a:ext cx="499" cy="90"/>
                </a:xfrm>
                <a:prstGeom prst="rect">
                  <a:avLst/>
                </a:prstGeom>
                <a:solidFill>
                  <a:srgbClr val="FF0000"/>
                </a:solidFill>
                <a:ln w="9525">
                  <a:solidFill>
                    <a:schemeClr val="tx1"/>
                  </a:solidFill>
                  <a:miter lim="800000"/>
                  <a:headEnd/>
                  <a:tailEnd/>
                </a:ln>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85" name="Rectangle 91"/>
                <p:cNvSpPr>
                  <a:spLocks noChangeArrowheads="1"/>
                </p:cNvSpPr>
                <p:nvPr/>
              </p:nvSpPr>
              <p:spPr bwMode="auto">
                <a:xfrm>
                  <a:off x="1882" y="1842"/>
                  <a:ext cx="1497" cy="137"/>
                </a:xfrm>
                <a:prstGeom prst="rect">
                  <a:avLst/>
                </a:prstGeom>
                <a:solidFill>
                  <a:srgbClr val="FF0000"/>
                </a:solidFill>
                <a:ln w="9525">
                  <a:solidFill>
                    <a:schemeClr val="tx1"/>
                  </a:solidFill>
                  <a:miter lim="800000"/>
                  <a:headEnd/>
                  <a:tailEnd/>
                </a:ln>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86" name="Rectangle 92"/>
                <p:cNvSpPr>
                  <a:spLocks noChangeArrowheads="1"/>
                </p:cNvSpPr>
                <p:nvPr/>
              </p:nvSpPr>
              <p:spPr bwMode="auto">
                <a:xfrm>
                  <a:off x="3334" y="1842"/>
                  <a:ext cx="90" cy="681"/>
                </a:xfrm>
                <a:prstGeom prst="rect">
                  <a:avLst/>
                </a:prstGeom>
                <a:solidFill>
                  <a:srgbClr val="FF0000"/>
                </a:solidFill>
                <a:ln w="9525">
                  <a:solidFill>
                    <a:schemeClr val="tx1"/>
                  </a:solidFill>
                  <a:miter lim="800000"/>
                  <a:headEnd/>
                  <a:tailEnd/>
                </a:ln>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87" name="Rectangle 93"/>
                <p:cNvSpPr>
                  <a:spLocks noChangeArrowheads="1"/>
                </p:cNvSpPr>
                <p:nvPr/>
              </p:nvSpPr>
              <p:spPr bwMode="auto">
                <a:xfrm>
                  <a:off x="3334" y="2387"/>
                  <a:ext cx="544" cy="136"/>
                </a:xfrm>
                <a:prstGeom prst="rect">
                  <a:avLst/>
                </a:prstGeom>
                <a:solidFill>
                  <a:srgbClr val="FF0000"/>
                </a:solidFill>
                <a:ln w="9525">
                  <a:solidFill>
                    <a:schemeClr val="tx1"/>
                  </a:solidFill>
                  <a:miter lim="800000"/>
                  <a:headEnd/>
                  <a:tailEnd/>
                </a:ln>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grpSp>
          <p:sp>
            <p:nvSpPr>
              <p:cNvPr id="37" name="Text Box 94"/>
              <p:cNvSpPr txBox="1">
                <a:spLocks noChangeArrowheads="1"/>
              </p:cNvSpPr>
              <p:nvPr/>
            </p:nvSpPr>
            <p:spPr bwMode="auto">
              <a:xfrm>
                <a:off x="431" y="1933"/>
                <a:ext cx="544" cy="255"/>
              </a:xfrm>
              <a:prstGeom prst="rect">
                <a:avLst/>
              </a:prstGeom>
              <a:noFill/>
              <a:ln w="9525">
                <a:noFill/>
                <a:miter lim="800000"/>
                <a:headEnd/>
                <a:tailEnd/>
              </a:ln>
            </p:spPr>
            <p:txBody>
              <a:bodyPr>
                <a:spAutoFit/>
              </a:bodyPr>
              <a:lstStyle/>
              <a:p>
                <a:pPr>
                  <a:spcBef>
                    <a:spcPct val="50000"/>
                  </a:spcBef>
                </a:pPr>
                <a:r>
                  <a:rPr lang="en-US" altLang="zh-CN">
                    <a:latin typeface="微软雅黑 Light" panose="020B0502040204020203" pitchFamily="34" charset="-122"/>
                    <a:ea typeface="微软雅黑 Light" panose="020B0502040204020203" pitchFamily="34" charset="-122"/>
                  </a:rPr>
                  <a:t>1</a:t>
                </a:r>
              </a:p>
            </p:txBody>
          </p:sp>
        </p:grpSp>
        <p:sp>
          <p:nvSpPr>
            <p:cNvPr id="35" name="Rectangle 95"/>
            <p:cNvSpPr>
              <a:spLocks noChangeArrowheads="1"/>
            </p:cNvSpPr>
            <p:nvPr/>
          </p:nvSpPr>
          <p:spPr bwMode="auto">
            <a:xfrm>
              <a:off x="748" y="1434"/>
              <a:ext cx="698" cy="319"/>
            </a:xfrm>
            <a:prstGeom prst="rect">
              <a:avLst/>
            </a:prstGeom>
            <a:noFill/>
            <a:ln w="9525">
              <a:noFill/>
              <a:miter lim="800000"/>
              <a:headEnd/>
              <a:tailEnd/>
            </a:ln>
          </p:spPr>
          <p:txBody>
            <a:bodyPr wrap="none">
              <a:spAutoFit/>
            </a:bodyPr>
            <a:lstStyle/>
            <a:p>
              <a:r>
                <a:rPr lang="en-US" altLang="zh-CN" sz="2400" dirty="0">
                  <a:latin typeface="微软雅黑 Light" panose="020B0502040204020203" pitchFamily="34" charset="-122"/>
                  <a:ea typeface="微软雅黑 Light" panose="020B0502040204020203" pitchFamily="34" charset="-122"/>
                  <a:sym typeface="Euclid Symbol" pitchFamily="18" charset="2"/>
                </a:rPr>
                <a:t></a:t>
              </a:r>
              <a:r>
                <a:rPr lang="en-US" altLang="zh-CN" sz="2400" i="1" dirty="0">
                  <a:latin typeface="微软雅黑 Light" panose="020B0502040204020203" pitchFamily="34" charset="-122"/>
                  <a:ea typeface="微软雅黑 Light" panose="020B0502040204020203" pitchFamily="34" charset="-122"/>
                  <a:sym typeface="Euclid Symbol" pitchFamily="18" charset="2"/>
                </a:rPr>
                <a:t></a:t>
              </a:r>
              <a:r>
                <a:rPr lang="en-US" altLang="zh-CN" sz="2400" dirty="0">
                  <a:latin typeface="微软雅黑 Light" panose="020B0502040204020203" pitchFamily="34" charset="-122"/>
                  <a:ea typeface="微软雅黑 Light" panose="020B0502040204020203" pitchFamily="34" charset="-122"/>
                  <a:sym typeface="Euclid Symbol" pitchFamily="18" charset="2"/>
                </a:rPr>
                <a:t>(</a:t>
              </a:r>
              <a:r>
                <a:rPr lang="en-US" altLang="zh-CN" sz="2400" i="1" dirty="0">
                  <a:latin typeface="微软雅黑 Light" panose="020B0502040204020203" pitchFamily="34" charset="-122"/>
                  <a:ea typeface="微软雅黑 Light" panose="020B0502040204020203" pitchFamily="34" charset="-122"/>
                  <a:sym typeface="Euclid Symbol" pitchFamily="18" charset="2"/>
                </a:rPr>
                <a:t>j</a:t>
              </a:r>
              <a:r>
                <a:rPr lang="en-US" altLang="zh-CN" sz="2400" dirty="0">
                  <a:latin typeface="微软雅黑 Light" panose="020B0502040204020203" pitchFamily="34" charset="-122"/>
                  <a:ea typeface="微软雅黑 Light" panose="020B0502040204020203" pitchFamily="34" charset="-122"/>
                  <a:sym typeface="Euclid Symbol" pitchFamily="18" charset="2"/>
                </a:rPr>
                <a:t>)</a:t>
              </a:r>
            </a:p>
          </p:txBody>
        </p:sp>
      </p:grpSp>
      <p:sp>
        <p:nvSpPr>
          <p:cNvPr id="92" name="Text Box 35"/>
          <p:cNvSpPr txBox="1">
            <a:spLocks noChangeArrowheads="1"/>
          </p:cNvSpPr>
          <p:nvPr/>
        </p:nvSpPr>
        <p:spPr bwMode="auto">
          <a:xfrm>
            <a:off x="838200" y="1815052"/>
            <a:ext cx="10515600" cy="1015663"/>
          </a:xfrm>
          <a:prstGeom prst="rect">
            <a:avLst/>
          </a:prstGeom>
          <a:noFill/>
          <a:ln w="9525">
            <a:noFill/>
            <a:miter lim="800000"/>
            <a:headEnd/>
            <a:tailEnd/>
          </a:ln>
        </p:spPr>
        <p:txBody>
          <a:bodyPr wrap="square">
            <a:spAutoFit/>
          </a:bodyPr>
          <a:lstStyle/>
          <a:p>
            <a:pPr marL="342900" indent="-342900" algn="l">
              <a:lnSpc>
                <a:spcPct val="150000"/>
              </a:lnSpc>
              <a:spcBef>
                <a:spcPct val="50000"/>
              </a:spcBef>
              <a:buFont typeface="Arial" panose="020B0604020202020204" pitchFamily="34" charset="0"/>
              <a:buChar char="•"/>
            </a:pPr>
            <a:r>
              <a:rPr lang="zh-CN" altLang="en-US" sz="2000" dirty="0" smtClean="0">
                <a:solidFill>
                  <a:srgbClr val="0000FF"/>
                </a:solidFill>
                <a:latin typeface="微软雅黑 Light" panose="020B0502040204020203" pitchFamily="34" charset="-122"/>
                <a:ea typeface="微软雅黑 Light" panose="020B0502040204020203" pitchFamily="34" charset="-122"/>
              </a:rPr>
              <a:t>低频段</a:t>
            </a:r>
            <a:r>
              <a:rPr lang="zh-CN" altLang="en-US" sz="2000" dirty="0" smtClean="0">
                <a:latin typeface="微软雅黑 Light" panose="020B0502040204020203" pitchFamily="34" charset="-122"/>
                <a:ea typeface="微软雅黑 Light" panose="020B0502040204020203" pitchFamily="34" charset="-122"/>
              </a:rPr>
              <a:t>反映系统的</a:t>
            </a:r>
            <a:r>
              <a:rPr lang="zh-CN" altLang="en-US" sz="2000" dirty="0" smtClean="0">
                <a:solidFill>
                  <a:srgbClr val="0000FF"/>
                </a:solidFill>
                <a:latin typeface="微软雅黑 Light" panose="020B0502040204020203" pitchFamily="34" charset="-122"/>
                <a:ea typeface="微软雅黑 Light" panose="020B0502040204020203" pitchFamily="34" charset="-122"/>
              </a:rPr>
              <a:t>稳态性能</a:t>
            </a:r>
            <a:r>
              <a:rPr lang="zh-CN" altLang="en-US" sz="2000" dirty="0" smtClean="0">
                <a:latin typeface="微软雅黑 Light" panose="020B0502040204020203" pitchFamily="34" charset="-122"/>
                <a:ea typeface="微软雅黑 Light" panose="020B0502040204020203" pitchFamily="34" charset="-122"/>
              </a:rPr>
              <a:t>，希望为</a:t>
            </a:r>
            <a:r>
              <a:rPr lang="en-US" altLang="zh-CN" sz="2000" dirty="0" smtClean="0">
                <a:latin typeface="微软雅黑 Light" panose="020B0502040204020203" pitchFamily="34" charset="-122"/>
                <a:ea typeface="微软雅黑 Light" panose="020B0502040204020203" pitchFamily="34" charset="-122"/>
              </a:rPr>
              <a:t>1</a:t>
            </a:r>
            <a:r>
              <a:rPr lang="zh-CN" altLang="en-US" sz="2000" dirty="0" smtClean="0">
                <a:latin typeface="微软雅黑 Light" panose="020B0502040204020203" pitchFamily="34" charset="-122"/>
                <a:ea typeface="微软雅黑 Light" panose="020B0502040204020203" pitchFamily="34" charset="-122"/>
              </a:rPr>
              <a:t>或接近</a:t>
            </a:r>
            <a:r>
              <a:rPr lang="en-US" altLang="zh-CN" sz="2000" dirty="0" smtClean="0">
                <a:latin typeface="微软雅黑 Light" panose="020B0502040204020203" pitchFamily="34" charset="-122"/>
                <a:ea typeface="微软雅黑 Light" panose="020B0502040204020203" pitchFamily="34" charset="-122"/>
              </a:rPr>
              <a:t>1</a:t>
            </a:r>
            <a:r>
              <a:rPr lang="zh-CN" altLang="en-US" sz="2000" dirty="0" smtClean="0">
                <a:latin typeface="微软雅黑 Light" panose="020B0502040204020203" pitchFamily="34" charset="-122"/>
                <a:ea typeface="微软雅黑 Light" panose="020B0502040204020203" pitchFamily="34" charset="-122"/>
              </a:rPr>
              <a:t>，即具有足够大的开环增益或在开环传递函数中含积分环节。</a:t>
            </a:r>
            <a:r>
              <a:rPr lang="en-US" altLang="zh-CN" sz="2000" dirty="0" smtClean="0">
                <a:latin typeface="微软雅黑 Light" panose="020B0502040204020203" pitchFamily="34" charset="-122"/>
                <a:ea typeface="微软雅黑 Light" panose="020B0502040204020203" pitchFamily="34" charset="-122"/>
              </a:rPr>
              <a:t> </a:t>
            </a:r>
            <a:endParaRPr lang="en-US" altLang="zh-CN" sz="2000" dirty="0">
              <a:latin typeface="微软雅黑 Light" panose="020B0502040204020203" pitchFamily="34" charset="-122"/>
              <a:ea typeface="微软雅黑 Light" panose="020B0502040204020203" pitchFamily="34" charset="-122"/>
            </a:endParaRPr>
          </a:p>
        </p:txBody>
      </p:sp>
      <p:sp>
        <p:nvSpPr>
          <p:cNvPr id="93" name="Text Box 29"/>
          <p:cNvSpPr txBox="1">
            <a:spLocks noChangeArrowheads="1"/>
          </p:cNvSpPr>
          <p:nvPr/>
        </p:nvSpPr>
        <p:spPr bwMode="auto">
          <a:xfrm>
            <a:off x="838200" y="3054501"/>
            <a:ext cx="4319905" cy="1477328"/>
          </a:xfrm>
          <a:prstGeom prst="rect">
            <a:avLst/>
          </a:prstGeom>
          <a:noFill/>
          <a:ln w="9525">
            <a:noFill/>
            <a:miter lim="800000"/>
            <a:headEnd/>
            <a:tailEnd/>
          </a:ln>
        </p:spPr>
        <p:txBody>
          <a:bodyPr wrap="square">
            <a:spAutoFit/>
          </a:bodyPr>
          <a:lstStyle/>
          <a:p>
            <a:pPr marL="342900" indent="-342900" algn="l">
              <a:lnSpc>
                <a:spcPct val="150000"/>
              </a:lnSpc>
              <a:spcBef>
                <a:spcPct val="50000"/>
              </a:spcBef>
              <a:buFont typeface="Arial" panose="020B0604020202020204" pitchFamily="34" charset="0"/>
              <a:buChar char="•"/>
            </a:pPr>
            <a:r>
              <a:rPr lang="zh-CN" altLang="en-US" sz="2000" dirty="0" smtClean="0">
                <a:solidFill>
                  <a:srgbClr val="7030A0"/>
                </a:solidFill>
                <a:latin typeface="微软雅黑 Light" panose="020B0502040204020203" pitchFamily="34" charset="-122"/>
                <a:ea typeface="微软雅黑 Light" panose="020B0502040204020203" pitchFamily="34" charset="-122"/>
              </a:rPr>
              <a:t>中频段</a:t>
            </a:r>
            <a:r>
              <a:rPr lang="zh-CN" altLang="en-US" sz="2000" dirty="0" smtClean="0">
                <a:latin typeface="微软雅黑 Light" panose="020B0502040204020203" pitchFamily="34" charset="-122"/>
                <a:ea typeface="微软雅黑 Light" panose="020B0502040204020203" pitchFamily="34" charset="-122"/>
              </a:rPr>
              <a:t>反映系统的</a:t>
            </a:r>
            <a:r>
              <a:rPr lang="zh-CN" altLang="en-US" sz="2000" dirty="0" smtClean="0">
                <a:solidFill>
                  <a:srgbClr val="7030A0"/>
                </a:solidFill>
                <a:latin typeface="微软雅黑 Light" panose="020B0502040204020203" pitchFamily="34" charset="-122"/>
                <a:ea typeface="微软雅黑 Light" panose="020B0502040204020203" pitchFamily="34" charset="-122"/>
              </a:rPr>
              <a:t>过渡过程</a:t>
            </a:r>
            <a:r>
              <a:rPr lang="zh-CN" altLang="en-US" sz="2000" dirty="0" smtClean="0">
                <a:latin typeface="微软雅黑 Light" panose="020B0502040204020203" pitchFamily="34" charset="-122"/>
                <a:ea typeface="微软雅黑 Light" panose="020B0502040204020203" pitchFamily="34" charset="-122"/>
              </a:rPr>
              <a:t>，希望足够快且超调要小，即要有较大的</a:t>
            </a:r>
            <a:r>
              <a:rPr lang="en-US" altLang="zh-CN" sz="2000" i="1" dirty="0" smtClean="0">
                <a:solidFill>
                  <a:srgbClr val="060606"/>
                </a:solidFill>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a:t>
            </a:r>
            <a:r>
              <a:rPr lang="en-US" altLang="zh-CN" sz="2000" i="1" baseline="-25000" dirty="0">
                <a:solidFill>
                  <a:srgbClr val="060606"/>
                </a:solidFill>
                <a:latin typeface="微软雅黑 Light" panose="020B0502040204020203" pitchFamily="34" charset="-122"/>
                <a:ea typeface="微软雅黑 Light" panose="020B0502040204020203" pitchFamily="34" charset="-122"/>
                <a:cs typeface="Times New Roman" panose="02020603050405020304" pitchFamily="18" charset="0"/>
              </a:rPr>
              <a:t>b</a:t>
            </a:r>
            <a:r>
              <a:rPr lang="en-US" altLang="zh-CN" sz="20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2000" dirty="0" smtClean="0">
                <a:latin typeface="微软雅黑 Light" panose="020B0502040204020203" pitchFamily="34" charset="-122"/>
                <a:ea typeface="微软雅黑 Light" panose="020B0502040204020203" pitchFamily="34" charset="-122"/>
              </a:rPr>
              <a:t>且</a:t>
            </a:r>
            <a:r>
              <a:rPr lang="en-US" altLang="zh-CN" sz="2000" dirty="0" err="1" smtClean="0">
                <a:latin typeface="微软雅黑 Light" panose="020B0502040204020203" pitchFamily="34" charset="-122"/>
                <a:ea typeface="微软雅黑 Light" panose="020B0502040204020203" pitchFamily="34" charset="-122"/>
                <a:cs typeface="Times New Roman" panose="02020603050405020304" pitchFamily="18" charset="0"/>
              </a:rPr>
              <a:t>0</a:t>
            </a:r>
            <a:r>
              <a:rPr lang="en-US" altLang="zh-CN" sz="2000" dirty="0" err="1">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a:t>
            </a:r>
            <a:r>
              <a:rPr lang="en-US" altLang="zh-CN" sz="2000" i="1" dirty="0" err="1"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M</a:t>
            </a:r>
            <a:r>
              <a:rPr lang="en-US" altLang="zh-CN" sz="2000" i="1" baseline="-25000" dirty="0" err="1"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r</a:t>
            </a:r>
            <a:r>
              <a:rPr lang="en-US" altLang="zh-CN" sz="2000" i="1" baseline="-25000"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 </a:t>
            </a:r>
            <a:r>
              <a:rPr lang="en-US" altLang="zh-CN" sz="2000"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a:t>
            </a:r>
            <a:r>
              <a:rPr lang="en-US" altLang="zh-CN" sz="2000"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1.4</a:t>
            </a:r>
            <a:r>
              <a:rPr lang="zh-CN" altLang="en-US" sz="2000" dirty="0" smtClean="0">
                <a:latin typeface="微软雅黑 Light" panose="020B0502040204020203" pitchFamily="34" charset="-122"/>
                <a:ea typeface="微软雅黑 Light" panose="020B0502040204020203" pitchFamily="34" charset="-122"/>
                <a:sym typeface="Euclid Symbol" pitchFamily="18" charset="2"/>
              </a:rPr>
              <a:t>。</a:t>
            </a:r>
            <a:r>
              <a:rPr lang="en-US" altLang="zh-CN" sz="2000" dirty="0" smtClean="0">
                <a:latin typeface="微软雅黑 Light" panose="020B0502040204020203" pitchFamily="34" charset="-122"/>
                <a:ea typeface="微软雅黑 Light" panose="020B0502040204020203" pitchFamily="34" charset="-122"/>
              </a:rPr>
              <a:t>  </a:t>
            </a:r>
            <a:endParaRPr lang="en-US" altLang="zh-CN" sz="2000" dirty="0">
              <a:latin typeface="微软雅黑 Light" panose="020B0502040204020203" pitchFamily="34" charset="-122"/>
              <a:ea typeface="微软雅黑 Light" panose="020B0502040204020203" pitchFamily="34" charset="-122"/>
            </a:endParaRPr>
          </a:p>
        </p:txBody>
      </p:sp>
      <p:graphicFrame>
        <p:nvGraphicFramePr>
          <p:cNvPr id="94" name="对象 93"/>
          <p:cNvGraphicFramePr>
            <a:graphicFrameLocks noChangeAspect="1"/>
          </p:cNvGraphicFramePr>
          <p:nvPr>
            <p:extLst>
              <p:ext uri="{D42A27DB-BD31-4B8C-83A1-F6EECF244321}">
                <p14:modId xmlns:p14="http://schemas.microsoft.com/office/powerpoint/2010/main" val="191665172"/>
              </p:ext>
            </p:extLst>
          </p:nvPr>
        </p:nvGraphicFramePr>
        <p:xfrm>
          <a:off x="9456463" y="2837594"/>
          <a:ext cx="1393855" cy="708352"/>
        </p:xfrm>
        <a:graphic>
          <a:graphicData uri="http://schemas.openxmlformats.org/presentationml/2006/ole">
            <mc:AlternateContent xmlns:mc="http://schemas.openxmlformats.org/markup-compatibility/2006">
              <mc:Choice xmlns:v="urn:schemas-microsoft-com:vml" Requires="v">
                <p:oleObj spid="_x0000_s98323" name="Equation" r:id="rId3" imgW="774364" imgH="393529" progId="Equation.DSMT4">
                  <p:embed/>
                </p:oleObj>
              </mc:Choice>
              <mc:Fallback>
                <p:oleObj name="Equation" r:id="rId3" imgW="774364" imgH="393529" progId="Equation.DSMT4">
                  <p:embed/>
                  <p:pic>
                    <p:nvPicPr>
                      <p:cNvPr id="32" name="对象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56463" y="2837594"/>
                        <a:ext cx="1393855" cy="708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5" name="Text Box 54"/>
          <p:cNvSpPr txBox="1">
            <a:spLocks noChangeArrowheads="1"/>
          </p:cNvSpPr>
          <p:nvPr/>
        </p:nvSpPr>
        <p:spPr bwMode="auto">
          <a:xfrm>
            <a:off x="838200" y="4717142"/>
            <a:ext cx="4316802" cy="1477328"/>
          </a:xfrm>
          <a:prstGeom prst="rect">
            <a:avLst/>
          </a:prstGeom>
          <a:noFill/>
          <a:ln w="9525">
            <a:noFill/>
            <a:miter lim="800000"/>
            <a:headEnd/>
            <a:tailEnd/>
          </a:ln>
        </p:spPr>
        <p:txBody>
          <a:bodyPr wrap="square">
            <a:spAutoFit/>
          </a:bodyPr>
          <a:lstStyle/>
          <a:p>
            <a:pPr marL="342900" indent="-342900" algn="l">
              <a:lnSpc>
                <a:spcPct val="150000"/>
              </a:lnSpc>
              <a:spcBef>
                <a:spcPct val="50000"/>
              </a:spcBef>
              <a:buFont typeface="Arial" panose="020B0604020202020204" pitchFamily="34" charset="0"/>
              <a:buChar char="•"/>
            </a:pPr>
            <a:r>
              <a:rPr lang="zh-CN" altLang="en-US" sz="2000" dirty="0" smtClean="0">
                <a:solidFill>
                  <a:srgbClr val="FF0000"/>
                </a:solidFill>
                <a:latin typeface="微软雅黑 Light" panose="020B0502040204020203" pitchFamily="34" charset="-122"/>
                <a:ea typeface="微软雅黑 Light" panose="020B0502040204020203" pitchFamily="34" charset="-122"/>
              </a:rPr>
              <a:t>高频段</a:t>
            </a:r>
            <a:r>
              <a:rPr lang="zh-CN" altLang="en-US" sz="2000" dirty="0" smtClean="0">
                <a:latin typeface="微软雅黑 Light" panose="020B0502040204020203" pitchFamily="34" charset="-122"/>
                <a:ea typeface="微软雅黑 Light" panose="020B0502040204020203" pitchFamily="34" charset="-122"/>
              </a:rPr>
              <a:t>反映的是系统的</a:t>
            </a:r>
            <a:r>
              <a:rPr lang="zh-CN" altLang="en-US" sz="2000" dirty="0" smtClean="0">
                <a:solidFill>
                  <a:srgbClr val="FF0000"/>
                </a:solidFill>
                <a:latin typeface="微软雅黑 Light" panose="020B0502040204020203" pitchFamily="34" charset="-122"/>
                <a:ea typeface="微软雅黑 Light" panose="020B0502040204020203" pitchFamily="34" charset="-122"/>
              </a:rPr>
              <a:t>抗干扰能力</a:t>
            </a:r>
            <a:r>
              <a:rPr lang="zh-CN" altLang="en-US" sz="2000" dirty="0" smtClean="0">
                <a:latin typeface="微软雅黑 Light" panose="020B0502040204020203" pitchFamily="34" charset="-122"/>
                <a:ea typeface="微软雅黑 Light" panose="020B0502040204020203" pitchFamily="34" charset="-122"/>
              </a:rPr>
              <a:t>，希望高频信号被抑制，即频率响应在高频段应迅速衰减。</a:t>
            </a:r>
            <a:endParaRPr lang="en-US" altLang="zh-CN" sz="20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6686602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latin typeface="微软雅黑 Light" panose="020B0502040204020203" pitchFamily="34" charset="-122"/>
                <a:ea typeface="微软雅黑 Light" panose="020B0502040204020203" pitchFamily="34" charset="-122"/>
              </a:rPr>
              <a:t>5.6 </a:t>
            </a:r>
            <a:r>
              <a:rPr lang="zh-CN" altLang="en-US" sz="4000" dirty="0" smtClean="0">
                <a:latin typeface="微软雅黑 Light" panose="020B0502040204020203" pitchFamily="34" charset="-122"/>
                <a:ea typeface="微软雅黑 Light" panose="020B0502040204020203" pitchFamily="34" charset="-122"/>
              </a:rPr>
              <a:t>系统</a:t>
            </a:r>
            <a:r>
              <a:rPr lang="zh-CN" altLang="en-US" sz="4000" dirty="0">
                <a:latin typeface="微软雅黑 Light" panose="020B0502040204020203" pitchFamily="34" charset="-122"/>
                <a:ea typeface="微软雅黑 Light" panose="020B0502040204020203" pitchFamily="34" charset="-122"/>
              </a:rPr>
              <a:t>闭环频率特性与阶跃响应的关系</a:t>
            </a:r>
          </a:p>
        </p:txBody>
      </p:sp>
      <p:sp>
        <p:nvSpPr>
          <p:cNvPr id="4" name="内容占位符 3"/>
          <p:cNvSpPr>
            <a:spLocks noGrp="1"/>
          </p:cNvSpPr>
          <p:nvPr>
            <p:ph idx="1"/>
          </p:nvPr>
        </p:nvSpPr>
        <p:spPr>
          <a:xfrm>
            <a:off x="838200" y="1725905"/>
            <a:ext cx="6344208" cy="1493999"/>
          </a:xfrm>
        </p:spPr>
        <p:txBody>
          <a:bodyPr>
            <a:normAutofit/>
          </a:bodyPr>
          <a:lstStyle/>
          <a:p>
            <a:pPr>
              <a:lnSpc>
                <a:spcPct val="150000"/>
              </a:lnSpc>
            </a:pPr>
            <a:r>
              <a:rPr lang="zh-CN" altLang="en-US" sz="2400" b="1" dirty="0">
                <a:latin typeface="微软雅黑 Light" panose="020B0502040204020203" pitchFamily="34" charset="-122"/>
                <a:ea typeface="微软雅黑 Light" panose="020B0502040204020203" pitchFamily="34" charset="-122"/>
              </a:rPr>
              <a:t>二阶系统阶跃响应与频率响应之间的关系</a:t>
            </a:r>
          </a:p>
        </p:txBody>
      </p:sp>
      <p:grpSp>
        <p:nvGrpSpPr>
          <p:cNvPr id="5" name="Group 5"/>
          <p:cNvGrpSpPr>
            <a:grpSpLocks/>
          </p:cNvGrpSpPr>
          <p:nvPr/>
        </p:nvGrpSpPr>
        <p:grpSpPr bwMode="auto">
          <a:xfrm>
            <a:off x="6767366" y="2825143"/>
            <a:ext cx="4982674" cy="1680056"/>
            <a:chOff x="930" y="1389"/>
            <a:chExt cx="3900" cy="1315"/>
          </a:xfrm>
        </p:grpSpPr>
        <p:sp>
          <p:nvSpPr>
            <p:cNvPr id="6" name="Oval 6"/>
            <p:cNvSpPr>
              <a:spLocks noChangeAspect="1" noChangeArrowheads="1"/>
            </p:cNvSpPr>
            <p:nvPr/>
          </p:nvSpPr>
          <p:spPr bwMode="auto">
            <a:xfrm>
              <a:off x="1429" y="1661"/>
              <a:ext cx="288" cy="288"/>
            </a:xfrm>
            <a:prstGeom prst="ellipse">
              <a:avLst/>
            </a:prstGeom>
            <a:solidFill>
              <a:schemeClr val="bg1"/>
            </a:solidFill>
            <a:ln w="9525">
              <a:solidFill>
                <a:schemeClr val="tx1"/>
              </a:solidFill>
              <a:round/>
              <a:headEnd/>
              <a:tailEnd/>
            </a:ln>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7" name="Rectangle 7"/>
            <p:cNvSpPr>
              <a:spLocks noChangeArrowheads="1"/>
            </p:cNvSpPr>
            <p:nvPr/>
          </p:nvSpPr>
          <p:spPr bwMode="auto">
            <a:xfrm>
              <a:off x="2173" y="1389"/>
              <a:ext cx="1478" cy="834"/>
            </a:xfrm>
            <a:prstGeom prst="rect">
              <a:avLst/>
            </a:prstGeom>
            <a:solidFill>
              <a:schemeClr val="bg1"/>
            </a:solidFill>
            <a:ln w="9525">
              <a:solidFill>
                <a:schemeClr val="tx1"/>
              </a:solidFill>
              <a:miter lim="800000"/>
              <a:headEnd/>
              <a:tailEnd/>
            </a:ln>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8" name="Line 8"/>
            <p:cNvSpPr>
              <a:spLocks noChangeShapeType="1"/>
            </p:cNvSpPr>
            <p:nvPr/>
          </p:nvSpPr>
          <p:spPr bwMode="auto">
            <a:xfrm>
              <a:off x="1719" y="1806"/>
              <a:ext cx="454" cy="0"/>
            </a:xfrm>
            <a:prstGeom prst="line">
              <a:avLst/>
            </a:prstGeom>
            <a:noFill/>
            <a:ln w="28575">
              <a:solidFill>
                <a:schemeClr val="tx1"/>
              </a:solidFill>
              <a:round/>
              <a:headEnd/>
              <a:tailEnd type="triangle" w="med" len="me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9" name="Line 9"/>
            <p:cNvSpPr>
              <a:spLocks noChangeShapeType="1"/>
            </p:cNvSpPr>
            <p:nvPr/>
          </p:nvSpPr>
          <p:spPr bwMode="auto">
            <a:xfrm>
              <a:off x="4195" y="1806"/>
              <a:ext cx="0" cy="898"/>
            </a:xfrm>
            <a:prstGeom prst="line">
              <a:avLst/>
            </a:prstGeom>
            <a:noFill/>
            <a:ln w="28575">
              <a:solidFill>
                <a:schemeClr val="tx1"/>
              </a:solidFill>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0" name="Line 10"/>
            <p:cNvSpPr>
              <a:spLocks noChangeShapeType="1"/>
            </p:cNvSpPr>
            <p:nvPr/>
          </p:nvSpPr>
          <p:spPr bwMode="auto">
            <a:xfrm flipH="1">
              <a:off x="1565" y="2704"/>
              <a:ext cx="2630" cy="0"/>
            </a:xfrm>
            <a:prstGeom prst="line">
              <a:avLst/>
            </a:prstGeom>
            <a:noFill/>
            <a:ln w="28575">
              <a:solidFill>
                <a:schemeClr val="tx1"/>
              </a:solidFill>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1" name="Line 11"/>
            <p:cNvSpPr>
              <a:spLocks noChangeShapeType="1"/>
            </p:cNvSpPr>
            <p:nvPr/>
          </p:nvSpPr>
          <p:spPr bwMode="auto">
            <a:xfrm flipV="1">
              <a:off x="1565" y="1933"/>
              <a:ext cx="0" cy="771"/>
            </a:xfrm>
            <a:prstGeom prst="line">
              <a:avLst/>
            </a:prstGeom>
            <a:noFill/>
            <a:ln w="28575">
              <a:solidFill>
                <a:schemeClr val="tx1"/>
              </a:solidFill>
              <a:round/>
              <a:headEnd/>
              <a:tailEnd type="triangle" w="med" len="me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2" name="Line 12"/>
            <p:cNvSpPr>
              <a:spLocks noChangeShapeType="1"/>
            </p:cNvSpPr>
            <p:nvPr/>
          </p:nvSpPr>
          <p:spPr bwMode="auto">
            <a:xfrm>
              <a:off x="930" y="1797"/>
              <a:ext cx="499" cy="0"/>
            </a:xfrm>
            <a:prstGeom prst="line">
              <a:avLst/>
            </a:prstGeom>
            <a:noFill/>
            <a:ln w="28575">
              <a:solidFill>
                <a:schemeClr val="tx1"/>
              </a:solidFill>
              <a:round/>
              <a:headEnd/>
              <a:tailEnd type="triangle" w="med" len="me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3" name="Line 13"/>
            <p:cNvSpPr>
              <a:spLocks noChangeShapeType="1"/>
            </p:cNvSpPr>
            <p:nvPr/>
          </p:nvSpPr>
          <p:spPr bwMode="auto">
            <a:xfrm>
              <a:off x="1701" y="2069"/>
              <a:ext cx="136" cy="0"/>
            </a:xfrm>
            <a:prstGeom prst="line">
              <a:avLst/>
            </a:prstGeom>
            <a:noFill/>
            <a:ln w="28575">
              <a:solidFill>
                <a:schemeClr val="tx1"/>
              </a:solidFill>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graphicFrame>
          <p:nvGraphicFramePr>
            <p:cNvPr id="14" name="Object 14"/>
            <p:cNvGraphicFramePr>
              <a:graphicFrameLocks noChangeAspect="1"/>
            </p:cNvGraphicFramePr>
            <p:nvPr/>
          </p:nvGraphicFramePr>
          <p:xfrm>
            <a:off x="2390" y="1480"/>
            <a:ext cx="1041" cy="635"/>
          </p:xfrm>
          <a:graphic>
            <a:graphicData uri="http://schemas.openxmlformats.org/presentationml/2006/ole">
              <mc:AlternateContent xmlns:mc="http://schemas.openxmlformats.org/markup-compatibility/2006">
                <mc:Choice xmlns:v="urn:schemas-microsoft-com:vml" Requires="v">
                  <p:oleObj spid="_x0000_s87236" name="Equation" r:id="rId3" imgW="749300" imgH="457200" progId="Equation.DSMT4">
                    <p:embed/>
                  </p:oleObj>
                </mc:Choice>
                <mc:Fallback>
                  <p:oleObj name="Equation" r:id="rId3" imgW="749300" imgH="457200" progId="Equation.DSMT4">
                    <p:embed/>
                    <p:pic>
                      <p:nvPicPr>
                        <p:cNvPr id="13"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0" y="1480"/>
                          <a:ext cx="1041" cy="6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Line 15"/>
            <p:cNvSpPr>
              <a:spLocks noChangeShapeType="1"/>
            </p:cNvSpPr>
            <p:nvPr/>
          </p:nvSpPr>
          <p:spPr bwMode="auto">
            <a:xfrm>
              <a:off x="3650" y="1797"/>
              <a:ext cx="1180" cy="0"/>
            </a:xfrm>
            <a:prstGeom prst="line">
              <a:avLst/>
            </a:prstGeom>
            <a:noFill/>
            <a:ln w="28575">
              <a:solidFill>
                <a:schemeClr val="tx1"/>
              </a:solidFill>
              <a:round/>
              <a:headEnd/>
              <a:tailEnd type="triangle" w="med" len="med"/>
            </a:ln>
          </p:spPr>
          <p:txBody>
            <a:bodyPr/>
            <a:lstStyle/>
            <a:p>
              <a:endParaRPr lang="zh-CN" altLang="en-US">
                <a:latin typeface="微软雅黑 Light" panose="020B0502040204020203" pitchFamily="34" charset="-122"/>
                <a:ea typeface="微软雅黑 Light" panose="020B0502040204020203" pitchFamily="34" charset="-122"/>
              </a:endParaRPr>
            </a:p>
          </p:txBody>
        </p:sp>
        <p:graphicFrame>
          <p:nvGraphicFramePr>
            <p:cNvPr id="16" name="Object 16"/>
            <p:cNvGraphicFramePr>
              <a:graphicFrameLocks noChangeAspect="1"/>
            </p:cNvGraphicFramePr>
            <p:nvPr/>
          </p:nvGraphicFramePr>
          <p:xfrm>
            <a:off x="975" y="1480"/>
            <a:ext cx="336" cy="256"/>
          </p:xfrm>
          <a:graphic>
            <a:graphicData uri="http://schemas.openxmlformats.org/presentationml/2006/ole">
              <mc:AlternateContent xmlns:mc="http://schemas.openxmlformats.org/markup-compatibility/2006">
                <mc:Choice xmlns:v="urn:schemas-microsoft-com:vml" Requires="v">
                  <p:oleObj spid="_x0000_s87237" name="公式" r:id="rId5" imgW="266469" imgH="203024" progId="Equation.3">
                    <p:embed/>
                  </p:oleObj>
                </mc:Choice>
                <mc:Fallback>
                  <p:oleObj name="公式" r:id="rId5" imgW="266469" imgH="203024" progId="Equation.3">
                    <p:embed/>
                    <p:pic>
                      <p:nvPicPr>
                        <p:cNvPr id="15"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5" y="1480"/>
                          <a:ext cx="336"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7"/>
            <p:cNvGraphicFramePr>
              <a:graphicFrameLocks noChangeAspect="1"/>
            </p:cNvGraphicFramePr>
            <p:nvPr/>
          </p:nvGraphicFramePr>
          <p:xfrm>
            <a:off x="930" y="1933"/>
            <a:ext cx="401" cy="257"/>
          </p:xfrm>
          <a:graphic>
            <a:graphicData uri="http://schemas.openxmlformats.org/presentationml/2006/ole">
              <mc:AlternateContent xmlns:mc="http://schemas.openxmlformats.org/markup-compatibility/2006">
                <mc:Choice xmlns:v="urn:schemas-microsoft-com:vml" Requires="v">
                  <p:oleObj spid="_x0000_s87238" name="公式" r:id="rId7" imgW="317225" imgH="203024" progId="Equation.3">
                    <p:embed/>
                  </p:oleObj>
                </mc:Choice>
                <mc:Fallback>
                  <p:oleObj name="公式" r:id="rId7" imgW="317225" imgH="203024" progId="Equation.3">
                    <p:embed/>
                    <p:pic>
                      <p:nvPicPr>
                        <p:cNvPr id="16"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0" y="1933"/>
                          <a:ext cx="401" cy="2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8"/>
            <p:cNvGraphicFramePr>
              <a:graphicFrameLocks noChangeAspect="1"/>
            </p:cNvGraphicFramePr>
            <p:nvPr/>
          </p:nvGraphicFramePr>
          <p:xfrm>
            <a:off x="4332" y="1480"/>
            <a:ext cx="336" cy="256"/>
          </p:xfrm>
          <a:graphic>
            <a:graphicData uri="http://schemas.openxmlformats.org/presentationml/2006/ole">
              <mc:AlternateContent xmlns:mc="http://schemas.openxmlformats.org/markup-compatibility/2006">
                <mc:Choice xmlns:v="urn:schemas-microsoft-com:vml" Requires="v">
                  <p:oleObj spid="_x0000_s87239" name="公式" r:id="rId9" imgW="266469" imgH="203024" progId="Equation.3">
                    <p:embed/>
                  </p:oleObj>
                </mc:Choice>
                <mc:Fallback>
                  <p:oleObj name="公式" r:id="rId9" imgW="266469" imgH="203024" progId="Equation.3">
                    <p:embed/>
                    <p:pic>
                      <p:nvPicPr>
                        <p:cNvPr id="17"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32" y="1480"/>
                          <a:ext cx="336"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9"/>
            <p:cNvGraphicFramePr>
              <a:graphicFrameLocks noChangeAspect="1"/>
            </p:cNvGraphicFramePr>
            <p:nvPr/>
          </p:nvGraphicFramePr>
          <p:xfrm>
            <a:off x="4332" y="1888"/>
            <a:ext cx="417" cy="257"/>
          </p:xfrm>
          <a:graphic>
            <a:graphicData uri="http://schemas.openxmlformats.org/presentationml/2006/ole">
              <mc:AlternateContent xmlns:mc="http://schemas.openxmlformats.org/markup-compatibility/2006">
                <mc:Choice xmlns:v="urn:schemas-microsoft-com:vml" Requires="v">
                  <p:oleObj spid="_x0000_s87240" name="公式" r:id="rId11" imgW="330057" imgH="203112" progId="Equation.3">
                    <p:embed/>
                  </p:oleObj>
                </mc:Choice>
                <mc:Fallback>
                  <p:oleObj name="公式" r:id="rId11" imgW="330057" imgH="203112" progId="Equation.3">
                    <p:embed/>
                    <p:pic>
                      <p:nvPicPr>
                        <p:cNvPr id="18"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32" y="1888"/>
                          <a:ext cx="417" cy="2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0" name="Text Box 21"/>
          <p:cNvSpPr txBox="1">
            <a:spLocks noChangeArrowheads="1"/>
          </p:cNvSpPr>
          <p:nvPr/>
        </p:nvSpPr>
        <p:spPr bwMode="auto">
          <a:xfrm>
            <a:off x="1061749" y="2825995"/>
            <a:ext cx="6072230" cy="461665"/>
          </a:xfrm>
          <a:prstGeom prst="rect">
            <a:avLst/>
          </a:prstGeom>
          <a:noFill/>
          <a:ln w="9525">
            <a:noFill/>
            <a:miter lim="800000"/>
            <a:headEnd/>
            <a:tailEnd/>
          </a:ln>
        </p:spPr>
        <p:txBody>
          <a:bodyPr wrap="square">
            <a:spAutoFit/>
          </a:bodyPr>
          <a:lstStyle/>
          <a:p>
            <a:r>
              <a:rPr kumimoji="1" lang="zh-CN" altLang="en-US" sz="2400" dirty="0" smtClean="0">
                <a:solidFill>
                  <a:schemeClr val="accent5"/>
                </a:solidFill>
                <a:latin typeface="微软雅黑 Light" panose="020B0502040204020203" pitchFamily="34" charset="-122"/>
                <a:ea typeface="微软雅黑 Light" panose="020B0502040204020203" pitchFamily="34" charset="-122"/>
              </a:rPr>
              <a:t>时域</a:t>
            </a:r>
            <a:r>
              <a:rPr kumimoji="1" lang="zh-CN" altLang="en-US" sz="2400" dirty="0" smtClean="0">
                <a:latin typeface="微软雅黑 Light" panose="020B0502040204020203" pitchFamily="34" charset="-122"/>
                <a:ea typeface="微软雅黑 Light" panose="020B0502040204020203" pitchFamily="34" charset="-122"/>
              </a:rPr>
              <a:t>与</a:t>
            </a:r>
            <a:r>
              <a:rPr kumimoji="1" lang="zh-CN" altLang="en-US" sz="2400" dirty="0" smtClean="0">
                <a:solidFill>
                  <a:srgbClr val="FF0000"/>
                </a:solidFill>
                <a:latin typeface="微软雅黑 Light" panose="020B0502040204020203" pitchFamily="34" charset="-122"/>
                <a:ea typeface="微软雅黑 Light" panose="020B0502040204020203" pitchFamily="34" charset="-122"/>
              </a:rPr>
              <a:t>频域</a:t>
            </a:r>
            <a:r>
              <a:rPr kumimoji="1" lang="zh-CN" altLang="en-US" sz="2400" dirty="0" smtClean="0">
                <a:latin typeface="微软雅黑 Light" panose="020B0502040204020203" pitchFamily="34" charset="-122"/>
                <a:ea typeface="微软雅黑 Light" panose="020B0502040204020203" pitchFamily="34" charset="-122"/>
              </a:rPr>
              <a:t>指标的关系</a:t>
            </a:r>
            <a:endParaRPr lang="en-US" altLang="zh-CN" sz="2400" dirty="0">
              <a:latin typeface="微软雅黑 Light" panose="020B0502040204020203" pitchFamily="34" charset="-122"/>
              <a:ea typeface="微软雅黑 Light" panose="020B0502040204020203" pitchFamily="34" charset="-122"/>
              <a:sym typeface="Euclid Symbol" pitchFamily="18" charset="2"/>
            </a:endParaRPr>
          </a:p>
        </p:txBody>
      </p:sp>
      <p:graphicFrame>
        <p:nvGraphicFramePr>
          <p:cNvPr id="21" name="Object 20"/>
          <p:cNvGraphicFramePr>
            <a:graphicFrameLocks noChangeAspect="1"/>
          </p:cNvGraphicFramePr>
          <p:nvPr>
            <p:extLst>
              <p:ext uri="{D42A27DB-BD31-4B8C-83A1-F6EECF244321}">
                <p14:modId xmlns:p14="http://schemas.microsoft.com/office/powerpoint/2010/main" val="3450042572"/>
              </p:ext>
            </p:extLst>
          </p:nvPr>
        </p:nvGraphicFramePr>
        <p:xfrm>
          <a:off x="2281783" y="3477024"/>
          <a:ext cx="3451225" cy="1416050"/>
        </p:xfrm>
        <a:graphic>
          <a:graphicData uri="http://schemas.openxmlformats.org/presentationml/2006/ole">
            <mc:AlternateContent xmlns:mc="http://schemas.openxmlformats.org/markup-compatibility/2006">
              <mc:Choice xmlns:v="urn:schemas-microsoft-com:vml" Requires="v">
                <p:oleObj spid="_x0000_s87241" name="Equation" r:id="rId13" imgW="1917360" imgH="787320" progId="Equation.DSMT4">
                  <p:embed/>
                </p:oleObj>
              </mc:Choice>
              <mc:Fallback>
                <p:oleObj name="Equation" r:id="rId13" imgW="1917360" imgH="787320" progId="Equation.DSMT4">
                  <p:embed/>
                  <p:pic>
                    <p:nvPicPr>
                      <p:cNvPr id="244756" name="Object 20"/>
                      <p:cNvPicPr>
                        <a:picLocks noChangeAspect="1" noChangeArrowheads="1"/>
                      </p:cNvPicPr>
                      <p:nvPr/>
                    </p:nvPicPr>
                    <p:blipFill>
                      <a:blip r:embed="rId14"/>
                      <a:srcRect/>
                      <a:stretch>
                        <a:fillRect/>
                      </a:stretch>
                    </p:blipFill>
                    <p:spPr bwMode="auto">
                      <a:xfrm>
                        <a:off x="2281783" y="3477024"/>
                        <a:ext cx="3451225" cy="1416050"/>
                      </a:xfrm>
                      <a:prstGeom prst="rect">
                        <a:avLst/>
                      </a:prstGeom>
                      <a:solidFill>
                        <a:schemeClr val="bg1"/>
                      </a:solidFill>
                    </p:spPr>
                  </p:pic>
                </p:oleObj>
              </mc:Fallback>
            </mc:AlternateContent>
          </a:graphicData>
        </a:graphic>
      </p:graphicFrame>
      <p:sp>
        <p:nvSpPr>
          <p:cNvPr id="22" name="Text Box 4"/>
          <p:cNvSpPr txBox="1">
            <a:spLocks noChangeArrowheads="1"/>
          </p:cNvSpPr>
          <p:nvPr/>
        </p:nvSpPr>
        <p:spPr bwMode="auto">
          <a:xfrm>
            <a:off x="1061749" y="5293478"/>
            <a:ext cx="2882114" cy="461665"/>
          </a:xfrm>
          <a:prstGeom prst="rect">
            <a:avLst/>
          </a:prstGeom>
          <a:noFill/>
          <a:ln w="9525">
            <a:noFill/>
            <a:miter lim="800000"/>
            <a:headEnd/>
            <a:tailEnd/>
          </a:ln>
        </p:spPr>
        <p:txBody>
          <a:bodyPr wrap="square">
            <a:spAutoFit/>
          </a:bodyPr>
          <a:lstStyle/>
          <a:p>
            <a:pPr marL="342900" indent="-342900"/>
            <a:r>
              <a:rPr lang="zh-CN" altLang="en-US" sz="2400" dirty="0" smtClean="0">
                <a:latin typeface="微软雅黑 Light" panose="020B0502040204020203" pitchFamily="34" charset="-122"/>
                <a:ea typeface="微软雅黑 Light" panose="020B0502040204020203" pitchFamily="34" charset="-122"/>
                <a:sym typeface="Euclid Symbol" pitchFamily="18" charset="2"/>
              </a:rPr>
              <a:t>超调量：</a:t>
            </a:r>
            <a:endParaRPr lang="en-US" altLang="zh-CN" sz="2400" dirty="0">
              <a:latin typeface="微软雅黑 Light" panose="020B0502040204020203" pitchFamily="34" charset="-122"/>
              <a:ea typeface="微软雅黑 Light" panose="020B0502040204020203" pitchFamily="34" charset="-122"/>
              <a:sym typeface="Euclid Symbol" pitchFamily="18" charset="2"/>
            </a:endParaRPr>
          </a:p>
        </p:txBody>
      </p:sp>
      <p:graphicFrame>
        <p:nvGraphicFramePr>
          <p:cNvPr id="23" name="Object 5"/>
          <p:cNvGraphicFramePr>
            <a:graphicFrameLocks noChangeAspect="1"/>
          </p:cNvGraphicFramePr>
          <p:nvPr>
            <p:extLst>
              <p:ext uri="{D42A27DB-BD31-4B8C-83A1-F6EECF244321}">
                <p14:modId xmlns:p14="http://schemas.microsoft.com/office/powerpoint/2010/main" val="1855338886"/>
              </p:ext>
            </p:extLst>
          </p:nvPr>
        </p:nvGraphicFramePr>
        <p:xfrm>
          <a:off x="2502806" y="5044726"/>
          <a:ext cx="2376487" cy="638175"/>
        </p:xfrm>
        <a:graphic>
          <a:graphicData uri="http://schemas.openxmlformats.org/presentationml/2006/ole">
            <mc:AlternateContent xmlns:mc="http://schemas.openxmlformats.org/markup-compatibility/2006">
              <mc:Choice xmlns:v="urn:schemas-microsoft-com:vml" Requires="v">
                <p:oleObj spid="_x0000_s87242" name="Equation" r:id="rId15" imgW="1320480" imgH="355320" progId="Equation.DSMT4">
                  <p:embed/>
                </p:oleObj>
              </mc:Choice>
              <mc:Fallback>
                <p:oleObj name="Equation" r:id="rId15" imgW="1320480" imgH="355320" progId="Equation.DSMT4">
                  <p:embed/>
                  <p:pic>
                    <p:nvPicPr>
                      <p:cNvPr id="3" name="Object 5"/>
                      <p:cNvPicPr>
                        <a:picLocks noChangeAspect="1" noChangeArrowheads="1"/>
                      </p:cNvPicPr>
                      <p:nvPr/>
                    </p:nvPicPr>
                    <p:blipFill>
                      <a:blip r:embed="rId16"/>
                      <a:srcRect/>
                      <a:stretch>
                        <a:fillRect/>
                      </a:stretch>
                    </p:blipFill>
                    <p:spPr bwMode="auto">
                      <a:xfrm>
                        <a:off x="2502806" y="5044726"/>
                        <a:ext cx="2376487"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Text Box 6"/>
          <p:cNvSpPr txBox="1">
            <a:spLocks noChangeArrowheads="1"/>
          </p:cNvSpPr>
          <p:nvPr/>
        </p:nvSpPr>
        <p:spPr bwMode="auto">
          <a:xfrm>
            <a:off x="6074740" y="5282796"/>
            <a:ext cx="4581705" cy="523220"/>
          </a:xfrm>
          <a:prstGeom prst="rect">
            <a:avLst/>
          </a:prstGeom>
          <a:noFill/>
          <a:ln w="9525">
            <a:solidFill>
              <a:srgbClr val="FF0000"/>
            </a:solidFill>
            <a:miter lim="800000"/>
            <a:headEnd/>
            <a:tailEnd/>
          </a:ln>
        </p:spPr>
        <p:txBody>
          <a:bodyPr wrap="square">
            <a:spAutoFit/>
          </a:bodyPr>
          <a:lstStyle/>
          <a:p>
            <a:pPr marL="342900" indent="-342900"/>
            <a:r>
              <a:rPr kumimoji="1" lang="en-US" altLang="zh-CN" sz="2800" dirty="0">
                <a:latin typeface="微软雅黑 Light" panose="020B0502040204020203" pitchFamily="34" charset="-122"/>
                <a:ea typeface="微软雅黑 Light" panose="020B0502040204020203" pitchFamily="34" charset="-122"/>
              </a:rPr>
              <a:t>   </a:t>
            </a:r>
            <a:r>
              <a:rPr kumimoji="1" lang="zh-CN" altLang="en-US" sz="2400" dirty="0" smtClean="0">
                <a:latin typeface="微软雅黑 Light" panose="020B0502040204020203" pitchFamily="34" charset="-122"/>
                <a:ea typeface="微软雅黑 Light" panose="020B0502040204020203" pitchFamily="34" charset="-122"/>
              </a:rPr>
              <a:t>当</a:t>
            </a:r>
            <a:r>
              <a:rPr kumimoji="1" lang="en-US" altLang="zh-CN" sz="2400" i="1"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a:t>
            </a:r>
            <a:r>
              <a:rPr kumimoji="1" lang="en-US" altLang="zh-CN" sz="2400"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&lt;0.4</a:t>
            </a:r>
            <a:r>
              <a:rPr kumimoji="1" lang="zh-CN" altLang="en-US" sz="2400" dirty="0" smtClean="0">
                <a:latin typeface="微软雅黑 Light" panose="020B0502040204020203" pitchFamily="34" charset="-122"/>
                <a:ea typeface="微软雅黑 Light" panose="020B0502040204020203" pitchFamily="34" charset="-122"/>
                <a:sym typeface="Euclid Symbol" pitchFamily="18" charset="2"/>
              </a:rPr>
              <a:t>时，系统的超调很大。</a:t>
            </a:r>
            <a:r>
              <a:rPr kumimoji="1" lang="en-US" altLang="zh-CN" sz="2400" dirty="0" smtClean="0">
                <a:latin typeface="微软雅黑 Light" panose="020B0502040204020203" pitchFamily="34" charset="-122"/>
                <a:ea typeface="微软雅黑 Light" panose="020B0502040204020203" pitchFamily="34" charset="-122"/>
              </a:rPr>
              <a:t> </a:t>
            </a:r>
            <a:endParaRPr lang="en-US" altLang="zh-CN" sz="2400" dirty="0">
              <a:latin typeface="微软雅黑 Light" panose="020B0502040204020203" pitchFamily="34" charset="-122"/>
              <a:ea typeface="微软雅黑 Light" panose="020B0502040204020203" pitchFamily="34" charset="-122"/>
              <a:sym typeface="Euclid Symbol" pitchFamily="18" charset="2"/>
            </a:endParaRPr>
          </a:p>
        </p:txBody>
      </p:sp>
      <p:sp>
        <p:nvSpPr>
          <p:cNvPr id="25" name="Text Box 4"/>
          <p:cNvSpPr txBox="1">
            <a:spLocks noChangeArrowheads="1"/>
          </p:cNvSpPr>
          <p:nvPr/>
        </p:nvSpPr>
        <p:spPr bwMode="auto">
          <a:xfrm>
            <a:off x="4232175" y="4477710"/>
            <a:ext cx="2901804" cy="400110"/>
          </a:xfrm>
          <a:prstGeom prst="rect">
            <a:avLst/>
          </a:prstGeom>
          <a:noFill/>
          <a:ln w="9525">
            <a:noFill/>
            <a:miter lim="800000"/>
            <a:headEnd/>
            <a:tailEnd/>
          </a:ln>
        </p:spPr>
        <p:txBody>
          <a:bodyPr wrap="square">
            <a:spAutoFit/>
          </a:bodyPr>
          <a:lstStyle/>
          <a:p>
            <a:pPr marL="342900" indent="-342900"/>
            <a:r>
              <a:rPr lang="zh-CN" altLang="en-US" sz="2000" dirty="0" smtClean="0">
                <a:latin typeface="微软雅黑 Light" panose="020B0502040204020203" pitchFamily="34" charset="-122"/>
                <a:ea typeface="微软雅黑 Light" panose="020B0502040204020203" pitchFamily="34" charset="-122"/>
                <a:sym typeface="Euclid Symbol" pitchFamily="18" charset="2"/>
              </a:rPr>
              <a:t>（振荡频率，教材</a:t>
            </a:r>
            <a:r>
              <a:rPr lang="en-US" altLang="zh-CN" sz="2000" dirty="0" smtClean="0">
                <a:latin typeface="微软雅黑 Light" panose="020B0502040204020203" pitchFamily="34" charset="-122"/>
                <a:ea typeface="微软雅黑 Light" panose="020B0502040204020203" pitchFamily="34" charset="-122"/>
                <a:sym typeface="Euclid Symbol" pitchFamily="18" charset="2"/>
              </a:rPr>
              <a:t>66</a:t>
            </a:r>
            <a:r>
              <a:rPr lang="zh-CN" altLang="en-US" sz="2000" dirty="0" smtClean="0">
                <a:latin typeface="微软雅黑 Light" panose="020B0502040204020203" pitchFamily="34" charset="-122"/>
                <a:ea typeface="微软雅黑 Light" panose="020B0502040204020203" pitchFamily="34" charset="-122"/>
                <a:sym typeface="Euclid Symbol" pitchFamily="18" charset="2"/>
              </a:rPr>
              <a:t>页）</a:t>
            </a:r>
            <a:endParaRPr lang="en-US" altLang="zh-CN" sz="2000" dirty="0">
              <a:latin typeface="微软雅黑 Light" panose="020B0502040204020203" pitchFamily="34" charset="-122"/>
              <a:ea typeface="微软雅黑 Light" panose="020B0502040204020203" pitchFamily="34" charset="-122"/>
              <a:sym typeface="Euclid Symbol" pitchFamily="18" charset="2"/>
            </a:endParaRPr>
          </a:p>
        </p:txBody>
      </p:sp>
    </p:spTree>
    <p:extLst>
      <p:ext uri="{BB962C8B-B14F-4D97-AF65-F5344CB8AC3E}">
        <p14:creationId xmlns:p14="http://schemas.microsoft.com/office/powerpoint/2010/main" val="196434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up)">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up)">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up)">
                                      <p:cBhvr>
                                        <p:cTn id="21" dur="500"/>
                                        <p:tgtEl>
                                          <p:spTgt spid="2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up)">
                                      <p:cBhvr>
                                        <p:cTn id="26" dur="5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up)">
                                      <p:cBhvr>
                                        <p:cTn id="3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24" grpId="0" animBg="1"/>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925893"/>
          </a:xfrm>
        </p:spPr>
        <p:txBody>
          <a:bodyPr anchor="ctr">
            <a:normAutofit/>
          </a:bodyPr>
          <a:lstStyle/>
          <a:p>
            <a:r>
              <a:rPr lang="zh-CN" altLang="en-US" sz="4000" dirty="0">
                <a:latin typeface="微软雅黑 Light" panose="020B0502040204020203" pitchFamily="34" charset="-122"/>
                <a:ea typeface="微软雅黑 Light" panose="020B0502040204020203" pitchFamily="34" charset="-122"/>
              </a:rPr>
              <a:t>第五</a:t>
            </a:r>
            <a:r>
              <a:rPr lang="zh-CN" altLang="en-US" sz="4000" dirty="0" smtClean="0">
                <a:latin typeface="微软雅黑 Light" panose="020B0502040204020203" pitchFamily="34" charset="-122"/>
                <a:ea typeface="微软雅黑 Light" panose="020B0502040204020203" pitchFamily="34" charset="-122"/>
              </a:rPr>
              <a:t>章 频率域方法</a:t>
            </a:r>
            <a:endParaRPr lang="zh-CN" altLang="en-US" sz="4000" dirty="0">
              <a:latin typeface="微软雅黑 Light" panose="020B0502040204020203" pitchFamily="34" charset="-122"/>
              <a:ea typeface="微软雅黑 Light" panose="020B0502040204020203" pitchFamily="34" charset="-122"/>
            </a:endParaRPr>
          </a:p>
        </p:txBody>
      </p:sp>
      <p:sp>
        <p:nvSpPr>
          <p:cNvPr id="3" name="副标题 2"/>
          <p:cNvSpPr>
            <a:spLocks noGrp="1"/>
          </p:cNvSpPr>
          <p:nvPr>
            <p:ph type="subTitle" idx="1"/>
          </p:nvPr>
        </p:nvSpPr>
        <p:spPr>
          <a:xfrm>
            <a:off x="3099816" y="2386584"/>
            <a:ext cx="5992368" cy="3447288"/>
          </a:xfrm>
        </p:spPr>
        <p:txBody>
          <a:bodyPr>
            <a:normAutofit/>
          </a:bodyPr>
          <a:lstStyle/>
          <a:p>
            <a:pPr algn="l"/>
            <a:r>
              <a:rPr lang="en-US" altLang="zh-CN" dirty="0" smtClean="0">
                <a:latin typeface="微软雅黑 Light" panose="020B0502040204020203" pitchFamily="34" charset="-122"/>
                <a:ea typeface="微软雅黑 Light" panose="020B0502040204020203" pitchFamily="34" charset="-122"/>
              </a:rPr>
              <a:t>5-1 </a:t>
            </a:r>
            <a:r>
              <a:rPr lang="zh-CN" altLang="en-US" dirty="0" smtClean="0">
                <a:latin typeface="微软雅黑 Light" panose="020B0502040204020203" pitchFamily="34" charset="-122"/>
                <a:ea typeface="微软雅黑 Light" panose="020B0502040204020203" pitchFamily="34" charset="-122"/>
              </a:rPr>
              <a:t>从傅里叶级数到傅里叶变换</a:t>
            </a:r>
            <a:endParaRPr lang="en-US" altLang="zh-CN" dirty="0" smtClean="0">
              <a:latin typeface="微软雅黑 Light" panose="020B0502040204020203" pitchFamily="34" charset="-122"/>
              <a:ea typeface="微软雅黑 Light" panose="020B0502040204020203" pitchFamily="34" charset="-122"/>
            </a:endParaRPr>
          </a:p>
          <a:p>
            <a:pPr algn="l"/>
            <a:r>
              <a:rPr lang="en-US" altLang="zh-CN" dirty="0" smtClean="0">
                <a:latin typeface="微软雅黑 Light" panose="020B0502040204020203" pitchFamily="34" charset="-122"/>
                <a:ea typeface="微软雅黑 Light" panose="020B0502040204020203" pitchFamily="34" charset="-122"/>
              </a:rPr>
              <a:t>5-2 </a:t>
            </a:r>
            <a:r>
              <a:rPr lang="zh-CN" altLang="en-US" dirty="0" smtClean="0">
                <a:latin typeface="微软雅黑 Light" panose="020B0502040204020203" pitchFamily="34" charset="-122"/>
                <a:ea typeface="微软雅黑 Light" panose="020B0502040204020203" pitchFamily="34" charset="-122"/>
              </a:rPr>
              <a:t>频率特性</a:t>
            </a:r>
            <a:endParaRPr lang="en-US" altLang="zh-CN" dirty="0" smtClean="0">
              <a:latin typeface="微软雅黑 Light" panose="020B0502040204020203" pitchFamily="34" charset="-122"/>
              <a:ea typeface="微软雅黑 Light" panose="020B0502040204020203" pitchFamily="34" charset="-122"/>
            </a:endParaRPr>
          </a:p>
          <a:p>
            <a:pPr algn="l"/>
            <a:r>
              <a:rPr lang="en-US" altLang="zh-CN" dirty="0" smtClean="0">
                <a:latin typeface="微软雅黑 Light" panose="020B0502040204020203" pitchFamily="34" charset="-122"/>
                <a:ea typeface="微软雅黑 Light" panose="020B0502040204020203" pitchFamily="34" charset="-122"/>
              </a:rPr>
              <a:t>5-3 </a:t>
            </a:r>
            <a:r>
              <a:rPr lang="zh-CN" altLang="en-US" dirty="0" smtClean="0">
                <a:latin typeface="微软雅黑 Light" panose="020B0502040204020203" pitchFamily="34" charset="-122"/>
                <a:ea typeface="微软雅黑 Light" panose="020B0502040204020203" pitchFamily="34" charset="-122"/>
              </a:rPr>
              <a:t>典型环节的频率特性</a:t>
            </a:r>
            <a:endParaRPr lang="en-US" altLang="zh-CN" dirty="0" smtClean="0">
              <a:latin typeface="微软雅黑 Light" panose="020B0502040204020203" pitchFamily="34" charset="-122"/>
              <a:ea typeface="微软雅黑 Light" panose="020B0502040204020203" pitchFamily="34" charset="-122"/>
            </a:endParaRPr>
          </a:p>
          <a:p>
            <a:pPr algn="l"/>
            <a:r>
              <a:rPr lang="en-US" altLang="zh-CN" dirty="0" smtClean="0">
                <a:latin typeface="微软雅黑 Light" panose="020B0502040204020203" pitchFamily="34" charset="-122"/>
                <a:ea typeface="微软雅黑 Light" panose="020B0502040204020203" pitchFamily="34" charset="-122"/>
              </a:rPr>
              <a:t>5-4 </a:t>
            </a:r>
            <a:r>
              <a:rPr lang="zh-CN" altLang="en-US" dirty="0" smtClean="0">
                <a:latin typeface="微软雅黑 Light" panose="020B0502040204020203" pitchFamily="34" charset="-122"/>
                <a:ea typeface="微软雅黑 Light" panose="020B0502040204020203" pitchFamily="34" charset="-122"/>
              </a:rPr>
              <a:t>系统的开环频率特性</a:t>
            </a:r>
            <a:endParaRPr lang="en-US" altLang="zh-CN" dirty="0" smtClean="0">
              <a:latin typeface="微软雅黑 Light" panose="020B0502040204020203" pitchFamily="34" charset="-122"/>
              <a:ea typeface="微软雅黑 Light" panose="020B0502040204020203" pitchFamily="34" charset="-122"/>
            </a:endParaRPr>
          </a:p>
          <a:p>
            <a:pPr algn="l"/>
            <a:r>
              <a:rPr lang="en-US" altLang="zh-CN" dirty="0" smtClean="0">
                <a:latin typeface="微软雅黑 Light" panose="020B0502040204020203" pitchFamily="34" charset="-122"/>
                <a:ea typeface="微软雅黑 Light" panose="020B0502040204020203" pitchFamily="34" charset="-122"/>
              </a:rPr>
              <a:t>5-5 </a:t>
            </a:r>
            <a:r>
              <a:rPr lang="zh-CN" altLang="en-US" dirty="0" smtClean="0">
                <a:latin typeface="微软雅黑 Light" panose="020B0502040204020203" pitchFamily="34" charset="-122"/>
                <a:ea typeface="微软雅黑 Light" panose="020B0502040204020203" pitchFamily="34" charset="-122"/>
              </a:rPr>
              <a:t>频率稳定判据</a:t>
            </a:r>
            <a:endParaRPr lang="en-US" altLang="zh-CN" dirty="0" smtClean="0">
              <a:latin typeface="微软雅黑 Light" panose="020B0502040204020203" pitchFamily="34" charset="-122"/>
              <a:ea typeface="微软雅黑 Light" panose="020B0502040204020203" pitchFamily="34" charset="-122"/>
            </a:endParaRPr>
          </a:p>
          <a:p>
            <a:pPr algn="l"/>
            <a:r>
              <a:rPr lang="en-US" altLang="zh-CN" dirty="0" smtClean="0">
                <a:latin typeface="微软雅黑 Light" panose="020B0502040204020203" pitchFamily="34" charset="-122"/>
                <a:ea typeface="微软雅黑 Light" panose="020B0502040204020203" pitchFamily="34" charset="-122"/>
              </a:rPr>
              <a:t>5-6 </a:t>
            </a:r>
            <a:r>
              <a:rPr lang="zh-CN" altLang="en-US" dirty="0" smtClean="0">
                <a:latin typeface="微软雅黑 Light" panose="020B0502040204020203" pitchFamily="34" charset="-122"/>
                <a:ea typeface="微软雅黑 Light" panose="020B0502040204020203" pitchFamily="34" charset="-122"/>
              </a:rPr>
              <a:t>系统闭环频率特性与阶跃响应的关系</a:t>
            </a:r>
            <a:endParaRPr lang="en-US" altLang="zh-CN" dirty="0" smtClean="0">
              <a:latin typeface="微软雅黑 Light" panose="020B0502040204020203" pitchFamily="34" charset="-122"/>
              <a:ea typeface="微软雅黑 Light" panose="020B0502040204020203" pitchFamily="34" charset="-122"/>
            </a:endParaRPr>
          </a:p>
          <a:p>
            <a:pPr algn="l"/>
            <a:r>
              <a:rPr lang="en-US" altLang="zh-CN" dirty="0" smtClean="0">
                <a:solidFill>
                  <a:srgbClr val="FF0000"/>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5-7 </a:t>
            </a:r>
            <a:r>
              <a:rPr lang="zh-CN" altLang="en-US" dirty="0" smtClean="0">
                <a:solidFill>
                  <a:srgbClr val="FF0000"/>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开环频率特性与阶跃响应的关系</a:t>
            </a:r>
            <a:endParaRPr lang="en-US" altLang="zh-CN" dirty="0" smtClean="0">
              <a:solidFill>
                <a:srgbClr val="FF0000"/>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6148960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标题 1"/>
          <p:cNvSpPr>
            <a:spLocks noGrp="1"/>
          </p:cNvSpPr>
          <p:nvPr>
            <p:ph type="title"/>
          </p:nvPr>
        </p:nvSpPr>
        <p:spPr>
          <a:xfrm>
            <a:off x="838200" y="365125"/>
            <a:ext cx="10515600" cy="1325563"/>
          </a:xfrm>
        </p:spPr>
        <p:txBody>
          <a:bodyPr>
            <a:normAutofit/>
          </a:bodyPr>
          <a:lstStyle/>
          <a:p>
            <a:r>
              <a:rPr lang="en-US" altLang="zh-CN" sz="4000" dirty="0" smtClean="0">
                <a:latin typeface="微软雅黑 Light" panose="020B0502040204020203" pitchFamily="34" charset="-122"/>
                <a:ea typeface="微软雅黑 Light" panose="020B0502040204020203" pitchFamily="34" charset="-122"/>
              </a:rPr>
              <a:t>5.7 </a:t>
            </a:r>
            <a:r>
              <a:rPr lang="zh-CN" altLang="en-US" sz="4000" dirty="0">
                <a:latin typeface="微软雅黑 Light" panose="020B0502040204020203" pitchFamily="34" charset="-122"/>
                <a:ea typeface="微软雅黑 Light" panose="020B0502040204020203" pitchFamily="34" charset="-122"/>
              </a:rPr>
              <a:t>开</a:t>
            </a:r>
            <a:r>
              <a:rPr lang="zh-CN" altLang="en-US" sz="4000" dirty="0" smtClean="0">
                <a:latin typeface="微软雅黑 Light" panose="020B0502040204020203" pitchFamily="34" charset="-122"/>
                <a:ea typeface="微软雅黑 Light" panose="020B0502040204020203" pitchFamily="34" charset="-122"/>
              </a:rPr>
              <a:t>环频率特性</a:t>
            </a:r>
            <a:r>
              <a:rPr lang="zh-CN" altLang="en-US" sz="4000" dirty="0">
                <a:latin typeface="微软雅黑 Light" panose="020B0502040204020203" pitchFamily="34" charset="-122"/>
                <a:ea typeface="微软雅黑 Light" panose="020B0502040204020203" pitchFamily="34" charset="-122"/>
              </a:rPr>
              <a:t>与阶跃响应的关系</a:t>
            </a:r>
          </a:p>
        </p:txBody>
      </p:sp>
      <p:pic>
        <p:nvPicPr>
          <p:cNvPr id="38" name="Picture 4" descr="O72A0228"/>
          <p:cNvPicPr>
            <a:picLocks noChangeAspect="1" noChangeArrowheads="1"/>
          </p:cNvPicPr>
          <p:nvPr/>
        </p:nvPicPr>
        <p:blipFill>
          <a:blip r:embed="rId2" cstate="print"/>
          <a:srcRect/>
          <a:stretch>
            <a:fillRect/>
          </a:stretch>
        </p:blipFill>
        <p:spPr bwMode="auto">
          <a:xfrm>
            <a:off x="2819400" y="2154230"/>
            <a:ext cx="6553200" cy="3946525"/>
          </a:xfrm>
          <a:prstGeom prst="rect">
            <a:avLst/>
          </a:prstGeom>
          <a:noFill/>
        </p:spPr>
      </p:pic>
    </p:spTree>
    <p:extLst>
      <p:ext uri="{BB962C8B-B14F-4D97-AF65-F5344CB8AC3E}">
        <p14:creationId xmlns:p14="http://schemas.microsoft.com/office/powerpoint/2010/main" val="30839860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标题 1"/>
          <p:cNvSpPr>
            <a:spLocks noGrp="1"/>
          </p:cNvSpPr>
          <p:nvPr>
            <p:ph type="title"/>
          </p:nvPr>
        </p:nvSpPr>
        <p:spPr>
          <a:xfrm>
            <a:off x="838200" y="365125"/>
            <a:ext cx="10515600" cy="1325563"/>
          </a:xfrm>
        </p:spPr>
        <p:txBody>
          <a:bodyPr>
            <a:normAutofit/>
          </a:bodyPr>
          <a:lstStyle/>
          <a:p>
            <a:r>
              <a:rPr lang="en-US" altLang="zh-CN" sz="4000" dirty="0" smtClean="0">
                <a:latin typeface="微软雅黑 Light" panose="020B0502040204020203" pitchFamily="34" charset="-122"/>
                <a:ea typeface="微软雅黑 Light" panose="020B0502040204020203" pitchFamily="34" charset="-122"/>
              </a:rPr>
              <a:t>5.7 </a:t>
            </a:r>
            <a:r>
              <a:rPr lang="zh-CN" altLang="en-US" sz="4000" dirty="0">
                <a:latin typeface="微软雅黑 Light" panose="020B0502040204020203" pitchFamily="34" charset="-122"/>
                <a:ea typeface="微软雅黑 Light" panose="020B0502040204020203" pitchFamily="34" charset="-122"/>
              </a:rPr>
              <a:t>开</a:t>
            </a:r>
            <a:r>
              <a:rPr lang="zh-CN" altLang="en-US" sz="4000" dirty="0" smtClean="0">
                <a:latin typeface="微软雅黑 Light" panose="020B0502040204020203" pitchFamily="34" charset="-122"/>
                <a:ea typeface="微软雅黑 Light" panose="020B0502040204020203" pitchFamily="34" charset="-122"/>
              </a:rPr>
              <a:t>环频率特性</a:t>
            </a:r>
            <a:r>
              <a:rPr lang="zh-CN" altLang="en-US" sz="4000" dirty="0">
                <a:latin typeface="微软雅黑 Light" panose="020B0502040204020203" pitchFamily="34" charset="-122"/>
                <a:ea typeface="微软雅黑 Light" panose="020B0502040204020203" pitchFamily="34" charset="-122"/>
              </a:rPr>
              <a:t>与阶跃响应的关系</a:t>
            </a:r>
          </a:p>
        </p:txBody>
      </p:sp>
      <p:sp>
        <p:nvSpPr>
          <p:cNvPr id="4" name="Text Box 21"/>
          <p:cNvSpPr txBox="1">
            <a:spLocks noChangeArrowheads="1"/>
          </p:cNvSpPr>
          <p:nvPr/>
        </p:nvSpPr>
        <p:spPr bwMode="auto">
          <a:xfrm>
            <a:off x="838200" y="1773858"/>
            <a:ext cx="7858180" cy="461665"/>
          </a:xfrm>
          <a:prstGeom prst="rect">
            <a:avLst/>
          </a:prstGeom>
          <a:noFill/>
          <a:ln w="9525">
            <a:noFill/>
            <a:miter lim="800000"/>
            <a:headEnd/>
            <a:tailEnd/>
          </a:ln>
        </p:spPr>
        <p:txBody>
          <a:bodyPr wrap="square">
            <a:spAutoFit/>
          </a:bodyPr>
          <a:lstStyle/>
          <a:p>
            <a:pPr marL="342900" indent="-342900"/>
            <a:r>
              <a:rPr kumimoji="1" lang="en-US" altLang="zh-CN" sz="2400" dirty="0" smtClean="0">
                <a:latin typeface="微软雅黑 Light" panose="020B0502040204020203" pitchFamily="34" charset="-122"/>
                <a:ea typeface="微软雅黑 Light" panose="020B0502040204020203" pitchFamily="34" charset="-122"/>
              </a:rPr>
              <a:t>1. </a:t>
            </a:r>
            <a:r>
              <a:rPr kumimoji="1" lang="zh-CN" altLang="en-US" sz="2400" dirty="0" smtClean="0">
                <a:latin typeface="微软雅黑 Light" panose="020B0502040204020203" pitchFamily="34" charset="-122"/>
                <a:ea typeface="微软雅黑 Light" panose="020B0502040204020203" pitchFamily="34" charset="-122"/>
              </a:rPr>
              <a:t>低频段</a:t>
            </a:r>
            <a:endParaRPr lang="en-US" altLang="zh-CN" sz="2400" dirty="0">
              <a:latin typeface="微软雅黑 Light" panose="020B0502040204020203" pitchFamily="34" charset="-122"/>
              <a:ea typeface="微软雅黑 Light" panose="020B0502040204020203" pitchFamily="34" charset="-122"/>
              <a:sym typeface="Euclid Symbol" pitchFamily="18" charset="2"/>
            </a:endParaRPr>
          </a:p>
        </p:txBody>
      </p:sp>
      <p:sp>
        <p:nvSpPr>
          <p:cNvPr id="5" name="矩形 4"/>
          <p:cNvSpPr/>
          <p:nvPr/>
        </p:nvSpPr>
        <p:spPr>
          <a:xfrm>
            <a:off x="1181390" y="2712076"/>
            <a:ext cx="4589490" cy="2308324"/>
          </a:xfrm>
          <a:prstGeom prst="rect">
            <a:avLst/>
          </a:prstGeom>
        </p:spPr>
        <p:txBody>
          <a:bodyPr wrap="square">
            <a:spAutoFit/>
          </a:bodyPr>
          <a:lstStyle/>
          <a:p>
            <a:pPr>
              <a:lnSpc>
                <a:spcPct val="150000"/>
              </a:lnSpc>
            </a:pPr>
            <a:r>
              <a:rPr lang="zh-CN" altLang="en-US" sz="2400" dirty="0" smtClean="0">
                <a:latin typeface="微软雅黑 Light" panose="020B0502040204020203" pitchFamily="34" charset="-122"/>
                <a:ea typeface="微软雅黑 Light" panose="020B0502040204020203" pitchFamily="34" charset="-122"/>
              </a:rPr>
              <a:t>低频段通常是指</a:t>
            </a:r>
            <a:r>
              <a:rPr lang="en-US" altLang="zh-CN" sz="2400" dirty="0" smtClean="0">
                <a:latin typeface="微软雅黑 Light" panose="020B0502040204020203" pitchFamily="34" charset="-122"/>
                <a:ea typeface="微软雅黑 Light" panose="020B0502040204020203" pitchFamily="34" charset="-122"/>
                <a:cs typeface="Times New Roman" panose="02020603050405020304" pitchFamily="18" charset="0"/>
              </a:rPr>
              <a:t>20lg|</a:t>
            </a:r>
            <a:r>
              <a:rPr lang="en-US" altLang="zh-CN" sz="2400" i="1" dirty="0" smtClean="0">
                <a:latin typeface="微软雅黑 Light" panose="020B0502040204020203" pitchFamily="34" charset="-122"/>
                <a:ea typeface="微软雅黑 Light" panose="020B0502040204020203" pitchFamily="34" charset="-122"/>
                <a:cs typeface="Times New Roman" panose="02020603050405020304" pitchFamily="18" charset="0"/>
              </a:rPr>
              <a:t>G</a:t>
            </a:r>
            <a:r>
              <a:rPr lang="en-US" altLang="zh-CN" sz="2400" dirty="0" smtClean="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2400" i="1" dirty="0" smtClean="0">
                <a:latin typeface="微软雅黑 Light" panose="020B0502040204020203" pitchFamily="34" charset="-122"/>
                <a:ea typeface="微软雅黑 Light" panose="020B0502040204020203" pitchFamily="34" charset="-122"/>
                <a:cs typeface="Times New Roman" panose="02020603050405020304" pitchFamily="18" charset="0"/>
              </a:rPr>
              <a:t>j</a:t>
            </a:r>
            <a:r>
              <a:rPr lang="en-US" altLang="zh-CN" sz="2400" i="1"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a:rPr>
              <a:t></a:t>
            </a:r>
            <a:r>
              <a:rPr lang="en-US" altLang="zh-CN" sz="2400" dirty="0" smtClean="0">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2400" dirty="0" smtClean="0">
                <a:latin typeface="微软雅黑 Light" panose="020B0502040204020203" pitchFamily="34" charset="-122"/>
                <a:ea typeface="微软雅黑 Light" panose="020B0502040204020203" pitchFamily="34" charset="-122"/>
              </a:rPr>
              <a:t>的渐近曲线在</a:t>
            </a:r>
            <a:r>
              <a:rPr lang="zh-CN" altLang="en-US" sz="2400" dirty="0" smtClean="0">
                <a:solidFill>
                  <a:srgbClr val="FF0000"/>
                </a:solidFill>
                <a:latin typeface="微软雅黑 Light" panose="020B0502040204020203" pitchFamily="34" charset="-122"/>
                <a:ea typeface="微软雅黑 Light" panose="020B0502040204020203" pitchFamily="34" charset="-122"/>
              </a:rPr>
              <a:t>第一个转折频率以前的区段</a:t>
            </a:r>
            <a:r>
              <a:rPr lang="zh-CN" altLang="en-US" sz="2400" dirty="0" smtClean="0">
                <a:latin typeface="微软雅黑 Light" panose="020B0502040204020203" pitchFamily="34" charset="-122"/>
                <a:ea typeface="微软雅黑 Light" panose="020B0502040204020203" pitchFamily="34" charset="-122"/>
              </a:rPr>
              <a:t>，这一段的特性</a:t>
            </a:r>
            <a:r>
              <a:rPr lang="zh-CN" altLang="en-US" sz="2400" dirty="0" smtClean="0">
                <a:solidFill>
                  <a:srgbClr val="0000FF"/>
                </a:solidFill>
                <a:latin typeface="微软雅黑 Light" panose="020B0502040204020203" pitchFamily="34" charset="-122"/>
                <a:ea typeface="微软雅黑 Light" panose="020B0502040204020203" pitchFamily="34" charset="-122"/>
              </a:rPr>
              <a:t>完全由积分环节和开环增益决定</a:t>
            </a:r>
            <a:r>
              <a:rPr lang="zh-CN" altLang="en-US" sz="2400" dirty="0" smtClean="0">
                <a:latin typeface="微软雅黑 Light" panose="020B0502040204020203" pitchFamily="34" charset="-122"/>
                <a:ea typeface="微软雅黑 Light" panose="020B0502040204020203" pitchFamily="34" charset="-122"/>
              </a:rPr>
              <a:t>。</a:t>
            </a:r>
            <a:endParaRPr lang="zh-CN" altLang="en-US" sz="2400" dirty="0">
              <a:latin typeface="微软雅黑 Light" panose="020B0502040204020203" pitchFamily="34" charset="-122"/>
              <a:ea typeface="微软雅黑 Light" panose="020B0502040204020203" pitchFamily="34" charset="-122"/>
            </a:endParaRPr>
          </a:p>
        </p:txBody>
      </p:sp>
      <p:pic>
        <p:nvPicPr>
          <p:cNvPr id="6" name="Picture 7" descr="O72A0229"/>
          <p:cNvPicPr>
            <a:picLocks noChangeAspect="1" noChangeArrowheads="1"/>
          </p:cNvPicPr>
          <p:nvPr/>
        </p:nvPicPr>
        <p:blipFill>
          <a:blip r:embed="rId2" cstate="print"/>
          <a:srcRect/>
          <a:stretch>
            <a:fillRect/>
          </a:stretch>
        </p:blipFill>
        <p:spPr bwMode="auto">
          <a:xfrm>
            <a:off x="6196027" y="2712076"/>
            <a:ext cx="5381293" cy="2670644"/>
          </a:xfrm>
          <a:prstGeom prst="rect">
            <a:avLst/>
          </a:prstGeom>
          <a:noFill/>
        </p:spPr>
      </p:pic>
    </p:spTree>
    <p:extLst>
      <p:ext uri="{BB962C8B-B14F-4D97-AF65-F5344CB8AC3E}">
        <p14:creationId xmlns:p14="http://schemas.microsoft.com/office/powerpoint/2010/main" val="1233072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标题 1"/>
          <p:cNvSpPr>
            <a:spLocks noGrp="1"/>
          </p:cNvSpPr>
          <p:nvPr>
            <p:ph type="title"/>
          </p:nvPr>
        </p:nvSpPr>
        <p:spPr>
          <a:xfrm>
            <a:off x="838200" y="365125"/>
            <a:ext cx="10515600" cy="1325563"/>
          </a:xfrm>
        </p:spPr>
        <p:txBody>
          <a:bodyPr>
            <a:normAutofit/>
          </a:bodyPr>
          <a:lstStyle/>
          <a:p>
            <a:r>
              <a:rPr lang="en-US" altLang="zh-CN" sz="4000" dirty="0" smtClean="0">
                <a:latin typeface="微软雅黑 Light" panose="020B0502040204020203" pitchFamily="34" charset="-122"/>
                <a:ea typeface="微软雅黑 Light" panose="020B0502040204020203" pitchFamily="34" charset="-122"/>
              </a:rPr>
              <a:t>5.7 </a:t>
            </a:r>
            <a:r>
              <a:rPr lang="zh-CN" altLang="en-US" sz="4000" dirty="0">
                <a:latin typeface="微软雅黑 Light" panose="020B0502040204020203" pitchFamily="34" charset="-122"/>
                <a:ea typeface="微软雅黑 Light" panose="020B0502040204020203" pitchFamily="34" charset="-122"/>
              </a:rPr>
              <a:t>开</a:t>
            </a:r>
            <a:r>
              <a:rPr lang="zh-CN" altLang="en-US" sz="4000" dirty="0" smtClean="0">
                <a:latin typeface="微软雅黑 Light" panose="020B0502040204020203" pitchFamily="34" charset="-122"/>
                <a:ea typeface="微软雅黑 Light" panose="020B0502040204020203" pitchFamily="34" charset="-122"/>
              </a:rPr>
              <a:t>环频率特性</a:t>
            </a:r>
            <a:r>
              <a:rPr lang="zh-CN" altLang="en-US" sz="4000" dirty="0">
                <a:latin typeface="微软雅黑 Light" panose="020B0502040204020203" pitchFamily="34" charset="-122"/>
                <a:ea typeface="微软雅黑 Light" panose="020B0502040204020203" pitchFamily="34" charset="-122"/>
              </a:rPr>
              <a:t>与阶跃响应的关系</a:t>
            </a:r>
          </a:p>
        </p:txBody>
      </p:sp>
      <p:sp>
        <p:nvSpPr>
          <p:cNvPr id="4" name="Text Box 21"/>
          <p:cNvSpPr txBox="1">
            <a:spLocks noChangeArrowheads="1"/>
          </p:cNvSpPr>
          <p:nvPr/>
        </p:nvSpPr>
        <p:spPr bwMode="auto">
          <a:xfrm>
            <a:off x="838200" y="1773858"/>
            <a:ext cx="7858180" cy="461665"/>
          </a:xfrm>
          <a:prstGeom prst="rect">
            <a:avLst/>
          </a:prstGeom>
          <a:noFill/>
          <a:ln w="9525">
            <a:noFill/>
            <a:miter lim="800000"/>
            <a:headEnd/>
            <a:tailEnd/>
          </a:ln>
        </p:spPr>
        <p:txBody>
          <a:bodyPr wrap="square">
            <a:spAutoFit/>
          </a:bodyPr>
          <a:lstStyle/>
          <a:p>
            <a:pPr marL="342900" indent="-342900"/>
            <a:r>
              <a:rPr kumimoji="1" lang="en-US" altLang="zh-CN" sz="2400" dirty="0">
                <a:latin typeface="微软雅黑 Light" panose="020B0502040204020203" pitchFamily="34" charset="-122"/>
                <a:ea typeface="微软雅黑 Light" panose="020B0502040204020203" pitchFamily="34" charset="-122"/>
              </a:rPr>
              <a:t>2</a:t>
            </a:r>
            <a:r>
              <a:rPr kumimoji="1" lang="en-US" altLang="zh-CN" sz="2400" dirty="0" smtClean="0">
                <a:latin typeface="微软雅黑 Light" panose="020B0502040204020203" pitchFamily="34" charset="-122"/>
                <a:ea typeface="微软雅黑 Light" panose="020B0502040204020203" pitchFamily="34" charset="-122"/>
              </a:rPr>
              <a:t>. </a:t>
            </a:r>
            <a:r>
              <a:rPr kumimoji="1" lang="zh-CN" altLang="en-US" sz="2400" dirty="0">
                <a:latin typeface="微软雅黑 Light" panose="020B0502040204020203" pitchFamily="34" charset="-122"/>
                <a:ea typeface="微软雅黑 Light" panose="020B0502040204020203" pitchFamily="34" charset="-122"/>
              </a:rPr>
              <a:t>中</a:t>
            </a:r>
            <a:r>
              <a:rPr kumimoji="1" lang="zh-CN" altLang="en-US" sz="2400" dirty="0" smtClean="0">
                <a:latin typeface="微软雅黑 Light" panose="020B0502040204020203" pitchFamily="34" charset="-122"/>
                <a:ea typeface="微软雅黑 Light" panose="020B0502040204020203" pitchFamily="34" charset="-122"/>
              </a:rPr>
              <a:t>频段</a:t>
            </a:r>
            <a:endParaRPr lang="en-US" altLang="zh-CN" sz="2400" dirty="0">
              <a:latin typeface="微软雅黑 Light" panose="020B0502040204020203" pitchFamily="34" charset="-122"/>
              <a:ea typeface="微软雅黑 Light" panose="020B0502040204020203" pitchFamily="34" charset="-122"/>
              <a:sym typeface="Euclid Symbol" pitchFamily="18" charset="2"/>
            </a:endParaRPr>
          </a:p>
        </p:txBody>
      </p:sp>
      <p:sp>
        <p:nvSpPr>
          <p:cNvPr id="5" name="矩形 4"/>
          <p:cNvSpPr/>
          <p:nvPr/>
        </p:nvSpPr>
        <p:spPr>
          <a:xfrm>
            <a:off x="1184014" y="2731507"/>
            <a:ext cx="4785434" cy="2346796"/>
          </a:xfrm>
          <a:prstGeom prst="rect">
            <a:avLst/>
          </a:prstGeom>
        </p:spPr>
        <p:txBody>
          <a:bodyPr wrap="square">
            <a:spAutoFit/>
          </a:bodyPr>
          <a:lstStyle/>
          <a:p>
            <a:pPr>
              <a:lnSpc>
                <a:spcPct val="150000"/>
              </a:lnSpc>
            </a:pPr>
            <a:r>
              <a:rPr lang="zh-CN" altLang="en-US" sz="2400" dirty="0">
                <a:latin typeface="微软雅黑 Light" panose="020B0502040204020203" pitchFamily="34" charset="-122"/>
                <a:ea typeface="微软雅黑 Light" panose="020B0502040204020203" pitchFamily="34" charset="-122"/>
              </a:rPr>
              <a:t>中频段特性集中反映了系统的</a:t>
            </a:r>
            <a:r>
              <a:rPr lang="zh-CN" altLang="en-US" sz="2400" dirty="0">
                <a:solidFill>
                  <a:srgbClr val="0000FF"/>
                </a:solidFill>
                <a:latin typeface="微软雅黑 Light" panose="020B0502040204020203" pitchFamily="34" charset="-122"/>
                <a:ea typeface="微软雅黑 Light" panose="020B0502040204020203" pitchFamily="34" charset="-122"/>
              </a:rPr>
              <a:t>平稳性和快速性</a:t>
            </a:r>
            <a:r>
              <a:rPr lang="zh-CN" altLang="en-US" sz="2400" dirty="0">
                <a:latin typeface="微软雅黑 Light" panose="020B0502040204020203" pitchFamily="34" charset="-122"/>
                <a:ea typeface="微软雅黑 Light" panose="020B0502040204020203" pitchFamily="34" charset="-122"/>
              </a:rPr>
              <a:t>。因此，要求在截止频率附近，渐进线以</a:t>
            </a:r>
            <a:r>
              <a:rPr lang="en-US" altLang="zh-CN" sz="2400" dirty="0">
                <a:latin typeface="微软雅黑 Light" panose="020B0502040204020203" pitchFamily="34" charset="-122"/>
                <a:ea typeface="微软雅黑 Light" panose="020B0502040204020203" pitchFamily="34" charset="-122"/>
                <a:cs typeface="Times New Roman" panose="02020603050405020304" pitchFamily="18" charset="0"/>
              </a:rPr>
              <a:t>–20 </a:t>
            </a:r>
            <a:r>
              <a:rPr lang="en-US" altLang="zh-CN" sz="2400" dirty="0" smtClean="0">
                <a:latin typeface="微软雅黑 Light" panose="020B0502040204020203" pitchFamily="34" charset="-122"/>
                <a:ea typeface="微软雅黑 Light" panose="020B0502040204020203" pitchFamily="34" charset="-122"/>
                <a:cs typeface="Times New Roman" panose="02020603050405020304" pitchFamily="18" charset="0"/>
              </a:rPr>
              <a:t>dB/</a:t>
            </a:r>
            <a:r>
              <a:rPr lang="en-US" altLang="zh-CN" sz="2400" dirty="0" err="1" smtClean="0">
                <a:latin typeface="微软雅黑 Light" panose="020B0502040204020203" pitchFamily="34" charset="-122"/>
                <a:ea typeface="微软雅黑 Light" panose="020B0502040204020203" pitchFamily="34" charset="-122"/>
                <a:cs typeface="Times New Roman" panose="02020603050405020304" pitchFamily="18" charset="0"/>
              </a:rPr>
              <a:t>dec</a:t>
            </a:r>
            <a:r>
              <a:rPr lang="zh-CN" altLang="en-US" sz="2400" dirty="0" smtClean="0">
                <a:latin typeface="微软雅黑 Light" panose="020B0502040204020203" pitchFamily="34" charset="-122"/>
                <a:ea typeface="微软雅黑 Light" panose="020B0502040204020203" pitchFamily="34" charset="-122"/>
              </a:rPr>
              <a:t>的</a:t>
            </a:r>
            <a:r>
              <a:rPr lang="zh-CN" altLang="en-US" sz="2400" dirty="0">
                <a:latin typeface="微软雅黑 Light" panose="020B0502040204020203" pitchFamily="34" charset="-122"/>
                <a:ea typeface="微软雅黑 Light" panose="020B0502040204020203" pitchFamily="34" charset="-122"/>
              </a:rPr>
              <a:t>斜率</a:t>
            </a:r>
            <a:r>
              <a:rPr lang="zh-CN" altLang="en-US" sz="2400" dirty="0" smtClean="0">
                <a:latin typeface="微软雅黑 Light" panose="020B0502040204020203" pitchFamily="34" charset="-122"/>
                <a:ea typeface="微软雅黑 Light" panose="020B0502040204020203" pitchFamily="34" charset="-122"/>
              </a:rPr>
              <a:t>过</a:t>
            </a:r>
            <a:r>
              <a:rPr lang="zh-CN" altLang="en-US" sz="2400" i="1" dirty="0">
                <a:latin typeface="微软雅黑 Light" panose="020B0502040204020203" pitchFamily="34" charset="-122"/>
                <a:ea typeface="微软雅黑 Light" panose="020B0502040204020203" pitchFamily="34" charset="-122"/>
                <a:sym typeface="Euclid Symbol"/>
              </a:rPr>
              <a:t></a:t>
            </a:r>
            <a:r>
              <a:rPr lang="en-US" altLang="zh-CN" sz="2400" i="1" baseline="-25000" dirty="0">
                <a:latin typeface="微软雅黑 Light" panose="020B0502040204020203" pitchFamily="34" charset="-122"/>
                <a:ea typeface="微软雅黑 Light" panose="020B0502040204020203" pitchFamily="34" charset="-122"/>
                <a:sym typeface="Euclid Symbol"/>
              </a:rPr>
              <a:t>c </a:t>
            </a:r>
            <a:r>
              <a:rPr lang="zh-CN" altLang="en-US" sz="2400" dirty="0" smtClean="0">
                <a:latin typeface="微软雅黑 Light" panose="020B0502040204020203" pitchFamily="34" charset="-122"/>
                <a:ea typeface="微软雅黑 Light" panose="020B0502040204020203" pitchFamily="34" charset="-122"/>
              </a:rPr>
              <a:t>。</a:t>
            </a:r>
            <a:endParaRPr lang="zh-CN" altLang="en-US" sz="2400" dirty="0">
              <a:latin typeface="微软雅黑 Light" panose="020B0502040204020203" pitchFamily="34" charset="-122"/>
              <a:ea typeface="微软雅黑 Light" panose="020B0502040204020203" pitchFamily="34" charset="-122"/>
            </a:endParaRPr>
          </a:p>
        </p:txBody>
      </p:sp>
      <p:grpSp>
        <p:nvGrpSpPr>
          <p:cNvPr id="7" name="Group 4"/>
          <p:cNvGrpSpPr>
            <a:grpSpLocks/>
          </p:cNvGrpSpPr>
          <p:nvPr/>
        </p:nvGrpSpPr>
        <p:grpSpPr bwMode="auto">
          <a:xfrm>
            <a:off x="6620083" y="2671436"/>
            <a:ext cx="5121074" cy="2823349"/>
            <a:chOff x="2052" y="1296"/>
            <a:chExt cx="4092" cy="2256"/>
          </a:xfrm>
        </p:grpSpPr>
        <p:sp>
          <p:nvSpPr>
            <p:cNvPr id="8" name="Line 5"/>
            <p:cNvSpPr>
              <a:spLocks noChangeShapeType="1"/>
            </p:cNvSpPr>
            <p:nvPr/>
          </p:nvSpPr>
          <p:spPr bwMode="auto">
            <a:xfrm>
              <a:off x="2496" y="1584"/>
              <a:ext cx="900" cy="444"/>
            </a:xfrm>
            <a:prstGeom prst="line">
              <a:avLst/>
            </a:prstGeom>
            <a:noFill/>
            <a:ln w="38100">
              <a:solidFill>
                <a:schemeClr val="hlink"/>
              </a:solidFill>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9" name="Rectangle 6"/>
            <p:cNvSpPr>
              <a:spLocks noChangeArrowheads="1"/>
            </p:cNvSpPr>
            <p:nvPr/>
          </p:nvSpPr>
          <p:spPr bwMode="auto">
            <a:xfrm>
              <a:off x="3024" y="1605"/>
              <a:ext cx="1112" cy="295"/>
            </a:xfrm>
            <a:prstGeom prst="rect">
              <a:avLst/>
            </a:prstGeom>
            <a:noFill/>
            <a:ln w="28575">
              <a:noFill/>
              <a:miter lim="800000"/>
              <a:headEnd/>
              <a:tailEnd/>
            </a:ln>
          </p:spPr>
          <p:txBody>
            <a:bodyPr wrap="none">
              <a:spAutoFit/>
            </a:bodyPr>
            <a:lstStyle/>
            <a:p>
              <a:pPr algn="l"/>
              <a:r>
                <a:rPr kumimoji="1" lang="en-US" altLang="zh-CN" sz="1800" b="1">
                  <a:latin typeface="微软雅黑 Light" panose="020B0502040204020203" pitchFamily="34" charset="-122"/>
                  <a:ea typeface="微软雅黑 Light" panose="020B0502040204020203" pitchFamily="34" charset="-122"/>
                  <a:sym typeface="Euclid Symbol" pitchFamily="18" charset="2"/>
                </a:rPr>
                <a:t></a:t>
              </a:r>
              <a:r>
                <a:rPr kumimoji="1" lang="en-US" altLang="zh-CN" sz="1800" b="1">
                  <a:latin typeface="微软雅黑 Light" panose="020B0502040204020203" pitchFamily="34" charset="-122"/>
                  <a:ea typeface="微软雅黑 Light" panose="020B0502040204020203" pitchFamily="34" charset="-122"/>
                </a:rPr>
                <a:t>20dB/dec</a:t>
              </a:r>
            </a:p>
          </p:txBody>
        </p:sp>
        <p:sp>
          <p:nvSpPr>
            <p:cNvPr id="10" name="Line 7"/>
            <p:cNvSpPr>
              <a:spLocks noChangeShapeType="1"/>
            </p:cNvSpPr>
            <p:nvPr/>
          </p:nvSpPr>
          <p:spPr bwMode="auto">
            <a:xfrm>
              <a:off x="2052" y="2640"/>
              <a:ext cx="3168" cy="0"/>
            </a:xfrm>
            <a:prstGeom prst="line">
              <a:avLst/>
            </a:prstGeom>
            <a:noFill/>
            <a:ln w="28575">
              <a:solidFill>
                <a:schemeClr val="tx1"/>
              </a:solidFill>
              <a:round/>
              <a:headEnd/>
              <a:tailEnd type="triangle" w="med" len="me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1" name="Line 8"/>
            <p:cNvSpPr>
              <a:spLocks noChangeShapeType="1"/>
            </p:cNvSpPr>
            <p:nvPr/>
          </p:nvSpPr>
          <p:spPr bwMode="auto">
            <a:xfrm flipV="1">
              <a:off x="2688" y="1344"/>
              <a:ext cx="0" cy="1968"/>
            </a:xfrm>
            <a:prstGeom prst="line">
              <a:avLst/>
            </a:prstGeom>
            <a:noFill/>
            <a:ln w="28575">
              <a:solidFill>
                <a:schemeClr val="tx1"/>
              </a:solidFill>
              <a:round/>
              <a:headEnd/>
              <a:tailEnd type="triangle" w="med" len="me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2" name="Line 9"/>
            <p:cNvSpPr>
              <a:spLocks noChangeShapeType="1"/>
            </p:cNvSpPr>
            <p:nvPr/>
          </p:nvSpPr>
          <p:spPr bwMode="auto">
            <a:xfrm>
              <a:off x="3408" y="2016"/>
              <a:ext cx="432" cy="432"/>
            </a:xfrm>
            <a:prstGeom prst="line">
              <a:avLst/>
            </a:prstGeom>
            <a:noFill/>
            <a:ln w="38100">
              <a:solidFill>
                <a:schemeClr val="hlink"/>
              </a:solidFill>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3" name="Line 10"/>
            <p:cNvSpPr>
              <a:spLocks noChangeShapeType="1"/>
            </p:cNvSpPr>
            <p:nvPr/>
          </p:nvSpPr>
          <p:spPr bwMode="auto">
            <a:xfrm>
              <a:off x="3840" y="2448"/>
              <a:ext cx="804" cy="396"/>
            </a:xfrm>
            <a:prstGeom prst="line">
              <a:avLst/>
            </a:prstGeom>
            <a:noFill/>
            <a:ln w="38100">
              <a:solidFill>
                <a:schemeClr val="hlink"/>
              </a:solidFill>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4" name="Line 11"/>
            <p:cNvSpPr>
              <a:spLocks noChangeShapeType="1"/>
            </p:cNvSpPr>
            <p:nvPr/>
          </p:nvSpPr>
          <p:spPr bwMode="auto">
            <a:xfrm>
              <a:off x="4644" y="2844"/>
              <a:ext cx="576" cy="708"/>
            </a:xfrm>
            <a:prstGeom prst="line">
              <a:avLst/>
            </a:prstGeom>
            <a:noFill/>
            <a:ln w="38100">
              <a:solidFill>
                <a:schemeClr val="hlink"/>
              </a:solidFill>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5" name="Text Box 12"/>
            <p:cNvSpPr txBox="1">
              <a:spLocks noChangeArrowheads="1"/>
            </p:cNvSpPr>
            <p:nvPr/>
          </p:nvSpPr>
          <p:spPr bwMode="auto">
            <a:xfrm>
              <a:off x="2112" y="1296"/>
              <a:ext cx="513" cy="295"/>
            </a:xfrm>
            <a:prstGeom prst="rect">
              <a:avLst/>
            </a:prstGeom>
            <a:noFill/>
            <a:ln w="28575">
              <a:noFill/>
              <a:miter lim="800000"/>
              <a:headEnd/>
              <a:tailEnd/>
            </a:ln>
          </p:spPr>
          <p:txBody>
            <a:bodyPr wrap="none">
              <a:spAutoFit/>
            </a:bodyPr>
            <a:lstStyle/>
            <a:p>
              <a:pPr algn="l"/>
              <a:r>
                <a:rPr kumimoji="1" lang="en-US" altLang="zh-CN" sz="1800" b="1" dirty="0">
                  <a:latin typeface="微软雅黑 Light" panose="020B0502040204020203" pitchFamily="34" charset="-122"/>
                  <a:ea typeface="微软雅黑 Light" panose="020B0502040204020203" pitchFamily="34" charset="-122"/>
                </a:rPr>
                <a:t>L(ω)</a:t>
              </a:r>
            </a:p>
          </p:txBody>
        </p:sp>
        <p:sp>
          <p:nvSpPr>
            <p:cNvPr id="16" name="Rectangle 13"/>
            <p:cNvSpPr>
              <a:spLocks noChangeArrowheads="1"/>
            </p:cNvSpPr>
            <p:nvPr/>
          </p:nvSpPr>
          <p:spPr bwMode="auto">
            <a:xfrm>
              <a:off x="2880" y="2256"/>
              <a:ext cx="1030" cy="295"/>
            </a:xfrm>
            <a:prstGeom prst="rect">
              <a:avLst/>
            </a:prstGeom>
            <a:noFill/>
            <a:ln w="28575">
              <a:noFill/>
              <a:miter lim="800000"/>
              <a:headEnd/>
              <a:tailEnd/>
            </a:ln>
          </p:spPr>
          <p:txBody>
            <a:bodyPr wrap="none">
              <a:spAutoFit/>
            </a:bodyPr>
            <a:lstStyle/>
            <a:p>
              <a:pPr algn="l"/>
              <a:r>
                <a:rPr kumimoji="1" lang="en-US" altLang="zh-CN" sz="1800" b="1" dirty="0">
                  <a:latin typeface="微软雅黑 Light" panose="020B0502040204020203" pitchFamily="34" charset="-122"/>
                  <a:ea typeface="微软雅黑 Light" panose="020B0502040204020203" pitchFamily="34" charset="-122"/>
                </a:rPr>
                <a:t>-40dB/</a:t>
              </a:r>
              <a:r>
                <a:rPr kumimoji="1" lang="en-US" altLang="zh-CN" sz="1800" b="1" dirty="0" err="1">
                  <a:latin typeface="微软雅黑 Light" panose="020B0502040204020203" pitchFamily="34" charset="-122"/>
                  <a:ea typeface="微软雅黑 Light" panose="020B0502040204020203" pitchFamily="34" charset="-122"/>
                </a:rPr>
                <a:t>dec</a:t>
              </a:r>
              <a:endParaRPr kumimoji="1" lang="en-US" altLang="zh-CN" sz="1800" b="1" dirty="0">
                <a:latin typeface="微软雅黑 Light" panose="020B0502040204020203" pitchFamily="34" charset="-122"/>
                <a:ea typeface="微软雅黑 Light" panose="020B0502040204020203" pitchFamily="34" charset="-122"/>
              </a:endParaRPr>
            </a:p>
          </p:txBody>
        </p:sp>
        <p:sp>
          <p:nvSpPr>
            <p:cNvPr id="17" name="Rectangle 14"/>
            <p:cNvSpPr>
              <a:spLocks noChangeArrowheads="1"/>
            </p:cNvSpPr>
            <p:nvPr/>
          </p:nvSpPr>
          <p:spPr bwMode="auto">
            <a:xfrm>
              <a:off x="5028" y="3045"/>
              <a:ext cx="1116" cy="295"/>
            </a:xfrm>
            <a:prstGeom prst="rect">
              <a:avLst/>
            </a:prstGeom>
            <a:noFill/>
            <a:ln w="28575">
              <a:noFill/>
              <a:miter lim="800000"/>
              <a:headEnd/>
              <a:tailEnd/>
            </a:ln>
          </p:spPr>
          <p:txBody>
            <a:bodyPr wrap="none">
              <a:spAutoFit/>
            </a:bodyPr>
            <a:lstStyle/>
            <a:p>
              <a:pPr algn="l"/>
              <a:r>
                <a:rPr kumimoji="1" lang="en-US" altLang="zh-CN" sz="1800" b="1">
                  <a:latin typeface="微软雅黑 Light" panose="020B0502040204020203" pitchFamily="34" charset="-122"/>
                  <a:ea typeface="微软雅黑 Light" panose="020B0502040204020203" pitchFamily="34" charset="-122"/>
                  <a:sym typeface="Euclid Symbol" pitchFamily="18" charset="2"/>
                </a:rPr>
                <a:t></a:t>
              </a:r>
              <a:r>
                <a:rPr kumimoji="1" lang="en-US" altLang="zh-CN" sz="1800" b="1">
                  <a:latin typeface="微软雅黑 Light" panose="020B0502040204020203" pitchFamily="34" charset="-122"/>
                  <a:ea typeface="微软雅黑 Light" panose="020B0502040204020203" pitchFamily="34" charset="-122"/>
                </a:rPr>
                <a:t>40dB/dec</a:t>
              </a:r>
            </a:p>
          </p:txBody>
        </p:sp>
        <p:sp>
          <p:nvSpPr>
            <p:cNvPr id="18" name="Rectangle 15"/>
            <p:cNvSpPr>
              <a:spLocks noChangeArrowheads="1"/>
            </p:cNvSpPr>
            <p:nvPr/>
          </p:nvSpPr>
          <p:spPr bwMode="auto">
            <a:xfrm>
              <a:off x="3828" y="2133"/>
              <a:ext cx="1112" cy="295"/>
            </a:xfrm>
            <a:prstGeom prst="rect">
              <a:avLst/>
            </a:prstGeom>
            <a:noFill/>
            <a:ln w="28575">
              <a:noFill/>
              <a:miter lim="800000"/>
              <a:headEnd/>
              <a:tailEnd/>
            </a:ln>
          </p:spPr>
          <p:txBody>
            <a:bodyPr wrap="none">
              <a:spAutoFit/>
            </a:bodyPr>
            <a:lstStyle/>
            <a:p>
              <a:pPr algn="l"/>
              <a:r>
                <a:rPr kumimoji="1" lang="en-US" altLang="zh-CN" sz="1800" b="1">
                  <a:latin typeface="微软雅黑 Light" panose="020B0502040204020203" pitchFamily="34" charset="-122"/>
                  <a:ea typeface="微软雅黑 Light" panose="020B0502040204020203" pitchFamily="34" charset="-122"/>
                  <a:sym typeface="Euclid Symbol" pitchFamily="18" charset="2"/>
                </a:rPr>
                <a:t></a:t>
              </a:r>
              <a:r>
                <a:rPr kumimoji="1" lang="en-US" altLang="zh-CN" sz="1800" b="1">
                  <a:latin typeface="微软雅黑 Light" panose="020B0502040204020203" pitchFamily="34" charset="-122"/>
                  <a:ea typeface="微软雅黑 Light" panose="020B0502040204020203" pitchFamily="34" charset="-122"/>
                </a:rPr>
                <a:t>20dB/dec</a:t>
              </a:r>
            </a:p>
          </p:txBody>
        </p:sp>
        <p:sp>
          <p:nvSpPr>
            <p:cNvPr id="19" name="Line 16"/>
            <p:cNvSpPr>
              <a:spLocks noChangeShapeType="1"/>
            </p:cNvSpPr>
            <p:nvPr/>
          </p:nvSpPr>
          <p:spPr bwMode="auto">
            <a:xfrm>
              <a:off x="3840" y="1872"/>
              <a:ext cx="0" cy="816"/>
            </a:xfrm>
            <a:prstGeom prst="line">
              <a:avLst/>
            </a:prstGeom>
            <a:noFill/>
            <a:ln w="28575">
              <a:solidFill>
                <a:srgbClr val="D60093"/>
              </a:solidFill>
              <a:prstDash val="dash"/>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0" name="Line 17"/>
            <p:cNvSpPr>
              <a:spLocks noChangeShapeType="1"/>
            </p:cNvSpPr>
            <p:nvPr/>
          </p:nvSpPr>
          <p:spPr bwMode="auto">
            <a:xfrm>
              <a:off x="4596" y="1872"/>
              <a:ext cx="0" cy="1056"/>
            </a:xfrm>
            <a:prstGeom prst="line">
              <a:avLst/>
            </a:prstGeom>
            <a:noFill/>
            <a:ln w="28575">
              <a:solidFill>
                <a:srgbClr val="D60093"/>
              </a:solidFill>
              <a:prstDash val="dash"/>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1" name="Rectangle 18"/>
            <p:cNvSpPr>
              <a:spLocks noChangeArrowheads="1"/>
            </p:cNvSpPr>
            <p:nvPr/>
          </p:nvSpPr>
          <p:spPr bwMode="auto">
            <a:xfrm>
              <a:off x="3696" y="2688"/>
              <a:ext cx="336" cy="443"/>
            </a:xfrm>
            <a:prstGeom prst="rect">
              <a:avLst/>
            </a:prstGeom>
            <a:noFill/>
            <a:ln w="28575">
              <a:noFill/>
              <a:miter lim="800000"/>
              <a:headEnd/>
              <a:tailEnd/>
            </a:ln>
          </p:spPr>
          <p:txBody>
            <a:bodyPr>
              <a:spAutoFit/>
            </a:bodyPr>
            <a:lstStyle/>
            <a:p>
              <a:pPr algn="l"/>
              <a:r>
                <a:rPr kumimoji="1" lang="en-US" altLang="zh-CN" sz="1800" b="1">
                  <a:latin typeface="微软雅黑 Light" panose="020B0502040204020203" pitchFamily="34" charset="-122"/>
                  <a:ea typeface="微软雅黑 Light" panose="020B0502040204020203" pitchFamily="34" charset="-122"/>
                </a:rPr>
                <a:t>ω</a:t>
              </a:r>
              <a:r>
                <a:rPr kumimoji="1" lang="en-US" altLang="zh-CN" sz="1800" b="1" baseline="-25000">
                  <a:latin typeface="微软雅黑 Light" panose="020B0502040204020203" pitchFamily="34" charset="-122"/>
                  <a:ea typeface="微软雅黑 Light" panose="020B0502040204020203" pitchFamily="34" charset="-122"/>
                </a:rPr>
                <a:t>2</a:t>
              </a:r>
            </a:p>
          </p:txBody>
        </p:sp>
        <p:sp>
          <p:nvSpPr>
            <p:cNvPr id="22" name="Rectangle 19"/>
            <p:cNvSpPr>
              <a:spLocks noChangeArrowheads="1"/>
            </p:cNvSpPr>
            <p:nvPr/>
          </p:nvSpPr>
          <p:spPr bwMode="auto">
            <a:xfrm>
              <a:off x="4692" y="2736"/>
              <a:ext cx="384" cy="295"/>
            </a:xfrm>
            <a:prstGeom prst="rect">
              <a:avLst/>
            </a:prstGeom>
            <a:noFill/>
            <a:ln w="28575">
              <a:noFill/>
              <a:miter lim="800000"/>
              <a:headEnd/>
              <a:tailEnd/>
            </a:ln>
          </p:spPr>
          <p:txBody>
            <a:bodyPr>
              <a:spAutoFit/>
            </a:bodyPr>
            <a:lstStyle/>
            <a:p>
              <a:pPr algn="l"/>
              <a:r>
                <a:rPr kumimoji="1" lang="en-US" altLang="zh-CN" sz="1800" b="1">
                  <a:latin typeface="微软雅黑 Light" panose="020B0502040204020203" pitchFamily="34" charset="-122"/>
                  <a:ea typeface="微软雅黑 Light" panose="020B0502040204020203" pitchFamily="34" charset="-122"/>
                </a:rPr>
                <a:t>ω</a:t>
              </a:r>
              <a:r>
                <a:rPr kumimoji="1" lang="en-US" altLang="zh-CN" sz="1800" b="1" baseline="-25000">
                  <a:latin typeface="微软雅黑 Light" panose="020B0502040204020203" pitchFamily="34" charset="-122"/>
                  <a:ea typeface="微软雅黑 Light" panose="020B0502040204020203" pitchFamily="34" charset="-122"/>
                </a:rPr>
                <a:t>3</a:t>
              </a:r>
            </a:p>
          </p:txBody>
        </p:sp>
        <p:sp>
          <p:nvSpPr>
            <p:cNvPr id="23" name="Rectangle 20"/>
            <p:cNvSpPr>
              <a:spLocks noChangeArrowheads="1"/>
            </p:cNvSpPr>
            <p:nvPr/>
          </p:nvSpPr>
          <p:spPr bwMode="auto">
            <a:xfrm>
              <a:off x="3924" y="2688"/>
              <a:ext cx="418" cy="295"/>
            </a:xfrm>
            <a:prstGeom prst="rect">
              <a:avLst/>
            </a:prstGeom>
            <a:noFill/>
            <a:ln w="28575">
              <a:noFill/>
              <a:miter lim="800000"/>
              <a:headEnd/>
              <a:tailEnd/>
            </a:ln>
          </p:spPr>
          <p:txBody>
            <a:bodyPr wrap="none">
              <a:spAutoFit/>
            </a:bodyPr>
            <a:lstStyle/>
            <a:p>
              <a:pPr algn="l"/>
              <a:r>
                <a:rPr kumimoji="1" lang="en-US" altLang="zh-CN" sz="1800" b="1">
                  <a:latin typeface="微软雅黑 Light" panose="020B0502040204020203" pitchFamily="34" charset="-122"/>
                  <a:ea typeface="微软雅黑 Light" panose="020B0502040204020203" pitchFamily="34" charset="-122"/>
                </a:rPr>
                <a:t>ω</a:t>
              </a:r>
              <a:r>
                <a:rPr kumimoji="1" lang="en-US" altLang="zh-CN" sz="1800" b="1" baseline="-25000">
                  <a:latin typeface="微软雅黑 Light" panose="020B0502040204020203" pitchFamily="34" charset="-122"/>
                  <a:ea typeface="微软雅黑 Light" panose="020B0502040204020203" pitchFamily="34" charset="-122"/>
                </a:rPr>
                <a:t>m</a:t>
              </a:r>
            </a:p>
          </p:txBody>
        </p:sp>
        <p:sp>
          <p:nvSpPr>
            <p:cNvPr id="24" name="Rectangle 21"/>
            <p:cNvSpPr>
              <a:spLocks noChangeArrowheads="1"/>
            </p:cNvSpPr>
            <p:nvPr/>
          </p:nvSpPr>
          <p:spPr bwMode="auto">
            <a:xfrm>
              <a:off x="4164" y="2352"/>
              <a:ext cx="384" cy="320"/>
            </a:xfrm>
            <a:prstGeom prst="rect">
              <a:avLst/>
            </a:prstGeom>
            <a:noFill/>
            <a:ln w="28575">
              <a:noFill/>
              <a:miter lim="800000"/>
              <a:headEnd/>
              <a:tailEnd/>
            </a:ln>
          </p:spPr>
          <p:txBody>
            <a:bodyPr>
              <a:spAutoFit/>
            </a:bodyPr>
            <a:lstStyle/>
            <a:p>
              <a:pPr algn="l"/>
              <a:r>
                <a:rPr kumimoji="1" lang="en-US" altLang="zh-CN" sz="2000" b="1">
                  <a:latin typeface="微软雅黑 Light" panose="020B0502040204020203" pitchFamily="34" charset="-122"/>
                  <a:ea typeface="微软雅黑 Light" panose="020B0502040204020203" pitchFamily="34" charset="-122"/>
                </a:rPr>
                <a:t>ω</a:t>
              </a:r>
              <a:r>
                <a:rPr kumimoji="1" lang="en-US" altLang="zh-CN" sz="1800" b="1" baseline="-25000">
                  <a:latin typeface="微软雅黑 Light" panose="020B0502040204020203" pitchFamily="34" charset="-122"/>
                  <a:ea typeface="微软雅黑 Light" panose="020B0502040204020203" pitchFamily="34" charset="-122"/>
                </a:rPr>
                <a:t>c</a:t>
              </a:r>
            </a:p>
          </p:txBody>
        </p:sp>
        <p:sp>
          <p:nvSpPr>
            <p:cNvPr id="25" name="Line 22"/>
            <p:cNvSpPr>
              <a:spLocks noChangeShapeType="1"/>
            </p:cNvSpPr>
            <p:nvPr/>
          </p:nvSpPr>
          <p:spPr bwMode="auto">
            <a:xfrm>
              <a:off x="4164" y="1920"/>
              <a:ext cx="384" cy="0"/>
            </a:xfrm>
            <a:prstGeom prst="line">
              <a:avLst/>
            </a:prstGeom>
            <a:noFill/>
            <a:ln w="28575">
              <a:solidFill>
                <a:srgbClr val="D60093"/>
              </a:solidFill>
              <a:round/>
              <a:headEnd/>
              <a:tailEnd type="triangle" w="med" len="me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 name="Line 23"/>
            <p:cNvSpPr>
              <a:spLocks noChangeShapeType="1"/>
            </p:cNvSpPr>
            <p:nvPr/>
          </p:nvSpPr>
          <p:spPr bwMode="auto">
            <a:xfrm>
              <a:off x="3840" y="1920"/>
              <a:ext cx="336" cy="0"/>
            </a:xfrm>
            <a:prstGeom prst="line">
              <a:avLst/>
            </a:prstGeom>
            <a:noFill/>
            <a:ln w="28575">
              <a:solidFill>
                <a:srgbClr val="D60093"/>
              </a:solidFill>
              <a:round/>
              <a:headEnd type="triangle" w="med" len="me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7" name="Text Box 24"/>
            <p:cNvSpPr txBox="1">
              <a:spLocks noChangeArrowheads="1"/>
            </p:cNvSpPr>
            <p:nvPr/>
          </p:nvSpPr>
          <p:spPr bwMode="auto">
            <a:xfrm>
              <a:off x="4032" y="1632"/>
              <a:ext cx="254" cy="295"/>
            </a:xfrm>
            <a:prstGeom prst="rect">
              <a:avLst/>
            </a:prstGeom>
            <a:noFill/>
            <a:ln w="28575">
              <a:noFill/>
              <a:miter lim="800000"/>
              <a:headEnd/>
              <a:tailEnd/>
            </a:ln>
          </p:spPr>
          <p:txBody>
            <a:bodyPr wrap="none">
              <a:spAutoFit/>
            </a:bodyPr>
            <a:lstStyle/>
            <a:p>
              <a:pPr algn="l"/>
              <a:r>
                <a:rPr kumimoji="1" lang="en-US" altLang="zh-CN" b="1">
                  <a:latin typeface="微软雅黑 Light" panose="020B0502040204020203" pitchFamily="34" charset="-122"/>
                  <a:ea typeface="微软雅黑 Light" panose="020B0502040204020203" pitchFamily="34" charset="-122"/>
                </a:rPr>
                <a:t>h</a:t>
              </a:r>
            </a:p>
          </p:txBody>
        </p:sp>
      </p:grpSp>
      <p:sp>
        <p:nvSpPr>
          <p:cNvPr id="28" name="AutoShape 26"/>
          <p:cNvSpPr>
            <a:spLocks noChangeArrowheads="1"/>
          </p:cNvSpPr>
          <p:nvPr/>
        </p:nvSpPr>
        <p:spPr bwMode="auto">
          <a:xfrm>
            <a:off x="9924734" y="2190356"/>
            <a:ext cx="1561852" cy="780926"/>
          </a:xfrm>
          <a:prstGeom prst="wedgeRectCallout">
            <a:avLst>
              <a:gd name="adj1" fmla="val -88981"/>
              <a:gd name="adj2" fmla="val 192367"/>
            </a:avLst>
          </a:prstGeom>
          <a:solidFill>
            <a:srgbClr val="FFFFFF"/>
          </a:solidFill>
          <a:ln w="28575">
            <a:solidFill>
              <a:srgbClr val="FF3300"/>
            </a:solidFill>
            <a:miter lim="800000"/>
            <a:headEnd/>
            <a:tailEnd/>
          </a:ln>
        </p:spPr>
        <p:txBody>
          <a:bodyPr/>
          <a:lstStyle/>
          <a:p>
            <a:r>
              <a:rPr kumimoji="1" lang="en-US" altLang="zh-CN" sz="2000" dirty="0">
                <a:latin typeface="微软雅黑 Light" panose="020B0502040204020203" pitchFamily="34" charset="-122"/>
                <a:ea typeface="微软雅黑 Light" panose="020B0502040204020203" pitchFamily="34" charset="-122"/>
              </a:rPr>
              <a:t>MFR</a:t>
            </a:r>
          </a:p>
          <a:p>
            <a:r>
              <a:rPr kumimoji="1" lang="en-US" altLang="zh-CN" sz="2000" dirty="0">
                <a:latin typeface="微软雅黑 Light" panose="020B0502040204020203" pitchFamily="34" charset="-122"/>
                <a:ea typeface="微软雅黑 Light" panose="020B0502040204020203" pitchFamily="34" charset="-122"/>
              </a:rPr>
              <a:t>-20dB/</a:t>
            </a:r>
            <a:r>
              <a:rPr kumimoji="1" lang="en-US" altLang="zh-CN" sz="2000" dirty="0" err="1">
                <a:latin typeface="微软雅黑 Light" panose="020B0502040204020203" pitchFamily="34" charset="-122"/>
                <a:ea typeface="微软雅黑 Light" panose="020B0502040204020203" pitchFamily="34" charset="-122"/>
              </a:rPr>
              <a:t>dec</a:t>
            </a:r>
            <a:endParaRPr kumimoji="1" lang="en-US" altLang="zh-CN" sz="20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63045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0-#ppt_w/2"/>
                                          </p:val>
                                        </p:tav>
                                        <p:tav tm="100000">
                                          <p:val>
                                            <p:strVal val="#ppt_x"/>
                                          </p:val>
                                        </p:tav>
                                      </p:tavLst>
                                    </p:anim>
                                    <p:anim calcmode="lin" valueType="num">
                                      <p:cBhvr additive="base">
                                        <p:cTn id="18"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8"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标题 1"/>
          <p:cNvSpPr>
            <a:spLocks noGrp="1"/>
          </p:cNvSpPr>
          <p:nvPr>
            <p:ph type="title"/>
          </p:nvPr>
        </p:nvSpPr>
        <p:spPr>
          <a:xfrm>
            <a:off x="838200" y="365125"/>
            <a:ext cx="10515600" cy="1325563"/>
          </a:xfrm>
        </p:spPr>
        <p:txBody>
          <a:bodyPr>
            <a:normAutofit/>
          </a:bodyPr>
          <a:lstStyle/>
          <a:p>
            <a:r>
              <a:rPr lang="en-US" altLang="zh-CN" sz="4000" dirty="0" smtClean="0">
                <a:latin typeface="微软雅黑 Light" panose="020B0502040204020203" pitchFamily="34" charset="-122"/>
                <a:ea typeface="微软雅黑 Light" panose="020B0502040204020203" pitchFamily="34" charset="-122"/>
              </a:rPr>
              <a:t>5.7 </a:t>
            </a:r>
            <a:r>
              <a:rPr lang="zh-CN" altLang="en-US" sz="4000" dirty="0">
                <a:latin typeface="微软雅黑 Light" panose="020B0502040204020203" pitchFamily="34" charset="-122"/>
                <a:ea typeface="微软雅黑 Light" panose="020B0502040204020203" pitchFamily="34" charset="-122"/>
              </a:rPr>
              <a:t>开</a:t>
            </a:r>
            <a:r>
              <a:rPr lang="zh-CN" altLang="en-US" sz="4000" dirty="0" smtClean="0">
                <a:latin typeface="微软雅黑 Light" panose="020B0502040204020203" pitchFamily="34" charset="-122"/>
                <a:ea typeface="微软雅黑 Light" panose="020B0502040204020203" pitchFamily="34" charset="-122"/>
              </a:rPr>
              <a:t>环频率特性</a:t>
            </a:r>
            <a:r>
              <a:rPr lang="zh-CN" altLang="en-US" sz="4000" dirty="0">
                <a:latin typeface="微软雅黑 Light" panose="020B0502040204020203" pitchFamily="34" charset="-122"/>
                <a:ea typeface="微软雅黑 Light" panose="020B0502040204020203" pitchFamily="34" charset="-122"/>
              </a:rPr>
              <a:t>与阶跃响应的关系</a:t>
            </a:r>
          </a:p>
        </p:txBody>
      </p:sp>
      <p:sp>
        <p:nvSpPr>
          <p:cNvPr id="4" name="Text Box 21"/>
          <p:cNvSpPr txBox="1">
            <a:spLocks noChangeArrowheads="1"/>
          </p:cNvSpPr>
          <p:nvPr/>
        </p:nvSpPr>
        <p:spPr bwMode="auto">
          <a:xfrm>
            <a:off x="838200" y="1773858"/>
            <a:ext cx="7858180" cy="461665"/>
          </a:xfrm>
          <a:prstGeom prst="rect">
            <a:avLst/>
          </a:prstGeom>
          <a:noFill/>
          <a:ln w="9525">
            <a:noFill/>
            <a:miter lim="800000"/>
            <a:headEnd/>
            <a:tailEnd/>
          </a:ln>
        </p:spPr>
        <p:txBody>
          <a:bodyPr wrap="square">
            <a:spAutoFit/>
          </a:bodyPr>
          <a:lstStyle/>
          <a:p>
            <a:pPr marL="342900" indent="-342900"/>
            <a:r>
              <a:rPr kumimoji="1" lang="en-US" altLang="zh-CN" sz="2400" dirty="0" smtClean="0">
                <a:latin typeface="微软雅黑 Light" panose="020B0502040204020203" pitchFamily="34" charset="-122"/>
                <a:ea typeface="微软雅黑 Light" panose="020B0502040204020203" pitchFamily="34" charset="-122"/>
              </a:rPr>
              <a:t>3. </a:t>
            </a:r>
            <a:r>
              <a:rPr kumimoji="1" lang="zh-CN" altLang="en-US" sz="2400" dirty="0">
                <a:latin typeface="微软雅黑 Light" panose="020B0502040204020203" pitchFamily="34" charset="-122"/>
                <a:ea typeface="微软雅黑 Light" panose="020B0502040204020203" pitchFamily="34" charset="-122"/>
              </a:rPr>
              <a:t>高</a:t>
            </a:r>
            <a:r>
              <a:rPr kumimoji="1" lang="zh-CN" altLang="en-US" sz="2400" dirty="0" smtClean="0">
                <a:latin typeface="微软雅黑 Light" panose="020B0502040204020203" pitchFamily="34" charset="-122"/>
                <a:ea typeface="微软雅黑 Light" panose="020B0502040204020203" pitchFamily="34" charset="-122"/>
              </a:rPr>
              <a:t>频段</a:t>
            </a:r>
            <a:endParaRPr lang="en-US" altLang="zh-CN" sz="2400" dirty="0">
              <a:latin typeface="微软雅黑 Light" panose="020B0502040204020203" pitchFamily="34" charset="-122"/>
              <a:ea typeface="微软雅黑 Light" panose="020B0502040204020203" pitchFamily="34" charset="-122"/>
              <a:sym typeface="Euclid Symbol" pitchFamily="18" charset="2"/>
            </a:endParaRPr>
          </a:p>
        </p:txBody>
      </p:sp>
      <p:sp>
        <p:nvSpPr>
          <p:cNvPr id="29" name="Rectangle 4"/>
          <p:cNvSpPr>
            <a:spLocks noChangeArrowheads="1"/>
          </p:cNvSpPr>
          <p:nvPr/>
        </p:nvSpPr>
        <p:spPr bwMode="auto">
          <a:xfrm>
            <a:off x="1170199" y="2750082"/>
            <a:ext cx="5119493" cy="2677656"/>
          </a:xfrm>
          <a:prstGeom prst="rect">
            <a:avLst/>
          </a:prstGeom>
          <a:noFill/>
          <a:ln w="9525">
            <a:noFill/>
            <a:miter lim="800000"/>
            <a:headEnd/>
            <a:tailEnd/>
          </a:ln>
          <a:effectLst/>
        </p:spPr>
        <p:txBody>
          <a:bodyPr wrap="square">
            <a:spAutoFit/>
          </a:bodyPr>
          <a:lstStyle/>
          <a:p>
            <a:pPr>
              <a:lnSpc>
                <a:spcPct val="150000"/>
              </a:lnSpc>
            </a:pPr>
            <a:r>
              <a:rPr lang="zh-CN" altLang="en-US" sz="2400" b="0" dirty="0">
                <a:solidFill>
                  <a:schemeClr val="tx1"/>
                </a:solidFill>
                <a:latin typeface="微软雅黑 Light" panose="020B0502040204020203" pitchFamily="34" charset="-122"/>
                <a:ea typeface="微软雅黑 Light" panose="020B0502040204020203" pitchFamily="34" charset="-122"/>
              </a:rPr>
              <a:t>系统开环对数幅频在</a:t>
            </a:r>
            <a:r>
              <a:rPr lang="zh-CN" altLang="en-US" sz="2400" b="0" dirty="0">
                <a:solidFill>
                  <a:srgbClr val="FF0000"/>
                </a:solidFill>
                <a:latin typeface="微软雅黑 Light" panose="020B0502040204020203" pitchFamily="34" charset="-122"/>
                <a:ea typeface="微软雅黑 Light" panose="020B0502040204020203" pitchFamily="34" charset="-122"/>
              </a:rPr>
              <a:t>高频段的幅值</a:t>
            </a:r>
            <a:r>
              <a:rPr lang="zh-CN" altLang="en-US" sz="2400" b="0" dirty="0">
                <a:solidFill>
                  <a:schemeClr val="tx1"/>
                </a:solidFill>
                <a:latin typeface="微软雅黑 Light" panose="020B0502040204020203" pitchFamily="34" charset="-122"/>
                <a:ea typeface="微软雅黑 Light" panose="020B0502040204020203" pitchFamily="34" charset="-122"/>
              </a:rPr>
              <a:t>，直接反映了系统对输入高频干扰信号的抑制能力。高频特性的分贝值越低，系统抗干扰能力越强</a:t>
            </a:r>
            <a:r>
              <a:rPr lang="zh-CN" altLang="en-US" sz="2400" b="0" dirty="0" smtClean="0">
                <a:solidFill>
                  <a:schemeClr val="tx1"/>
                </a:solidFill>
                <a:latin typeface="微软雅黑 Light" panose="020B0502040204020203" pitchFamily="34" charset="-122"/>
                <a:ea typeface="微软雅黑 Light" panose="020B0502040204020203" pitchFamily="34" charset="-122"/>
              </a:rPr>
              <a:t>。 </a:t>
            </a:r>
            <a:endParaRPr lang="zh-CN" altLang="en-US" sz="2400" b="0" dirty="0">
              <a:solidFill>
                <a:schemeClr val="tx1"/>
              </a:solidFill>
              <a:latin typeface="微软雅黑 Light" panose="020B0502040204020203" pitchFamily="34" charset="-122"/>
              <a:ea typeface="微软雅黑 Light" panose="020B0502040204020203" pitchFamily="34" charset="-122"/>
            </a:endParaRPr>
          </a:p>
          <a:p>
            <a:r>
              <a:rPr lang="zh-CN" altLang="en-US" sz="2400" b="0" dirty="0">
                <a:solidFill>
                  <a:schemeClr val="tx1"/>
                </a:solidFill>
                <a:latin typeface="微软雅黑 Light" panose="020B0502040204020203" pitchFamily="34" charset="-122"/>
                <a:ea typeface="微软雅黑 Light" panose="020B0502040204020203" pitchFamily="34" charset="-122"/>
              </a:rPr>
              <a:t>      </a:t>
            </a:r>
          </a:p>
        </p:txBody>
      </p:sp>
      <p:grpSp>
        <p:nvGrpSpPr>
          <p:cNvPr id="51" name="Group 4"/>
          <p:cNvGrpSpPr>
            <a:grpSpLocks/>
          </p:cNvGrpSpPr>
          <p:nvPr/>
        </p:nvGrpSpPr>
        <p:grpSpPr bwMode="auto">
          <a:xfrm>
            <a:off x="6620083" y="2671436"/>
            <a:ext cx="5121074" cy="2823349"/>
            <a:chOff x="2052" y="1296"/>
            <a:chExt cx="4092" cy="2256"/>
          </a:xfrm>
        </p:grpSpPr>
        <p:sp>
          <p:nvSpPr>
            <p:cNvPr id="52" name="Line 5"/>
            <p:cNvSpPr>
              <a:spLocks noChangeShapeType="1"/>
            </p:cNvSpPr>
            <p:nvPr/>
          </p:nvSpPr>
          <p:spPr bwMode="auto">
            <a:xfrm>
              <a:off x="2496" y="1584"/>
              <a:ext cx="900" cy="444"/>
            </a:xfrm>
            <a:prstGeom prst="line">
              <a:avLst/>
            </a:prstGeom>
            <a:noFill/>
            <a:ln w="38100">
              <a:solidFill>
                <a:schemeClr val="hlink"/>
              </a:solidFill>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53" name="Rectangle 6"/>
            <p:cNvSpPr>
              <a:spLocks noChangeArrowheads="1"/>
            </p:cNvSpPr>
            <p:nvPr/>
          </p:nvSpPr>
          <p:spPr bwMode="auto">
            <a:xfrm>
              <a:off x="3024" y="1605"/>
              <a:ext cx="1112" cy="295"/>
            </a:xfrm>
            <a:prstGeom prst="rect">
              <a:avLst/>
            </a:prstGeom>
            <a:noFill/>
            <a:ln w="28575">
              <a:noFill/>
              <a:miter lim="800000"/>
              <a:headEnd/>
              <a:tailEnd/>
            </a:ln>
          </p:spPr>
          <p:txBody>
            <a:bodyPr wrap="none">
              <a:spAutoFit/>
            </a:bodyPr>
            <a:lstStyle/>
            <a:p>
              <a:pPr algn="l"/>
              <a:r>
                <a:rPr kumimoji="1" lang="en-US" altLang="zh-CN" sz="1800" b="1">
                  <a:latin typeface="微软雅黑 Light" panose="020B0502040204020203" pitchFamily="34" charset="-122"/>
                  <a:ea typeface="微软雅黑 Light" panose="020B0502040204020203" pitchFamily="34" charset="-122"/>
                  <a:sym typeface="Euclid Symbol" pitchFamily="18" charset="2"/>
                </a:rPr>
                <a:t></a:t>
              </a:r>
              <a:r>
                <a:rPr kumimoji="1" lang="en-US" altLang="zh-CN" sz="1800" b="1">
                  <a:latin typeface="微软雅黑 Light" panose="020B0502040204020203" pitchFamily="34" charset="-122"/>
                  <a:ea typeface="微软雅黑 Light" panose="020B0502040204020203" pitchFamily="34" charset="-122"/>
                </a:rPr>
                <a:t>20dB/dec</a:t>
              </a:r>
            </a:p>
          </p:txBody>
        </p:sp>
        <p:sp>
          <p:nvSpPr>
            <p:cNvPr id="54" name="Line 7"/>
            <p:cNvSpPr>
              <a:spLocks noChangeShapeType="1"/>
            </p:cNvSpPr>
            <p:nvPr/>
          </p:nvSpPr>
          <p:spPr bwMode="auto">
            <a:xfrm>
              <a:off x="2052" y="2640"/>
              <a:ext cx="3168" cy="0"/>
            </a:xfrm>
            <a:prstGeom prst="line">
              <a:avLst/>
            </a:prstGeom>
            <a:noFill/>
            <a:ln w="28575">
              <a:solidFill>
                <a:schemeClr val="tx1"/>
              </a:solidFill>
              <a:round/>
              <a:headEnd/>
              <a:tailEnd type="triangle" w="med" len="me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56" name="Line 8"/>
            <p:cNvSpPr>
              <a:spLocks noChangeShapeType="1"/>
            </p:cNvSpPr>
            <p:nvPr/>
          </p:nvSpPr>
          <p:spPr bwMode="auto">
            <a:xfrm flipV="1">
              <a:off x="2688" y="1344"/>
              <a:ext cx="0" cy="1968"/>
            </a:xfrm>
            <a:prstGeom prst="line">
              <a:avLst/>
            </a:prstGeom>
            <a:noFill/>
            <a:ln w="28575">
              <a:solidFill>
                <a:schemeClr val="tx1"/>
              </a:solidFill>
              <a:round/>
              <a:headEnd/>
              <a:tailEnd type="triangle" w="med" len="me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57" name="Line 9"/>
            <p:cNvSpPr>
              <a:spLocks noChangeShapeType="1"/>
            </p:cNvSpPr>
            <p:nvPr/>
          </p:nvSpPr>
          <p:spPr bwMode="auto">
            <a:xfrm>
              <a:off x="3408" y="2016"/>
              <a:ext cx="432" cy="432"/>
            </a:xfrm>
            <a:prstGeom prst="line">
              <a:avLst/>
            </a:prstGeom>
            <a:noFill/>
            <a:ln w="38100">
              <a:solidFill>
                <a:schemeClr val="hlink"/>
              </a:solidFill>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58" name="Line 10"/>
            <p:cNvSpPr>
              <a:spLocks noChangeShapeType="1"/>
            </p:cNvSpPr>
            <p:nvPr/>
          </p:nvSpPr>
          <p:spPr bwMode="auto">
            <a:xfrm>
              <a:off x="3840" y="2448"/>
              <a:ext cx="804" cy="396"/>
            </a:xfrm>
            <a:prstGeom prst="line">
              <a:avLst/>
            </a:prstGeom>
            <a:noFill/>
            <a:ln w="38100">
              <a:solidFill>
                <a:schemeClr val="hlink"/>
              </a:solidFill>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59" name="Line 11"/>
            <p:cNvSpPr>
              <a:spLocks noChangeShapeType="1"/>
            </p:cNvSpPr>
            <p:nvPr/>
          </p:nvSpPr>
          <p:spPr bwMode="auto">
            <a:xfrm>
              <a:off x="4644" y="2844"/>
              <a:ext cx="576" cy="708"/>
            </a:xfrm>
            <a:prstGeom prst="line">
              <a:avLst/>
            </a:prstGeom>
            <a:noFill/>
            <a:ln w="38100">
              <a:solidFill>
                <a:schemeClr val="hlink"/>
              </a:solidFill>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60" name="Text Box 12"/>
            <p:cNvSpPr txBox="1">
              <a:spLocks noChangeArrowheads="1"/>
            </p:cNvSpPr>
            <p:nvPr/>
          </p:nvSpPr>
          <p:spPr bwMode="auto">
            <a:xfrm>
              <a:off x="2112" y="1296"/>
              <a:ext cx="513" cy="295"/>
            </a:xfrm>
            <a:prstGeom prst="rect">
              <a:avLst/>
            </a:prstGeom>
            <a:noFill/>
            <a:ln w="28575">
              <a:noFill/>
              <a:miter lim="800000"/>
              <a:headEnd/>
              <a:tailEnd/>
            </a:ln>
          </p:spPr>
          <p:txBody>
            <a:bodyPr wrap="none">
              <a:spAutoFit/>
            </a:bodyPr>
            <a:lstStyle/>
            <a:p>
              <a:pPr algn="l"/>
              <a:r>
                <a:rPr kumimoji="1" lang="en-US" altLang="zh-CN" sz="1800" b="1" dirty="0">
                  <a:latin typeface="微软雅黑 Light" panose="020B0502040204020203" pitchFamily="34" charset="-122"/>
                  <a:ea typeface="微软雅黑 Light" panose="020B0502040204020203" pitchFamily="34" charset="-122"/>
                </a:rPr>
                <a:t>L(ω)</a:t>
              </a:r>
            </a:p>
          </p:txBody>
        </p:sp>
        <p:sp>
          <p:nvSpPr>
            <p:cNvPr id="61" name="Rectangle 13"/>
            <p:cNvSpPr>
              <a:spLocks noChangeArrowheads="1"/>
            </p:cNvSpPr>
            <p:nvPr/>
          </p:nvSpPr>
          <p:spPr bwMode="auto">
            <a:xfrm>
              <a:off x="2880" y="2256"/>
              <a:ext cx="1030" cy="295"/>
            </a:xfrm>
            <a:prstGeom prst="rect">
              <a:avLst/>
            </a:prstGeom>
            <a:noFill/>
            <a:ln w="28575">
              <a:noFill/>
              <a:miter lim="800000"/>
              <a:headEnd/>
              <a:tailEnd/>
            </a:ln>
          </p:spPr>
          <p:txBody>
            <a:bodyPr wrap="none">
              <a:spAutoFit/>
            </a:bodyPr>
            <a:lstStyle/>
            <a:p>
              <a:pPr algn="l"/>
              <a:r>
                <a:rPr kumimoji="1" lang="en-US" altLang="zh-CN" sz="1800" b="1" dirty="0">
                  <a:latin typeface="微软雅黑 Light" panose="020B0502040204020203" pitchFamily="34" charset="-122"/>
                  <a:ea typeface="微软雅黑 Light" panose="020B0502040204020203" pitchFamily="34" charset="-122"/>
                </a:rPr>
                <a:t>-40dB/</a:t>
              </a:r>
              <a:r>
                <a:rPr kumimoji="1" lang="en-US" altLang="zh-CN" sz="1800" b="1" dirty="0" err="1">
                  <a:latin typeface="微软雅黑 Light" panose="020B0502040204020203" pitchFamily="34" charset="-122"/>
                  <a:ea typeface="微软雅黑 Light" panose="020B0502040204020203" pitchFamily="34" charset="-122"/>
                </a:rPr>
                <a:t>dec</a:t>
              </a:r>
              <a:endParaRPr kumimoji="1" lang="en-US" altLang="zh-CN" sz="1800" b="1" dirty="0">
                <a:latin typeface="微软雅黑 Light" panose="020B0502040204020203" pitchFamily="34" charset="-122"/>
                <a:ea typeface="微软雅黑 Light" panose="020B0502040204020203" pitchFamily="34" charset="-122"/>
              </a:endParaRPr>
            </a:p>
          </p:txBody>
        </p:sp>
        <p:sp>
          <p:nvSpPr>
            <p:cNvPr id="62" name="Rectangle 14"/>
            <p:cNvSpPr>
              <a:spLocks noChangeArrowheads="1"/>
            </p:cNvSpPr>
            <p:nvPr/>
          </p:nvSpPr>
          <p:spPr bwMode="auto">
            <a:xfrm>
              <a:off x="5028" y="3045"/>
              <a:ext cx="1116" cy="295"/>
            </a:xfrm>
            <a:prstGeom prst="rect">
              <a:avLst/>
            </a:prstGeom>
            <a:noFill/>
            <a:ln w="28575">
              <a:noFill/>
              <a:miter lim="800000"/>
              <a:headEnd/>
              <a:tailEnd/>
            </a:ln>
          </p:spPr>
          <p:txBody>
            <a:bodyPr wrap="none">
              <a:spAutoFit/>
            </a:bodyPr>
            <a:lstStyle/>
            <a:p>
              <a:pPr algn="l"/>
              <a:r>
                <a:rPr kumimoji="1" lang="en-US" altLang="zh-CN" sz="1800" b="1">
                  <a:latin typeface="微软雅黑 Light" panose="020B0502040204020203" pitchFamily="34" charset="-122"/>
                  <a:ea typeface="微软雅黑 Light" panose="020B0502040204020203" pitchFamily="34" charset="-122"/>
                  <a:sym typeface="Euclid Symbol" pitchFamily="18" charset="2"/>
                </a:rPr>
                <a:t></a:t>
              </a:r>
              <a:r>
                <a:rPr kumimoji="1" lang="en-US" altLang="zh-CN" sz="1800" b="1">
                  <a:latin typeface="微软雅黑 Light" panose="020B0502040204020203" pitchFamily="34" charset="-122"/>
                  <a:ea typeface="微软雅黑 Light" panose="020B0502040204020203" pitchFamily="34" charset="-122"/>
                </a:rPr>
                <a:t>40dB/dec</a:t>
              </a:r>
            </a:p>
          </p:txBody>
        </p:sp>
        <p:sp>
          <p:nvSpPr>
            <p:cNvPr id="63" name="Rectangle 15"/>
            <p:cNvSpPr>
              <a:spLocks noChangeArrowheads="1"/>
            </p:cNvSpPr>
            <p:nvPr/>
          </p:nvSpPr>
          <p:spPr bwMode="auto">
            <a:xfrm>
              <a:off x="3828" y="2133"/>
              <a:ext cx="1112" cy="295"/>
            </a:xfrm>
            <a:prstGeom prst="rect">
              <a:avLst/>
            </a:prstGeom>
            <a:noFill/>
            <a:ln w="28575">
              <a:noFill/>
              <a:miter lim="800000"/>
              <a:headEnd/>
              <a:tailEnd/>
            </a:ln>
          </p:spPr>
          <p:txBody>
            <a:bodyPr wrap="none">
              <a:spAutoFit/>
            </a:bodyPr>
            <a:lstStyle/>
            <a:p>
              <a:pPr algn="l"/>
              <a:r>
                <a:rPr kumimoji="1" lang="en-US" altLang="zh-CN" sz="1800" b="1">
                  <a:latin typeface="微软雅黑 Light" panose="020B0502040204020203" pitchFamily="34" charset="-122"/>
                  <a:ea typeface="微软雅黑 Light" panose="020B0502040204020203" pitchFamily="34" charset="-122"/>
                  <a:sym typeface="Euclid Symbol" pitchFamily="18" charset="2"/>
                </a:rPr>
                <a:t></a:t>
              </a:r>
              <a:r>
                <a:rPr kumimoji="1" lang="en-US" altLang="zh-CN" sz="1800" b="1">
                  <a:latin typeface="微软雅黑 Light" panose="020B0502040204020203" pitchFamily="34" charset="-122"/>
                  <a:ea typeface="微软雅黑 Light" panose="020B0502040204020203" pitchFamily="34" charset="-122"/>
                </a:rPr>
                <a:t>20dB/dec</a:t>
              </a:r>
            </a:p>
          </p:txBody>
        </p:sp>
        <p:sp>
          <p:nvSpPr>
            <p:cNvPr id="64" name="Line 16"/>
            <p:cNvSpPr>
              <a:spLocks noChangeShapeType="1"/>
            </p:cNvSpPr>
            <p:nvPr/>
          </p:nvSpPr>
          <p:spPr bwMode="auto">
            <a:xfrm>
              <a:off x="3840" y="1872"/>
              <a:ext cx="0" cy="816"/>
            </a:xfrm>
            <a:prstGeom prst="line">
              <a:avLst/>
            </a:prstGeom>
            <a:noFill/>
            <a:ln w="28575">
              <a:solidFill>
                <a:srgbClr val="D60093"/>
              </a:solidFill>
              <a:prstDash val="dash"/>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65" name="Line 17"/>
            <p:cNvSpPr>
              <a:spLocks noChangeShapeType="1"/>
            </p:cNvSpPr>
            <p:nvPr/>
          </p:nvSpPr>
          <p:spPr bwMode="auto">
            <a:xfrm>
              <a:off x="4596" y="1872"/>
              <a:ext cx="0" cy="1056"/>
            </a:xfrm>
            <a:prstGeom prst="line">
              <a:avLst/>
            </a:prstGeom>
            <a:noFill/>
            <a:ln w="28575">
              <a:solidFill>
                <a:srgbClr val="D60093"/>
              </a:solidFill>
              <a:prstDash val="dash"/>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66" name="Rectangle 18"/>
            <p:cNvSpPr>
              <a:spLocks noChangeArrowheads="1"/>
            </p:cNvSpPr>
            <p:nvPr/>
          </p:nvSpPr>
          <p:spPr bwMode="auto">
            <a:xfrm>
              <a:off x="3612" y="2688"/>
              <a:ext cx="420" cy="295"/>
            </a:xfrm>
            <a:prstGeom prst="rect">
              <a:avLst/>
            </a:prstGeom>
            <a:noFill/>
            <a:ln w="28575">
              <a:noFill/>
              <a:miter lim="800000"/>
              <a:headEnd/>
              <a:tailEnd/>
            </a:ln>
          </p:spPr>
          <p:txBody>
            <a:bodyPr wrap="square">
              <a:spAutoFit/>
            </a:bodyPr>
            <a:lstStyle/>
            <a:p>
              <a:pPr algn="l"/>
              <a:r>
                <a:rPr kumimoji="1" lang="en-US" altLang="zh-CN" sz="1800" b="1" dirty="0">
                  <a:latin typeface="微软雅黑 Light" panose="020B0502040204020203" pitchFamily="34" charset="-122"/>
                  <a:ea typeface="微软雅黑 Light" panose="020B0502040204020203" pitchFamily="34" charset="-122"/>
                </a:rPr>
                <a:t>ω</a:t>
              </a:r>
              <a:r>
                <a:rPr kumimoji="1" lang="en-US" altLang="zh-CN" sz="1800" b="1" baseline="-25000" dirty="0">
                  <a:latin typeface="微软雅黑 Light" panose="020B0502040204020203" pitchFamily="34" charset="-122"/>
                  <a:ea typeface="微软雅黑 Light" panose="020B0502040204020203" pitchFamily="34" charset="-122"/>
                </a:rPr>
                <a:t>2</a:t>
              </a:r>
            </a:p>
          </p:txBody>
        </p:sp>
        <p:sp>
          <p:nvSpPr>
            <p:cNvPr id="67" name="Rectangle 19"/>
            <p:cNvSpPr>
              <a:spLocks noChangeArrowheads="1"/>
            </p:cNvSpPr>
            <p:nvPr/>
          </p:nvSpPr>
          <p:spPr bwMode="auto">
            <a:xfrm>
              <a:off x="4692" y="2736"/>
              <a:ext cx="384" cy="295"/>
            </a:xfrm>
            <a:prstGeom prst="rect">
              <a:avLst/>
            </a:prstGeom>
            <a:noFill/>
            <a:ln w="28575">
              <a:noFill/>
              <a:miter lim="800000"/>
              <a:headEnd/>
              <a:tailEnd/>
            </a:ln>
          </p:spPr>
          <p:txBody>
            <a:bodyPr>
              <a:spAutoFit/>
            </a:bodyPr>
            <a:lstStyle/>
            <a:p>
              <a:pPr algn="l"/>
              <a:r>
                <a:rPr kumimoji="1" lang="en-US" altLang="zh-CN" sz="1800" b="1">
                  <a:latin typeface="微软雅黑 Light" panose="020B0502040204020203" pitchFamily="34" charset="-122"/>
                  <a:ea typeface="微软雅黑 Light" panose="020B0502040204020203" pitchFamily="34" charset="-122"/>
                </a:rPr>
                <a:t>ω</a:t>
              </a:r>
              <a:r>
                <a:rPr kumimoji="1" lang="en-US" altLang="zh-CN" sz="1800" b="1" baseline="-25000">
                  <a:latin typeface="微软雅黑 Light" panose="020B0502040204020203" pitchFamily="34" charset="-122"/>
                  <a:ea typeface="微软雅黑 Light" panose="020B0502040204020203" pitchFamily="34" charset="-122"/>
                </a:rPr>
                <a:t>3</a:t>
              </a:r>
            </a:p>
          </p:txBody>
        </p:sp>
        <p:sp>
          <p:nvSpPr>
            <p:cNvPr id="68" name="Rectangle 20"/>
            <p:cNvSpPr>
              <a:spLocks noChangeArrowheads="1"/>
            </p:cNvSpPr>
            <p:nvPr/>
          </p:nvSpPr>
          <p:spPr bwMode="auto">
            <a:xfrm>
              <a:off x="3924" y="2688"/>
              <a:ext cx="418" cy="295"/>
            </a:xfrm>
            <a:prstGeom prst="rect">
              <a:avLst/>
            </a:prstGeom>
            <a:noFill/>
            <a:ln w="28575">
              <a:noFill/>
              <a:miter lim="800000"/>
              <a:headEnd/>
              <a:tailEnd/>
            </a:ln>
          </p:spPr>
          <p:txBody>
            <a:bodyPr wrap="none">
              <a:spAutoFit/>
            </a:bodyPr>
            <a:lstStyle/>
            <a:p>
              <a:pPr algn="l"/>
              <a:r>
                <a:rPr kumimoji="1" lang="en-US" altLang="zh-CN" sz="1800" b="1">
                  <a:latin typeface="微软雅黑 Light" panose="020B0502040204020203" pitchFamily="34" charset="-122"/>
                  <a:ea typeface="微软雅黑 Light" panose="020B0502040204020203" pitchFamily="34" charset="-122"/>
                </a:rPr>
                <a:t>ω</a:t>
              </a:r>
              <a:r>
                <a:rPr kumimoji="1" lang="en-US" altLang="zh-CN" sz="1800" b="1" baseline="-25000">
                  <a:latin typeface="微软雅黑 Light" panose="020B0502040204020203" pitchFamily="34" charset="-122"/>
                  <a:ea typeface="微软雅黑 Light" panose="020B0502040204020203" pitchFamily="34" charset="-122"/>
                </a:rPr>
                <a:t>m</a:t>
              </a:r>
            </a:p>
          </p:txBody>
        </p:sp>
        <p:sp>
          <p:nvSpPr>
            <p:cNvPr id="69" name="Rectangle 21"/>
            <p:cNvSpPr>
              <a:spLocks noChangeArrowheads="1"/>
            </p:cNvSpPr>
            <p:nvPr/>
          </p:nvSpPr>
          <p:spPr bwMode="auto">
            <a:xfrm>
              <a:off x="4164" y="2352"/>
              <a:ext cx="384" cy="320"/>
            </a:xfrm>
            <a:prstGeom prst="rect">
              <a:avLst/>
            </a:prstGeom>
            <a:noFill/>
            <a:ln w="28575">
              <a:noFill/>
              <a:miter lim="800000"/>
              <a:headEnd/>
              <a:tailEnd/>
            </a:ln>
          </p:spPr>
          <p:txBody>
            <a:bodyPr>
              <a:spAutoFit/>
            </a:bodyPr>
            <a:lstStyle/>
            <a:p>
              <a:pPr algn="l"/>
              <a:r>
                <a:rPr kumimoji="1" lang="en-US" altLang="zh-CN" sz="2000" b="1">
                  <a:latin typeface="微软雅黑 Light" panose="020B0502040204020203" pitchFamily="34" charset="-122"/>
                  <a:ea typeface="微软雅黑 Light" panose="020B0502040204020203" pitchFamily="34" charset="-122"/>
                </a:rPr>
                <a:t>ω</a:t>
              </a:r>
              <a:r>
                <a:rPr kumimoji="1" lang="en-US" altLang="zh-CN" sz="1800" b="1" baseline="-25000">
                  <a:latin typeface="微软雅黑 Light" panose="020B0502040204020203" pitchFamily="34" charset="-122"/>
                  <a:ea typeface="微软雅黑 Light" panose="020B0502040204020203" pitchFamily="34" charset="-122"/>
                </a:rPr>
                <a:t>c</a:t>
              </a:r>
            </a:p>
          </p:txBody>
        </p:sp>
        <p:sp>
          <p:nvSpPr>
            <p:cNvPr id="70" name="Line 22"/>
            <p:cNvSpPr>
              <a:spLocks noChangeShapeType="1"/>
            </p:cNvSpPr>
            <p:nvPr/>
          </p:nvSpPr>
          <p:spPr bwMode="auto">
            <a:xfrm>
              <a:off x="4164" y="1920"/>
              <a:ext cx="384" cy="0"/>
            </a:xfrm>
            <a:prstGeom prst="line">
              <a:avLst/>
            </a:prstGeom>
            <a:noFill/>
            <a:ln w="28575">
              <a:solidFill>
                <a:srgbClr val="D60093"/>
              </a:solidFill>
              <a:round/>
              <a:headEnd/>
              <a:tailEnd type="triangle" w="med" len="me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71" name="Line 23"/>
            <p:cNvSpPr>
              <a:spLocks noChangeShapeType="1"/>
            </p:cNvSpPr>
            <p:nvPr/>
          </p:nvSpPr>
          <p:spPr bwMode="auto">
            <a:xfrm>
              <a:off x="3840" y="1920"/>
              <a:ext cx="336" cy="0"/>
            </a:xfrm>
            <a:prstGeom prst="line">
              <a:avLst/>
            </a:prstGeom>
            <a:noFill/>
            <a:ln w="28575">
              <a:solidFill>
                <a:srgbClr val="D60093"/>
              </a:solidFill>
              <a:round/>
              <a:headEnd type="triangle" w="med" len="me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72" name="Text Box 24"/>
            <p:cNvSpPr txBox="1">
              <a:spLocks noChangeArrowheads="1"/>
            </p:cNvSpPr>
            <p:nvPr/>
          </p:nvSpPr>
          <p:spPr bwMode="auto">
            <a:xfrm>
              <a:off x="4032" y="1632"/>
              <a:ext cx="254" cy="295"/>
            </a:xfrm>
            <a:prstGeom prst="rect">
              <a:avLst/>
            </a:prstGeom>
            <a:noFill/>
            <a:ln w="28575">
              <a:noFill/>
              <a:miter lim="800000"/>
              <a:headEnd/>
              <a:tailEnd/>
            </a:ln>
          </p:spPr>
          <p:txBody>
            <a:bodyPr wrap="none">
              <a:spAutoFit/>
            </a:bodyPr>
            <a:lstStyle/>
            <a:p>
              <a:pPr algn="l"/>
              <a:r>
                <a:rPr kumimoji="1" lang="en-US" altLang="zh-CN" b="1">
                  <a:latin typeface="微软雅黑 Light" panose="020B0502040204020203" pitchFamily="34" charset="-122"/>
                  <a:ea typeface="微软雅黑 Light" panose="020B0502040204020203" pitchFamily="34" charset="-122"/>
                </a:rPr>
                <a:t>h</a:t>
              </a:r>
            </a:p>
          </p:txBody>
        </p:sp>
      </p:grpSp>
      <p:sp>
        <p:nvSpPr>
          <p:cNvPr id="73" name="AutoShape 26"/>
          <p:cNvSpPr>
            <a:spLocks noChangeArrowheads="1"/>
          </p:cNvSpPr>
          <p:nvPr/>
        </p:nvSpPr>
        <p:spPr bwMode="auto">
          <a:xfrm>
            <a:off x="10344500" y="2638277"/>
            <a:ext cx="942213" cy="564414"/>
          </a:xfrm>
          <a:prstGeom prst="wedgeRectCallout">
            <a:avLst>
              <a:gd name="adj1" fmla="val -52207"/>
              <a:gd name="adj2" fmla="val 343165"/>
            </a:avLst>
          </a:prstGeom>
          <a:solidFill>
            <a:srgbClr val="FFFFFF"/>
          </a:solidFill>
          <a:ln w="28575">
            <a:solidFill>
              <a:srgbClr val="FF3300"/>
            </a:solidFill>
            <a:miter lim="800000"/>
            <a:headEnd/>
            <a:tailEnd/>
          </a:ln>
        </p:spPr>
        <p:txBody>
          <a:bodyPr/>
          <a:lstStyle/>
          <a:p>
            <a:r>
              <a:rPr kumimoji="1" lang="en-US" altLang="zh-CN" b="1">
                <a:latin typeface="微软雅黑 Light" panose="020B0502040204020203" pitchFamily="34" charset="-122"/>
                <a:ea typeface="微软雅黑 Light" panose="020B0502040204020203" pitchFamily="34" charset="-122"/>
              </a:rPr>
              <a:t>HFR</a:t>
            </a:r>
          </a:p>
        </p:txBody>
      </p:sp>
    </p:spTree>
    <p:extLst>
      <p:ext uri="{BB962C8B-B14F-4D97-AF65-F5344CB8AC3E}">
        <p14:creationId xmlns:p14="http://schemas.microsoft.com/office/powerpoint/2010/main" val="1450249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up)">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3" fill="hold" grpId="0" nodeType="clickEffect">
                                  <p:stCondLst>
                                    <p:cond delay="0"/>
                                  </p:stCondLst>
                                  <p:childTnLst>
                                    <p:set>
                                      <p:cBhvr>
                                        <p:cTn id="16" dur="1" fill="hold">
                                          <p:stCondLst>
                                            <p:cond delay="0"/>
                                          </p:stCondLst>
                                        </p:cTn>
                                        <p:tgtEl>
                                          <p:spTgt spid="73"/>
                                        </p:tgtEl>
                                        <p:attrNameLst>
                                          <p:attrName>style.visibility</p:attrName>
                                        </p:attrNameLst>
                                      </p:cBhvr>
                                      <p:to>
                                        <p:strVal val="visible"/>
                                      </p:to>
                                    </p:set>
                                    <p:anim calcmode="lin" valueType="num">
                                      <p:cBhvr additive="base">
                                        <p:cTn id="17" dur="500" fill="hold"/>
                                        <p:tgtEl>
                                          <p:spTgt spid="73"/>
                                        </p:tgtEl>
                                        <p:attrNameLst>
                                          <p:attrName>ppt_x</p:attrName>
                                        </p:attrNameLst>
                                      </p:cBhvr>
                                      <p:tavLst>
                                        <p:tav tm="0">
                                          <p:val>
                                            <p:strVal val="1+#ppt_w/2"/>
                                          </p:val>
                                        </p:tav>
                                        <p:tav tm="100000">
                                          <p:val>
                                            <p:strVal val="#ppt_x"/>
                                          </p:val>
                                        </p:tav>
                                      </p:tavLst>
                                    </p:anim>
                                    <p:anim calcmode="lin" valueType="num">
                                      <p:cBhvr additive="base">
                                        <p:cTn id="18" dur="500" fill="hold"/>
                                        <p:tgtEl>
                                          <p:spTgt spid="7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9" grpId="0"/>
      <p:bldP spid="73"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标题 1"/>
          <p:cNvSpPr>
            <a:spLocks noGrp="1"/>
          </p:cNvSpPr>
          <p:nvPr>
            <p:ph type="title"/>
          </p:nvPr>
        </p:nvSpPr>
        <p:spPr>
          <a:xfrm>
            <a:off x="838200" y="365125"/>
            <a:ext cx="10515600" cy="1325563"/>
          </a:xfrm>
        </p:spPr>
        <p:txBody>
          <a:bodyPr>
            <a:normAutofit/>
          </a:bodyPr>
          <a:lstStyle/>
          <a:p>
            <a:r>
              <a:rPr lang="en-US" altLang="zh-CN" sz="4000" dirty="0" smtClean="0">
                <a:latin typeface="微软雅黑 Light" panose="020B0502040204020203" pitchFamily="34" charset="-122"/>
                <a:ea typeface="微软雅黑 Light" panose="020B0502040204020203" pitchFamily="34" charset="-122"/>
              </a:rPr>
              <a:t>5.7 </a:t>
            </a:r>
            <a:r>
              <a:rPr lang="zh-CN" altLang="en-US" sz="4000" dirty="0">
                <a:latin typeface="微软雅黑 Light" panose="020B0502040204020203" pitchFamily="34" charset="-122"/>
                <a:ea typeface="微软雅黑 Light" panose="020B0502040204020203" pitchFamily="34" charset="-122"/>
              </a:rPr>
              <a:t>开</a:t>
            </a:r>
            <a:r>
              <a:rPr lang="zh-CN" altLang="en-US" sz="4000" dirty="0" smtClean="0">
                <a:latin typeface="微软雅黑 Light" panose="020B0502040204020203" pitchFamily="34" charset="-122"/>
                <a:ea typeface="微软雅黑 Light" panose="020B0502040204020203" pitchFamily="34" charset="-122"/>
              </a:rPr>
              <a:t>环频率特性</a:t>
            </a:r>
            <a:r>
              <a:rPr lang="zh-CN" altLang="en-US" sz="4000" dirty="0">
                <a:latin typeface="微软雅黑 Light" panose="020B0502040204020203" pitchFamily="34" charset="-122"/>
                <a:ea typeface="微软雅黑 Light" panose="020B0502040204020203" pitchFamily="34" charset="-122"/>
              </a:rPr>
              <a:t>与阶跃响应的关系</a:t>
            </a:r>
          </a:p>
        </p:txBody>
      </p:sp>
      <p:grpSp>
        <p:nvGrpSpPr>
          <p:cNvPr id="51" name="Group 4"/>
          <p:cNvGrpSpPr>
            <a:grpSpLocks/>
          </p:cNvGrpSpPr>
          <p:nvPr/>
        </p:nvGrpSpPr>
        <p:grpSpPr bwMode="auto">
          <a:xfrm>
            <a:off x="6620083" y="2671436"/>
            <a:ext cx="5121074" cy="2823349"/>
            <a:chOff x="2052" y="1296"/>
            <a:chExt cx="4092" cy="2256"/>
          </a:xfrm>
        </p:grpSpPr>
        <p:sp>
          <p:nvSpPr>
            <p:cNvPr id="52" name="Line 5"/>
            <p:cNvSpPr>
              <a:spLocks noChangeShapeType="1"/>
            </p:cNvSpPr>
            <p:nvPr/>
          </p:nvSpPr>
          <p:spPr bwMode="auto">
            <a:xfrm>
              <a:off x="2496" y="1584"/>
              <a:ext cx="900" cy="444"/>
            </a:xfrm>
            <a:prstGeom prst="line">
              <a:avLst/>
            </a:prstGeom>
            <a:noFill/>
            <a:ln w="38100">
              <a:solidFill>
                <a:schemeClr val="hlink"/>
              </a:solidFill>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53" name="Rectangle 6"/>
            <p:cNvSpPr>
              <a:spLocks noChangeArrowheads="1"/>
            </p:cNvSpPr>
            <p:nvPr/>
          </p:nvSpPr>
          <p:spPr bwMode="auto">
            <a:xfrm>
              <a:off x="3024" y="1605"/>
              <a:ext cx="1112" cy="295"/>
            </a:xfrm>
            <a:prstGeom prst="rect">
              <a:avLst/>
            </a:prstGeom>
            <a:noFill/>
            <a:ln w="28575">
              <a:noFill/>
              <a:miter lim="800000"/>
              <a:headEnd/>
              <a:tailEnd/>
            </a:ln>
          </p:spPr>
          <p:txBody>
            <a:bodyPr wrap="none">
              <a:spAutoFit/>
            </a:bodyPr>
            <a:lstStyle/>
            <a:p>
              <a:pPr algn="l"/>
              <a:r>
                <a:rPr kumimoji="1" lang="en-US" altLang="zh-CN" sz="1800" b="1">
                  <a:latin typeface="微软雅黑 Light" panose="020B0502040204020203" pitchFamily="34" charset="-122"/>
                  <a:ea typeface="微软雅黑 Light" panose="020B0502040204020203" pitchFamily="34" charset="-122"/>
                  <a:sym typeface="Euclid Symbol" pitchFamily="18" charset="2"/>
                </a:rPr>
                <a:t></a:t>
              </a:r>
              <a:r>
                <a:rPr kumimoji="1" lang="en-US" altLang="zh-CN" sz="1800" b="1">
                  <a:latin typeface="微软雅黑 Light" panose="020B0502040204020203" pitchFamily="34" charset="-122"/>
                  <a:ea typeface="微软雅黑 Light" panose="020B0502040204020203" pitchFamily="34" charset="-122"/>
                </a:rPr>
                <a:t>20dB/dec</a:t>
              </a:r>
            </a:p>
          </p:txBody>
        </p:sp>
        <p:sp>
          <p:nvSpPr>
            <p:cNvPr id="54" name="Line 7"/>
            <p:cNvSpPr>
              <a:spLocks noChangeShapeType="1"/>
            </p:cNvSpPr>
            <p:nvPr/>
          </p:nvSpPr>
          <p:spPr bwMode="auto">
            <a:xfrm>
              <a:off x="2052" y="2640"/>
              <a:ext cx="3168" cy="0"/>
            </a:xfrm>
            <a:prstGeom prst="line">
              <a:avLst/>
            </a:prstGeom>
            <a:noFill/>
            <a:ln w="28575">
              <a:solidFill>
                <a:schemeClr val="tx1"/>
              </a:solidFill>
              <a:round/>
              <a:headEnd/>
              <a:tailEnd type="triangle" w="med" len="me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56" name="Line 8"/>
            <p:cNvSpPr>
              <a:spLocks noChangeShapeType="1"/>
            </p:cNvSpPr>
            <p:nvPr/>
          </p:nvSpPr>
          <p:spPr bwMode="auto">
            <a:xfrm flipV="1">
              <a:off x="2688" y="1344"/>
              <a:ext cx="0" cy="1968"/>
            </a:xfrm>
            <a:prstGeom prst="line">
              <a:avLst/>
            </a:prstGeom>
            <a:noFill/>
            <a:ln w="28575">
              <a:solidFill>
                <a:schemeClr val="tx1"/>
              </a:solidFill>
              <a:round/>
              <a:headEnd/>
              <a:tailEnd type="triangle" w="med" len="me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57" name="Line 9"/>
            <p:cNvSpPr>
              <a:spLocks noChangeShapeType="1"/>
            </p:cNvSpPr>
            <p:nvPr/>
          </p:nvSpPr>
          <p:spPr bwMode="auto">
            <a:xfrm>
              <a:off x="3408" y="2016"/>
              <a:ext cx="432" cy="432"/>
            </a:xfrm>
            <a:prstGeom prst="line">
              <a:avLst/>
            </a:prstGeom>
            <a:noFill/>
            <a:ln w="38100">
              <a:solidFill>
                <a:schemeClr val="hlink"/>
              </a:solidFill>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58" name="Line 10"/>
            <p:cNvSpPr>
              <a:spLocks noChangeShapeType="1"/>
            </p:cNvSpPr>
            <p:nvPr/>
          </p:nvSpPr>
          <p:spPr bwMode="auto">
            <a:xfrm>
              <a:off x="3840" y="2448"/>
              <a:ext cx="804" cy="396"/>
            </a:xfrm>
            <a:prstGeom prst="line">
              <a:avLst/>
            </a:prstGeom>
            <a:noFill/>
            <a:ln w="38100">
              <a:solidFill>
                <a:schemeClr val="hlink"/>
              </a:solidFill>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59" name="Line 11"/>
            <p:cNvSpPr>
              <a:spLocks noChangeShapeType="1"/>
            </p:cNvSpPr>
            <p:nvPr/>
          </p:nvSpPr>
          <p:spPr bwMode="auto">
            <a:xfrm>
              <a:off x="4644" y="2844"/>
              <a:ext cx="576" cy="708"/>
            </a:xfrm>
            <a:prstGeom prst="line">
              <a:avLst/>
            </a:prstGeom>
            <a:noFill/>
            <a:ln w="38100">
              <a:solidFill>
                <a:schemeClr val="hlink"/>
              </a:solidFill>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60" name="Text Box 12"/>
            <p:cNvSpPr txBox="1">
              <a:spLocks noChangeArrowheads="1"/>
            </p:cNvSpPr>
            <p:nvPr/>
          </p:nvSpPr>
          <p:spPr bwMode="auto">
            <a:xfrm>
              <a:off x="2112" y="1296"/>
              <a:ext cx="513" cy="295"/>
            </a:xfrm>
            <a:prstGeom prst="rect">
              <a:avLst/>
            </a:prstGeom>
            <a:noFill/>
            <a:ln w="28575">
              <a:noFill/>
              <a:miter lim="800000"/>
              <a:headEnd/>
              <a:tailEnd/>
            </a:ln>
          </p:spPr>
          <p:txBody>
            <a:bodyPr wrap="none">
              <a:spAutoFit/>
            </a:bodyPr>
            <a:lstStyle/>
            <a:p>
              <a:pPr algn="l"/>
              <a:r>
                <a:rPr kumimoji="1" lang="en-US" altLang="zh-CN" sz="1800" b="1" dirty="0">
                  <a:latin typeface="微软雅黑 Light" panose="020B0502040204020203" pitchFamily="34" charset="-122"/>
                  <a:ea typeface="微软雅黑 Light" panose="020B0502040204020203" pitchFamily="34" charset="-122"/>
                </a:rPr>
                <a:t>L(ω)</a:t>
              </a:r>
            </a:p>
          </p:txBody>
        </p:sp>
        <p:sp>
          <p:nvSpPr>
            <p:cNvPr id="61" name="Rectangle 13"/>
            <p:cNvSpPr>
              <a:spLocks noChangeArrowheads="1"/>
            </p:cNvSpPr>
            <p:nvPr/>
          </p:nvSpPr>
          <p:spPr bwMode="auto">
            <a:xfrm>
              <a:off x="2880" y="2256"/>
              <a:ext cx="1030" cy="295"/>
            </a:xfrm>
            <a:prstGeom prst="rect">
              <a:avLst/>
            </a:prstGeom>
            <a:noFill/>
            <a:ln w="28575">
              <a:noFill/>
              <a:miter lim="800000"/>
              <a:headEnd/>
              <a:tailEnd/>
            </a:ln>
          </p:spPr>
          <p:txBody>
            <a:bodyPr wrap="none">
              <a:spAutoFit/>
            </a:bodyPr>
            <a:lstStyle/>
            <a:p>
              <a:pPr algn="l"/>
              <a:r>
                <a:rPr kumimoji="1" lang="en-US" altLang="zh-CN" sz="1800" b="1" dirty="0">
                  <a:latin typeface="微软雅黑 Light" panose="020B0502040204020203" pitchFamily="34" charset="-122"/>
                  <a:ea typeface="微软雅黑 Light" panose="020B0502040204020203" pitchFamily="34" charset="-122"/>
                </a:rPr>
                <a:t>-40dB/</a:t>
              </a:r>
              <a:r>
                <a:rPr kumimoji="1" lang="en-US" altLang="zh-CN" sz="1800" b="1" dirty="0" err="1">
                  <a:latin typeface="微软雅黑 Light" panose="020B0502040204020203" pitchFamily="34" charset="-122"/>
                  <a:ea typeface="微软雅黑 Light" panose="020B0502040204020203" pitchFamily="34" charset="-122"/>
                </a:rPr>
                <a:t>dec</a:t>
              </a:r>
              <a:endParaRPr kumimoji="1" lang="en-US" altLang="zh-CN" sz="1800" b="1" dirty="0">
                <a:latin typeface="微软雅黑 Light" panose="020B0502040204020203" pitchFamily="34" charset="-122"/>
                <a:ea typeface="微软雅黑 Light" panose="020B0502040204020203" pitchFamily="34" charset="-122"/>
              </a:endParaRPr>
            </a:p>
          </p:txBody>
        </p:sp>
        <p:sp>
          <p:nvSpPr>
            <p:cNvPr id="62" name="Rectangle 14"/>
            <p:cNvSpPr>
              <a:spLocks noChangeArrowheads="1"/>
            </p:cNvSpPr>
            <p:nvPr/>
          </p:nvSpPr>
          <p:spPr bwMode="auto">
            <a:xfrm>
              <a:off x="5028" y="3045"/>
              <a:ext cx="1116" cy="295"/>
            </a:xfrm>
            <a:prstGeom prst="rect">
              <a:avLst/>
            </a:prstGeom>
            <a:noFill/>
            <a:ln w="28575">
              <a:noFill/>
              <a:miter lim="800000"/>
              <a:headEnd/>
              <a:tailEnd/>
            </a:ln>
          </p:spPr>
          <p:txBody>
            <a:bodyPr wrap="none">
              <a:spAutoFit/>
            </a:bodyPr>
            <a:lstStyle/>
            <a:p>
              <a:pPr algn="l"/>
              <a:r>
                <a:rPr kumimoji="1" lang="en-US" altLang="zh-CN" sz="1800" b="1">
                  <a:latin typeface="微软雅黑 Light" panose="020B0502040204020203" pitchFamily="34" charset="-122"/>
                  <a:ea typeface="微软雅黑 Light" panose="020B0502040204020203" pitchFamily="34" charset="-122"/>
                  <a:sym typeface="Euclid Symbol" pitchFamily="18" charset="2"/>
                </a:rPr>
                <a:t></a:t>
              </a:r>
              <a:r>
                <a:rPr kumimoji="1" lang="en-US" altLang="zh-CN" sz="1800" b="1">
                  <a:latin typeface="微软雅黑 Light" panose="020B0502040204020203" pitchFamily="34" charset="-122"/>
                  <a:ea typeface="微软雅黑 Light" panose="020B0502040204020203" pitchFamily="34" charset="-122"/>
                </a:rPr>
                <a:t>40dB/dec</a:t>
              </a:r>
            </a:p>
          </p:txBody>
        </p:sp>
        <p:sp>
          <p:nvSpPr>
            <p:cNvPr id="63" name="Rectangle 15"/>
            <p:cNvSpPr>
              <a:spLocks noChangeArrowheads="1"/>
            </p:cNvSpPr>
            <p:nvPr/>
          </p:nvSpPr>
          <p:spPr bwMode="auto">
            <a:xfrm>
              <a:off x="3828" y="2133"/>
              <a:ext cx="1112" cy="295"/>
            </a:xfrm>
            <a:prstGeom prst="rect">
              <a:avLst/>
            </a:prstGeom>
            <a:noFill/>
            <a:ln w="28575">
              <a:noFill/>
              <a:miter lim="800000"/>
              <a:headEnd/>
              <a:tailEnd/>
            </a:ln>
          </p:spPr>
          <p:txBody>
            <a:bodyPr wrap="none">
              <a:spAutoFit/>
            </a:bodyPr>
            <a:lstStyle/>
            <a:p>
              <a:pPr algn="l"/>
              <a:r>
                <a:rPr kumimoji="1" lang="en-US" altLang="zh-CN" sz="1800" b="1">
                  <a:latin typeface="微软雅黑 Light" panose="020B0502040204020203" pitchFamily="34" charset="-122"/>
                  <a:ea typeface="微软雅黑 Light" panose="020B0502040204020203" pitchFamily="34" charset="-122"/>
                  <a:sym typeface="Euclid Symbol" pitchFamily="18" charset="2"/>
                </a:rPr>
                <a:t></a:t>
              </a:r>
              <a:r>
                <a:rPr kumimoji="1" lang="en-US" altLang="zh-CN" sz="1800" b="1">
                  <a:latin typeface="微软雅黑 Light" panose="020B0502040204020203" pitchFamily="34" charset="-122"/>
                  <a:ea typeface="微软雅黑 Light" panose="020B0502040204020203" pitchFamily="34" charset="-122"/>
                </a:rPr>
                <a:t>20dB/dec</a:t>
              </a:r>
            </a:p>
          </p:txBody>
        </p:sp>
        <p:sp>
          <p:nvSpPr>
            <p:cNvPr id="64" name="Line 16"/>
            <p:cNvSpPr>
              <a:spLocks noChangeShapeType="1"/>
            </p:cNvSpPr>
            <p:nvPr/>
          </p:nvSpPr>
          <p:spPr bwMode="auto">
            <a:xfrm>
              <a:off x="3840" y="1872"/>
              <a:ext cx="0" cy="816"/>
            </a:xfrm>
            <a:prstGeom prst="line">
              <a:avLst/>
            </a:prstGeom>
            <a:noFill/>
            <a:ln w="28575">
              <a:solidFill>
                <a:srgbClr val="D60093"/>
              </a:solidFill>
              <a:prstDash val="dash"/>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65" name="Line 17"/>
            <p:cNvSpPr>
              <a:spLocks noChangeShapeType="1"/>
            </p:cNvSpPr>
            <p:nvPr/>
          </p:nvSpPr>
          <p:spPr bwMode="auto">
            <a:xfrm>
              <a:off x="4596" y="1872"/>
              <a:ext cx="0" cy="1056"/>
            </a:xfrm>
            <a:prstGeom prst="line">
              <a:avLst/>
            </a:prstGeom>
            <a:noFill/>
            <a:ln w="28575">
              <a:solidFill>
                <a:srgbClr val="D60093"/>
              </a:solidFill>
              <a:prstDash val="dash"/>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66" name="Rectangle 18"/>
            <p:cNvSpPr>
              <a:spLocks noChangeArrowheads="1"/>
            </p:cNvSpPr>
            <p:nvPr/>
          </p:nvSpPr>
          <p:spPr bwMode="auto">
            <a:xfrm>
              <a:off x="3580" y="2688"/>
              <a:ext cx="452" cy="295"/>
            </a:xfrm>
            <a:prstGeom prst="rect">
              <a:avLst/>
            </a:prstGeom>
            <a:noFill/>
            <a:ln w="28575">
              <a:noFill/>
              <a:miter lim="800000"/>
              <a:headEnd/>
              <a:tailEnd/>
            </a:ln>
          </p:spPr>
          <p:txBody>
            <a:bodyPr wrap="square">
              <a:spAutoFit/>
            </a:bodyPr>
            <a:lstStyle/>
            <a:p>
              <a:pPr algn="l"/>
              <a:r>
                <a:rPr kumimoji="1" lang="en-US" altLang="zh-CN" sz="1800" b="1" dirty="0">
                  <a:latin typeface="微软雅黑 Light" panose="020B0502040204020203" pitchFamily="34" charset="-122"/>
                  <a:ea typeface="微软雅黑 Light" panose="020B0502040204020203" pitchFamily="34" charset="-122"/>
                </a:rPr>
                <a:t>ω</a:t>
              </a:r>
              <a:r>
                <a:rPr kumimoji="1" lang="en-US" altLang="zh-CN" sz="1800" b="1" baseline="-25000" dirty="0">
                  <a:latin typeface="微软雅黑 Light" panose="020B0502040204020203" pitchFamily="34" charset="-122"/>
                  <a:ea typeface="微软雅黑 Light" panose="020B0502040204020203" pitchFamily="34" charset="-122"/>
                </a:rPr>
                <a:t>2</a:t>
              </a:r>
            </a:p>
          </p:txBody>
        </p:sp>
        <p:sp>
          <p:nvSpPr>
            <p:cNvPr id="67" name="Rectangle 19"/>
            <p:cNvSpPr>
              <a:spLocks noChangeArrowheads="1"/>
            </p:cNvSpPr>
            <p:nvPr/>
          </p:nvSpPr>
          <p:spPr bwMode="auto">
            <a:xfrm>
              <a:off x="4692" y="2736"/>
              <a:ext cx="384" cy="295"/>
            </a:xfrm>
            <a:prstGeom prst="rect">
              <a:avLst/>
            </a:prstGeom>
            <a:noFill/>
            <a:ln w="28575">
              <a:noFill/>
              <a:miter lim="800000"/>
              <a:headEnd/>
              <a:tailEnd/>
            </a:ln>
          </p:spPr>
          <p:txBody>
            <a:bodyPr>
              <a:spAutoFit/>
            </a:bodyPr>
            <a:lstStyle/>
            <a:p>
              <a:pPr algn="l"/>
              <a:r>
                <a:rPr kumimoji="1" lang="en-US" altLang="zh-CN" sz="1800" b="1">
                  <a:latin typeface="微软雅黑 Light" panose="020B0502040204020203" pitchFamily="34" charset="-122"/>
                  <a:ea typeface="微软雅黑 Light" panose="020B0502040204020203" pitchFamily="34" charset="-122"/>
                </a:rPr>
                <a:t>ω</a:t>
              </a:r>
              <a:r>
                <a:rPr kumimoji="1" lang="en-US" altLang="zh-CN" sz="1800" b="1" baseline="-25000">
                  <a:latin typeface="微软雅黑 Light" panose="020B0502040204020203" pitchFamily="34" charset="-122"/>
                  <a:ea typeface="微软雅黑 Light" panose="020B0502040204020203" pitchFamily="34" charset="-122"/>
                </a:rPr>
                <a:t>3</a:t>
              </a:r>
            </a:p>
          </p:txBody>
        </p:sp>
        <p:sp>
          <p:nvSpPr>
            <p:cNvPr id="68" name="Rectangle 20"/>
            <p:cNvSpPr>
              <a:spLocks noChangeArrowheads="1"/>
            </p:cNvSpPr>
            <p:nvPr/>
          </p:nvSpPr>
          <p:spPr bwMode="auto">
            <a:xfrm>
              <a:off x="3924" y="2688"/>
              <a:ext cx="418" cy="295"/>
            </a:xfrm>
            <a:prstGeom prst="rect">
              <a:avLst/>
            </a:prstGeom>
            <a:noFill/>
            <a:ln w="28575">
              <a:noFill/>
              <a:miter lim="800000"/>
              <a:headEnd/>
              <a:tailEnd/>
            </a:ln>
          </p:spPr>
          <p:txBody>
            <a:bodyPr wrap="none">
              <a:spAutoFit/>
            </a:bodyPr>
            <a:lstStyle/>
            <a:p>
              <a:pPr algn="l"/>
              <a:r>
                <a:rPr kumimoji="1" lang="en-US" altLang="zh-CN" sz="1800" b="1">
                  <a:latin typeface="微软雅黑 Light" panose="020B0502040204020203" pitchFamily="34" charset="-122"/>
                  <a:ea typeface="微软雅黑 Light" panose="020B0502040204020203" pitchFamily="34" charset="-122"/>
                </a:rPr>
                <a:t>ω</a:t>
              </a:r>
              <a:r>
                <a:rPr kumimoji="1" lang="en-US" altLang="zh-CN" sz="1800" b="1" baseline="-25000">
                  <a:latin typeface="微软雅黑 Light" panose="020B0502040204020203" pitchFamily="34" charset="-122"/>
                  <a:ea typeface="微软雅黑 Light" panose="020B0502040204020203" pitchFamily="34" charset="-122"/>
                </a:rPr>
                <a:t>m</a:t>
              </a:r>
            </a:p>
          </p:txBody>
        </p:sp>
        <p:sp>
          <p:nvSpPr>
            <p:cNvPr id="69" name="Rectangle 21"/>
            <p:cNvSpPr>
              <a:spLocks noChangeArrowheads="1"/>
            </p:cNvSpPr>
            <p:nvPr/>
          </p:nvSpPr>
          <p:spPr bwMode="auto">
            <a:xfrm>
              <a:off x="4164" y="2352"/>
              <a:ext cx="384" cy="320"/>
            </a:xfrm>
            <a:prstGeom prst="rect">
              <a:avLst/>
            </a:prstGeom>
            <a:noFill/>
            <a:ln w="28575">
              <a:noFill/>
              <a:miter lim="800000"/>
              <a:headEnd/>
              <a:tailEnd/>
            </a:ln>
          </p:spPr>
          <p:txBody>
            <a:bodyPr>
              <a:spAutoFit/>
            </a:bodyPr>
            <a:lstStyle/>
            <a:p>
              <a:pPr algn="l"/>
              <a:r>
                <a:rPr kumimoji="1" lang="en-US" altLang="zh-CN" sz="2000" b="1">
                  <a:latin typeface="微软雅黑 Light" panose="020B0502040204020203" pitchFamily="34" charset="-122"/>
                  <a:ea typeface="微软雅黑 Light" panose="020B0502040204020203" pitchFamily="34" charset="-122"/>
                </a:rPr>
                <a:t>ω</a:t>
              </a:r>
              <a:r>
                <a:rPr kumimoji="1" lang="en-US" altLang="zh-CN" sz="1800" b="1" baseline="-25000">
                  <a:latin typeface="微软雅黑 Light" panose="020B0502040204020203" pitchFamily="34" charset="-122"/>
                  <a:ea typeface="微软雅黑 Light" panose="020B0502040204020203" pitchFamily="34" charset="-122"/>
                </a:rPr>
                <a:t>c</a:t>
              </a:r>
            </a:p>
          </p:txBody>
        </p:sp>
        <p:sp>
          <p:nvSpPr>
            <p:cNvPr id="70" name="Line 22"/>
            <p:cNvSpPr>
              <a:spLocks noChangeShapeType="1"/>
            </p:cNvSpPr>
            <p:nvPr/>
          </p:nvSpPr>
          <p:spPr bwMode="auto">
            <a:xfrm>
              <a:off x="4164" y="1920"/>
              <a:ext cx="384" cy="0"/>
            </a:xfrm>
            <a:prstGeom prst="line">
              <a:avLst/>
            </a:prstGeom>
            <a:noFill/>
            <a:ln w="28575">
              <a:solidFill>
                <a:srgbClr val="D60093"/>
              </a:solidFill>
              <a:round/>
              <a:headEnd/>
              <a:tailEnd type="triangle" w="med" len="me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71" name="Line 23"/>
            <p:cNvSpPr>
              <a:spLocks noChangeShapeType="1"/>
            </p:cNvSpPr>
            <p:nvPr/>
          </p:nvSpPr>
          <p:spPr bwMode="auto">
            <a:xfrm>
              <a:off x="3840" y="1920"/>
              <a:ext cx="336" cy="0"/>
            </a:xfrm>
            <a:prstGeom prst="line">
              <a:avLst/>
            </a:prstGeom>
            <a:noFill/>
            <a:ln w="28575">
              <a:solidFill>
                <a:srgbClr val="D60093"/>
              </a:solidFill>
              <a:round/>
              <a:headEnd type="triangle" w="med" len="me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72" name="Text Box 24"/>
            <p:cNvSpPr txBox="1">
              <a:spLocks noChangeArrowheads="1"/>
            </p:cNvSpPr>
            <p:nvPr/>
          </p:nvSpPr>
          <p:spPr bwMode="auto">
            <a:xfrm>
              <a:off x="4032" y="1632"/>
              <a:ext cx="254" cy="295"/>
            </a:xfrm>
            <a:prstGeom prst="rect">
              <a:avLst/>
            </a:prstGeom>
            <a:noFill/>
            <a:ln w="28575">
              <a:noFill/>
              <a:miter lim="800000"/>
              <a:headEnd/>
              <a:tailEnd/>
            </a:ln>
          </p:spPr>
          <p:txBody>
            <a:bodyPr wrap="none">
              <a:spAutoFit/>
            </a:bodyPr>
            <a:lstStyle/>
            <a:p>
              <a:pPr algn="l"/>
              <a:r>
                <a:rPr kumimoji="1" lang="en-US" altLang="zh-CN" b="1">
                  <a:latin typeface="微软雅黑 Light" panose="020B0502040204020203" pitchFamily="34" charset="-122"/>
                  <a:ea typeface="微软雅黑 Light" panose="020B0502040204020203" pitchFamily="34" charset="-122"/>
                </a:rPr>
                <a:t>h</a:t>
              </a:r>
            </a:p>
          </p:txBody>
        </p:sp>
      </p:grpSp>
      <p:sp>
        <p:nvSpPr>
          <p:cNvPr id="74" name="Rectangle 8"/>
          <p:cNvSpPr>
            <a:spLocks noChangeArrowheads="1"/>
          </p:cNvSpPr>
          <p:nvPr/>
        </p:nvSpPr>
        <p:spPr bwMode="auto">
          <a:xfrm>
            <a:off x="838200" y="2709313"/>
            <a:ext cx="5082098" cy="2308324"/>
          </a:xfrm>
          <a:prstGeom prst="rect">
            <a:avLst/>
          </a:prstGeom>
          <a:solidFill>
            <a:schemeClr val="bg1"/>
          </a:solidFill>
          <a:ln w="9525">
            <a:noFill/>
            <a:miter lim="800000"/>
            <a:headEnd/>
            <a:tailEnd/>
          </a:ln>
          <a:effectLst/>
        </p:spPr>
        <p:txBody>
          <a:bodyPr wrap="square">
            <a:spAutoFit/>
          </a:bodyPr>
          <a:lstStyle/>
          <a:p>
            <a:pPr>
              <a:lnSpc>
                <a:spcPct val="150000"/>
              </a:lnSpc>
            </a:pPr>
            <a:r>
              <a:rPr lang="zh-CN" altLang="en-US" sz="2400" b="0" dirty="0" smtClean="0">
                <a:solidFill>
                  <a:schemeClr val="tx1"/>
                </a:solidFill>
                <a:latin typeface="微软雅黑 Light" panose="020B0502040204020203" pitchFamily="34" charset="-122"/>
                <a:ea typeface="微软雅黑 Light" panose="020B0502040204020203" pitchFamily="34" charset="-122"/>
              </a:rPr>
              <a:t>三</a:t>
            </a:r>
            <a:r>
              <a:rPr lang="zh-CN" altLang="en-US" sz="2400" b="0" dirty="0">
                <a:solidFill>
                  <a:schemeClr val="tx1"/>
                </a:solidFill>
                <a:latin typeface="微软雅黑 Light" panose="020B0502040204020203" pitchFamily="34" charset="-122"/>
                <a:ea typeface="微软雅黑 Light" panose="020B0502040204020203" pitchFamily="34" charset="-122"/>
              </a:rPr>
              <a:t>个频段的划分</a:t>
            </a:r>
            <a:r>
              <a:rPr lang="zh-CN" altLang="en-US" sz="2400" b="0" dirty="0" smtClean="0">
                <a:solidFill>
                  <a:srgbClr val="0000FF"/>
                </a:solidFill>
                <a:latin typeface="微软雅黑 Light" panose="020B0502040204020203" pitchFamily="34" charset="-122"/>
                <a:ea typeface="微软雅黑 Light" panose="020B0502040204020203" pitchFamily="34" charset="-122"/>
              </a:rPr>
              <a:t>并无严格</a:t>
            </a:r>
            <a:r>
              <a:rPr lang="zh-CN" altLang="en-US" sz="2400" b="0" dirty="0">
                <a:solidFill>
                  <a:srgbClr val="0000FF"/>
                </a:solidFill>
                <a:latin typeface="微软雅黑 Light" panose="020B0502040204020203" pitchFamily="34" charset="-122"/>
                <a:ea typeface="微软雅黑 Light" panose="020B0502040204020203" pitchFamily="34" charset="-122"/>
              </a:rPr>
              <a:t>的确定准则</a:t>
            </a:r>
            <a:r>
              <a:rPr lang="zh-CN" altLang="en-US" sz="2400" b="0" dirty="0">
                <a:solidFill>
                  <a:schemeClr val="tx1"/>
                </a:solidFill>
                <a:latin typeface="微软雅黑 Light" panose="020B0502040204020203" pitchFamily="34" charset="-122"/>
                <a:ea typeface="微软雅黑 Light" panose="020B0502040204020203" pitchFamily="34" charset="-122"/>
              </a:rPr>
              <a:t>，但是三频段的概念，为直接运用开环特性判别稳定的闭环系统的动态性能指出了原则和方向。</a:t>
            </a:r>
          </a:p>
        </p:txBody>
      </p:sp>
    </p:spTree>
    <p:extLst>
      <p:ext uri="{BB962C8B-B14F-4D97-AF65-F5344CB8AC3E}">
        <p14:creationId xmlns:p14="http://schemas.microsoft.com/office/powerpoint/2010/main" val="331586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up)">
                                      <p:cBhvr>
                                        <p:cTn id="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38200" y="365125"/>
            <a:ext cx="10515600" cy="1325563"/>
          </a:xfrm>
        </p:spPr>
        <p:txBody>
          <a:bodyPr>
            <a:normAutofit/>
          </a:bodyPr>
          <a:lstStyle/>
          <a:p>
            <a:r>
              <a:rPr lang="zh-CN" altLang="en-US" sz="4000" dirty="0" smtClean="0">
                <a:latin typeface="微软雅黑 Light" panose="020B0502040204020203" pitchFamily="34" charset="-122"/>
                <a:ea typeface="微软雅黑 Light" panose="020B0502040204020203" pitchFamily="34" charset="-122"/>
              </a:rPr>
              <a:t>本章小结</a:t>
            </a:r>
            <a:endParaRPr lang="zh-CN" altLang="en-US" sz="4000" dirty="0">
              <a:latin typeface="微软雅黑 Light" panose="020B0502040204020203" pitchFamily="34" charset="-122"/>
              <a:ea typeface="微软雅黑 Light" panose="020B0502040204020203" pitchFamily="34" charset="-122"/>
            </a:endParaRPr>
          </a:p>
        </p:txBody>
      </p:sp>
      <mc:AlternateContent xmlns:mc="http://schemas.openxmlformats.org/markup-compatibility/2006" xmlns:a14="http://schemas.microsoft.com/office/drawing/2010/main">
        <mc:Choice Requires="a14">
          <p:sp>
            <p:nvSpPr>
              <p:cNvPr id="3" name="Rectangle 8"/>
              <p:cNvSpPr>
                <a:spLocks noChangeArrowheads="1"/>
              </p:cNvSpPr>
              <p:nvPr/>
            </p:nvSpPr>
            <p:spPr bwMode="auto">
              <a:xfrm>
                <a:off x="838200" y="1603994"/>
                <a:ext cx="10515600" cy="1800493"/>
              </a:xfrm>
              <a:prstGeom prst="rect">
                <a:avLst/>
              </a:prstGeom>
              <a:solidFill>
                <a:schemeClr val="bg1"/>
              </a:solidFill>
              <a:ln w="9525">
                <a:noFill/>
                <a:miter lim="800000"/>
                <a:headEnd/>
                <a:tailEnd/>
              </a:ln>
              <a:effectLst/>
            </p:spPr>
            <p:txBody>
              <a:bodyPr wrap="square">
                <a:spAutoFit/>
              </a:bodyPr>
              <a:lstStyle/>
              <a:p>
                <a:pPr marL="342900" indent="-342900">
                  <a:lnSpc>
                    <a:spcPct val="150000"/>
                  </a:lnSpc>
                  <a:buFont typeface="Arial" panose="020B0604020202020204" pitchFamily="34" charset="0"/>
                  <a:buChar char="•"/>
                </a:pPr>
                <a:r>
                  <a:rPr lang="zh-CN" altLang="en-US" sz="2000" dirty="0" smtClean="0">
                    <a:latin typeface="微软雅黑 Light" panose="020B0502040204020203" pitchFamily="34" charset="-122"/>
                    <a:ea typeface="微软雅黑 Light" panose="020B0502040204020203" pitchFamily="34" charset="-122"/>
                  </a:rPr>
                  <a:t>频率特性的定义：</a:t>
                </a:r>
                <a14:m>
                  <m:oMath xmlns:m="http://schemas.openxmlformats.org/officeDocument/2006/math">
                    <m:sSub>
                      <m:sSubPr>
                        <m:ctrlPr>
                          <a:rPr lang="en-US" altLang="zh-CN" sz="2000" b="0" i="1" smtClean="0">
                            <a:latin typeface="Cambria Math" panose="02040503050406030204" pitchFamily="18" charset="0"/>
                            <a:ea typeface="微软雅黑 Light" panose="020B0502040204020203" pitchFamily="34" charset="-122"/>
                          </a:rPr>
                        </m:ctrlPr>
                      </m:sSubPr>
                      <m:e>
                        <m:r>
                          <a:rPr lang="en-US" altLang="zh-CN" sz="2000" b="0" i="1" smtClean="0">
                            <a:latin typeface="Cambria Math" panose="02040503050406030204" pitchFamily="18" charset="0"/>
                            <a:ea typeface="微软雅黑 Light" panose="020B0502040204020203" pitchFamily="34" charset="-122"/>
                          </a:rPr>
                          <m:t>𝐴</m:t>
                        </m:r>
                      </m:e>
                      <m:sub>
                        <m:r>
                          <a:rPr lang="en-US" altLang="zh-CN" sz="2000" b="0" i="1" smtClean="0">
                            <a:latin typeface="Cambria Math" panose="02040503050406030204" pitchFamily="18" charset="0"/>
                            <a:ea typeface="微软雅黑 Light" panose="020B0502040204020203" pitchFamily="34" charset="-122"/>
                          </a:rPr>
                          <m:t>𝑐</m:t>
                        </m:r>
                      </m:sub>
                    </m:sSub>
                    <m:r>
                      <a:rPr lang="en-US" altLang="zh-CN" sz="2000" b="0" i="1" smtClean="0">
                        <a:latin typeface="Cambria Math" panose="02040503050406030204" pitchFamily="18" charset="0"/>
                        <a:ea typeface="微软雅黑 Light" panose="020B0502040204020203" pitchFamily="34" charset="-122"/>
                      </a:rPr>
                      <m:t>=</m:t>
                    </m:r>
                    <m:sSub>
                      <m:sSubPr>
                        <m:ctrlPr>
                          <a:rPr lang="en-US" altLang="zh-CN" sz="2000" b="0" i="1" smtClean="0">
                            <a:latin typeface="Cambria Math" panose="02040503050406030204" pitchFamily="18" charset="0"/>
                            <a:ea typeface="微软雅黑 Light" panose="020B0502040204020203" pitchFamily="34" charset="-122"/>
                          </a:rPr>
                        </m:ctrlPr>
                      </m:sSubPr>
                      <m:e>
                        <m:r>
                          <a:rPr lang="en-US" altLang="zh-CN" sz="2000" b="0" i="1" smtClean="0">
                            <a:latin typeface="Cambria Math" panose="02040503050406030204" pitchFamily="18" charset="0"/>
                            <a:ea typeface="微软雅黑 Light" panose="020B0502040204020203" pitchFamily="34" charset="-122"/>
                          </a:rPr>
                          <m:t>𝐴</m:t>
                        </m:r>
                      </m:e>
                      <m:sub>
                        <m:r>
                          <a:rPr lang="en-US" altLang="zh-CN" sz="2000" b="0" i="1" smtClean="0">
                            <a:latin typeface="Cambria Math" panose="02040503050406030204" pitchFamily="18" charset="0"/>
                            <a:ea typeface="微软雅黑 Light" panose="020B0502040204020203" pitchFamily="34" charset="-122"/>
                          </a:rPr>
                          <m:t>𝑟</m:t>
                        </m:r>
                      </m:sub>
                    </m:sSub>
                    <m:d>
                      <m:dPr>
                        <m:begChr m:val="|"/>
                        <m:endChr m:val="|"/>
                        <m:ctrlPr>
                          <a:rPr lang="en-US" altLang="zh-CN" sz="2000" b="0" i="1" smtClean="0">
                            <a:latin typeface="Cambria Math" panose="02040503050406030204" pitchFamily="18" charset="0"/>
                            <a:ea typeface="微软雅黑 Light" panose="020B0502040204020203" pitchFamily="34" charset="-122"/>
                          </a:rPr>
                        </m:ctrlPr>
                      </m:dPr>
                      <m:e>
                        <m:r>
                          <m:rPr>
                            <m:sty m:val="p"/>
                          </m:rPr>
                          <a:rPr lang="el-GR" altLang="zh-CN" sz="2000" b="0" i="1" smtClean="0">
                            <a:latin typeface="Cambria Math" panose="02040503050406030204" pitchFamily="18" charset="0"/>
                            <a:ea typeface="Cambria Math" panose="02040503050406030204" pitchFamily="18" charset="0"/>
                          </a:rPr>
                          <m:t>Φ</m:t>
                        </m:r>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𝑗</m:t>
                            </m:r>
                            <m:r>
                              <a:rPr lang="zh-CN" altLang="en-US" sz="2000" b="0" i="1" smtClean="0">
                                <a:latin typeface="Cambria Math" panose="02040503050406030204" pitchFamily="18" charset="0"/>
                                <a:ea typeface="Cambria Math" panose="02040503050406030204" pitchFamily="18" charset="0"/>
                              </a:rPr>
                              <m:t>𝜔</m:t>
                            </m:r>
                          </m:e>
                        </m:d>
                      </m:e>
                    </m:d>
                  </m:oMath>
                </a14:m>
                <a:r>
                  <a:rPr lang="en-US" altLang="zh-CN" sz="2000" b="0" dirty="0" smtClean="0">
                    <a:solidFill>
                      <a:schemeClr val="tx1"/>
                    </a:solidFill>
                    <a:latin typeface="微软雅黑 Light" panose="020B0502040204020203" pitchFamily="34" charset="-122"/>
                    <a:ea typeface="微软雅黑 Light" panose="020B0502040204020203" pitchFamily="34" charset="-122"/>
                  </a:rPr>
                  <a:t>, </a:t>
                </a:r>
                <a14:m>
                  <m:oMath xmlns:m="http://schemas.openxmlformats.org/officeDocument/2006/math">
                    <m:r>
                      <a:rPr lang="zh-CN" altLang="en-US" sz="2000" i="1" smtClean="0">
                        <a:latin typeface="Cambria Math" panose="02040503050406030204" pitchFamily="18" charset="0"/>
                        <a:ea typeface="微软雅黑 Light" panose="020B0502040204020203" pitchFamily="34" charset="-122"/>
                      </a:rPr>
                      <m:t>𝜑</m:t>
                    </m:r>
                    <m:r>
                      <a:rPr lang="en-US" altLang="zh-CN" sz="2000" b="0" i="1" smtClean="0">
                        <a:latin typeface="Cambria Math" panose="02040503050406030204" pitchFamily="18" charset="0"/>
                        <a:ea typeface="微软雅黑 Light" panose="020B0502040204020203" pitchFamily="34" charset="-122"/>
                      </a:rPr>
                      <m:t>(</m:t>
                    </m:r>
                    <m:r>
                      <a:rPr lang="zh-CN" altLang="en-US" sz="2000" b="0" i="1" smtClean="0">
                        <a:latin typeface="Cambria Math" panose="02040503050406030204" pitchFamily="18" charset="0"/>
                        <a:ea typeface="微软雅黑 Light" panose="020B0502040204020203" pitchFamily="34" charset="-122"/>
                      </a:rPr>
                      <m:t>𝜔</m:t>
                    </m:r>
                    <m:r>
                      <a:rPr lang="en-US" altLang="zh-CN" sz="2000" b="0" i="1" smtClean="0">
                        <a:latin typeface="Cambria Math" panose="02040503050406030204" pitchFamily="18" charset="0"/>
                        <a:ea typeface="微软雅黑 Light" panose="020B0502040204020203" pitchFamily="34" charset="-122"/>
                      </a:rPr>
                      <m:t>)</m:t>
                    </m:r>
                    <m:r>
                      <a:rPr lang="en-US" altLang="zh-CN" sz="2000" i="1">
                        <a:latin typeface="Cambria Math" panose="02040503050406030204" pitchFamily="18" charset="0"/>
                        <a:ea typeface="微软雅黑 Light" panose="020B0502040204020203" pitchFamily="34" charset="-122"/>
                      </a:rPr>
                      <m:t>=</m:t>
                    </m:r>
                    <m:r>
                      <a:rPr lang="en-US" altLang="zh-CN" sz="2000" i="1" smtClean="0">
                        <a:latin typeface="Cambria Math" panose="02040503050406030204" pitchFamily="18" charset="0"/>
                        <a:ea typeface="Cambria Math" panose="02040503050406030204" pitchFamily="18" charset="0"/>
                      </a:rPr>
                      <m:t>∠</m:t>
                    </m:r>
                    <m:r>
                      <m:rPr>
                        <m:sty m:val="p"/>
                      </m:rPr>
                      <a:rPr lang="el-GR" altLang="zh-CN" sz="2000" i="1">
                        <a:latin typeface="Cambria Math" panose="02040503050406030204" pitchFamily="18" charset="0"/>
                        <a:ea typeface="Cambria Math" panose="02040503050406030204" pitchFamily="18" charset="0"/>
                      </a:rPr>
                      <m:t>Φ</m:t>
                    </m:r>
                    <m:d>
                      <m:dPr>
                        <m:ctrlPr>
                          <a:rPr lang="en-US" altLang="zh-CN" sz="2000" i="1">
                            <a:latin typeface="Cambria Math" panose="02040503050406030204" pitchFamily="18" charset="0"/>
                            <a:ea typeface="Cambria Math" panose="02040503050406030204" pitchFamily="18" charset="0"/>
                          </a:rPr>
                        </m:ctrlPr>
                      </m:dPr>
                      <m:e>
                        <m:r>
                          <a:rPr lang="en-US" altLang="zh-CN" sz="2000" i="1">
                            <a:latin typeface="Cambria Math" panose="02040503050406030204" pitchFamily="18" charset="0"/>
                            <a:ea typeface="Cambria Math" panose="02040503050406030204" pitchFamily="18" charset="0"/>
                          </a:rPr>
                          <m:t>𝑗</m:t>
                        </m:r>
                        <m:r>
                          <a:rPr lang="zh-CN" altLang="en-US" sz="2000" i="1">
                            <a:latin typeface="Cambria Math" panose="02040503050406030204" pitchFamily="18" charset="0"/>
                            <a:ea typeface="Cambria Math" panose="02040503050406030204" pitchFamily="18" charset="0"/>
                          </a:rPr>
                          <m:t>𝜔</m:t>
                        </m:r>
                      </m:e>
                    </m:d>
                  </m:oMath>
                </a14:m>
                <a:endParaRPr lang="en-US" altLang="zh-CN" sz="2000" b="0" dirty="0" smtClean="0">
                  <a:solidFill>
                    <a:schemeClr val="tx1"/>
                  </a:solidFill>
                  <a:latin typeface="微软雅黑 Light" panose="020B0502040204020203" pitchFamily="34" charset="-122"/>
                  <a:ea typeface="微软雅黑 Light" panose="020B0502040204020203" pitchFamily="34" charset="-122"/>
                </a:endParaRPr>
              </a:p>
              <a:p>
                <a:pPr marL="800100" lvl="1" indent="-342900">
                  <a:lnSpc>
                    <a:spcPct val="150000"/>
                  </a:lnSpc>
                  <a:buFont typeface="Arial" panose="020B0604020202020204" pitchFamily="34" charset="0"/>
                  <a:buChar char="•"/>
                </a:pPr>
                <a:r>
                  <a:rPr lang="zh-CN" altLang="en-US" dirty="0" smtClean="0">
                    <a:latin typeface="微软雅黑 Light" panose="020B0502040204020203" pitchFamily="34" charset="-122"/>
                    <a:ea typeface="微软雅黑 Light" panose="020B0502040204020203" pitchFamily="34" charset="-122"/>
                  </a:rPr>
                  <a:t>幅频特性、相频特性</a:t>
                </a:r>
                <a:endParaRPr lang="en-US" altLang="zh-CN" dirty="0" smtClean="0">
                  <a:latin typeface="微软雅黑 Light" panose="020B0502040204020203" pitchFamily="34" charset="-122"/>
                  <a:ea typeface="微软雅黑 Light" panose="020B0502040204020203" pitchFamily="34" charset="-122"/>
                </a:endParaRPr>
              </a:p>
              <a:p>
                <a:pPr marL="800100" lvl="1" indent="-342900">
                  <a:lnSpc>
                    <a:spcPct val="150000"/>
                  </a:lnSpc>
                  <a:buFont typeface="Arial" panose="020B0604020202020204" pitchFamily="34" charset="0"/>
                  <a:buChar char="•"/>
                </a:pPr>
                <a:r>
                  <a:rPr lang="zh-CN" altLang="en-US" b="0" dirty="0" smtClean="0">
                    <a:solidFill>
                      <a:schemeClr val="tx1"/>
                    </a:solidFill>
                    <a:latin typeface="微软雅黑 Light" panose="020B0502040204020203" pitchFamily="34" charset="-122"/>
                    <a:ea typeface="微软雅黑 Light" panose="020B0502040204020203" pitchFamily="34" charset="-122"/>
                  </a:rPr>
                  <a:t>幅相特性（</a:t>
                </a:r>
                <a:r>
                  <a:rPr lang="en-US" altLang="zh-CN" b="0" dirty="0" err="1" smtClean="0">
                    <a:solidFill>
                      <a:schemeClr val="tx1"/>
                    </a:solidFill>
                    <a:latin typeface="微软雅黑 Light" panose="020B0502040204020203" pitchFamily="34" charset="-122"/>
                    <a:ea typeface="微软雅黑 Light" panose="020B0502040204020203" pitchFamily="34" charset="-122"/>
                  </a:rPr>
                  <a:t>Nyquist</a:t>
                </a:r>
                <a:r>
                  <a:rPr lang="zh-CN" altLang="en-US" b="0" dirty="0" smtClean="0">
                    <a:solidFill>
                      <a:schemeClr val="tx1"/>
                    </a:solidFill>
                    <a:latin typeface="微软雅黑 Light" panose="020B0502040204020203" pitchFamily="34" charset="-122"/>
                    <a:ea typeface="微软雅黑 Light" panose="020B0502040204020203" pitchFamily="34" charset="-122"/>
                  </a:rPr>
                  <a:t>图）</a:t>
                </a:r>
                <a:endParaRPr lang="en-US" altLang="zh-CN" b="0" dirty="0" smtClean="0">
                  <a:solidFill>
                    <a:schemeClr val="tx1"/>
                  </a:solidFill>
                  <a:latin typeface="微软雅黑 Light" panose="020B0502040204020203" pitchFamily="34" charset="-122"/>
                  <a:ea typeface="微软雅黑 Light" panose="020B0502040204020203" pitchFamily="34" charset="-122"/>
                </a:endParaRPr>
              </a:p>
              <a:p>
                <a:pPr marL="800100" lvl="1" indent="-342900">
                  <a:lnSpc>
                    <a:spcPct val="150000"/>
                  </a:lnSpc>
                  <a:buFont typeface="Arial" panose="020B0604020202020204" pitchFamily="34" charset="0"/>
                  <a:buChar char="•"/>
                </a:pPr>
                <a:r>
                  <a:rPr lang="zh-CN" altLang="en-US" dirty="0" smtClean="0">
                    <a:latin typeface="微软雅黑 Light" panose="020B0502040204020203" pitchFamily="34" charset="-122"/>
                    <a:ea typeface="微软雅黑 Light" panose="020B0502040204020203" pitchFamily="34" charset="-122"/>
                  </a:rPr>
                  <a:t>对数幅频、相频特性（</a:t>
                </a:r>
                <a:r>
                  <a:rPr lang="en-US" altLang="zh-CN" dirty="0" smtClean="0">
                    <a:latin typeface="微软雅黑 Light" panose="020B0502040204020203" pitchFamily="34" charset="-122"/>
                    <a:ea typeface="微软雅黑 Light" panose="020B0502040204020203" pitchFamily="34" charset="-122"/>
                  </a:rPr>
                  <a:t>Bode</a:t>
                </a:r>
                <a:r>
                  <a:rPr lang="zh-CN" altLang="en-US" dirty="0" smtClean="0">
                    <a:latin typeface="微软雅黑 Light" panose="020B0502040204020203" pitchFamily="34" charset="-122"/>
                    <a:ea typeface="微软雅黑 Light" panose="020B0502040204020203" pitchFamily="34" charset="-122"/>
                  </a:rPr>
                  <a:t>图）</a:t>
                </a:r>
                <a:endParaRPr lang="zh-CN" altLang="en-US" b="0" dirty="0">
                  <a:solidFill>
                    <a:schemeClr val="tx1"/>
                  </a:solidFill>
                  <a:latin typeface="微软雅黑 Light" panose="020B0502040204020203" pitchFamily="34" charset="-122"/>
                  <a:ea typeface="微软雅黑 Light" panose="020B0502040204020203" pitchFamily="34" charset="-122"/>
                </a:endParaRPr>
              </a:p>
            </p:txBody>
          </p:sp>
        </mc:Choice>
        <mc:Fallback xmlns="">
          <p:sp>
            <p:nvSpPr>
              <p:cNvPr id="3" name="Rectangle 8"/>
              <p:cNvSpPr>
                <a:spLocks noRot="1" noChangeAspect="1" noMove="1" noResize="1" noEditPoints="1" noAdjustHandles="1" noChangeArrowheads="1" noChangeShapeType="1" noTextEdit="1"/>
              </p:cNvSpPr>
              <p:nvPr/>
            </p:nvSpPr>
            <p:spPr bwMode="auto">
              <a:xfrm>
                <a:off x="838200" y="1603994"/>
                <a:ext cx="10515600" cy="1800493"/>
              </a:xfrm>
              <a:prstGeom prst="rect">
                <a:avLst/>
              </a:prstGeom>
              <a:blipFill>
                <a:blip r:embed="rId2"/>
                <a:stretch>
                  <a:fillRect l="-522" b="-2034"/>
                </a:stretch>
              </a:blipFill>
              <a:ln w="9525">
                <a:noFill/>
                <a:miter lim="800000"/>
                <a:headEnd/>
                <a:tailEnd/>
              </a:ln>
              <a:effectLst/>
            </p:spPr>
            <p:txBody>
              <a:bodyPr/>
              <a:lstStyle/>
              <a:p>
                <a:r>
                  <a:rPr lang="zh-CN" altLang="en-US">
                    <a:noFill/>
                  </a:rPr>
                  <a:t> </a:t>
                </a:r>
              </a:p>
            </p:txBody>
          </p:sp>
        </mc:Fallback>
      </mc:AlternateContent>
      <p:sp>
        <p:nvSpPr>
          <p:cNvPr id="4" name="Rectangle 8"/>
          <p:cNvSpPr>
            <a:spLocks noChangeArrowheads="1"/>
          </p:cNvSpPr>
          <p:nvPr/>
        </p:nvSpPr>
        <p:spPr bwMode="auto">
          <a:xfrm>
            <a:off x="838200" y="3473085"/>
            <a:ext cx="10515600" cy="501612"/>
          </a:xfrm>
          <a:prstGeom prst="rect">
            <a:avLst/>
          </a:prstGeom>
          <a:solidFill>
            <a:schemeClr val="bg1"/>
          </a:solidFill>
          <a:ln w="9525">
            <a:noFill/>
            <a:miter lim="800000"/>
            <a:headEnd/>
            <a:tailEnd/>
          </a:ln>
          <a:effectLst/>
        </p:spPr>
        <p:txBody>
          <a:bodyPr wrap="square">
            <a:spAutoFit/>
          </a:bodyPr>
          <a:lstStyle/>
          <a:p>
            <a:pPr marL="342900" indent="-342900">
              <a:lnSpc>
                <a:spcPct val="150000"/>
              </a:lnSpc>
              <a:buFont typeface="Arial" panose="020B0604020202020204" pitchFamily="34" charset="0"/>
              <a:buChar char="•"/>
            </a:pPr>
            <a:r>
              <a:rPr lang="zh-CN" altLang="en-US" sz="2000" dirty="0" smtClean="0">
                <a:latin typeface="微软雅黑 Light" panose="020B0502040204020203" pitchFamily="34" charset="-122"/>
                <a:ea typeface="微软雅黑 Light" panose="020B0502040204020203" pitchFamily="34" charset="-122"/>
              </a:rPr>
              <a:t>典型环节频率特性：比例环节、积分环节、惯性环节、二阶振荡环节、等等</a:t>
            </a:r>
            <a:r>
              <a:rPr lang="zh-CN" altLang="en-US" sz="2000" dirty="0">
                <a:latin typeface="微软雅黑 Light" panose="020B0502040204020203" pitchFamily="34" charset="-122"/>
                <a:ea typeface="微软雅黑 Light" panose="020B0502040204020203" pitchFamily="34" charset="-122"/>
              </a:rPr>
              <a:t>。</a:t>
            </a:r>
            <a:endParaRPr lang="zh-CN" altLang="en-US" sz="2000" b="0" dirty="0">
              <a:solidFill>
                <a:schemeClr val="tx1"/>
              </a:solidFill>
              <a:latin typeface="微软雅黑 Light" panose="020B0502040204020203" pitchFamily="34" charset="-122"/>
              <a:ea typeface="微软雅黑 Light" panose="020B0502040204020203" pitchFamily="34" charset="-122"/>
            </a:endParaRPr>
          </a:p>
        </p:txBody>
      </p:sp>
      <mc:AlternateContent xmlns:mc="http://schemas.openxmlformats.org/markup-compatibility/2006" xmlns:a14="http://schemas.microsoft.com/office/drawing/2010/main">
        <mc:Choice Requires="a14">
          <p:sp>
            <p:nvSpPr>
              <p:cNvPr id="6" name="Rectangle 8"/>
              <p:cNvSpPr>
                <a:spLocks noChangeArrowheads="1"/>
              </p:cNvSpPr>
              <p:nvPr/>
            </p:nvSpPr>
            <p:spPr bwMode="auto">
              <a:xfrm>
                <a:off x="838200" y="4043295"/>
                <a:ext cx="10515600" cy="565668"/>
              </a:xfrm>
              <a:prstGeom prst="rect">
                <a:avLst/>
              </a:prstGeom>
              <a:solidFill>
                <a:schemeClr val="bg1"/>
              </a:solidFill>
              <a:ln w="9525">
                <a:noFill/>
                <a:miter lim="800000"/>
                <a:headEnd/>
                <a:tailEnd/>
              </a:ln>
              <a:effectLst/>
            </p:spPr>
            <p:txBody>
              <a:bodyPr wrap="square">
                <a:spAutoFit/>
              </a:bodyPr>
              <a:lstStyle/>
              <a:p>
                <a:pPr marL="342900" indent="-342900">
                  <a:lnSpc>
                    <a:spcPct val="150000"/>
                  </a:lnSpc>
                  <a:buFont typeface="Arial" panose="020B0604020202020204" pitchFamily="34" charset="0"/>
                  <a:buChar char="•"/>
                </a:pPr>
                <a:r>
                  <a:rPr lang="zh-CN" altLang="en-US" sz="2000" dirty="0" smtClean="0">
                    <a:latin typeface="微软雅黑 Light" panose="020B0502040204020203" pitchFamily="34" charset="-122"/>
                    <a:ea typeface="微软雅黑 Light" panose="020B0502040204020203" pitchFamily="34" charset="-122"/>
                  </a:rPr>
                  <a:t>开环频率特性：</a:t>
                </a:r>
                <a14:m>
                  <m:oMath xmlns:m="http://schemas.openxmlformats.org/officeDocument/2006/math">
                    <m:r>
                      <a:rPr lang="en-US" altLang="zh-CN" sz="2000" b="0" i="1" smtClean="0">
                        <a:latin typeface="Cambria Math" panose="02040503050406030204" pitchFamily="18" charset="0"/>
                        <a:ea typeface="微软雅黑 Light" panose="020B0502040204020203" pitchFamily="34" charset="-122"/>
                      </a:rPr>
                      <m:t>𝐺</m:t>
                    </m:r>
                    <m:r>
                      <a:rPr lang="en-US" altLang="zh-CN" sz="2000" b="0" i="0" smtClean="0">
                        <a:latin typeface="Cambria Math" panose="02040503050406030204" pitchFamily="18" charset="0"/>
                        <a:ea typeface="微软雅黑 Light" panose="020B0502040204020203" pitchFamily="34" charset="-122"/>
                      </a:rPr>
                      <m:t>(</m:t>
                    </m:r>
                    <m:r>
                      <m:rPr>
                        <m:sty m:val="p"/>
                      </m:rPr>
                      <a:rPr lang="en-US" altLang="zh-CN" sz="2000" b="0" i="0" smtClean="0">
                        <a:latin typeface="Cambria Math" panose="02040503050406030204" pitchFamily="18" charset="0"/>
                        <a:ea typeface="微软雅黑 Light" panose="020B0502040204020203" pitchFamily="34" charset="-122"/>
                      </a:rPr>
                      <m:t>s</m:t>
                    </m:r>
                    <m:r>
                      <a:rPr lang="en-US" altLang="zh-CN" sz="2000" b="0" i="0" smtClean="0">
                        <a:latin typeface="Cambria Math" panose="02040503050406030204" pitchFamily="18" charset="0"/>
                        <a:ea typeface="微软雅黑 Light" panose="020B0502040204020203" pitchFamily="34" charset="-122"/>
                      </a:rPr>
                      <m:t>)</m:t>
                    </m:r>
                    <m:r>
                      <a:rPr lang="en-US" altLang="zh-CN" sz="2000" i="1">
                        <a:latin typeface="Cambria Math" panose="02040503050406030204" pitchFamily="18" charset="0"/>
                        <a:ea typeface="微软雅黑 Light" panose="020B0502040204020203" pitchFamily="34" charset="-122"/>
                      </a:rPr>
                      <m:t>=</m:t>
                    </m:r>
                    <m:sSub>
                      <m:sSubPr>
                        <m:ctrlPr>
                          <a:rPr lang="en-US" altLang="zh-CN" sz="2000" i="1" smtClean="0">
                            <a:latin typeface="Cambria Math" panose="02040503050406030204" pitchFamily="18" charset="0"/>
                            <a:ea typeface="微软雅黑 Light" panose="020B0502040204020203" pitchFamily="34" charset="-122"/>
                          </a:rPr>
                        </m:ctrlPr>
                      </m:sSubPr>
                      <m:e>
                        <m:r>
                          <a:rPr lang="en-US" altLang="zh-CN" sz="2000" b="0" i="1" smtClean="0">
                            <a:latin typeface="Cambria Math" panose="02040503050406030204" pitchFamily="18" charset="0"/>
                            <a:ea typeface="微软雅黑 Light" panose="020B0502040204020203" pitchFamily="34" charset="-122"/>
                          </a:rPr>
                          <m:t>𝐺</m:t>
                        </m:r>
                      </m:e>
                      <m:sub>
                        <m:r>
                          <a:rPr lang="en-US" altLang="zh-CN" sz="2000" b="0" i="1" smtClean="0">
                            <a:latin typeface="Cambria Math" panose="02040503050406030204" pitchFamily="18" charset="0"/>
                            <a:ea typeface="微软雅黑 Light" panose="020B0502040204020203" pitchFamily="34" charset="-122"/>
                          </a:rPr>
                          <m:t>1</m:t>
                        </m:r>
                      </m:sub>
                    </m:sSub>
                    <m:r>
                      <a:rPr lang="en-US" altLang="zh-CN" sz="2000" b="0" i="1" smtClean="0">
                        <a:latin typeface="Cambria Math" panose="02040503050406030204" pitchFamily="18" charset="0"/>
                        <a:ea typeface="微软雅黑 Light" panose="020B0502040204020203" pitchFamily="34" charset="-122"/>
                      </a:rPr>
                      <m:t>(</m:t>
                    </m:r>
                    <m:r>
                      <a:rPr lang="en-US" altLang="zh-CN" sz="2000" b="0" i="1" smtClean="0">
                        <a:latin typeface="Cambria Math" panose="02040503050406030204" pitchFamily="18" charset="0"/>
                        <a:ea typeface="微软雅黑 Light" panose="020B0502040204020203" pitchFamily="34" charset="-122"/>
                      </a:rPr>
                      <m:t>𝑠</m:t>
                    </m:r>
                    <m:r>
                      <a:rPr lang="en-US" altLang="zh-CN" sz="2000" b="0" i="1" smtClean="0">
                        <a:latin typeface="Cambria Math" panose="02040503050406030204" pitchFamily="18" charset="0"/>
                        <a:ea typeface="微软雅黑 Light" panose="020B0502040204020203" pitchFamily="34" charset="-122"/>
                      </a:rPr>
                      <m:t>)</m:t>
                    </m:r>
                  </m:oMath>
                </a14:m>
                <a:r>
                  <a:rPr lang="en-US" altLang="zh-CN" sz="2000" dirty="0">
                    <a:ea typeface="微软雅黑 Light" panose="020B0502040204020203" pitchFamily="34" charset="-122"/>
                  </a:rPr>
                  <a:t> </a:t>
                </a:r>
                <a14:m>
                  <m:oMath xmlns:m="http://schemas.openxmlformats.org/officeDocument/2006/math">
                    <m:sSub>
                      <m:sSubPr>
                        <m:ctrlPr>
                          <a:rPr lang="en-US" altLang="zh-CN" sz="2000" i="1">
                            <a:latin typeface="Cambria Math" panose="02040503050406030204" pitchFamily="18" charset="0"/>
                            <a:ea typeface="微软雅黑 Light" panose="020B0502040204020203" pitchFamily="34" charset="-122"/>
                          </a:rPr>
                        </m:ctrlPr>
                      </m:sSubPr>
                      <m:e>
                        <m:r>
                          <a:rPr lang="en-US" altLang="zh-CN" sz="2000" i="1">
                            <a:latin typeface="Cambria Math" panose="02040503050406030204" pitchFamily="18" charset="0"/>
                            <a:ea typeface="微软雅黑 Light" panose="020B0502040204020203" pitchFamily="34" charset="-122"/>
                          </a:rPr>
                          <m:t>𝐺</m:t>
                        </m:r>
                      </m:e>
                      <m:sub>
                        <m:r>
                          <a:rPr lang="en-US" altLang="zh-CN" sz="2000" b="0" i="1" smtClean="0">
                            <a:latin typeface="Cambria Math" panose="02040503050406030204" pitchFamily="18" charset="0"/>
                            <a:ea typeface="微软雅黑 Light" panose="020B0502040204020203" pitchFamily="34" charset="-122"/>
                          </a:rPr>
                          <m:t>2</m:t>
                        </m:r>
                      </m:sub>
                    </m:sSub>
                    <m:d>
                      <m:dPr>
                        <m:ctrlPr>
                          <a:rPr lang="en-US" altLang="zh-CN" sz="2000" i="1" smtClean="0">
                            <a:latin typeface="Cambria Math" panose="02040503050406030204" pitchFamily="18" charset="0"/>
                            <a:ea typeface="微软雅黑 Light" panose="020B0502040204020203" pitchFamily="34" charset="-122"/>
                          </a:rPr>
                        </m:ctrlPr>
                      </m:dPr>
                      <m:e>
                        <m:r>
                          <a:rPr lang="en-US" altLang="zh-CN" sz="2000" i="1">
                            <a:latin typeface="Cambria Math" panose="02040503050406030204" pitchFamily="18" charset="0"/>
                            <a:ea typeface="微软雅黑 Light" panose="020B0502040204020203" pitchFamily="34" charset="-122"/>
                          </a:rPr>
                          <m:t>𝑠</m:t>
                        </m:r>
                      </m:e>
                    </m:d>
                    <m:r>
                      <a:rPr lang="en-US" altLang="zh-CN" sz="2000" i="1" smtClean="0">
                        <a:latin typeface="Cambria Math" panose="02040503050406030204" pitchFamily="18" charset="0"/>
                        <a:ea typeface="微软雅黑 Light" panose="020B0502040204020203" pitchFamily="34" charset="-122"/>
                      </a:rPr>
                      <m:t>…</m:t>
                    </m:r>
                    <m:sSub>
                      <m:sSubPr>
                        <m:ctrlPr>
                          <a:rPr lang="en-US" altLang="zh-CN" sz="2000" i="1">
                            <a:latin typeface="Cambria Math" panose="02040503050406030204" pitchFamily="18" charset="0"/>
                            <a:ea typeface="微软雅黑 Light" panose="020B0502040204020203" pitchFamily="34" charset="-122"/>
                          </a:rPr>
                        </m:ctrlPr>
                      </m:sSubPr>
                      <m:e>
                        <m:r>
                          <a:rPr lang="en-US" altLang="zh-CN" sz="2000" i="1">
                            <a:latin typeface="Cambria Math" panose="02040503050406030204" pitchFamily="18" charset="0"/>
                            <a:ea typeface="微软雅黑 Light" panose="020B0502040204020203" pitchFamily="34" charset="-122"/>
                          </a:rPr>
                          <m:t>𝐺</m:t>
                        </m:r>
                      </m:e>
                      <m:sub>
                        <m:r>
                          <a:rPr lang="en-US" altLang="zh-CN" sz="2000" b="0" i="1" smtClean="0">
                            <a:latin typeface="Cambria Math" panose="02040503050406030204" pitchFamily="18" charset="0"/>
                            <a:ea typeface="微软雅黑 Light" panose="020B0502040204020203" pitchFamily="34" charset="-122"/>
                          </a:rPr>
                          <m:t>𝑛</m:t>
                        </m:r>
                      </m:sub>
                    </m:sSub>
                    <m:r>
                      <a:rPr lang="en-US" altLang="zh-CN" sz="2000" i="1">
                        <a:latin typeface="Cambria Math" panose="02040503050406030204" pitchFamily="18" charset="0"/>
                        <a:ea typeface="微软雅黑 Light" panose="020B0502040204020203" pitchFamily="34" charset="-122"/>
                      </a:rPr>
                      <m:t>(</m:t>
                    </m:r>
                    <m:r>
                      <a:rPr lang="en-US" altLang="zh-CN" sz="2000" i="1">
                        <a:latin typeface="Cambria Math" panose="02040503050406030204" pitchFamily="18" charset="0"/>
                        <a:ea typeface="微软雅黑 Light" panose="020B0502040204020203" pitchFamily="34" charset="-122"/>
                      </a:rPr>
                      <m:t>𝑠</m:t>
                    </m:r>
                    <m:r>
                      <a:rPr lang="en-US" altLang="zh-CN" sz="2000" i="1">
                        <a:latin typeface="Cambria Math" panose="02040503050406030204" pitchFamily="18" charset="0"/>
                        <a:ea typeface="微软雅黑 Light" panose="020B0502040204020203" pitchFamily="34" charset="-122"/>
                      </a:rPr>
                      <m:t>)</m:t>
                    </m:r>
                  </m:oMath>
                </a14:m>
                <a:r>
                  <a:rPr lang="en-US" altLang="zh-CN" sz="2000" dirty="0" smtClean="0">
                    <a:latin typeface="微软雅黑 Light" panose="020B0502040204020203" pitchFamily="34" charset="-122"/>
                    <a:ea typeface="微软雅黑 Light" panose="020B0502040204020203" pitchFamily="34" charset="-122"/>
                  </a:rPr>
                  <a:t>, </a:t>
                </a:r>
                <a14:m>
                  <m:oMath xmlns:m="http://schemas.openxmlformats.org/officeDocument/2006/math">
                    <m:r>
                      <a:rPr lang="en-US" altLang="zh-CN" sz="2000" i="1">
                        <a:latin typeface="Cambria Math" panose="02040503050406030204" pitchFamily="18" charset="0"/>
                        <a:ea typeface="微软雅黑 Light" panose="020B0502040204020203" pitchFamily="34" charset="-122"/>
                      </a:rPr>
                      <m:t>𝐺</m:t>
                    </m:r>
                    <m:r>
                      <a:rPr lang="en-US" altLang="zh-CN" sz="2000">
                        <a:latin typeface="Cambria Math" panose="02040503050406030204" pitchFamily="18" charset="0"/>
                        <a:ea typeface="微软雅黑 Light" panose="020B0502040204020203" pitchFamily="34" charset="-122"/>
                      </a:rPr>
                      <m:t>(</m:t>
                    </m:r>
                    <m:r>
                      <a:rPr lang="en-US" altLang="zh-CN" sz="2000" b="0" i="1" smtClean="0">
                        <a:latin typeface="Cambria Math" panose="02040503050406030204" pitchFamily="18" charset="0"/>
                        <a:ea typeface="微软雅黑 Light" panose="020B0502040204020203" pitchFamily="34" charset="-122"/>
                      </a:rPr>
                      <m:t>𝑗</m:t>
                    </m:r>
                    <m:r>
                      <a:rPr lang="zh-CN" altLang="en-US" sz="2000" b="0" i="1" smtClean="0">
                        <a:latin typeface="Cambria Math" panose="02040503050406030204" pitchFamily="18" charset="0"/>
                        <a:ea typeface="微软雅黑 Light" panose="020B0502040204020203" pitchFamily="34" charset="-122"/>
                      </a:rPr>
                      <m:t>𝜔</m:t>
                    </m:r>
                    <m:r>
                      <a:rPr lang="en-US" altLang="zh-CN" sz="2000">
                        <a:latin typeface="Cambria Math" panose="02040503050406030204" pitchFamily="18" charset="0"/>
                        <a:ea typeface="微软雅黑 Light" panose="020B0502040204020203" pitchFamily="34" charset="-122"/>
                      </a:rPr>
                      <m:t>)</m:t>
                    </m:r>
                    <m:r>
                      <a:rPr lang="en-US" altLang="zh-CN" sz="2000" i="1">
                        <a:latin typeface="Cambria Math" panose="02040503050406030204" pitchFamily="18" charset="0"/>
                        <a:ea typeface="微软雅黑 Light" panose="020B0502040204020203" pitchFamily="34" charset="-122"/>
                      </a:rPr>
                      <m:t>=</m:t>
                    </m:r>
                    <m:nary>
                      <m:naryPr>
                        <m:chr m:val="∏"/>
                        <m:ctrlPr>
                          <a:rPr lang="en-US" altLang="zh-CN" sz="2000" i="1" smtClean="0">
                            <a:latin typeface="Cambria Math" panose="02040503050406030204" pitchFamily="18" charset="0"/>
                            <a:ea typeface="微软雅黑 Light" panose="020B0502040204020203" pitchFamily="34" charset="-122"/>
                          </a:rPr>
                        </m:ctrlPr>
                      </m:naryPr>
                      <m:sub>
                        <m:r>
                          <m:rPr>
                            <m:brk m:alnAt="23"/>
                          </m:rPr>
                          <a:rPr lang="en-US" altLang="zh-CN" sz="2000" b="0" i="1" smtClean="0">
                            <a:latin typeface="Cambria Math" panose="02040503050406030204" pitchFamily="18" charset="0"/>
                            <a:ea typeface="微软雅黑 Light" panose="020B0502040204020203" pitchFamily="34" charset="-122"/>
                          </a:rPr>
                          <m:t>𝑖</m:t>
                        </m:r>
                        <m:r>
                          <a:rPr lang="en-US" altLang="zh-CN" sz="2000" b="0" i="1" smtClean="0">
                            <a:latin typeface="Cambria Math" panose="02040503050406030204" pitchFamily="18" charset="0"/>
                            <a:ea typeface="微软雅黑 Light" panose="020B0502040204020203" pitchFamily="34" charset="-122"/>
                          </a:rPr>
                          <m:t>=1</m:t>
                        </m:r>
                      </m:sub>
                      <m:sup>
                        <m:r>
                          <a:rPr lang="en-US" altLang="zh-CN" sz="2000" b="0" i="1" smtClean="0">
                            <a:latin typeface="Cambria Math" panose="02040503050406030204" pitchFamily="18" charset="0"/>
                            <a:ea typeface="微软雅黑 Light" panose="020B0502040204020203" pitchFamily="34" charset="-122"/>
                          </a:rPr>
                          <m:t>𝑛</m:t>
                        </m:r>
                      </m:sup>
                      <m:e>
                        <m:r>
                          <a:rPr lang="en-US" altLang="zh-CN" sz="2000" b="0" i="1" smtClean="0">
                            <a:latin typeface="Cambria Math" panose="02040503050406030204" pitchFamily="18" charset="0"/>
                            <a:ea typeface="微软雅黑 Light" panose="020B0502040204020203" pitchFamily="34" charset="-122"/>
                          </a:rPr>
                          <m:t>|</m:t>
                        </m:r>
                        <m:sSub>
                          <m:sSubPr>
                            <m:ctrlPr>
                              <a:rPr lang="en-US" altLang="zh-CN" sz="2000" b="0" i="1" smtClean="0">
                                <a:latin typeface="Cambria Math" panose="02040503050406030204" pitchFamily="18" charset="0"/>
                                <a:ea typeface="微软雅黑 Light" panose="020B0502040204020203" pitchFamily="34" charset="-122"/>
                              </a:rPr>
                            </m:ctrlPr>
                          </m:sSubPr>
                          <m:e>
                            <m:r>
                              <a:rPr lang="en-US" altLang="zh-CN" sz="2000" b="0" i="1" smtClean="0">
                                <a:latin typeface="Cambria Math" panose="02040503050406030204" pitchFamily="18" charset="0"/>
                                <a:ea typeface="微软雅黑 Light" panose="020B0502040204020203" pitchFamily="34" charset="-122"/>
                              </a:rPr>
                              <m:t>𝐺</m:t>
                            </m:r>
                          </m:e>
                          <m:sub>
                            <m:r>
                              <a:rPr lang="en-US" altLang="zh-CN" sz="2000" b="0" i="1" smtClean="0">
                                <a:latin typeface="Cambria Math" panose="02040503050406030204" pitchFamily="18" charset="0"/>
                                <a:ea typeface="微软雅黑 Light" panose="020B0502040204020203" pitchFamily="34" charset="-122"/>
                              </a:rPr>
                              <m:t>𝑖</m:t>
                            </m:r>
                          </m:sub>
                        </m:sSub>
                        <m:r>
                          <a:rPr lang="en-US" altLang="zh-CN" sz="2000" b="0" i="1" smtClean="0">
                            <a:latin typeface="Cambria Math" panose="02040503050406030204" pitchFamily="18" charset="0"/>
                            <a:ea typeface="微软雅黑 Light" panose="020B0502040204020203" pitchFamily="34" charset="-122"/>
                          </a:rPr>
                          <m:t>(</m:t>
                        </m:r>
                        <m:r>
                          <a:rPr lang="en-US" altLang="zh-CN" sz="2000" b="0" i="1" smtClean="0">
                            <a:latin typeface="Cambria Math" panose="02040503050406030204" pitchFamily="18" charset="0"/>
                            <a:ea typeface="微软雅黑 Light" panose="020B0502040204020203" pitchFamily="34" charset="-122"/>
                          </a:rPr>
                          <m:t>𝑗</m:t>
                        </m:r>
                        <m:r>
                          <a:rPr lang="zh-CN" altLang="en-US" sz="2000" b="0" i="1" smtClean="0">
                            <a:latin typeface="Cambria Math" panose="02040503050406030204" pitchFamily="18" charset="0"/>
                            <a:ea typeface="微软雅黑 Light" panose="020B0502040204020203" pitchFamily="34" charset="-122"/>
                          </a:rPr>
                          <m:t>𝜔</m:t>
                        </m:r>
                        <m:r>
                          <a:rPr lang="en-US" altLang="zh-CN" sz="2000" b="0" i="1" smtClean="0">
                            <a:latin typeface="Cambria Math" panose="02040503050406030204" pitchFamily="18" charset="0"/>
                            <a:ea typeface="微软雅黑 Light" panose="020B0502040204020203" pitchFamily="34" charset="-122"/>
                          </a:rPr>
                          <m:t>)|</m:t>
                        </m:r>
                      </m:e>
                    </m:nary>
                    <m:r>
                      <a:rPr lang="en-US" altLang="zh-CN" sz="2000" i="1" smtClean="0">
                        <a:latin typeface="Cambria Math" panose="02040503050406030204" pitchFamily="18" charset="0"/>
                        <a:ea typeface="Cambria Math" panose="02040503050406030204" pitchFamily="18" charset="0"/>
                      </a:rPr>
                      <m:t>∙</m:t>
                    </m:r>
                    <m:sSup>
                      <m:sSupPr>
                        <m:ctrlPr>
                          <a:rPr lang="en-US" altLang="zh-CN" sz="2000" i="1" smtClean="0">
                            <a:latin typeface="Cambria Math" panose="02040503050406030204" pitchFamily="18" charset="0"/>
                            <a:ea typeface="Cambria Math" panose="02040503050406030204" pitchFamily="18" charset="0"/>
                          </a:rPr>
                        </m:ctrlPr>
                      </m:sSupPr>
                      <m:e>
                        <m:r>
                          <a:rPr lang="en-US" altLang="zh-CN" sz="2000" i="1" smtClean="0">
                            <a:latin typeface="Cambria Math" panose="02040503050406030204" pitchFamily="18" charset="0"/>
                            <a:ea typeface="Cambria Math" panose="02040503050406030204" pitchFamily="18" charset="0"/>
                          </a:rPr>
                          <m:t>𝑒</m:t>
                        </m:r>
                      </m:e>
                      <m:sup>
                        <m:r>
                          <a:rPr lang="en-US" altLang="zh-CN" sz="2000" b="0" i="1" smtClean="0">
                            <a:latin typeface="Cambria Math" panose="02040503050406030204" pitchFamily="18" charset="0"/>
                            <a:ea typeface="Cambria Math" panose="02040503050406030204" pitchFamily="18" charset="0"/>
                          </a:rPr>
                          <m:t>𝑗</m:t>
                        </m:r>
                        <m:nary>
                          <m:naryPr>
                            <m:chr m:val="∑"/>
                            <m:ctrlPr>
                              <a:rPr lang="en-US" altLang="zh-CN" sz="2000" b="0" i="1" smtClean="0">
                                <a:latin typeface="Cambria Math" panose="02040503050406030204" pitchFamily="18" charset="0"/>
                                <a:ea typeface="Cambria Math" panose="02040503050406030204" pitchFamily="18" charset="0"/>
                              </a:rPr>
                            </m:ctrlPr>
                          </m:naryPr>
                          <m:sub>
                            <m:r>
                              <m:rPr>
                                <m:brk m:alnAt="23"/>
                              </m:rPr>
                              <a:rPr lang="en-US" altLang="zh-CN" sz="2000" b="0" i="1" smtClean="0">
                                <a:latin typeface="Cambria Math" panose="02040503050406030204" pitchFamily="18" charset="0"/>
                                <a:ea typeface="Cambria Math" panose="02040503050406030204" pitchFamily="18" charset="0"/>
                              </a:rPr>
                              <m:t>𝑖</m:t>
                            </m:r>
                            <m:r>
                              <a:rPr lang="en-US" altLang="zh-CN" sz="2000" b="0" i="1" smtClean="0">
                                <a:latin typeface="Cambria Math" panose="02040503050406030204" pitchFamily="18" charset="0"/>
                                <a:ea typeface="Cambria Math" panose="02040503050406030204" pitchFamily="18" charset="0"/>
                              </a:rPr>
                              <m:t>=1</m:t>
                            </m:r>
                          </m:sub>
                          <m:sup>
                            <m:r>
                              <a:rPr lang="en-US" altLang="zh-CN" sz="2000" b="0" i="1" smtClean="0">
                                <a:latin typeface="Cambria Math" panose="02040503050406030204" pitchFamily="18" charset="0"/>
                                <a:ea typeface="Cambria Math" panose="02040503050406030204" pitchFamily="18" charset="0"/>
                              </a:rPr>
                              <m:t>𝑛</m:t>
                            </m:r>
                          </m:sup>
                          <m:e>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𝐺</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𝑗</m:t>
                            </m:r>
                            <m:r>
                              <a:rPr lang="zh-CN" altLang="en-US" sz="2000" b="0" i="1" smtClean="0">
                                <a:latin typeface="Cambria Math" panose="02040503050406030204" pitchFamily="18" charset="0"/>
                                <a:ea typeface="Cambria Math" panose="02040503050406030204" pitchFamily="18" charset="0"/>
                              </a:rPr>
                              <m:t>𝜔</m:t>
                            </m:r>
                            <m:r>
                              <a:rPr lang="en-US" altLang="zh-CN" sz="2000" b="0" i="1" smtClean="0">
                                <a:latin typeface="Cambria Math" panose="02040503050406030204" pitchFamily="18" charset="0"/>
                                <a:ea typeface="Cambria Math" panose="02040503050406030204" pitchFamily="18" charset="0"/>
                              </a:rPr>
                              <m:t>)</m:t>
                            </m:r>
                          </m:e>
                        </m:nary>
                      </m:sup>
                    </m:sSup>
                    <m:r>
                      <a:rPr lang="zh-CN" altLang="en-US" sz="2000" i="1">
                        <a:latin typeface="Cambria Math" panose="02040503050406030204" pitchFamily="18" charset="0"/>
                        <a:ea typeface="Cambria Math" panose="02040503050406030204" pitchFamily="18" charset="0"/>
                      </a:rPr>
                      <m:t>。</m:t>
                    </m:r>
                  </m:oMath>
                </a14:m>
                <a:endParaRPr lang="zh-CN" altLang="en-US" sz="2000" dirty="0">
                  <a:latin typeface="微软雅黑 Light" panose="020B0502040204020203" pitchFamily="34" charset="-122"/>
                  <a:ea typeface="微软雅黑 Light" panose="020B0502040204020203" pitchFamily="34" charset="-122"/>
                </a:endParaRPr>
              </a:p>
            </p:txBody>
          </p:sp>
        </mc:Choice>
        <mc:Fallback xmlns="">
          <p:sp>
            <p:nvSpPr>
              <p:cNvPr id="6" name="Rectangle 8"/>
              <p:cNvSpPr>
                <a:spLocks noRot="1" noChangeAspect="1" noMove="1" noResize="1" noEditPoints="1" noAdjustHandles="1" noChangeArrowheads="1" noChangeShapeType="1" noTextEdit="1"/>
              </p:cNvSpPr>
              <p:nvPr/>
            </p:nvSpPr>
            <p:spPr bwMode="auto">
              <a:xfrm>
                <a:off x="838200" y="4043295"/>
                <a:ext cx="10515600" cy="565668"/>
              </a:xfrm>
              <a:prstGeom prst="rect">
                <a:avLst/>
              </a:prstGeom>
              <a:blipFill>
                <a:blip r:embed="rId3"/>
                <a:stretch>
                  <a:fillRect l="-522" t="-58065" b="-129032"/>
                </a:stretch>
              </a:blipFill>
              <a:ln w="9525">
                <a:noFill/>
                <a:miter lim="800000"/>
                <a:headEnd/>
                <a:tailEnd/>
              </a:ln>
              <a:effectLst/>
            </p:spPr>
            <p:txBody>
              <a:bodyPr/>
              <a:lstStyle/>
              <a:p>
                <a:r>
                  <a:rPr lang="zh-CN" altLang="en-US">
                    <a:noFill/>
                  </a:rPr>
                  <a:t> </a:t>
                </a:r>
              </a:p>
            </p:txBody>
          </p:sp>
        </mc:Fallback>
      </mc:AlternateContent>
      <p:sp>
        <p:nvSpPr>
          <p:cNvPr id="7" name="Rectangle 8"/>
          <p:cNvSpPr>
            <a:spLocks noChangeArrowheads="1"/>
          </p:cNvSpPr>
          <p:nvPr/>
        </p:nvSpPr>
        <p:spPr bwMode="auto">
          <a:xfrm>
            <a:off x="838200" y="4677561"/>
            <a:ext cx="10515600" cy="501612"/>
          </a:xfrm>
          <a:prstGeom prst="rect">
            <a:avLst/>
          </a:prstGeom>
          <a:solidFill>
            <a:schemeClr val="bg1"/>
          </a:solidFill>
          <a:ln w="9525">
            <a:noFill/>
            <a:miter lim="800000"/>
            <a:headEnd/>
            <a:tailEnd/>
          </a:ln>
          <a:effectLst/>
        </p:spPr>
        <p:txBody>
          <a:bodyPr wrap="square">
            <a:spAutoFit/>
          </a:bodyPr>
          <a:lstStyle/>
          <a:p>
            <a:pPr marL="342900" indent="-342900">
              <a:lnSpc>
                <a:spcPct val="150000"/>
              </a:lnSpc>
              <a:buFont typeface="Arial" panose="020B0604020202020204" pitchFamily="34" charset="0"/>
              <a:buChar char="•"/>
            </a:pPr>
            <a:r>
              <a:rPr lang="zh-CN" altLang="en-US" sz="2000" dirty="0" smtClean="0">
                <a:latin typeface="微软雅黑 Light" panose="020B0502040204020203" pitchFamily="34" charset="-122"/>
                <a:ea typeface="微软雅黑 Light" panose="020B0502040204020203" pitchFamily="34" charset="-122"/>
              </a:rPr>
              <a:t>频率稳定判据：</a:t>
            </a:r>
            <a:r>
              <a:rPr lang="en-US" altLang="zh-CN" sz="2000" dirty="0" err="1" smtClean="0">
                <a:latin typeface="微软雅黑 Light" panose="020B0502040204020203" pitchFamily="34" charset="-122"/>
                <a:ea typeface="微软雅黑 Light" panose="020B0502040204020203" pitchFamily="34" charset="-122"/>
              </a:rPr>
              <a:t>Nyquist</a:t>
            </a:r>
            <a:r>
              <a:rPr lang="zh-CN" altLang="en-US" sz="2000" dirty="0" smtClean="0">
                <a:latin typeface="微软雅黑 Light" panose="020B0502040204020203" pitchFamily="34" charset="-122"/>
                <a:ea typeface="微软雅黑 Light" panose="020B0502040204020203" pitchFamily="34" charset="-122"/>
              </a:rPr>
              <a:t>判据，对数频率稳定判据，（相、模）稳定裕度。</a:t>
            </a:r>
            <a:endParaRPr lang="zh-CN" altLang="en-US" sz="2000" b="0" dirty="0">
              <a:solidFill>
                <a:schemeClr val="tx1"/>
              </a:solidFill>
              <a:latin typeface="微软雅黑 Light" panose="020B0502040204020203" pitchFamily="34" charset="-122"/>
              <a:ea typeface="微软雅黑 Light" panose="020B0502040204020203" pitchFamily="34" charset="-122"/>
            </a:endParaRPr>
          </a:p>
        </p:txBody>
      </p:sp>
      <p:sp>
        <p:nvSpPr>
          <p:cNvPr id="8" name="Rectangle 8"/>
          <p:cNvSpPr>
            <a:spLocks noChangeArrowheads="1"/>
          </p:cNvSpPr>
          <p:nvPr/>
        </p:nvSpPr>
        <p:spPr bwMode="auto">
          <a:xfrm>
            <a:off x="838200" y="5247771"/>
            <a:ext cx="10515600" cy="501612"/>
          </a:xfrm>
          <a:prstGeom prst="rect">
            <a:avLst/>
          </a:prstGeom>
          <a:solidFill>
            <a:schemeClr val="bg1"/>
          </a:solidFill>
          <a:ln w="9525">
            <a:noFill/>
            <a:miter lim="800000"/>
            <a:headEnd/>
            <a:tailEnd/>
          </a:ln>
          <a:effectLst/>
        </p:spPr>
        <p:txBody>
          <a:bodyPr wrap="square">
            <a:spAutoFit/>
          </a:bodyPr>
          <a:lstStyle/>
          <a:p>
            <a:pPr marL="342900" indent="-342900">
              <a:lnSpc>
                <a:spcPct val="150000"/>
              </a:lnSpc>
              <a:buFont typeface="Arial" panose="020B0604020202020204" pitchFamily="34" charset="0"/>
              <a:buChar char="•"/>
            </a:pPr>
            <a:r>
              <a:rPr lang="zh-CN" altLang="en-US" sz="2000" dirty="0" smtClean="0">
                <a:latin typeface="微软雅黑 Light" panose="020B0502040204020203" pitchFamily="34" charset="-122"/>
                <a:ea typeface="微软雅黑 Light" panose="020B0502040204020203" pitchFamily="34" charset="-122"/>
              </a:rPr>
              <a:t>频率特性与阶跃响应的关系：闭环频率特性、开环频率特性、低中高频段。</a:t>
            </a:r>
            <a:endParaRPr lang="zh-CN" altLang="en-US" sz="2000" b="0" dirty="0">
              <a:solidFill>
                <a:schemeClr val="tx1"/>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129169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标题 1"/>
          <p:cNvSpPr>
            <a:spLocks noGrp="1"/>
          </p:cNvSpPr>
          <p:nvPr>
            <p:ph type="title"/>
          </p:nvPr>
        </p:nvSpPr>
        <p:spPr>
          <a:xfrm>
            <a:off x="838200" y="365125"/>
            <a:ext cx="10515600" cy="1325563"/>
          </a:xfrm>
        </p:spPr>
        <p:txBody>
          <a:bodyPr>
            <a:normAutofit/>
          </a:bodyPr>
          <a:lstStyle/>
          <a:p>
            <a:r>
              <a:rPr lang="en-US" altLang="zh-CN" sz="4000" dirty="0" smtClean="0">
                <a:latin typeface="微软雅黑 Light" panose="020B0502040204020203" pitchFamily="34" charset="-122"/>
                <a:ea typeface="微软雅黑 Light" panose="020B0502040204020203" pitchFamily="34" charset="-122"/>
              </a:rPr>
              <a:t>5.6 </a:t>
            </a:r>
            <a:r>
              <a:rPr lang="zh-CN" altLang="en-US" sz="4000" dirty="0" smtClean="0">
                <a:latin typeface="微软雅黑 Light" panose="020B0502040204020203" pitchFamily="34" charset="-122"/>
                <a:ea typeface="微软雅黑 Light" panose="020B0502040204020203" pitchFamily="34" charset="-122"/>
              </a:rPr>
              <a:t>系统</a:t>
            </a:r>
            <a:r>
              <a:rPr lang="zh-CN" altLang="en-US" sz="4000" dirty="0">
                <a:latin typeface="微软雅黑 Light" panose="020B0502040204020203" pitchFamily="34" charset="-122"/>
                <a:ea typeface="微软雅黑 Light" panose="020B0502040204020203" pitchFamily="34" charset="-122"/>
              </a:rPr>
              <a:t>闭环</a:t>
            </a:r>
            <a:r>
              <a:rPr lang="zh-CN" altLang="en-US" sz="4000" dirty="0" smtClean="0">
                <a:latin typeface="微软雅黑 Light" panose="020B0502040204020203" pitchFamily="34" charset="-122"/>
                <a:ea typeface="微软雅黑 Light" panose="020B0502040204020203" pitchFamily="34" charset="-122"/>
              </a:rPr>
              <a:t>频率特性</a:t>
            </a:r>
            <a:r>
              <a:rPr lang="zh-CN" altLang="en-US" sz="4000" dirty="0">
                <a:latin typeface="微软雅黑 Light" panose="020B0502040204020203" pitchFamily="34" charset="-122"/>
                <a:ea typeface="微软雅黑 Light" panose="020B0502040204020203" pitchFamily="34" charset="-122"/>
              </a:rPr>
              <a:t>与阶跃响应的关系</a:t>
            </a:r>
          </a:p>
        </p:txBody>
      </p:sp>
      <p:sp>
        <p:nvSpPr>
          <p:cNvPr id="56" name="Text Box 21"/>
          <p:cNvSpPr txBox="1">
            <a:spLocks noChangeArrowheads="1"/>
          </p:cNvSpPr>
          <p:nvPr/>
        </p:nvSpPr>
        <p:spPr bwMode="auto">
          <a:xfrm>
            <a:off x="838200" y="1884998"/>
            <a:ext cx="5095240" cy="461665"/>
          </a:xfrm>
          <a:prstGeom prst="rect">
            <a:avLst/>
          </a:prstGeom>
          <a:noFill/>
          <a:ln w="9525">
            <a:noFill/>
            <a:miter lim="800000"/>
            <a:headEnd/>
            <a:tailEnd/>
          </a:ln>
        </p:spPr>
        <p:txBody>
          <a:bodyPr wrap="square">
            <a:spAutoFit/>
          </a:bodyPr>
          <a:lstStyle/>
          <a:p>
            <a:pPr marL="342900" indent="-342900"/>
            <a:r>
              <a:rPr kumimoji="1" lang="zh-CN" altLang="en-US" sz="2400" dirty="0" smtClean="0">
                <a:solidFill>
                  <a:srgbClr val="FF0000"/>
                </a:solidFill>
                <a:latin typeface="微软雅黑 Light" panose="020B0502040204020203" pitchFamily="34" charset="-122"/>
                <a:ea typeface="微软雅黑 Light" panose="020B0502040204020203" pitchFamily="34" charset="-122"/>
              </a:rPr>
              <a:t>频率域：</a:t>
            </a:r>
            <a:r>
              <a:rPr kumimoji="1" lang="zh-CN" altLang="en-US" sz="2400" dirty="0" smtClean="0">
                <a:latin typeface="微软雅黑 Light" panose="020B0502040204020203" pitchFamily="34" charset="-122"/>
                <a:ea typeface="微软雅黑 Light" panose="020B0502040204020203" pitchFamily="34" charset="-122"/>
              </a:rPr>
              <a:t>二阶系统的开环传递函数</a:t>
            </a:r>
            <a:endParaRPr lang="en-US" altLang="zh-CN" sz="2400" dirty="0">
              <a:latin typeface="微软雅黑 Light" panose="020B0502040204020203" pitchFamily="34" charset="-122"/>
              <a:ea typeface="微软雅黑 Light" panose="020B0502040204020203" pitchFamily="34" charset="-122"/>
              <a:sym typeface="Euclid Symbol" pitchFamily="18" charset="2"/>
            </a:endParaRPr>
          </a:p>
        </p:txBody>
      </p:sp>
      <p:graphicFrame>
        <p:nvGraphicFramePr>
          <p:cNvPr id="57" name="Object 14"/>
          <p:cNvGraphicFramePr>
            <a:graphicFrameLocks noChangeAspect="1"/>
          </p:cNvGraphicFramePr>
          <p:nvPr>
            <p:extLst>
              <p:ext uri="{D42A27DB-BD31-4B8C-83A1-F6EECF244321}">
                <p14:modId xmlns:p14="http://schemas.microsoft.com/office/powerpoint/2010/main" val="1276698840"/>
              </p:ext>
            </p:extLst>
          </p:nvPr>
        </p:nvGraphicFramePr>
        <p:xfrm>
          <a:off x="2323100" y="2529191"/>
          <a:ext cx="2125440" cy="822960"/>
        </p:xfrm>
        <a:graphic>
          <a:graphicData uri="http://schemas.openxmlformats.org/presentationml/2006/ole">
            <mc:AlternateContent xmlns:mc="http://schemas.openxmlformats.org/markup-compatibility/2006">
              <mc:Choice xmlns:v="urn:schemas-microsoft-com:vml" Requires="v">
                <p:oleObj spid="_x0000_s60563" name="Equation" r:id="rId3" imgW="1180800" imgH="457200" progId="Equation.DSMT4">
                  <p:embed/>
                </p:oleObj>
              </mc:Choice>
              <mc:Fallback>
                <p:oleObj name="Equation" r:id="rId3" imgW="1180800" imgH="457200" progId="Equation.DSMT4">
                  <p:embed/>
                  <p:pic>
                    <p:nvPicPr>
                      <p:cNvPr id="6"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3100" y="2529191"/>
                        <a:ext cx="2125440" cy="8229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 name="Text Box 7"/>
          <p:cNvSpPr txBox="1">
            <a:spLocks noChangeArrowheads="1"/>
          </p:cNvSpPr>
          <p:nvPr/>
        </p:nvSpPr>
        <p:spPr bwMode="auto">
          <a:xfrm>
            <a:off x="838200" y="3622982"/>
            <a:ext cx="7500990" cy="461665"/>
          </a:xfrm>
          <a:prstGeom prst="rect">
            <a:avLst/>
          </a:prstGeom>
          <a:noFill/>
          <a:ln w="9525">
            <a:noFill/>
            <a:miter lim="800000"/>
            <a:headEnd/>
            <a:tailEnd/>
          </a:ln>
        </p:spPr>
        <p:txBody>
          <a:bodyPr wrap="square">
            <a:spAutoFit/>
          </a:bodyPr>
          <a:lstStyle/>
          <a:p>
            <a:pPr marL="342900" indent="-342900"/>
            <a:r>
              <a:rPr kumimoji="1" lang="zh-CN" altLang="en-US" sz="2400" dirty="0" smtClean="0">
                <a:latin typeface="微软雅黑 Light" panose="020B0502040204020203" pitchFamily="34" charset="-122"/>
                <a:ea typeface="微软雅黑 Light" panose="020B0502040204020203" pitchFamily="34" charset="-122"/>
              </a:rPr>
              <a:t>相稳定裕度为</a:t>
            </a:r>
            <a:endParaRPr lang="en-US" altLang="zh-CN" sz="2400" dirty="0">
              <a:latin typeface="微软雅黑 Light" panose="020B0502040204020203" pitchFamily="34" charset="-122"/>
              <a:ea typeface="微软雅黑 Light" panose="020B0502040204020203" pitchFamily="34" charset="-122"/>
              <a:sym typeface="Euclid Symbol" pitchFamily="18" charset="2"/>
            </a:endParaRPr>
          </a:p>
        </p:txBody>
      </p:sp>
      <p:graphicFrame>
        <p:nvGraphicFramePr>
          <p:cNvPr id="59" name="Object 13"/>
          <p:cNvGraphicFramePr>
            <a:graphicFrameLocks noChangeAspect="1"/>
          </p:cNvGraphicFramePr>
          <p:nvPr>
            <p:extLst>
              <p:ext uri="{D42A27DB-BD31-4B8C-83A1-F6EECF244321}">
                <p14:modId xmlns:p14="http://schemas.microsoft.com/office/powerpoint/2010/main" val="1895715308"/>
              </p:ext>
            </p:extLst>
          </p:nvPr>
        </p:nvGraphicFramePr>
        <p:xfrm>
          <a:off x="1354138" y="4105275"/>
          <a:ext cx="4868862" cy="914400"/>
        </p:xfrm>
        <a:graphic>
          <a:graphicData uri="http://schemas.openxmlformats.org/presentationml/2006/ole">
            <mc:AlternateContent xmlns:mc="http://schemas.openxmlformats.org/markup-compatibility/2006">
              <mc:Choice xmlns:v="urn:schemas-microsoft-com:vml" Requires="v">
                <p:oleObj spid="_x0000_s60564" name="Equation" r:id="rId5" imgW="2705040" imgH="507960" progId="Equation.DSMT4">
                  <p:embed/>
                </p:oleObj>
              </mc:Choice>
              <mc:Fallback>
                <p:oleObj name="Equation" r:id="rId5" imgW="2705040" imgH="507960" progId="Equation.DSMT4">
                  <p:embed/>
                  <p:pic>
                    <p:nvPicPr>
                      <p:cNvPr id="253965" name="Object 13"/>
                      <p:cNvPicPr>
                        <a:picLocks noChangeAspect="1" noChangeArrowheads="1"/>
                      </p:cNvPicPr>
                      <p:nvPr/>
                    </p:nvPicPr>
                    <p:blipFill>
                      <a:blip r:embed="rId6"/>
                      <a:srcRect/>
                      <a:stretch>
                        <a:fillRect/>
                      </a:stretch>
                    </p:blipFill>
                    <p:spPr bwMode="auto">
                      <a:xfrm>
                        <a:off x="1354138" y="4105275"/>
                        <a:ext cx="4868862"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0" name="Picture 8"/>
          <p:cNvPicPr>
            <a:picLocks noChangeAspect="1" noChangeArrowheads="1"/>
          </p:cNvPicPr>
          <p:nvPr/>
        </p:nvPicPr>
        <p:blipFill>
          <a:blip r:embed="rId7"/>
          <a:srcRect/>
          <a:stretch>
            <a:fillRect/>
          </a:stretch>
        </p:blipFill>
        <p:spPr bwMode="auto">
          <a:xfrm>
            <a:off x="6770751" y="1884998"/>
            <a:ext cx="5172341" cy="3791547"/>
          </a:xfrm>
          <a:prstGeom prst="rect">
            <a:avLst/>
          </a:prstGeom>
          <a:noFill/>
          <a:ln w="9525">
            <a:noFill/>
            <a:miter lim="800000"/>
            <a:headEnd/>
            <a:tailEnd/>
          </a:ln>
        </p:spPr>
      </p:pic>
      <p:sp>
        <p:nvSpPr>
          <p:cNvPr id="61" name="Rectangle 12"/>
          <p:cNvSpPr>
            <a:spLocks noChangeArrowheads="1"/>
          </p:cNvSpPr>
          <p:nvPr/>
        </p:nvSpPr>
        <p:spPr bwMode="auto">
          <a:xfrm>
            <a:off x="838200" y="5265722"/>
            <a:ext cx="5095240" cy="461665"/>
          </a:xfrm>
          <a:prstGeom prst="rect">
            <a:avLst/>
          </a:prstGeom>
          <a:noFill/>
          <a:ln w="9525">
            <a:noFill/>
            <a:miter lim="800000"/>
            <a:headEnd/>
            <a:tailEnd/>
          </a:ln>
        </p:spPr>
        <p:txBody>
          <a:bodyPr wrap="square">
            <a:spAutoFit/>
          </a:bodyPr>
          <a:lstStyle/>
          <a:p>
            <a:r>
              <a:rPr lang="zh-CN" altLang="en-US" sz="2400" dirty="0" smtClean="0">
                <a:latin typeface="微软雅黑 Light" panose="020B0502040204020203" pitchFamily="34" charset="-122"/>
                <a:ea typeface="微软雅黑 Light" panose="020B0502040204020203" pitchFamily="34" charset="-122"/>
              </a:rPr>
              <a:t>例如，</a:t>
            </a:r>
            <a:r>
              <a:rPr lang="zh-CN" altLang="en-US" sz="2400" i="1"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a:rPr>
              <a:t></a:t>
            </a:r>
            <a:r>
              <a:rPr lang="en-US" altLang="zh-CN" sz="2400"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a:rPr>
              <a:t>=</a:t>
            </a:r>
            <a:r>
              <a:rPr lang="en-US" altLang="zh-CN" sz="2400" dirty="0" smtClean="0">
                <a:latin typeface="微软雅黑 Light" panose="020B0502040204020203" pitchFamily="34" charset="-122"/>
                <a:ea typeface="微软雅黑 Light" panose="020B0502040204020203" pitchFamily="34" charset="-122"/>
                <a:cs typeface="Times New Roman" panose="02020603050405020304" pitchFamily="18" charset="0"/>
              </a:rPr>
              <a:t>60</a:t>
            </a:r>
            <a:r>
              <a:rPr lang="en-US" altLang="zh-CN" sz="24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2400" dirty="0" smtClean="0">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2400" dirty="0" smtClean="0">
                <a:latin typeface="微软雅黑 Light" panose="020B0502040204020203" pitchFamily="34" charset="-122"/>
                <a:ea typeface="微软雅黑 Light" panose="020B0502040204020203" pitchFamily="34" charset="-122"/>
              </a:rPr>
              <a:t>对应于</a:t>
            </a:r>
            <a:r>
              <a:rPr lang="zh-CN" altLang="en-US" sz="2400" i="1"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a:rPr>
              <a:t></a:t>
            </a:r>
            <a:r>
              <a:rPr lang="en-US" altLang="zh-CN" sz="2400"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a:rPr>
              <a:t>=0.6</a:t>
            </a:r>
            <a:r>
              <a:rPr lang="zh-CN" altLang="en-US" sz="2400" dirty="0" smtClean="0">
                <a:latin typeface="微软雅黑 Light" panose="020B0502040204020203" pitchFamily="34" charset="-122"/>
                <a:ea typeface="微软雅黑 Light" panose="020B0502040204020203" pitchFamily="34" charset="-122"/>
                <a:sym typeface="Euclid Symbol"/>
              </a:rPr>
              <a:t>。</a:t>
            </a:r>
            <a:r>
              <a:rPr lang="en-US" altLang="zh-CN" sz="2400" dirty="0" smtClean="0">
                <a:latin typeface="微软雅黑 Light" panose="020B0502040204020203" pitchFamily="34" charset="-122"/>
                <a:ea typeface="微软雅黑 Light" panose="020B0502040204020203" pitchFamily="34" charset="-122"/>
              </a:rPr>
              <a:t> </a:t>
            </a:r>
            <a:endParaRPr lang="en-US" altLang="zh-CN" sz="2400" dirty="0">
              <a:latin typeface="微软雅黑 Light" panose="020B0502040204020203" pitchFamily="34" charset="-122"/>
              <a:ea typeface="微软雅黑 Light" panose="020B0502040204020203" pitchFamily="34" charset="-122"/>
            </a:endParaRPr>
          </a:p>
        </p:txBody>
      </p:sp>
      <p:sp>
        <p:nvSpPr>
          <p:cNvPr id="62" name="Text Box 9"/>
          <p:cNvSpPr txBox="1">
            <a:spLocks noChangeArrowheads="1"/>
          </p:cNvSpPr>
          <p:nvPr/>
        </p:nvSpPr>
        <p:spPr bwMode="auto">
          <a:xfrm>
            <a:off x="8174652" y="5666917"/>
            <a:ext cx="2364538" cy="400110"/>
          </a:xfrm>
          <a:prstGeom prst="rect">
            <a:avLst/>
          </a:prstGeom>
          <a:noFill/>
          <a:ln w="9525">
            <a:noFill/>
            <a:miter lim="800000"/>
            <a:headEnd/>
            <a:tailEnd/>
          </a:ln>
        </p:spPr>
        <p:txBody>
          <a:bodyPr wrap="square">
            <a:spAutoFit/>
          </a:bodyPr>
          <a:lstStyle/>
          <a:p>
            <a:pPr marL="342900" indent="-342900"/>
            <a:r>
              <a:rPr kumimoji="1" lang="en-US" altLang="zh-CN" sz="2000" dirty="0">
                <a:latin typeface="微软雅黑 Light" panose="020B0502040204020203" pitchFamily="34" charset="-122"/>
                <a:ea typeface="微软雅黑 Light" panose="020B0502040204020203" pitchFamily="34" charset="-122"/>
              </a:rPr>
              <a:t>Curve </a:t>
            </a:r>
            <a:r>
              <a:rPr kumimoji="1" lang="en-US" altLang="zh-CN" sz="2000" i="1" dirty="0">
                <a:latin typeface="微软雅黑 Light" panose="020B0502040204020203" pitchFamily="34" charset="-122"/>
                <a:ea typeface="微软雅黑 Light" panose="020B0502040204020203" pitchFamily="34" charset="-122"/>
                <a:sym typeface="Euclid Symbol" pitchFamily="18" charset="2"/>
              </a:rPr>
              <a:t></a:t>
            </a:r>
            <a:r>
              <a:rPr kumimoji="1" lang="en-US" altLang="zh-CN" sz="2000" dirty="0">
                <a:latin typeface="微软雅黑 Light" panose="020B0502040204020203" pitchFamily="34" charset="-122"/>
                <a:ea typeface="微软雅黑 Light" panose="020B0502040204020203" pitchFamily="34" charset="-122"/>
                <a:sym typeface="Euclid Symbol" pitchFamily="18" charset="2"/>
              </a:rPr>
              <a:t> versus </a:t>
            </a:r>
            <a:r>
              <a:rPr kumimoji="1" lang="en-US" altLang="zh-CN" sz="2000" dirty="0">
                <a:latin typeface="微软雅黑 Light" panose="020B0502040204020203" pitchFamily="34" charset="-122"/>
                <a:ea typeface="微软雅黑 Light" panose="020B0502040204020203" pitchFamily="34" charset="-122"/>
              </a:rPr>
              <a:t> </a:t>
            </a:r>
            <a:r>
              <a:rPr kumimoji="1" lang="en-US" altLang="zh-CN" sz="2000" i="1" dirty="0">
                <a:latin typeface="微软雅黑 Light" panose="020B0502040204020203" pitchFamily="34" charset="-122"/>
                <a:ea typeface="微软雅黑 Light" panose="020B0502040204020203" pitchFamily="34" charset="-122"/>
                <a:sym typeface="Euclid Symbol" pitchFamily="18" charset="2"/>
              </a:rPr>
              <a:t></a:t>
            </a:r>
            <a:r>
              <a:rPr kumimoji="1" lang="en-US" altLang="zh-CN" sz="2000" dirty="0">
                <a:latin typeface="微软雅黑 Light" panose="020B0502040204020203" pitchFamily="34" charset="-122"/>
                <a:ea typeface="微软雅黑 Light" panose="020B0502040204020203" pitchFamily="34" charset="-122"/>
              </a:rPr>
              <a:t> </a:t>
            </a:r>
            <a:endParaRPr lang="en-US" altLang="zh-CN" sz="2000" dirty="0">
              <a:latin typeface="微软雅黑 Light" panose="020B0502040204020203" pitchFamily="34" charset="-122"/>
              <a:ea typeface="微软雅黑 Light" panose="020B0502040204020203" pitchFamily="34" charset="-122"/>
              <a:sym typeface="Euclid Symbol" pitchFamily="18" charset="2"/>
            </a:endParaRPr>
          </a:p>
        </p:txBody>
      </p:sp>
      <p:sp>
        <p:nvSpPr>
          <p:cNvPr id="10" name="Text Box 9"/>
          <p:cNvSpPr txBox="1">
            <a:spLocks noChangeArrowheads="1"/>
          </p:cNvSpPr>
          <p:nvPr/>
        </p:nvSpPr>
        <p:spPr bwMode="auto">
          <a:xfrm>
            <a:off x="6842928" y="2740616"/>
            <a:ext cx="472273" cy="400110"/>
          </a:xfrm>
          <a:prstGeom prst="rect">
            <a:avLst/>
          </a:prstGeom>
          <a:noFill/>
          <a:ln w="9525">
            <a:noFill/>
            <a:miter lim="800000"/>
            <a:headEnd/>
            <a:tailEnd/>
          </a:ln>
        </p:spPr>
        <p:txBody>
          <a:bodyPr wrap="square">
            <a:spAutoFit/>
          </a:bodyPr>
          <a:lstStyle/>
          <a:p>
            <a:pPr marL="342900" indent="-342900"/>
            <a:r>
              <a:rPr kumimoji="1" lang="en-US" altLang="zh-CN" sz="2000" b="1" i="1" dirty="0" smtClean="0">
                <a:latin typeface="微软雅黑 Light" panose="020B0502040204020203" pitchFamily="34" charset="-122"/>
                <a:ea typeface="微软雅黑 Light" panose="020B0502040204020203" pitchFamily="34" charset="-122"/>
                <a:sym typeface="Euclid Symbol" pitchFamily="18" charset="2"/>
              </a:rPr>
              <a:t></a:t>
            </a:r>
            <a:endParaRPr lang="en-US" altLang="zh-CN" sz="2000" b="1" dirty="0">
              <a:latin typeface="微软雅黑 Light" panose="020B0502040204020203" pitchFamily="34" charset="-122"/>
              <a:ea typeface="微软雅黑 Light" panose="020B0502040204020203" pitchFamily="34" charset="-122"/>
              <a:sym typeface="Euclid Symbol" pitchFamily="18" charset="2"/>
            </a:endParaRPr>
          </a:p>
        </p:txBody>
      </p:sp>
      <p:sp>
        <p:nvSpPr>
          <p:cNvPr id="12" name="Text Box 9"/>
          <p:cNvSpPr txBox="1">
            <a:spLocks noChangeArrowheads="1"/>
          </p:cNvSpPr>
          <p:nvPr/>
        </p:nvSpPr>
        <p:spPr bwMode="auto">
          <a:xfrm>
            <a:off x="11087605" y="5466862"/>
            <a:ext cx="532389" cy="400110"/>
          </a:xfrm>
          <a:prstGeom prst="rect">
            <a:avLst/>
          </a:prstGeom>
          <a:noFill/>
          <a:ln w="9525">
            <a:noFill/>
            <a:miter lim="800000"/>
            <a:headEnd/>
            <a:tailEnd/>
          </a:ln>
        </p:spPr>
        <p:txBody>
          <a:bodyPr wrap="square">
            <a:spAutoFit/>
          </a:bodyPr>
          <a:lstStyle/>
          <a:p>
            <a:pPr marL="342900" indent="-342900"/>
            <a:r>
              <a:rPr kumimoji="1" lang="en-US" altLang="zh-CN" sz="2000" b="1" i="1" dirty="0" smtClean="0">
                <a:latin typeface="微软雅黑 Light" panose="020B0502040204020203" pitchFamily="34" charset="-122"/>
                <a:ea typeface="微软雅黑 Light" panose="020B0502040204020203" pitchFamily="34" charset="-122"/>
                <a:sym typeface="Euclid Symbol" pitchFamily="18" charset="2"/>
              </a:rPr>
              <a:t></a:t>
            </a:r>
            <a:r>
              <a:rPr kumimoji="1" lang="en-US" altLang="zh-CN" sz="2000" b="1" dirty="0" smtClean="0">
                <a:latin typeface="微软雅黑 Light" panose="020B0502040204020203" pitchFamily="34" charset="-122"/>
                <a:ea typeface="微软雅黑 Light" panose="020B0502040204020203" pitchFamily="34" charset="-122"/>
              </a:rPr>
              <a:t> </a:t>
            </a:r>
            <a:endParaRPr lang="en-US" altLang="zh-CN" sz="2000" b="1" dirty="0">
              <a:latin typeface="微软雅黑 Light" panose="020B0502040204020203" pitchFamily="34" charset="-122"/>
              <a:ea typeface="微软雅黑 Light" panose="020B0502040204020203" pitchFamily="34" charset="-122"/>
              <a:sym typeface="Euclid Symbol" pitchFamily="18" charset="2"/>
            </a:endParaRPr>
          </a:p>
        </p:txBody>
      </p:sp>
    </p:spTree>
    <p:extLst>
      <p:ext uri="{BB962C8B-B14F-4D97-AF65-F5344CB8AC3E}">
        <p14:creationId xmlns:p14="http://schemas.microsoft.com/office/powerpoint/2010/main" val="23137747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标题 1"/>
          <p:cNvSpPr>
            <a:spLocks noGrp="1"/>
          </p:cNvSpPr>
          <p:nvPr>
            <p:ph type="title"/>
          </p:nvPr>
        </p:nvSpPr>
        <p:spPr>
          <a:xfrm>
            <a:off x="838200" y="365125"/>
            <a:ext cx="10515600" cy="1325563"/>
          </a:xfrm>
        </p:spPr>
        <p:txBody>
          <a:bodyPr>
            <a:normAutofit/>
          </a:bodyPr>
          <a:lstStyle/>
          <a:p>
            <a:r>
              <a:rPr lang="en-US" altLang="zh-CN" sz="4000" dirty="0" smtClean="0">
                <a:latin typeface="微软雅黑 Light" panose="020B0502040204020203" pitchFamily="34" charset="-122"/>
                <a:ea typeface="微软雅黑 Light" panose="020B0502040204020203" pitchFamily="34" charset="-122"/>
              </a:rPr>
              <a:t>5.6 </a:t>
            </a:r>
            <a:r>
              <a:rPr lang="zh-CN" altLang="en-US" sz="4000" dirty="0" smtClean="0">
                <a:latin typeface="微软雅黑 Light" panose="020B0502040204020203" pitchFamily="34" charset="-122"/>
                <a:ea typeface="微软雅黑 Light" panose="020B0502040204020203" pitchFamily="34" charset="-122"/>
              </a:rPr>
              <a:t>系统</a:t>
            </a:r>
            <a:r>
              <a:rPr lang="zh-CN" altLang="en-US" sz="4000" dirty="0">
                <a:latin typeface="微软雅黑 Light" panose="020B0502040204020203" pitchFamily="34" charset="-122"/>
                <a:ea typeface="微软雅黑 Light" panose="020B0502040204020203" pitchFamily="34" charset="-122"/>
              </a:rPr>
              <a:t>闭环</a:t>
            </a:r>
            <a:r>
              <a:rPr lang="zh-CN" altLang="en-US" sz="4000" dirty="0" smtClean="0">
                <a:latin typeface="微软雅黑 Light" panose="020B0502040204020203" pitchFamily="34" charset="-122"/>
                <a:ea typeface="微软雅黑 Light" panose="020B0502040204020203" pitchFamily="34" charset="-122"/>
              </a:rPr>
              <a:t>频率特性</a:t>
            </a:r>
            <a:r>
              <a:rPr lang="zh-CN" altLang="en-US" sz="4000" dirty="0">
                <a:latin typeface="微软雅黑 Light" panose="020B0502040204020203" pitchFamily="34" charset="-122"/>
                <a:ea typeface="微软雅黑 Light" panose="020B0502040204020203" pitchFamily="34" charset="-122"/>
              </a:rPr>
              <a:t>与阶跃响应的关系</a:t>
            </a:r>
          </a:p>
        </p:txBody>
      </p:sp>
      <p:sp>
        <p:nvSpPr>
          <p:cNvPr id="10" name="Text Box 4"/>
          <p:cNvSpPr txBox="1">
            <a:spLocks noChangeArrowheads="1"/>
          </p:cNvSpPr>
          <p:nvPr/>
        </p:nvSpPr>
        <p:spPr bwMode="auto">
          <a:xfrm>
            <a:off x="838200" y="1960781"/>
            <a:ext cx="10515600" cy="1424942"/>
          </a:xfrm>
          <a:prstGeom prst="rect">
            <a:avLst/>
          </a:prstGeom>
          <a:noFill/>
          <a:ln w="9525">
            <a:noFill/>
            <a:miter lim="800000"/>
            <a:headEnd/>
            <a:tailEnd/>
          </a:ln>
        </p:spPr>
        <p:txBody>
          <a:bodyPr wrap="square">
            <a:spAutoFit/>
          </a:bodyPr>
          <a:lstStyle/>
          <a:p>
            <a:pPr marL="342900" indent="-342900">
              <a:lnSpc>
                <a:spcPct val="150000"/>
              </a:lnSpc>
              <a:buFontTx/>
              <a:buAutoNum type="arabicParenR"/>
            </a:pPr>
            <a:r>
              <a:rPr lang="en-US" altLang="zh-CN" sz="2000" dirty="0" smtClean="0">
                <a:latin typeface="微软雅黑 Light" panose="020B0502040204020203" pitchFamily="34" charset="-122"/>
                <a:ea typeface="微软雅黑 Light" panose="020B0502040204020203" pitchFamily="34" charset="-122"/>
                <a:sym typeface="Euclid Symbol" pitchFamily="18" charset="2"/>
              </a:rPr>
              <a:t> </a:t>
            </a:r>
            <a:r>
              <a:rPr lang="en-US" altLang="zh-CN" sz="2000" i="1" dirty="0">
                <a:latin typeface="微软雅黑 Light" panose="020B0502040204020203" pitchFamily="34" charset="-122"/>
                <a:ea typeface="微软雅黑 Light" panose="020B0502040204020203" pitchFamily="34" charset="-122"/>
                <a:sym typeface="Euclid Symbol" pitchFamily="18" charset="2"/>
              </a:rPr>
              <a:t></a:t>
            </a:r>
            <a:r>
              <a:rPr kumimoji="1" lang="en-US" altLang="zh-CN" sz="2000" dirty="0">
                <a:latin typeface="微软雅黑 Light" panose="020B0502040204020203" pitchFamily="34" charset="-122"/>
                <a:ea typeface="微软雅黑 Light" panose="020B0502040204020203" pitchFamily="34" charset="-122"/>
                <a:sym typeface="Euclid Symbol" pitchFamily="18" charset="2"/>
              </a:rPr>
              <a:t> </a:t>
            </a:r>
            <a:r>
              <a:rPr kumimoji="1" lang="zh-CN" altLang="en-US" sz="2000" dirty="0" smtClean="0">
                <a:latin typeface="微软雅黑 Light" panose="020B0502040204020203" pitchFamily="34" charset="-122"/>
                <a:ea typeface="微软雅黑 Light" panose="020B0502040204020203" pitchFamily="34" charset="-122"/>
                <a:sym typeface="Euclid Symbol" pitchFamily="18" charset="2"/>
              </a:rPr>
              <a:t>和</a:t>
            </a:r>
            <a:r>
              <a:rPr kumimoji="1" lang="en-US" altLang="zh-CN" sz="2000" dirty="0" smtClean="0">
                <a:latin typeface="微软雅黑 Light" panose="020B0502040204020203" pitchFamily="34" charset="-122"/>
                <a:ea typeface="微软雅黑 Light" panose="020B0502040204020203" pitchFamily="34" charset="-122"/>
                <a:sym typeface="Euclid Symbol" pitchFamily="18" charset="2"/>
              </a:rPr>
              <a:t> </a:t>
            </a:r>
            <a:r>
              <a:rPr kumimoji="1" lang="en-US" altLang="zh-CN" sz="2000" i="1" dirty="0">
                <a:latin typeface="微软雅黑 Light" panose="020B0502040204020203" pitchFamily="34" charset="-122"/>
                <a:ea typeface="微软雅黑 Light" panose="020B0502040204020203" pitchFamily="34" charset="-122"/>
                <a:sym typeface="Euclid Symbol" pitchFamily="18" charset="2"/>
              </a:rPr>
              <a:t></a:t>
            </a:r>
            <a:r>
              <a:rPr kumimoji="1" lang="en-US" altLang="zh-CN" sz="2000" dirty="0">
                <a:latin typeface="微软雅黑 Light" panose="020B0502040204020203" pitchFamily="34" charset="-122"/>
                <a:ea typeface="微软雅黑 Light" panose="020B0502040204020203" pitchFamily="34" charset="-122"/>
                <a:sym typeface="Euclid Symbol" pitchFamily="18" charset="2"/>
              </a:rPr>
              <a:t> </a:t>
            </a:r>
            <a:r>
              <a:rPr kumimoji="1" lang="zh-CN" altLang="en-US" sz="2000" dirty="0" smtClean="0">
                <a:latin typeface="微软雅黑 Light" panose="020B0502040204020203" pitchFamily="34" charset="-122"/>
                <a:ea typeface="微软雅黑 Light" panose="020B0502040204020203" pitchFamily="34" charset="-122"/>
                <a:sym typeface="Euclid Symbol" pitchFamily="18" charset="2"/>
              </a:rPr>
              <a:t>在</a:t>
            </a:r>
            <a:r>
              <a:rPr kumimoji="1" lang="en-US" altLang="zh-CN" sz="2000" dirty="0" smtClean="0">
                <a:latin typeface="微软雅黑 Light" panose="020B0502040204020203" pitchFamily="34" charset="-122"/>
                <a:ea typeface="微软雅黑 Light" panose="020B0502040204020203" pitchFamily="34" charset="-122"/>
                <a:sym typeface="Euclid Symbol" pitchFamily="18" charset="2"/>
              </a:rPr>
              <a:t> </a:t>
            </a:r>
            <a:r>
              <a:rPr kumimoji="1" lang="en-US" altLang="zh-CN" sz="2000" dirty="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0 </a:t>
            </a:r>
            <a:r>
              <a:rPr kumimoji="1" lang="en-US" altLang="zh-CN" sz="2000" i="1" dirty="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a:t>
            </a:r>
            <a:r>
              <a:rPr kumimoji="1" lang="en-US" altLang="zh-CN" sz="2000" dirty="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  </a:t>
            </a:r>
            <a:r>
              <a:rPr kumimoji="1" lang="en-US" altLang="zh-CN" sz="2000"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0.6</a:t>
            </a:r>
            <a:r>
              <a:rPr kumimoji="1" lang="zh-CN" altLang="en-US" sz="2000" dirty="0" smtClean="0">
                <a:latin typeface="微软雅黑 Light" panose="020B0502040204020203" pitchFamily="34" charset="-122"/>
                <a:ea typeface="微软雅黑 Light" panose="020B0502040204020203" pitchFamily="34" charset="-122"/>
                <a:sym typeface="Euclid Symbol" pitchFamily="18" charset="2"/>
              </a:rPr>
              <a:t>时可近似为线性关系：</a:t>
            </a:r>
            <a:endParaRPr kumimoji="1" lang="en-US" altLang="zh-CN" sz="2000" dirty="0">
              <a:latin typeface="微软雅黑 Light" panose="020B0502040204020203" pitchFamily="34" charset="-122"/>
              <a:ea typeface="微软雅黑 Light" panose="020B0502040204020203" pitchFamily="34" charset="-122"/>
              <a:sym typeface="Euclid Symbol" pitchFamily="18" charset="2"/>
            </a:endParaRPr>
          </a:p>
          <a:p>
            <a:pPr marL="342900" indent="-342900" algn="ctr">
              <a:lnSpc>
                <a:spcPct val="150000"/>
              </a:lnSpc>
            </a:pPr>
            <a:r>
              <a:rPr kumimoji="1" lang="en-US" altLang="zh-CN" sz="2000" i="1" dirty="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 </a:t>
            </a:r>
            <a:r>
              <a:rPr lang="en-US" altLang="zh-CN" sz="2000" i="1" dirty="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a:t>
            </a:r>
            <a:r>
              <a:rPr kumimoji="1" lang="en-US" altLang="zh-CN" sz="2000" dirty="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 /100</a:t>
            </a:r>
            <a:r>
              <a:rPr kumimoji="1" lang="en-US" altLang="zh-CN" sz="2000"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a:t>
            </a:r>
            <a:endParaRPr kumimoji="1" lang="en-US" altLang="zh-CN" sz="2000" dirty="0">
              <a:latin typeface="微软雅黑 Light" panose="020B0502040204020203" pitchFamily="34" charset="-122"/>
              <a:ea typeface="微软雅黑 Light" panose="020B0502040204020203" pitchFamily="34" charset="-122"/>
              <a:sym typeface="Euclid Symbol" pitchFamily="18" charset="2"/>
            </a:endParaRPr>
          </a:p>
          <a:p>
            <a:pPr>
              <a:lnSpc>
                <a:spcPct val="150000"/>
              </a:lnSpc>
            </a:pPr>
            <a:r>
              <a:rPr kumimoji="1" lang="zh-CN" altLang="en-US" sz="2000" dirty="0" smtClean="0">
                <a:latin typeface="微软雅黑 Light" panose="020B0502040204020203" pitchFamily="34" charset="-122"/>
                <a:ea typeface="微软雅黑 Light" panose="020B0502040204020203" pitchFamily="34" charset="-122"/>
                <a:sym typeface="Euclid Symbol" pitchFamily="18" charset="2"/>
              </a:rPr>
              <a:t>特别地，对高阶系统，以上表达式可用来估算系统的阻尼比。</a:t>
            </a:r>
            <a:endParaRPr kumimoji="1" lang="en-US" altLang="zh-CN" sz="2000" i="1" dirty="0">
              <a:solidFill>
                <a:schemeClr val="hlink"/>
              </a:solidFill>
              <a:latin typeface="微软雅黑 Light" panose="020B0502040204020203" pitchFamily="34" charset="-122"/>
              <a:ea typeface="微软雅黑 Light" panose="020B0502040204020203" pitchFamily="34" charset="-122"/>
              <a:sym typeface="Euclid Symbol" pitchFamily="18" charset="2"/>
            </a:endParaRPr>
          </a:p>
        </p:txBody>
      </p:sp>
      <p:sp>
        <p:nvSpPr>
          <p:cNvPr id="11" name="Text Box 7"/>
          <p:cNvSpPr txBox="1">
            <a:spLocks noChangeArrowheads="1"/>
          </p:cNvSpPr>
          <p:nvPr/>
        </p:nvSpPr>
        <p:spPr bwMode="auto">
          <a:xfrm>
            <a:off x="838200" y="3884739"/>
            <a:ext cx="6551612" cy="400110"/>
          </a:xfrm>
          <a:prstGeom prst="rect">
            <a:avLst/>
          </a:prstGeom>
          <a:noFill/>
          <a:ln w="9525">
            <a:noFill/>
            <a:miter lim="800000"/>
            <a:headEnd/>
            <a:tailEnd/>
          </a:ln>
        </p:spPr>
        <p:txBody>
          <a:bodyPr wrap="square">
            <a:spAutoFit/>
          </a:bodyPr>
          <a:lstStyle/>
          <a:p>
            <a:pPr>
              <a:spcBef>
                <a:spcPct val="50000"/>
              </a:spcBef>
            </a:pPr>
            <a:r>
              <a:rPr lang="en-US" altLang="zh-CN" sz="2000" dirty="0">
                <a:latin typeface="微软雅黑 Light" panose="020B0502040204020203" pitchFamily="34" charset="-122"/>
                <a:ea typeface="微软雅黑 Light" panose="020B0502040204020203" pitchFamily="34" charset="-122"/>
              </a:rPr>
              <a:t>2) </a:t>
            </a:r>
            <a:r>
              <a:rPr lang="zh-CN" altLang="en-US" sz="2000" dirty="0" smtClean="0">
                <a:latin typeface="微软雅黑 Light" panose="020B0502040204020203" pitchFamily="34" charset="-122"/>
                <a:ea typeface="微软雅黑 Light" panose="020B0502040204020203" pitchFamily="34" charset="-122"/>
              </a:rPr>
              <a:t>由</a:t>
            </a:r>
            <a:r>
              <a:rPr lang="en-US" altLang="zh-CN" sz="2000" dirty="0" smtClean="0">
                <a:latin typeface="微软雅黑 Light" panose="020B0502040204020203" pitchFamily="34" charset="-122"/>
                <a:ea typeface="微软雅黑 Light" panose="020B0502040204020203" pitchFamily="34" charset="-122"/>
              </a:rPr>
              <a:t> </a:t>
            </a:r>
            <a:endParaRPr lang="en-US" altLang="zh-CN" sz="2000" dirty="0">
              <a:latin typeface="微软雅黑 Light" panose="020B0502040204020203" pitchFamily="34" charset="-122"/>
              <a:ea typeface="微软雅黑 Light" panose="020B0502040204020203" pitchFamily="34" charset="-122"/>
            </a:endParaRPr>
          </a:p>
        </p:txBody>
      </p:sp>
      <p:graphicFrame>
        <p:nvGraphicFramePr>
          <p:cNvPr id="12" name="Object 6"/>
          <p:cNvGraphicFramePr>
            <a:graphicFrameLocks noChangeAspect="1"/>
          </p:cNvGraphicFramePr>
          <p:nvPr>
            <p:extLst>
              <p:ext uri="{D42A27DB-BD31-4B8C-83A1-F6EECF244321}">
                <p14:modId xmlns:p14="http://schemas.microsoft.com/office/powerpoint/2010/main" val="1333133842"/>
              </p:ext>
            </p:extLst>
          </p:nvPr>
        </p:nvGraphicFramePr>
        <p:xfrm>
          <a:off x="5239121" y="3868933"/>
          <a:ext cx="1713757" cy="502702"/>
        </p:xfrm>
        <a:graphic>
          <a:graphicData uri="http://schemas.openxmlformats.org/presentationml/2006/ole">
            <mc:AlternateContent xmlns:mc="http://schemas.openxmlformats.org/markup-compatibility/2006">
              <mc:Choice xmlns:v="urn:schemas-microsoft-com:vml" Requires="v">
                <p:oleObj spid="_x0000_s88114" name="Equation" r:id="rId3" imgW="952087" imgH="279279" progId="Equation.DSMT4">
                  <p:embed/>
                </p:oleObj>
              </mc:Choice>
              <mc:Fallback>
                <p:oleObj name="Equation" r:id="rId3" imgW="952087" imgH="279279" progId="Equation.DSMT4">
                  <p:embed/>
                  <p:pic>
                    <p:nvPicPr>
                      <p:cNvPr id="3"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9121" y="3868933"/>
                        <a:ext cx="1713757" cy="5027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8"/>
          <p:cNvGraphicFramePr>
            <a:graphicFrameLocks noChangeAspect="1"/>
          </p:cNvGraphicFramePr>
          <p:nvPr>
            <p:extLst>
              <p:ext uri="{D42A27DB-BD31-4B8C-83A1-F6EECF244321}">
                <p14:modId xmlns:p14="http://schemas.microsoft.com/office/powerpoint/2010/main" val="280892481"/>
              </p:ext>
            </p:extLst>
          </p:nvPr>
        </p:nvGraphicFramePr>
        <p:xfrm>
          <a:off x="4416059" y="4621462"/>
          <a:ext cx="3359880" cy="502848"/>
        </p:xfrm>
        <a:graphic>
          <a:graphicData uri="http://schemas.openxmlformats.org/presentationml/2006/ole">
            <mc:AlternateContent xmlns:mc="http://schemas.openxmlformats.org/markup-compatibility/2006">
              <mc:Choice xmlns:v="urn:schemas-microsoft-com:vml" Requires="v">
                <p:oleObj spid="_x0000_s88115" name="Equation" r:id="rId5" imgW="1866600" imgH="279360" progId="Equation.DSMT4">
                  <p:embed/>
                </p:oleObj>
              </mc:Choice>
              <mc:Fallback>
                <p:oleObj name="Equation" r:id="rId5" imgW="1866600" imgH="279360" progId="Equation.DSMT4">
                  <p:embed/>
                  <p:pic>
                    <p:nvPicPr>
                      <p:cNvPr id="5" name="Object 8"/>
                      <p:cNvPicPr>
                        <a:picLocks noChangeAspect="1" noChangeArrowheads="1"/>
                      </p:cNvPicPr>
                      <p:nvPr/>
                    </p:nvPicPr>
                    <p:blipFill>
                      <a:blip r:embed="rId6"/>
                      <a:srcRect/>
                      <a:stretch>
                        <a:fillRect/>
                      </a:stretch>
                    </p:blipFill>
                    <p:spPr bwMode="auto">
                      <a:xfrm>
                        <a:off x="4416059" y="4621462"/>
                        <a:ext cx="3359880" cy="5028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5"/>
          <p:cNvSpPr>
            <a:spLocks noChangeArrowheads="1"/>
          </p:cNvSpPr>
          <p:nvPr/>
        </p:nvSpPr>
        <p:spPr bwMode="auto">
          <a:xfrm>
            <a:off x="838200" y="5251269"/>
            <a:ext cx="10515600" cy="553998"/>
          </a:xfrm>
          <a:prstGeom prst="rect">
            <a:avLst/>
          </a:prstGeom>
          <a:noFill/>
          <a:ln w="9525">
            <a:noFill/>
            <a:miter lim="800000"/>
            <a:headEnd/>
            <a:tailEnd/>
          </a:ln>
        </p:spPr>
        <p:txBody>
          <a:bodyPr wrap="square">
            <a:spAutoFit/>
          </a:bodyPr>
          <a:lstStyle/>
          <a:p>
            <a:pPr>
              <a:lnSpc>
                <a:spcPct val="150000"/>
              </a:lnSpc>
            </a:pPr>
            <a:r>
              <a:rPr kumimoji="1" lang="zh-CN" altLang="en-US" sz="2000" dirty="0" smtClean="0">
                <a:latin typeface="微软雅黑 Light" panose="020B0502040204020203" pitchFamily="34" charset="-122"/>
                <a:ea typeface="微软雅黑 Light" panose="020B0502040204020203" pitchFamily="34" charset="-122"/>
                <a:sym typeface="Euclid Symbol" pitchFamily="18" charset="2"/>
              </a:rPr>
              <a:t>对较小的</a:t>
            </a:r>
            <a:r>
              <a:rPr kumimoji="1" lang="en-US" altLang="zh-CN" sz="2000" dirty="0" smtClean="0">
                <a:latin typeface="微软雅黑 Light" panose="020B0502040204020203" pitchFamily="34" charset="-122"/>
                <a:ea typeface="微软雅黑 Light" panose="020B0502040204020203" pitchFamily="34" charset="-122"/>
                <a:sym typeface="Euclid Symbol" pitchFamily="18" charset="2"/>
              </a:rPr>
              <a:t> </a:t>
            </a:r>
            <a:r>
              <a:rPr kumimoji="1" lang="en-US" altLang="zh-CN" sz="2000" i="1"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a:t>
            </a:r>
            <a:r>
              <a:rPr kumimoji="1" lang="zh-CN" altLang="en-US" sz="2000"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a:t>
            </a:r>
            <a:r>
              <a:rPr kumimoji="1" lang="en-US" altLang="zh-CN" sz="2000" i="1"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a:t>
            </a:r>
            <a:r>
              <a:rPr kumimoji="1" lang="en-US" altLang="zh-CN" sz="2000" i="1" baseline="-25000" dirty="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r</a:t>
            </a:r>
            <a:r>
              <a:rPr kumimoji="1" lang="en-US" altLang="zh-CN" sz="2000" dirty="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 </a:t>
            </a:r>
            <a:r>
              <a:rPr kumimoji="1" lang="zh-CN" altLang="en-US" sz="2000" dirty="0" smtClean="0">
                <a:latin typeface="微软雅黑 Light" panose="020B0502040204020203" pitchFamily="34" charset="-122"/>
                <a:ea typeface="微软雅黑 Light" panose="020B0502040204020203" pitchFamily="34" charset="-122"/>
                <a:sym typeface="Euclid Symbol" pitchFamily="18" charset="2"/>
              </a:rPr>
              <a:t>和</a:t>
            </a:r>
            <a:r>
              <a:rPr kumimoji="1" lang="en-US" altLang="zh-CN" sz="2000" i="1"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a:t>
            </a:r>
            <a:r>
              <a:rPr kumimoji="1" lang="en-US" altLang="zh-CN" sz="2000" i="1" baseline="-25000" dirty="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d</a:t>
            </a:r>
            <a:r>
              <a:rPr kumimoji="1" lang="en-US" altLang="zh-CN" sz="2000" dirty="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 </a:t>
            </a:r>
            <a:r>
              <a:rPr kumimoji="1" lang="zh-CN" altLang="en-US" sz="2000" dirty="0" smtClean="0">
                <a:latin typeface="微软雅黑 Light" panose="020B0502040204020203" pitchFamily="34" charset="-122"/>
                <a:ea typeface="微软雅黑 Light" panose="020B0502040204020203" pitchFamily="34" charset="-122"/>
                <a:sym typeface="Euclid Symbol" pitchFamily="18" charset="2"/>
              </a:rPr>
              <a:t>的值很接近。因此，</a:t>
            </a:r>
            <a:r>
              <a:rPr kumimoji="1" lang="en-US" altLang="zh-CN" sz="2000" i="1" dirty="0" smtClean="0">
                <a:solidFill>
                  <a:schemeClr val="hlink"/>
                </a:solidFill>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a:t>
            </a:r>
            <a:r>
              <a:rPr kumimoji="1" lang="en-US" altLang="zh-CN" sz="2000" i="1" baseline="-25000" dirty="0" smtClean="0">
                <a:solidFill>
                  <a:schemeClr val="hlink"/>
                </a:solidFill>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r </a:t>
            </a:r>
            <a:r>
              <a:rPr kumimoji="1" lang="zh-CN" altLang="en-US" sz="2000" dirty="0" smtClean="0">
                <a:solidFill>
                  <a:schemeClr val="hlink"/>
                </a:solidFill>
                <a:latin typeface="微软雅黑 Light" panose="020B0502040204020203" pitchFamily="34" charset="-122"/>
                <a:ea typeface="微软雅黑 Light" panose="020B0502040204020203" pitchFamily="34" charset="-122"/>
                <a:sym typeface="Euclid Symbol" pitchFamily="18" charset="2"/>
              </a:rPr>
              <a:t>可用来估计响应速度 </a:t>
            </a:r>
            <a:r>
              <a:rPr kumimoji="1" lang="en-US" altLang="zh-CN" sz="2000" dirty="0" smtClean="0">
                <a:latin typeface="微软雅黑 Light" panose="020B0502040204020203" pitchFamily="34" charset="-122"/>
                <a:ea typeface="微软雅黑 Light" panose="020B0502040204020203" pitchFamily="34" charset="-122"/>
                <a:sym typeface="Euclid Symbol" pitchFamily="18" charset="2"/>
              </a:rPr>
              <a:t>(</a:t>
            </a:r>
            <a:r>
              <a:rPr kumimoji="1" lang="en-US" altLang="zh-CN" sz="2000" i="1" dirty="0" err="1"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t</a:t>
            </a:r>
            <a:r>
              <a:rPr kumimoji="1" lang="en-US" altLang="zh-CN" sz="2000" i="1" baseline="-25000" dirty="0" err="1"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s</a:t>
            </a:r>
            <a:r>
              <a:rPr kumimoji="1" lang="en-US" altLang="zh-CN" sz="2000"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=3.5</a:t>
            </a:r>
            <a:r>
              <a:rPr kumimoji="1" lang="en-US" altLang="zh-CN" sz="2000" dirty="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a:t>
            </a:r>
            <a:r>
              <a:rPr kumimoji="1" lang="en-US" altLang="zh-CN" sz="2000" i="1" dirty="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 </a:t>
            </a:r>
            <a:r>
              <a:rPr kumimoji="1" lang="en-US" altLang="zh-CN" sz="2000" dirty="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a:t>
            </a:r>
            <a:r>
              <a:rPr kumimoji="1" lang="en-US" altLang="zh-CN" sz="2000" i="1" baseline="-25000" dirty="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n</a:t>
            </a:r>
            <a:r>
              <a:rPr kumimoji="1" lang="en-US" altLang="zh-CN" sz="2000"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a:t>
            </a:r>
            <a:r>
              <a:rPr kumimoji="1" lang="en-US" altLang="zh-CN" sz="2000" dirty="0" smtClean="0">
                <a:latin typeface="微软雅黑 Light" panose="020B0502040204020203" pitchFamily="34" charset="-122"/>
                <a:ea typeface="微软雅黑 Light" panose="020B0502040204020203" pitchFamily="34" charset="-122"/>
                <a:sym typeface="Euclid Symbol" pitchFamily="18" charset="2"/>
              </a:rPr>
              <a:t>)</a:t>
            </a:r>
            <a:r>
              <a:rPr kumimoji="1" lang="zh-CN" altLang="en-US" sz="2000" dirty="0" smtClean="0">
                <a:latin typeface="微软雅黑 Light" panose="020B0502040204020203" pitchFamily="34" charset="-122"/>
                <a:ea typeface="微软雅黑 Light" panose="020B0502040204020203" pitchFamily="34" charset="-122"/>
                <a:sym typeface="Euclid Symbol" pitchFamily="18" charset="2"/>
              </a:rPr>
              <a:t>。</a:t>
            </a:r>
            <a:endParaRPr kumimoji="1" lang="en-US" altLang="zh-CN" sz="2000" dirty="0">
              <a:latin typeface="微软雅黑 Light" panose="020B0502040204020203" pitchFamily="34" charset="-122"/>
              <a:ea typeface="微软雅黑 Light" panose="020B0502040204020203" pitchFamily="34" charset="-122"/>
              <a:sym typeface="Euclid Symbol" pitchFamily="18" charset="2"/>
            </a:endParaRPr>
          </a:p>
        </p:txBody>
      </p:sp>
      <p:sp>
        <p:nvSpPr>
          <p:cNvPr id="8" name="Text Box 4"/>
          <p:cNvSpPr txBox="1">
            <a:spLocks noChangeArrowheads="1"/>
          </p:cNvSpPr>
          <p:nvPr/>
        </p:nvSpPr>
        <p:spPr bwMode="auto">
          <a:xfrm>
            <a:off x="7775939" y="4724200"/>
            <a:ext cx="2901804" cy="400110"/>
          </a:xfrm>
          <a:prstGeom prst="rect">
            <a:avLst/>
          </a:prstGeom>
          <a:noFill/>
          <a:ln w="9525">
            <a:noFill/>
            <a:miter lim="800000"/>
            <a:headEnd/>
            <a:tailEnd/>
          </a:ln>
        </p:spPr>
        <p:txBody>
          <a:bodyPr wrap="square">
            <a:spAutoFit/>
          </a:bodyPr>
          <a:lstStyle/>
          <a:p>
            <a:pPr marL="342900" indent="-342900"/>
            <a:r>
              <a:rPr lang="zh-CN" altLang="en-US" sz="2000" dirty="0" smtClean="0">
                <a:latin typeface="微软雅黑 Light" panose="020B0502040204020203" pitchFamily="34" charset="-122"/>
                <a:ea typeface="微软雅黑 Light" panose="020B0502040204020203" pitchFamily="34" charset="-122"/>
                <a:sym typeface="Euclid Symbol" pitchFamily="18" charset="2"/>
              </a:rPr>
              <a:t>（谐振频率，教材</a:t>
            </a:r>
            <a:r>
              <a:rPr lang="en-US" altLang="zh-CN" sz="2000" dirty="0" smtClean="0">
                <a:latin typeface="微软雅黑 Light" panose="020B0502040204020203" pitchFamily="34" charset="-122"/>
                <a:ea typeface="微软雅黑 Light" panose="020B0502040204020203" pitchFamily="34" charset="-122"/>
                <a:sym typeface="Euclid Symbol" pitchFamily="18" charset="2"/>
              </a:rPr>
              <a:t>152</a:t>
            </a:r>
            <a:r>
              <a:rPr lang="zh-CN" altLang="en-US" sz="2000" dirty="0" smtClean="0">
                <a:latin typeface="微软雅黑 Light" panose="020B0502040204020203" pitchFamily="34" charset="-122"/>
                <a:ea typeface="微软雅黑 Light" panose="020B0502040204020203" pitchFamily="34" charset="-122"/>
                <a:sym typeface="Euclid Symbol" pitchFamily="18" charset="2"/>
              </a:rPr>
              <a:t>页）</a:t>
            </a:r>
            <a:endParaRPr lang="en-US" altLang="zh-CN" sz="2000" dirty="0">
              <a:latin typeface="微软雅黑 Light" panose="020B0502040204020203" pitchFamily="34" charset="-122"/>
              <a:ea typeface="微软雅黑 Light" panose="020B0502040204020203" pitchFamily="34" charset="-122"/>
              <a:sym typeface="Euclid Symbol" pitchFamily="18" charset="2"/>
            </a:endParaRPr>
          </a:p>
        </p:txBody>
      </p:sp>
      <p:sp>
        <p:nvSpPr>
          <p:cNvPr id="9" name="Text Box 4"/>
          <p:cNvSpPr txBox="1">
            <a:spLocks noChangeArrowheads="1"/>
          </p:cNvSpPr>
          <p:nvPr/>
        </p:nvSpPr>
        <p:spPr bwMode="auto">
          <a:xfrm>
            <a:off x="7775939" y="3969928"/>
            <a:ext cx="2901804" cy="400110"/>
          </a:xfrm>
          <a:prstGeom prst="rect">
            <a:avLst/>
          </a:prstGeom>
          <a:noFill/>
          <a:ln w="9525">
            <a:noFill/>
            <a:miter lim="800000"/>
            <a:headEnd/>
            <a:tailEnd/>
          </a:ln>
        </p:spPr>
        <p:txBody>
          <a:bodyPr wrap="square">
            <a:spAutoFit/>
          </a:bodyPr>
          <a:lstStyle/>
          <a:p>
            <a:pPr marL="342900" indent="-342900"/>
            <a:r>
              <a:rPr lang="zh-CN" altLang="en-US" sz="2000" dirty="0" smtClean="0">
                <a:latin typeface="微软雅黑 Light" panose="020B0502040204020203" pitchFamily="34" charset="-122"/>
                <a:ea typeface="微软雅黑 Light" panose="020B0502040204020203" pitchFamily="34" charset="-122"/>
                <a:sym typeface="Euclid Symbol" pitchFamily="18" charset="2"/>
              </a:rPr>
              <a:t>（</a:t>
            </a:r>
            <a:r>
              <a:rPr lang="zh-CN" altLang="en-US" sz="2000" dirty="0">
                <a:latin typeface="微软雅黑 Light" panose="020B0502040204020203" pitchFamily="34" charset="-122"/>
                <a:ea typeface="微软雅黑 Light" panose="020B0502040204020203" pitchFamily="34" charset="-122"/>
                <a:sym typeface="Euclid Symbol" pitchFamily="18" charset="2"/>
              </a:rPr>
              <a:t>振荡</a:t>
            </a:r>
            <a:r>
              <a:rPr lang="zh-CN" altLang="en-US" sz="2000" dirty="0" smtClean="0">
                <a:latin typeface="微软雅黑 Light" panose="020B0502040204020203" pitchFamily="34" charset="-122"/>
                <a:ea typeface="微软雅黑 Light" panose="020B0502040204020203" pitchFamily="34" charset="-122"/>
                <a:sym typeface="Euclid Symbol" pitchFamily="18" charset="2"/>
              </a:rPr>
              <a:t>频率，教材</a:t>
            </a:r>
            <a:r>
              <a:rPr lang="en-US" altLang="zh-CN" sz="2000" dirty="0" smtClean="0">
                <a:latin typeface="微软雅黑 Light" panose="020B0502040204020203" pitchFamily="34" charset="-122"/>
                <a:ea typeface="微软雅黑 Light" panose="020B0502040204020203" pitchFamily="34" charset="-122"/>
                <a:sym typeface="Euclid Symbol" pitchFamily="18" charset="2"/>
              </a:rPr>
              <a:t>66</a:t>
            </a:r>
            <a:r>
              <a:rPr lang="zh-CN" altLang="en-US" sz="2000" dirty="0" smtClean="0">
                <a:latin typeface="微软雅黑 Light" panose="020B0502040204020203" pitchFamily="34" charset="-122"/>
                <a:ea typeface="微软雅黑 Light" panose="020B0502040204020203" pitchFamily="34" charset="-122"/>
                <a:sym typeface="Euclid Symbol" pitchFamily="18" charset="2"/>
              </a:rPr>
              <a:t>页）</a:t>
            </a:r>
            <a:endParaRPr lang="en-US" altLang="zh-CN" sz="2000" dirty="0">
              <a:latin typeface="微软雅黑 Light" panose="020B0502040204020203" pitchFamily="34" charset="-122"/>
              <a:ea typeface="微软雅黑 Light" panose="020B0502040204020203" pitchFamily="34" charset="-122"/>
              <a:sym typeface="Euclid Symbol" pitchFamily="18" charset="2"/>
            </a:endParaRPr>
          </a:p>
        </p:txBody>
      </p:sp>
    </p:spTree>
    <p:extLst>
      <p:ext uri="{BB962C8B-B14F-4D97-AF65-F5344CB8AC3E}">
        <p14:creationId xmlns:p14="http://schemas.microsoft.com/office/powerpoint/2010/main" val="3092940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up)">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up)">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up)">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Effect transition="in" filter="wipe(up)">
                                      <p:cBhvr>
                                        <p:cTn id="37" dur="500"/>
                                        <p:tgtEl>
                                          <p:spTgt spid="1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up)">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up)">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11" grpId="0"/>
      <p:bldP spid="14" grpId="0" build="p"/>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标题 1"/>
          <p:cNvSpPr>
            <a:spLocks noGrp="1"/>
          </p:cNvSpPr>
          <p:nvPr>
            <p:ph type="title"/>
          </p:nvPr>
        </p:nvSpPr>
        <p:spPr>
          <a:xfrm>
            <a:off x="838200" y="365125"/>
            <a:ext cx="10515600" cy="1325563"/>
          </a:xfrm>
        </p:spPr>
        <p:txBody>
          <a:bodyPr>
            <a:normAutofit/>
          </a:bodyPr>
          <a:lstStyle/>
          <a:p>
            <a:r>
              <a:rPr lang="en-US" altLang="zh-CN" sz="4000" dirty="0" smtClean="0">
                <a:latin typeface="微软雅黑 Light" panose="020B0502040204020203" pitchFamily="34" charset="-122"/>
                <a:ea typeface="微软雅黑 Light" panose="020B0502040204020203" pitchFamily="34" charset="-122"/>
              </a:rPr>
              <a:t>5.6 </a:t>
            </a:r>
            <a:r>
              <a:rPr lang="zh-CN" altLang="en-US" sz="4000" dirty="0" smtClean="0">
                <a:latin typeface="微软雅黑 Light" panose="020B0502040204020203" pitchFamily="34" charset="-122"/>
                <a:ea typeface="微软雅黑 Light" panose="020B0502040204020203" pitchFamily="34" charset="-122"/>
              </a:rPr>
              <a:t>系统</a:t>
            </a:r>
            <a:r>
              <a:rPr lang="zh-CN" altLang="en-US" sz="4000" dirty="0">
                <a:latin typeface="微软雅黑 Light" panose="020B0502040204020203" pitchFamily="34" charset="-122"/>
                <a:ea typeface="微软雅黑 Light" panose="020B0502040204020203" pitchFamily="34" charset="-122"/>
              </a:rPr>
              <a:t>闭环</a:t>
            </a:r>
            <a:r>
              <a:rPr lang="zh-CN" altLang="en-US" sz="4000" dirty="0" smtClean="0">
                <a:latin typeface="微软雅黑 Light" panose="020B0502040204020203" pitchFamily="34" charset="-122"/>
                <a:ea typeface="微软雅黑 Light" panose="020B0502040204020203" pitchFamily="34" charset="-122"/>
              </a:rPr>
              <a:t>频率特性</a:t>
            </a:r>
            <a:r>
              <a:rPr lang="zh-CN" altLang="en-US" sz="4000" dirty="0">
                <a:latin typeface="微软雅黑 Light" panose="020B0502040204020203" pitchFamily="34" charset="-122"/>
                <a:ea typeface="微软雅黑 Light" panose="020B0502040204020203" pitchFamily="34" charset="-122"/>
              </a:rPr>
              <a:t>与阶跃响应的关系</a:t>
            </a:r>
          </a:p>
        </p:txBody>
      </p:sp>
      <p:grpSp>
        <p:nvGrpSpPr>
          <p:cNvPr id="8" name="Group 17"/>
          <p:cNvGrpSpPr>
            <a:grpSpLocks/>
          </p:cNvGrpSpPr>
          <p:nvPr/>
        </p:nvGrpSpPr>
        <p:grpSpPr bwMode="auto">
          <a:xfrm>
            <a:off x="7657104" y="1504780"/>
            <a:ext cx="3696696" cy="4772650"/>
            <a:chOff x="2653" y="210"/>
            <a:chExt cx="2807" cy="3624"/>
          </a:xfrm>
        </p:grpSpPr>
        <p:grpSp>
          <p:nvGrpSpPr>
            <p:cNvPr id="9" name="Group 9"/>
            <p:cNvGrpSpPr>
              <a:grpSpLocks/>
            </p:cNvGrpSpPr>
            <p:nvPr/>
          </p:nvGrpSpPr>
          <p:grpSpPr bwMode="auto">
            <a:xfrm>
              <a:off x="2653" y="210"/>
              <a:ext cx="2807" cy="3624"/>
              <a:chOff x="2789" y="300"/>
              <a:chExt cx="2807" cy="3624"/>
            </a:xfrm>
          </p:grpSpPr>
          <p:pic>
            <p:nvPicPr>
              <p:cNvPr id="17" name="Picture 4" descr="Image18"/>
              <p:cNvPicPr>
                <a:picLocks noChangeAspect="1" noChangeArrowheads="1"/>
              </p:cNvPicPr>
              <p:nvPr/>
            </p:nvPicPr>
            <p:blipFill>
              <a:blip r:embed="rId3"/>
              <a:srcRect/>
              <a:stretch>
                <a:fillRect/>
              </a:stretch>
            </p:blipFill>
            <p:spPr bwMode="auto">
              <a:xfrm>
                <a:off x="2789" y="300"/>
                <a:ext cx="2807" cy="3624"/>
              </a:xfrm>
              <a:prstGeom prst="rect">
                <a:avLst/>
              </a:prstGeom>
              <a:noFill/>
              <a:ln w="9525">
                <a:noFill/>
                <a:miter lim="800000"/>
                <a:headEnd/>
                <a:tailEnd/>
              </a:ln>
            </p:spPr>
          </p:pic>
          <p:sp>
            <p:nvSpPr>
              <p:cNvPr id="18" name="Text Box 5"/>
              <p:cNvSpPr txBox="1">
                <a:spLocks noChangeArrowheads="1"/>
              </p:cNvSpPr>
              <p:nvPr/>
            </p:nvSpPr>
            <p:spPr bwMode="auto">
              <a:xfrm>
                <a:off x="3741" y="3067"/>
                <a:ext cx="1452" cy="304"/>
              </a:xfrm>
              <a:prstGeom prst="rect">
                <a:avLst/>
              </a:prstGeom>
              <a:solidFill>
                <a:srgbClr val="FFFFFF"/>
              </a:solidFill>
              <a:ln w="9525">
                <a:noFill/>
                <a:miter lim="800000"/>
                <a:headEnd/>
                <a:tailEnd/>
              </a:ln>
            </p:spPr>
            <p:txBody>
              <a:bodyPr>
                <a:spAutoFit/>
              </a:bodyPr>
              <a:lstStyle/>
              <a:p>
                <a:pPr>
                  <a:spcBef>
                    <a:spcPct val="50000"/>
                  </a:spcBef>
                </a:pPr>
                <a:r>
                  <a:rPr lang="en-US" altLang="zh-CN" sz="2000" i="1" dirty="0" err="1">
                    <a:latin typeface="微软雅黑 Light" panose="020B0502040204020203" pitchFamily="34" charset="-122"/>
                    <a:ea typeface="微软雅黑 Light" panose="020B0502040204020203" pitchFamily="34" charset="-122"/>
                  </a:rPr>
                  <a:t>M</a:t>
                </a:r>
                <a:r>
                  <a:rPr lang="en-US" altLang="zh-CN" sz="2000" i="1" baseline="-25000" dirty="0" err="1">
                    <a:latin typeface="微软雅黑 Light" panose="020B0502040204020203" pitchFamily="34" charset="-122"/>
                    <a:ea typeface="微软雅黑 Light" panose="020B0502040204020203" pitchFamily="34" charset="-122"/>
                  </a:rPr>
                  <a:t>p</a:t>
                </a:r>
                <a:r>
                  <a:rPr lang="en-US" altLang="zh-CN" sz="2000" dirty="0">
                    <a:latin typeface="微软雅黑 Light" panose="020B0502040204020203" pitchFamily="34" charset="-122"/>
                    <a:ea typeface="微软雅黑 Light" panose="020B0502040204020203" pitchFamily="34" charset="-122"/>
                  </a:rPr>
                  <a:t>=</a:t>
                </a:r>
                <a:r>
                  <a:rPr lang="en-US" altLang="zh-CN" sz="2000" i="1" dirty="0">
                    <a:latin typeface="微软雅黑 Light" panose="020B0502040204020203" pitchFamily="34" charset="-122"/>
                    <a:ea typeface="微软雅黑 Light" panose="020B0502040204020203" pitchFamily="34" charset="-122"/>
                  </a:rPr>
                  <a:t>c</a:t>
                </a:r>
                <a:r>
                  <a:rPr lang="en-US" altLang="zh-CN" sz="2000" dirty="0">
                    <a:latin typeface="微软雅黑 Light" panose="020B0502040204020203" pitchFamily="34" charset="-122"/>
                    <a:ea typeface="微软雅黑 Light" panose="020B0502040204020203" pitchFamily="34" charset="-122"/>
                  </a:rPr>
                  <a:t>(</a:t>
                </a:r>
                <a:r>
                  <a:rPr lang="en-US" altLang="zh-CN" sz="2000" i="1" dirty="0" err="1">
                    <a:latin typeface="微软雅黑 Light" panose="020B0502040204020203" pitchFamily="34" charset="-122"/>
                    <a:ea typeface="微软雅黑 Light" panose="020B0502040204020203" pitchFamily="34" charset="-122"/>
                  </a:rPr>
                  <a:t>t</a:t>
                </a:r>
                <a:r>
                  <a:rPr lang="en-US" altLang="zh-CN" sz="2000" i="1" baseline="-25000" dirty="0" err="1">
                    <a:latin typeface="微软雅黑 Light" panose="020B0502040204020203" pitchFamily="34" charset="-122"/>
                    <a:ea typeface="微软雅黑 Light" panose="020B0502040204020203" pitchFamily="34" charset="-122"/>
                  </a:rPr>
                  <a:t>p</a:t>
                </a:r>
                <a:r>
                  <a:rPr lang="en-US" altLang="zh-CN" sz="2000" dirty="0">
                    <a:latin typeface="微软雅黑 Light" panose="020B0502040204020203" pitchFamily="34" charset="-122"/>
                    <a:ea typeface="微软雅黑 Light" panose="020B0502040204020203" pitchFamily="34" charset="-122"/>
                  </a:rPr>
                  <a:t>)</a:t>
                </a:r>
                <a:r>
                  <a:rPr lang="en-US" altLang="zh-CN" sz="2000" dirty="0">
                    <a:latin typeface="微软雅黑 Light" panose="020B0502040204020203" pitchFamily="34" charset="-122"/>
                    <a:ea typeface="微软雅黑 Light" panose="020B0502040204020203" pitchFamily="34" charset="-122"/>
                    <a:sym typeface="Euclid Symbol" pitchFamily="18" charset="2"/>
                  </a:rPr>
                  <a:t></a:t>
                </a:r>
                <a:r>
                  <a:rPr lang="en-US" altLang="zh-CN" sz="2000" dirty="0">
                    <a:latin typeface="微软雅黑 Light" panose="020B0502040204020203" pitchFamily="34" charset="-122"/>
                    <a:ea typeface="微软雅黑 Light" panose="020B0502040204020203" pitchFamily="34" charset="-122"/>
                  </a:rPr>
                  <a:t>1</a:t>
                </a:r>
              </a:p>
            </p:txBody>
          </p:sp>
          <p:sp>
            <p:nvSpPr>
              <p:cNvPr id="19" name="Text Box 7"/>
              <p:cNvSpPr txBox="1">
                <a:spLocks noChangeArrowheads="1"/>
              </p:cNvSpPr>
              <p:nvPr/>
            </p:nvSpPr>
            <p:spPr bwMode="auto">
              <a:xfrm>
                <a:off x="2835" y="1389"/>
                <a:ext cx="454" cy="280"/>
              </a:xfrm>
              <a:prstGeom prst="rect">
                <a:avLst/>
              </a:prstGeom>
              <a:solidFill>
                <a:srgbClr val="FFFFFF"/>
              </a:solidFill>
              <a:ln w="9525">
                <a:noFill/>
                <a:miter lim="800000"/>
                <a:headEnd/>
                <a:tailEnd/>
              </a:ln>
            </p:spPr>
            <p:txBody>
              <a:bodyPr>
                <a:spAutoFit/>
              </a:bodyPr>
              <a:lstStyle/>
              <a:p>
                <a:pPr>
                  <a:spcBef>
                    <a:spcPct val="50000"/>
                  </a:spcBef>
                </a:pPr>
                <a:r>
                  <a:rPr lang="en-US" altLang="zh-CN" i="1" dirty="0" err="1" smtClean="0">
                    <a:latin typeface="微软雅黑 Light" panose="020B0502040204020203" pitchFamily="34" charset="-122"/>
                    <a:ea typeface="微软雅黑 Light" panose="020B0502040204020203" pitchFamily="34" charset="-122"/>
                  </a:rPr>
                  <a:t>M</a:t>
                </a:r>
                <a:r>
                  <a:rPr lang="en-US" altLang="zh-CN" i="1" baseline="-25000" dirty="0" err="1" smtClean="0">
                    <a:latin typeface="微软雅黑 Light" panose="020B0502040204020203" pitchFamily="34" charset="-122"/>
                    <a:ea typeface="微软雅黑 Light" panose="020B0502040204020203" pitchFamily="34" charset="-122"/>
                  </a:rPr>
                  <a:t>r</a:t>
                </a:r>
                <a:endParaRPr lang="en-US" altLang="zh-CN" i="1" baseline="-25000" dirty="0">
                  <a:latin typeface="微软雅黑 Light" panose="020B0502040204020203" pitchFamily="34" charset="-122"/>
                  <a:ea typeface="微软雅黑 Light" panose="020B0502040204020203" pitchFamily="34" charset="-122"/>
                </a:endParaRPr>
              </a:p>
            </p:txBody>
          </p:sp>
          <p:sp>
            <p:nvSpPr>
              <p:cNvPr id="20" name="Text Box 8"/>
              <p:cNvSpPr txBox="1">
                <a:spLocks noChangeArrowheads="1"/>
              </p:cNvSpPr>
              <p:nvPr/>
            </p:nvSpPr>
            <p:spPr bwMode="auto">
              <a:xfrm>
                <a:off x="2835" y="2976"/>
                <a:ext cx="454" cy="280"/>
              </a:xfrm>
              <a:prstGeom prst="rect">
                <a:avLst/>
              </a:prstGeom>
              <a:solidFill>
                <a:srgbClr val="FFFFFF"/>
              </a:solidFill>
              <a:ln w="9525">
                <a:noFill/>
                <a:miter lim="800000"/>
                <a:headEnd/>
                <a:tailEnd/>
              </a:ln>
            </p:spPr>
            <p:txBody>
              <a:bodyPr>
                <a:spAutoFit/>
              </a:bodyPr>
              <a:lstStyle/>
              <a:p>
                <a:pPr>
                  <a:spcBef>
                    <a:spcPct val="50000"/>
                  </a:spcBef>
                </a:pPr>
                <a:r>
                  <a:rPr lang="en-US" altLang="zh-CN" i="1">
                    <a:latin typeface="微软雅黑 Light" panose="020B0502040204020203" pitchFamily="34" charset="-122"/>
                    <a:ea typeface="微软雅黑 Light" panose="020B0502040204020203" pitchFamily="34" charset="-122"/>
                  </a:rPr>
                  <a:t>M</a:t>
                </a:r>
                <a:r>
                  <a:rPr lang="en-US" altLang="zh-CN" i="1" baseline="-25000">
                    <a:latin typeface="微软雅黑 Light" panose="020B0502040204020203" pitchFamily="34" charset="-122"/>
                    <a:ea typeface="微软雅黑 Light" panose="020B0502040204020203" pitchFamily="34" charset="-122"/>
                  </a:rPr>
                  <a:t>p</a:t>
                </a:r>
              </a:p>
            </p:txBody>
          </p:sp>
        </p:grpSp>
        <p:sp>
          <p:nvSpPr>
            <p:cNvPr id="15" name="Line 13"/>
            <p:cNvSpPr>
              <a:spLocks noChangeShapeType="1"/>
            </p:cNvSpPr>
            <p:nvPr/>
          </p:nvSpPr>
          <p:spPr bwMode="auto">
            <a:xfrm>
              <a:off x="3082" y="1253"/>
              <a:ext cx="0" cy="408"/>
            </a:xfrm>
            <a:prstGeom prst="line">
              <a:avLst/>
            </a:prstGeom>
            <a:noFill/>
            <a:ln w="25400">
              <a:solidFill>
                <a:schemeClr val="tx1"/>
              </a:solidFill>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 name="Line 14"/>
            <p:cNvSpPr>
              <a:spLocks noChangeShapeType="1"/>
            </p:cNvSpPr>
            <p:nvPr/>
          </p:nvSpPr>
          <p:spPr bwMode="auto">
            <a:xfrm>
              <a:off x="3091" y="2886"/>
              <a:ext cx="0" cy="408"/>
            </a:xfrm>
            <a:prstGeom prst="line">
              <a:avLst/>
            </a:prstGeom>
            <a:noFill/>
            <a:ln w="25400">
              <a:solidFill>
                <a:schemeClr val="tx1"/>
              </a:solidFill>
              <a:round/>
              <a:headEnd/>
              <a:tailEnd/>
            </a:ln>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21" name="Text Box 10"/>
          <p:cNvSpPr txBox="1">
            <a:spLocks noChangeArrowheads="1"/>
          </p:cNvSpPr>
          <p:nvPr/>
        </p:nvSpPr>
        <p:spPr bwMode="auto">
          <a:xfrm>
            <a:off x="1207163" y="4971004"/>
            <a:ext cx="6252397" cy="1015663"/>
          </a:xfrm>
          <a:prstGeom prst="rect">
            <a:avLst/>
          </a:prstGeom>
          <a:noFill/>
          <a:ln w="9525">
            <a:solidFill>
              <a:srgbClr val="FF0000"/>
            </a:solidFill>
            <a:miter lim="800000"/>
            <a:headEnd/>
            <a:tailEnd/>
          </a:ln>
        </p:spPr>
        <p:txBody>
          <a:bodyPr wrap="square">
            <a:spAutoFit/>
          </a:bodyPr>
          <a:lstStyle/>
          <a:p>
            <a:pPr>
              <a:lnSpc>
                <a:spcPct val="150000"/>
              </a:lnSpc>
              <a:spcBef>
                <a:spcPct val="50000"/>
              </a:spcBef>
            </a:pPr>
            <a:r>
              <a:rPr lang="zh-CN" altLang="en-US" sz="2000" dirty="0" smtClean="0">
                <a:latin typeface="微软雅黑 Light" panose="020B0502040204020203" pitchFamily="34" charset="-122"/>
                <a:ea typeface="微软雅黑 Light" panose="020B0502040204020203" pitchFamily="34" charset="-122"/>
              </a:rPr>
              <a:t>该图表示</a:t>
            </a:r>
            <a:r>
              <a:rPr kumimoji="1" lang="en-US" altLang="zh-CN" sz="2000" i="1" dirty="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a:t>
            </a:r>
            <a:r>
              <a:rPr lang="en-US" altLang="zh-CN" sz="2000" dirty="0" smtClean="0">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2000" dirty="0" smtClean="0">
                <a:latin typeface="微软雅黑 Light" panose="020B0502040204020203" pitchFamily="34" charset="-122"/>
                <a:ea typeface="微软雅黑 Light" panose="020B0502040204020203" pitchFamily="34" charset="-122"/>
              </a:rPr>
              <a:t>和</a:t>
            </a:r>
            <a:r>
              <a:rPr lang="en-US" altLang="zh-CN" sz="2000" i="1" dirty="0" err="1" smtClean="0">
                <a:latin typeface="微软雅黑 Light" panose="020B0502040204020203" pitchFamily="34" charset="-122"/>
                <a:ea typeface="微软雅黑 Light" panose="020B0502040204020203" pitchFamily="34" charset="-122"/>
                <a:cs typeface="Times New Roman" panose="02020603050405020304" pitchFamily="18" charset="0"/>
              </a:rPr>
              <a:t>M</a:t>
            </a:r>
            <a:r>
              <a:rPr lang="en-US" altLang="zh-CN" sz="2000" i="1" baseline="-25000" dirty="0" err="1" smtClean="0">
                <a:latin typeface="微软雅黑 Light" panose="020B0502040204020203" pitchFamily="34" charset="-122"/>
                <a:ea typeface="微软雅黑 Light" panose="020B0502040204020203" pitchFamily="34" charset="-122"/>
                <a:cs typeface="Times New Roman" panose="02020603050405020304" pitchFamily="18" charset="0"/>
              </a:rPr>
              <a:t>r</a:t>
            </a:r>
            <a:r>
              <a:rPr lang="en-US" altLang="zh-CN" sz="2000" i="1" baseline="-25000" dirty="0" smtClean="0">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2000" dirty="0" smtClean="0">
                <a:latin typeface="微软雅黑 Light" panose="020B0502040204020203" pitchFamily="34" charset="-122"/>
                <a:ea typeface="微软雅黑 Light" panose="020B0502040204020203" pitchFamily="34" charset="-122"/>
              </a:rPr>
              <a:t>的关系。注意到若</a:t>
            </a:r>
            <a:r>
              <a:rPr kumimoji="1" lang="en-US" altLang="zh-CN" sz="2000" i="1"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 </a:t>
            </a:r>
            <a:r>
              <a:rPr kumimoji="1" lang="en-US" altLang="zh-CN" sz="2000" dirty="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&gt;</a:t>
            </a:r>
            <a:r>
              <a:rPr kumimoji="1" lang="en-US" altLang="zh-CN" sz="2000"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0.707</a:t>
            </a:r>
            <a:r>
              <a:rPr kumimoji="1" lang="zh-CN" altLang="en-US" sz="2000" dirty="0" smtClean="0">
                <a:latin typeface="微软雅黑 Light" panose="020B0502040204020203" pitchFamily="34" charset="-122"/>
                <a:ea typeface="微软雅黑 Light" panose="020B0502040204020203" pitchFamily="34" charset="-122"/>
                <a:sym typeface="Euclid Symbol" pitchFamily="18" charset="2"/>
              </a:rPr>
              <a:t>，无谐振峰；但在</a:t>
            </a:r>
            <a:r>
              <a:rPr lang="en-US" altLang="zh-CN" sz="2000" dirty="0" smtClean="0">
                <a:latin typeface="微软雅黑 Light" panose="020B0502040204020203" pitchFamily="34" charset="-122"/>
                <a:ea typeface="微软雅黑 Light" panose="020B0502040204020203" pitchFamily="34" charset="-122"/>
                <a:cs typeface="Times New Roman" panose="02020603050405020304" pitchFamily="18" charset="0"/>
              </a:rPr>
              <a:t>0&lt;</a:t>
            </a:r>
            <a:r>
              <a:rPr kumimoji="1" lang="en-US" altLang="zh-CN" sz="2000" i="1"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a:t>
            </a:r>
            <a:r>
              <a:rPr kumimoji="1" lang="en-US" altLang="zh-CN" sz="2000"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&lt;1</a:t>
            </a:r>
            <a:r>
              <a:rPr kumimoji="1" lang="zh-CN" altLang="en-US" sz="2000" dirty="0" smtClean="0">
                <a:latin typeface="微软雅黑 Light" panose="020B0502040204020203" pitchFamily="34" charset="-122"/>
                <a:ea typeface="微软雅黑 Light" panose="020B0502040204020203" pitchFamily="34" charset="-122"/>
                <a:sym typeface="Euclid Symbol" pitchFamily="18" charset="2"/>
              </a:rPr>
              <a:t>，振荡始终存在。</a:t>
            </a:r>
            <a:r>
              <a:rPr lang="en-US" altLang="zh-CN" sz="2000" dirty="0" smtClean="0">
                <a:latin typeface="微软雅黑 Light" panose="020B0502040204020203" pitchFamily="34" charset="-122"/>
                <a:ea typeface="微软雅黑 Light" panose="020B0502040204020203" pitchFamily="34" charset="-122"/>
              </a:rPr>
              <a:t> </a:t>
            </a:r>
            <a:endParaRPr lang="en-US" altLang="zh-CN" sz="2000" dirty="0">
              <a:latin typeface="微软雅黑 Light" panose="020B0502040204020203" pitchFamily="34" charset="-122"/>
              <a:ea typeface="微软雅黑 Light" panose="020B0502040204020203" pitchFamily="34" charset="-122"/>
            </a:endParaRPr>
          </a:p>
        </p:txBody>
      </p:sp>
      <p:sp>
        <p:nvSpPr>
          <p:cNvPr id="22" name="矩形 21"/>
          <p:cNvSpPr/>
          <p:nvPr/>
        </p:nvSpPr>
        <p:spPr>
          <a:xfrm>
            <a:off x="838200" y="2015307"/>
            <a:ext cx="4572000" cy="461665"/>
          </a:xfrm>
          <a:prstGeom prst="rect">
            <a:avLst/>
          </a:prstGeom>
        </p:spPr>
        <p:txBody>
          <a:bodyPr>
            <a:spAutoFit/>
          </a:bodyPr>
          <a:lstStyle/>
          <a:p>
            <a:pPr marL="342900" indent="-342900"/>
            <a:r>
              <a:rPr kumimoji="1" lang="en-US" altLang="zh-CN" sz="2400" dirty="0" smtClean="0">
                <a:latin typeface="微软雅黑 Light" panose="020B0502040204020203" pitchFamily="34" charset="-122"/>
                <a:ea typeface="微软雅黑 Light" panose="020B0502040204020203" pitchFamily="34" charset="-122"/>
                <a:sym typeface="Euclid Symbol" pitchFamily="18" charset="2"/>
              </a:rPr>
              <a:t>3) </a:t>
            </a:r>
            <a:r>
              <a:rPr kumimoji="1" lang="zh-CN" altLang="en-US" sz="2400" dirty="0" smtClean="0">
                <a:latin typeface="微软雅黑 Light" panose="020B0502040204020203" pitchFamily="34" charset="-122"/>
                <a:ea typeface="微软雅黑 Light" panose="020B0502040204020203" pitchFamily="34" charset="-122"/>
                <a:sym typeface="Euclid Symbol" pitchFamily="18" charset="2"/>
              </a:rPr>
              <a:t>由</a:t>
            </a:r>
            <a:r>
              <a:rPr kumimoji="1" lang="en-US" altLang="zh-CN" sz="2400" dirty="0" smtClean="0">
                <a:latin typeface="微软雅黑 Light" panose="020B0502040204020203" pitchFamily="34" charset="-122"/>
                <a:ea typeface="微软雅黑 Light" panose="020B0502040204020203" pitchFamily="34" charset="-122"/>
                <a:sym typeface="Euclid Symbol" pitchFamily="18" charset="2"/>
              </a:rPr>
              <a:t> </a:t>
            </a:r>
            <a:endParaRPr kumimoji="1" lang="en-US" altLang="zh-CN" sz="2400" dirty="0">
              <a:latin typeface="微软雅黑 Light" panose="020B0502040204020203" pitchFamily="34" charset="-122"/>
              <a:ea typeface="微软雅黑 Light" panose="020B0502040204020203" pitchFamily="34" charset="-122"/>
              <a:sym typeface="Euclid Symbol" pitchFamily="18" charset="2"/>
            </a:endParaRPr>
          </a:p>
        </p:txBody>
      </p:sp>
      <p:graphicFrame>
        <p:nvGraphicFramePr>
          <p:cNvPr id="24" name="Object 11"/>
          <p:cNvGraphicFramePr>
            <a:graphicFrameLocks noChangeAspect="1"/>
          </p:cNvGraphicFramePr>
          <p:nvPr>
            <p:extLst>
              <p:ext uri="{D42A27DB-BD31-4B8C-83A1-F6EECF244321}">
                <p14:modId xmlns:p14="http://schemas.microsoft.com/office/powerpoint/2010/main" val="323033688"/>
              </p:ext>
            </p:extLst>
          </p:nvPr>
        </p:nvGraphicFramePr>
        <p:xfrm>
          <a:off x="1717104" y="2562448"/>
          <a:ext cx="3520440" cy="845820"/>
        </p:xfrm>
        <a:graphic>
          <a:graphicData uri="http://schemas.openxmlformats.org/presentationml/2006/ole">
            <mc:AlternateContent xmlns:mc="http://schemas.openxmlformats.org/markup-compatibility/2006">
              <mc:Choice xmlns:v="urn:schemas-microsoft-com:vml" Requires="v">
                <p:oleObj spid="_x0000_s89142" name="Equation" r:id="rId4" imgW="1955800" imgH="469900" progId="Equation.DSMT4">
                  <p:embed/>
                </p:oleObj>
              </mc:Choice>
              <mc:Fallback>
                <p:oleObj name="Equation" r:id="rId4" imgW="1955800" imgH="469900" progId="Equation.DSMT4">
                  <p:embed/>
                  <p:pic>
                    <p:nvPicPr>
                      <p:cNvPr id="6"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7104" y="2562448"/>
                        <a:ext cx="3520440" cy="845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prstDash val="dash"/>
                            <a:miter lim="800000"/>
                            <a:headEnd/>
                            <a:tailEnd/>
                          </a14:hiddenLine>
                        </a:ext>
                      </a:extLst>
                    </p:spPr>
                  </p:pic>
                </p:oleObj>
              </mc:Fallback>
            </mc:AlternateContent>
          </a:graphicData>
        </a:graphic>
      </p:graphicFrame>
      <p:sp>
        <p:nvSpPr>
          <p:cNvPr id="25" name="Rectangle 9"/>
          <p:cNvSpPr>
            <a:spLocks noChangeArrowheads="1"/>
          </p:cNvSpPr>
          <p:nvPr/>
        </p:nvSpPr>
        <p:spPr bwMode="auto">
          <a:xfrm>
            <a:off x="838200" y="3669684"/>
            <a:ext cx="5105400" cy="461665"/>
          </a:xfrm>
          <a:prstGeom prst="rect">
            <a:avLst/>
          </a:prstGeom>
          <a:noFill/>
          <a:ln w="9525">
            <a:noFill/>
            <a:miter lim="800000"/>
            <a:headEnd/>
            <a:tailEnd/>
          </a:ln>
        </p:spPr>
        <p:txBody>
          <a:bodyPr wrap="square">
            <a:spAutoFit/>
          </a:bodyPr>
          <a:lstStyle/>
          <a:p>
            <a:r>
              <a:rPr kumimoji="1" lang="en-US" altLang="zh-CN" sz="2400" dirty="0" smtClean="0">
                <a:latin typeface="微软雅黑 Light" panose="020B0502040204020203" pitchFamily="34" charset="-122"/>
                <a:ea typeface="微软雅黑 Light" panose="020B0502040204020203" pitchFamily="34" charset="-122"/>
                <a:sym typeface="Euclid Symbol" pitchFamily="18" charset="2"/>
              </a:rPr>
              <a:t> </a:t>
            </a:r>
            <a:r>
              <a:rPr kumimoji="1" lang="en-US" altLang="zh-CN" sz="2400" i="1"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 </a:t>
            </a:r>
            <a:r>
              <a:rPr kumimoji="1" lang="zh-CN" altLang="en-US" sz="2400" dirty="0" smtClean="0">
                <a:latin typeface="微软雅黑 Light" panose="020B0502040204020203" pitchFamily="34" charset="-122"/>
                <a:ea typeface="微软雅黑 Light" panose="020B0502040204020203" pitchFamily="34" charset="-122"/>
                <a:sym typeface="Euclid Symbol" pitchFamily="18" charset="2"/>
              </a:rPr>
              <a:t>小，则意味着大的</a:t>
            </a:r>
            <a:r>
              <a:rPr kumimoji="1" lang="en-US" altLang="zh-CN" sz="2400" dirty="0" smtClean="0">
                <a:latin typeface="微软雅黑 Light" panose="020B0502040204020203" pitchFamily="34" charset="-122"/>
                <a:ea typeface="微软雅黑 Light" panose="020B0502040204020203" pitchFamily="34" charset="-122"/>
                <a:sym typeface="Euclid Symbol" pitchFamily="18" charset="2"/>
              </a:rPr>
              <a:t> </a:t>
            </a:r>
            <a:r>
              <a:rPr kumimoji="1" lang="en-US" altLang="zh-CN" sz="2400" i="1" dirty="0" err="1">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M</a:t>
            </a:r>
            <a:r>
              <a:rPr kumimoji="1" lang="en-US" altLang="zh-CN" sz="2400" i="1" baseline="-25000" dirty="0" err="1">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r</a:t>
            </a:r>
            <a:r>
              <a:rPr kumimoji="1" lang="en-US" altLang="zh-CN" sz="2400" dirty="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 </a:t>
            </a:r>
            <a:r>
              <a:rPr kumimoji="1" lang="zh-CN" altLang="en-US" sz="2400" dirty="0" smtClean="0">
                <a:latin typeface="微软雅黑 Light" panose="020B0502040204020203" pitchFamily="34" charset="-122"/>
                <a:ea typeface="微软雅黑 Light" panose="020B0502040204020203" pitchFamily="34" charset="-122"/>
                <a:sym typeface="Euclid Symbol" pitchFamily="18" charset="2"/>
              </a:rPr>
              <a:t>和</a:t>
            </a:r>
            <a:r>
              <a:rPr kumimoji="1" lang="zh-CN" altLang="en-US" sz="2400" i="1"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a:rPr>
              <a:t></a:t>
            </a:r>
            <a:r>
              <a:rPr kumimoji="1" lang="en-US" altLang="zh-CN" sz="2400"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a:rPr>
              <a:t>%</a:t>
            </a:r>
            <a:r>
              <a:rPr kumimoji="1" lang="zh-CN" altLang="en-US" sz="2400" dirty="0" smtClean="0">
                <a:latin typeface="微软雅黑 Light" panose="020B0502040204020203" pitchFamily="34" charset="-122"/>
                <a:ea typeface="微软雅黑 Light" panose="020B0502040204020203" pitchFamily="34" charset="-122"/>
                <a:sym typeface="Euclid Symbol"/>
              </a:rPr>
              <a:t>。</a:t>
            </a:r>
            <a:r>
              <a:rPr kumimoji="1" lang="en-US" altLang="zh-CN" sz="2400" dirty="0" smtClean="0">
                <a:latin typeface="微软雅黑 Light" panose="020B0502040204020203" pitchFamily="34" charset="-122"/>
                <a:ea typeface="微软雅黑 Light" panose="020B0502040204020203" pitchFamily="34" charset="-122"/>
                <a:sym typeface="Euclid Symbol" pitchFamily="18" charset="2"/>
              </a:rPr>
              <a:t> </a:t>
            </a:r>
            <a:endParaRPr kumimoji="1" lang="en-US" altLang="zh-CN" sz="2400" dirty="0">
              <a:latin typeface="微软雅黑 Light" panose="020B0502040204020203" pitchFamily="34" charset="-122"/>
              <a:ea typeface="微软雅黑 Light" panose="020B0502040204020203" pitchFamily="34" charset="-122"/>
              <a:sym typeface="Euclid Symbol" pitchFamily="18" charset="2"/>
            </a:endParaRPr>
          </a:p>
        </p:txBody>
      </p:sp>
      <p:sp>
        <p:nvSpPr>
          <p:cNvPr id="26" name="Text Box 4"/>
          <p:cNvSpPr txBox="1">
            <a:spLocks noChangeArrowheads="1"/>
          </p:cNvSpPr>
          <p:nvPr/>
        </p:nvSpPr>
        <p:spPr bwMode="auto">
          <a:xfrm>
            <a:off x="4492698" y="3049802"/>
            <a:ext cx="2901804" cy="400110"/>
          </a:xfrm>
          <a:prstGeom prst="rect">
            <a:avLst/>
          </a:prstGeom>
          <a:noFill/>
          <a:ln w="9525">
            <a:noFill/>
            <a:miter lim="800000"/>
            <a:headEnd/>
            <a:tailEnd/>
          </a:ln>
        </p:spPr>
        <p:txBody>
          <a:bodyPr wrap="square">
            <a:spAutoFit/>
          </a:bodyPr>
          <a:lstStyle/>
          <a:p>
            <a:pPr marL="342900" indent="-342900"/>
            <a:r>
              <a:rPr lang="zh-CN" altLang="en-US" sz="2000" dirty="0" smtClean="0">
                <a:latin typeface="微软雅黑 Light" panose="020B0502040204020203" pitchFamily="34" charset="-122"/>
                <a:ea typeface="微软雅黑 Light" panose="020B0502040204020203" pitchFamily="34" charset="-122"/>
                <a:sym typeface="Euclid Symbol" pitchFamily="18" charset="2"/>
              </a:rPr>
              <a:t>（谐振峰值，教材</a:t>
            </a:r>
            <a:r>
              <a:rPr lang="en-US" altLang="zh-CN" sz="2000" dirty="0" smtClean="0">
                <a:latin typeface="微软雅黑 Light" panose="020B0502040204020203" pitchFamily="34" charset="-122"/>
                <a:ea typeface="微软雅黑 Light" panose="020B0502040204020203" pitchFamily="34" charset="-122"/>
                <a:sym typeface="Euclid Symbol" pitchFamily="18" charset="2"/>
              </a:rPr>
              <a:t>152</a:t>
            </a:r>
            <a:r>
              <a:rPr lang="zh-CN" altLang="en-US" sz="2000" dirty="0" smtClean="0">
                <a:latin typeface="微软雅黑 Light" panose="020B0502040204020203" pitchFamily="34" charset="-122"/>
                <a:ea typeface="微软雅黑 Light" panose="020B0502040204020203" pitchFamily="34" charset="-122"/>
                <a:sym typeface="Euclid Symbol" pitchFamily="18" charset="2"/>
              </a:rPr>
              <a:t>页）</a:t>
            </a:r>
            <a:endParaRPr lang="en-US" altLang="zh-CN" sz="2000" dirty="0">
              <a:latin typeface="微软雅黑 Light" panose="020B0502040204020203" pitchFamily="34" charset="-122"/>
              <a:ea typeface="微软雅黑 Light" panose="020B0502040204020203" pitchFamily="34" charset="-122"/>
              <a:sym typeface="Euclid Symbol" pitchFamily="18" charset="2"/>
            </a:endParaRPr>
          </a:p>
        </p:txBody>
      </p:sp>
      <p:graphicFrame>
        <p:nvGraphicFramePr>
          <p:cNvPr id="27" name="Object 5"/>
          <p:cNvGraphicFramePr>
            <a:graphicFrameLocks noChangeAspect="1"/>
          </p:cNvGraphicFramePr>
          <p:nvPr>
            <p:extLst>
              <p:ext uri="{D42A27DB-BD31-4B8C-83A1-F6EECF244321}">
                <p14:modId xmlns:p14="http://schemas.microsoft.com/office/powerpoint/2010/main" val="2411159000"/>
              </p:ext>
            </p:extLst>
          </p:nvPr>
        </p:nvGraphicFramePr>
        <p:xfrm>
          <a:off x="1907976" y="1763021"/>
          <a:ext cx="2376487" cy="638175"/>
        </p:xfrm>
        <a:graphic>
          <a:graphicData uri="http://schemas.openxmlformats.org/presentationml/2006/ole">
            <mc:AlternateContent xmlns:mc="http://schemas.openxmlformats.org/markup-compatibility/2006">
              <mc:Choice xmlns:v="urn:schemas-microsoft-com:vml" Requires="v">
                <p:oleObj spid="_x0000_s89143" name="Equation" r:id="rId6" imgW="1320480" imgH="355320" progId="Equation.DSMT4">
                  <p:embed/>
                </p:oleObj>
              </mc:Choice>
              <mc:Fallback>
                <p:oleObj name="Equation" r:id="rId6" imgW="1320480" imgH="355320" progId="Equation.DSMT4">
                  <p:embed/>
                  <p:pic>
                    <p:nvPicPr>
                      <p:cNvPr id="23" name="Object 5"/>
                      <p:cNvPicPr>
                        <a:picLocks noChangeAspect="1" noChangeArrowheads="1"/>
                      </p:cNvPicPr>
                      <p:nvPr/>
                    </p:nvPicPr>
                    <p:blipFill>
                      <a:blip r:embed="rId7"/>
                      <a:srcRect/>
                      <a:stretch>
                        <a:fillRect/>
                      </a:stretch>
                    </p:blipFill>
                    <p:spPr bwMode="auto">
                      <a:xfrm>
                        <a:off x="1907976" y="1763021"/>
                        <a:ext cx="2376487"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59699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up)">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up)">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up)">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1000"/>
                                        <p:tgtEl>
                                          <p:spTgt spid="21"/>
                                        </p:tgtEl>
                                      </p:cBhvr>
                                    </p:animEffect>
                                    <p:anim calcmode="lin" valueType="num">
                                      <p:cBhvr>
                                        <p:cTn id="32" dur="1000" fill="hold"/>
                                        <p:tgtEl>
                                          <p:spTgt spid="21"/>
                                        </p:tgtEl>
                                        <p:attrNameLst>
                                          <p:attrName>ppt_x</p:attrName>
                                        </p:attrNameLst>
                                      </p:cBhvr>
                                      <p:tavLst>
                                        <p:tav tm="0">
                                          <p:val>
                                            <p:strVal val="#ppt_x"/>
                                          </p:val>
                                        </p:tav>
                                        <p:tav tm="100000">
                                          <p:val>
                                            <p:strVal val="#ppt_x"/>
                                          </p:val>
                                        </p:tav>
                                      </p:tavLst>
                                    </p:anim>
                                    <p:anim calcmode="lin" valueType="num">
                                      <p:cBhvr>
                                        <p:cTn id="3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5" grpId="0"/>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标题 1"/>
          <p:cNvSpPr>
            <a:spLocks noGrp="1"/>
          </p:cNvSpPr>
          <p:nvPr>
            <p:ph type="title"/>
          </p:nvPr>
        </p:nvSpPr>
        <p:spPr>
          <a:xfrm>
            <a:off x="838200" y="365125"/>
            <a:ext cx="10515600" cy="1325563"/>
          </a:xfrm>
        </p:spPr>
        <p:txBody>
          <a:bodyPr>
            <a:normAutofit/>
          </a:bodyPr>
          <a:lstStyle/>
          <a:p>
            <a:r>
              <a:rPr lang="en-US" altLang="zh-CN" sz="4000" dirty="0" smtClean="0">
                <a:latin typeface="微软雅黑 Light" panose="020B0502040204020203" pitchFamily="34" charset="-122"/>
                <a:ea typeface="微软雅黑 Light" panose="020B0502040204020203" pitchFamily="34" charset="-122"/>
              </a:rPr>
              <a:t>5.6 </a:t>
            </a:r>
            <a:r>
              <a:rPr lang="zh-CN" altLang="en-US" sz="4000" dirty="0" smtClean="0">
                <a:latin typeface="微软雅黑 Light" panose="020B0502040204020203" pitchFamily="34" charset="-122"/>
                <a:ea typeface="微软雅黑 Light" panose="020B0502040204020203" pitchFamily="34" charset="-122"/>
              </a:rPr>
              <a:t>系统</a:t>
            </a:r>
            <a:r>
              <a:rPr lang="zh-CN" altLang="en-US" sz="4000" dirty="0">
                <a:latin typeface="微软雅黑 Light" panose="020B0502040204020203" pitchFamily="34" charset="-122"/>
                <a:ea typeface="微软雅黑 Light" panose="020B0502040204020203" pitchFamily="34" charset="-122"/>
              </a:rPr>
              <a:t>闭环</a:t>
            </a:r>
            <a:r>
              <a:rPr lang="zh-CN" altLang="en-US" sz="4000" dirty="0" smtClean="0">
                <a:latin typeface="微软雅黑 Light" panose="020B0502040204020203" pitchFamily="34" charset="-122"/>
                <a:ea typeface="微软雅黑 Light" panose="020B0502040204020203" pitchFamily="34" charset="-122"/>
              </a:rPr>
              <a:t>频率特性</a:t>
            </a:r>
            <a:r>
              <a:rPr lang="zh-CN" altLang="en-US" sz="4000" dirty="0">
                <a:latin typeface="微软雅黑 Light" panose="020B0502040204020203" pitchFamily="34" charset="-122"/>
                <a:ea typeface="微软雅黑 Light" panose="020B0502040204020203" pitchFamily="34" charset="-122"/>
              </a:rPr>
              <a:t>与阶跃响应的关系</a:t>
            </a:r>
          </a:p>
        </p:txBody>
      </p:sp>
      <p:sp>
        <p:nvSpPr>
          <p:cNvPr id="26" name="Text Box 21"/>
          <p:cNvSpPr txBox="1">
            <a:spLocks noChangeArrowheads="1"/>
          </p:cNvSpPr>
          <p:nvPr/>
        </p:nvSpPr>
        <p:spPr bwMode="auto">
          <a:xfrm>
            <a:off x="838200" y="1920134"/>
            <a:ext cx="7858180" cy="461665"/>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zh-CN" altLang="en-US" sz="2400" b="1" dirty="0" smtClean="0">
                <a:latin typeface="微软雅黑 Light" panose="020B0502040204020203" pitchFamily="34" charset="-122"/>
                <a:ea typeface="微软雅黑 Light" panose="020B0502040204020203" pitchFamily="34" charset="-122"/>
              </a:rPr>
              <a:t>利用闭环幅频特性分析和估算系统的性能</a:t>
            </a:r>
            <a:endParaRPr lang="en-US" altLang="zh-CN" sz="2400" b="1" dirty="0">
              <a:latin typeface="微软雅黑 Light" panose="020B0502040204020203" pitchFamily="34" charset="-122"/>
              <a:ea typeface="微软雅黑 Light" panose="020B0502040204020203" pitchFamily="34" charset="-122"/>
              <a:sym typeface="Euclid Symbol" pitchFamily="18" charset="2"/>
            </a:endParaRPr>
          </a:p>
        </p:txBody>
      </p:sp>
      <p:grpSp>
        <p:nvGrpSpPr>
          <p:cNvPr id="28" name="组合 27"/>
          <p:cNvGrpSpPr/>
          <p:nvPr/>
        </p:nvGrpSpPr>
        <p:grpSpPr>
          <a:xfrm>
            <a:off x="6586538" y="2611245"/>
            <a:ext cx="4767262" cy="3379752"/>
            <a:chOff x="3563938" y="1989138"/>
            <a:chExt cx="5580062" cy="4226194"/>
          </a:xfrm>
        </p:grpSpPr>
        <p:pic>
          <p:nvPicPr>
            <p:cNvPr id="29" name="Picture 4" descr="O72A0224"/>
            <p:cNvPicPr>
              <a:picLocks noChangeAspect="1" noChangeArrowheads="1"/>
            </p:cNvPicPr>
            <p:nvPr/>
          </p:nvPicPr>
          <p:blipFill>
            <a:blip r:embed="rId2" cstate="print"/>
            <a:srcRect/>
            <a:stretch>
              <a:fillRect/>
            </a:stretch>
          </p:blipFill>
          <p:spPr bwMode="auto">
            <a:xfrm>
              <a:off x="3563938" y="1989138"/>
              <a:ext cx="5580062" cy="3765550"/>
            </a:xfrm>
            <a:prstGeom prst="rect">
              <a:avLst/>
            </a:prstGeom>
            <a:noFill/>
          </p:spPr>
        </p:pic>
        <p:sp>
          <p:nvSpPr>
            <p:cNvPr id="30" name="Text Box 7"/>
            <p:cNvSpPr txBox="1">
              <a:spLocks noChangeArrowheads="1"/>
            </p:cNvSpPr>
            <p:nvPr/>
          </p:nvSpPr>
          <p:spPr bwMode="auto">
            <a:xfrm>
              <a:off x="4929190" y="5715016"/>
              <a:ext cx="3394100" cy="500316"/>
            </a:xfrm>
            <a:prstGeom prst="rect">
              <a:avLst/>
            </a:prstGeom>
            <a:noFill/>
            <a:ln w="9525">
              <a:noFill/>
              <a:miter lim="800000"/>
              <a:headEnd/>
              <a:tailEnd/>
            </a:ln>
            <a:effectLst/>
          </p:spPr>
          <p:txBody>
            <a:bodyPr wrap="square">
              <a:spAutoFit/>
            </a:bodyPr>
            <a:lstStyle/>
            <a:p>
              <a:pPr>
                <a:spcBef>
                  <a:spcPct val="50000"/>
                </a:spcBef>
              </a:pPr>
              <a:r>
                <a:rPr lang="zh-CN" altLang="en-US" sz="2000" b="0" dirty="0" smtClean="0">
                  <a:solidFill>
                    <a:schemeClr val="tx1"/>
                  </a:solidFill>
                  <a:latin typeface="微软雅黑 Light" panose="020B0502040204020203" pitchFamily="34" charset="-122"/>
                  <a:ea typeface="微软雅黑 Light" panose="020B0502040204020203" pitchFamily="34" charset="-122"/>
                </a:rPr>
                <a:t>闭环</a:t>
              </a:r>
              <a:r>
                <a:rPr lang="zh-CN" altLang="en-US" sz="2000" b="0" dirty="0">
                  <a:solidFill>
                    <a:schemeClr val="tx1"/>
                  </a:solidFill>
                  <a:latin typeface="微软雅黑 Light" panose="020B0502040204020203" pitchFamily="34" charset="-122"/>
                  <a:ea typeface="微软雅黑 Light" panose="020B0502040204020203" pitchFamily="34" charset="-122"/>
                </a:rPr>
                <a:t>幅频特性曲线</a:t>
              </a:r>
            </a:p>
          </p:txBody>
        </p:sp>
      </p:grpSp>
      <p:sp>
        <p:nvSpPr>
          <p:cNvPr id="31" name="Rectangle 6"/>
          <p:cNvSpPr txBox="1">
            <a:spLocks noChangeArrowheads="1"/>
          </p:cNvSpPr>
          <p:nvPr/>
        </p:nvSpPr>
        <p:spPr>
          <a:xfrm>
            <a:off x="1169639" y="3055209"/>
            <a:ext cx="4705573" cy="2387600"/>
          </a:xfrm>
          <a:prstGeom prst="rect">
            <a:avLst/>
          </a:prstGeom>
          <a:solidFill>
            <a:schemeClr val="bg1"/>
          </a:solidFill>
          <a:ln>
            <a:solidFill>
              <a:srgbClr val="FF0000"/>
            </a:solidFill>
          </a:ln>
        </p:spPr>
        <p:txBody>
          <a:bodyPr/>
          <a:lstStyle/>
          <a:p>
            <a:pPr marR="0" lvl="0" algn="l" defTabSz="914400" rtl="0" eaLnBrk="1" fontAlgn="auto" latinLnBrk="0" hangingPunct="1">
              <a:lnSpc>
                <a:spcPct val="150000"/>
              </a:lnSpc>
              <a:spcBef>
                <a:spcPct val="20000"/>
              </a:spcBef>
              <a:spcAft>
                <a:spcPts val="0"/>
              </a:spcAft>
              <a:buClrTx/>
              <a:buSzTx/>
              <a:buFontTx/>
              <a:buNone/>
              <a:tabLst/>
              <a:defRPr/>
            </a:pPr>
            <a:r>
              <a:rPr kumimoji="0" lang="zh-CN" altLang="en-US" sz="24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rPr>
              <a:t>在</a:t>
            </a:r>
            <a:r>
              <a:rPr kumimoji="0" lang="zh-CN" altLang="en-US" sz="2400" b="0" i="0" u="none" strike="noStrike" kern="1200" cap="none" spc="0" normalizeH="0" baseline="0" noProof="0" dirty="0" smtClean="0">
                <a:ln>
                  <a:noFill/>
                </a:ln>
                <a:solidFill>
                  <a:srgbClr val="FF0000"/>
                </a:solidFill>
                <a:effectLst/>
                <a:uLnTx/>
                <a:uFillTx/>
                <a:latin typeface="微软雅黑 Light" panose="020B0502040204020203" pitchFamily="34" charset="-122"/>
                <a:ea typeface="微软雅黑 Light" panose="020B0502040204020203" pitchFamily="34" charset="-122"/>
              </a:rPr>
              <a:t>已知闭环系统稳定</a:t>
            </a:r>
            <a:r>
              <a:rPr kumimoji="0" lang="zh-CN" altLang="en-US" sz="24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rPr>
              <a:t>的条件下，可以只根据系统闭环幅频特性曲线，对系统的</a:t>
            </a:r>
            <a:r>
              <a:rPr lang="zh-CN" altLang="en-US" sz="2400" dirty="0" smtClean="0">
                <a:latin typeface="微软雅黑 Light" panose="020B0502040204020203" pitchFamily="34" charset="-122"/>
                <a:ea typeface="微软雅黑 Light" panose="020B0502040204020203" pitchFamily="34" charset="-122"/>
              </a:rPr>
              <a:t>稳态和</a:t>
            </a:r>
            <a:r>
              <a:rPr kumimoji="0" lang="zh-CN" altLang="en-US" sz="24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rPr>
              <a:t>动态响应过程进行定性分析和定量估算。</a:t>
            </a:r>
            <a:endParaRPr kumimoji="0" lang="zh-CN" altLang="en-US" sz="2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4735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up)">
                                      <p:cBhvr>
                                        <p:cTn id="1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标题 1"/>
          <p:cNvSpPr>
            <a:spLocks noGrp="1"/>
          </p:cNvSpPr>
          <p:nvPr>
            <p:ph type="title"/>
          </p:nvPr>
        </p:nvSpPr>
        <p:spPr>
          <a:xfrm>
            <a:off x="838200" y="365125"/>
            <a:ext cx="10515600" cy="1325563"/>
          </a:xfrm>
        </p:spPr>
        <p:txBody>
          <a:bodyPr>
            <a:normAutofit/>
          </a:bodyPr>
          <a:lstStyle/>
          <a:p>
            <a:r>
              <a:rPr lang="en-US" altLang="zh-CN" sz="4000" dirty="0" smtClean="0">
                <a:latin typeface="微软雅黑 Light" panose="020B0502040204020203" pitchFamily="34" charset="-122"/>
                <a:ea typeface="微软雅黑 Light" panose="020B0502040204020203" pitchFamily="34" charset="-122"/>
              </a:rPr>
              <a:t>5.6 </a:t>
            </a:r>
            <a:r>
              <a:rPr lang="zh-CN" altLang="en-US" sz="4000" dirty="0" smtClean="0">
                <a:latin typeface="微软雅黑 Light" panose="020B0502040204020203" pitchFamily="34" charset="-122"/>
                <a:ea typeface="微软雅黑 Light" panose="020B0502040204020203" pitchFamily="34" charset="-122"/>
              </a:rPr>
              <a:t>系统</a:t>
            </a:r>
            <a:r>
              <a:rPr lang="zh-CN" altLang="en-US" sz="4000" dirty="0">
                <a:latin typeface="微软雅黑 Light" panose="020B0502040204020203" pitchFamily="34" charset="-122"/>
                <a:ea typeface="微软雅黑 Light" panose="020B0502040204020203" pitchFamily="34" charset="-122"/>
              </a:rPr>
              <a:t>闭环</a:t>
            </a:r>
            <a:r>
              <a:rPr lang="zh-CN" altLang="en-US" sz="4000" dirty="0" smtClean="0">
                <a:latin typeface="微软雅黑 Light" panose="020B0502040204020203" pitchFamily="34" charset="-122"/>
                <a:ea typeface="微软雅黑 Light" panose="020B0502040204020203" pitchFamily="34" charset="-122"/>
              </a:rPr>
              <a:t>频率特性</a:t>
            </a:r>
            <a:r>
              <a:rPr lang="zh-CN" altLang="en-US" sz="4000" dirty="0">
                <a:latin typeface="微软雅黑 Light" panose="020B0502040204020203" pitchFamily="34" charset="-122"/>
                <a:ea typeface="微软雅黑 Light" panose="020B0502040204020203" pitchFamily="34" charset="-122"/>
              </a:rPr>
              <a:t>与阶跃响应的关系</a:t>
            </a:r>
          </a:p>
        </p:txBody>
      </p:sp>
      <p:sp>
        <p:nvSpPr>
          <p:cNvPr id="26" name="Text Box 21"/>
          <p:cNvSpPr txBox="1">
            <a:spLocks noChangeArrowheads="1"/>
          </p:cNvSpPr>
          <p:nvPr/>
        </p:nvSpPr>
        <p:spPr bwMode="auto">
          <a:xfrm>
            <a:off x="838200" y="1920134"/>
            <a:ext cx="7858180" cy="461665"/>
          </a:xfrm>
          <a:prstGeom prst="rect">
            <a:avLst/>
          </a:prstGeom>
          <a:noFill/>
          <a:ln w="9525">
            <a:noFill/>
            <a:miter lim="800000"/>
            <a:headEnd/>
            <a:tailEnd/>
          </a:ln>
        </p:spPr>
        <p:txBody>
          <a:bodyPr wrap="square">
            <a:spAutoFit/>
          </a:bodyPr>
          <a:lstStyle/>
          <a:p>
            <a:r>
              <a:rPr lang="en-US" altLang="zh-CN" sz="2400" dirty="0" smtClean="0">
                <a:latin typeface="微软雅黑 Light" panose="020B0502040204020203" pitchFamily="34" charset="-122"/>
                <a:ea typeface="微软雅黑 Light" panose="020B0502040204020203" pitchFamily="34" charset="-122"/>
                <a:sym typeface="Euclid Symbol" pitchFamily="18" charset="2"/>
              </a:rPr>
              <a:t>1. </a:t>
            </a:r>
            <a:r>
              <a:rPr lang="zh-CN" altLang="en-US" sz="2400" dirty="0" smtClean="0">
                <a:latin typeface="微软雅黑 Light" panose="020B0502040204020203" pitchFamily="34" charset="-122"/>
                <a:ea typeface="微软雅黑 Light" panose="020B0502040204020203" pitchFamily="34" charset="-122"/>
                <a:sym typeface="Euclid Symbol" pitchFamily="18" charset="2"/>
              </a:rPr>
              <a:t>稳态误差</a:t>
            </a:r>
            <a:endParaRPr lang="en-US" altLang="zh-CN" sz="2400" dirty="0">
              <a:latin typeface="微软雅黑 Light" panose="020B0502040204020203" pitchFamily="34" charset="-122"/>
              <a:ea typeface="微软雅黑 Light" panose="020B0502040204020203" pitchFamily="34" charset="-122"/>
              <a:sym typeface="Euclid Symbol" pitchFamily="18" charset="2"/>
            </a:endParaRPr>
          </a:p>
        </p:txBody>
      </p:sp>
      <p:pic>
        <p:nvPicPr>
          <p:cNvPr id="8" name="Picture 6" descr="O72A0216"/>
          <p:cNvPicPr>
            <a:picLocks noChangeAspect="1" noChangeArrowheads="1"/>
          </p:cNvPicPr>
          <p:nvPr/>
        </p:nvPicPr>
        <p:blipFill>
          <a:blip r:embed="rId3" cstate="print"/>
          <a:srcRect/>
          <a:stretch>
            <a:fillRect/>
          </a:stretch>
        </p:blipFill>
        <p:spPr bwMode="auto">
          <a:xfrm>
            <a:off x="6961187" y="1920134"/>
            <a:ext cx="4392613" cy="1844675"/>
          </a:xfrm>
          <a:prstGeom prst="rect">
            <a:avLst/>
          </a:prstGeom>
          <a:noFill/>
        </p:spPr>
      </p:pic>
      <p:graphicFrame>
        <p:nvGraphicFramePr>
          <p:cNvPr id="9" name="Object 2"/>
          <p:cNvGraphicFramePr>
            <a:graphicFrameLocks noChangeAspect="1"/>
          </p:cNvGraphicFramePr>
          <p:nvPr>
            <p:extLst>
              <p:ext uri="{D42A27DB-BD31-4B8C-83A1-F6EECF244321}">
                <p14:modId xmlns:p14="http://schemas.microsoft.com/office/powerpoint/2010/main" val="1412522167"/>
              </p:ext>
            </p:extLst>
          </p:nvPr>
        </p:nvGraphicFramePr>
        <p:xfrm>
          <a:off x="3039129" y="2465335"/>
          <a:ext cx="2125440" cy="754272"/>
        </p:xfrm>
        <a:graphic>
          <a:graphicData uri="http://schemas.openxmlformats.org/presentationml/2006/ole">
            <mc:AlternateContent xmlns:mc="http://schemas.openxmlformats.org/markup-compatibility/2006">
              <mc:Choice xmlns:v="urn:schemas-microsoft-com:vml" Requires="v">
                <p:oleObj spid="_x0000_s90136" name="Equation" r:id="rId4" imgW="1180800" imgH="419040" progId="Equation.DSMT4">
                  <p:embed/>
                </p:oleObj>
              </mc:Choice>
              <mc:Fallback>
                <p:oleObj name="Equation" r:id="rId4" imgW="1180800" imgH="419040" progId="Equation.DSMT4">
                  <p:embed/>
                  <p:pic>
                    <p:nvPicPr>
                      <p:cNvPr id="5427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9129" y="2465335"/>
                        <a:ext cx="2125440" cy="754272"/>
                      </a:xfrm>
                      <a:prstGeom prst="rect">
                        <a:avLst/>
                      </a:prstGeom>
                      <a:noFill/>
                      <a:extLst>
                        <a:ext uri="{909E8E84-426E-40DD-AFC4-6F175D3DCCD1}">
                          <a14:hiddenFill xmlns:a14="http://schemas.microsoft.com/office/drawing/2010/main">
                            <a:solidFill>
                              <a:srgbClr val="CCFFCC"/>
                            </a:solidFill>
                          </a14:hiddenFill>
                        </a:ext>
                      </a:extLst>
                    </p:spPr>
                  </p:pic>
                </p:oleObj>
              </mc:Fallback>
            </mc:AlternateContent>
          </a:graphicData>
        </a:graphic>
      </p:graphicFrame>
      <p:sp>
        <p:nvSpPr>
          <p:cNvPr id="10" name="矩形 9"/>
          <p:cNvSpPr/>
          <p:nvPr/>
        </p:nvSpPr>
        <p:spPr>
          <a:xfrm>
            <a:off x="1093791" y="3517201"/>
            <a:ext cx="5867395" cy="1200329"/>
          </a:xfrm>
          <a:prstGeom prst="rect">
            <a:avLst/>
          </a:prstGeom>
        </p:spPr>
        <p:txBody>
          <a:bodyPr wrap="square">
            <a:spAutoFit/>
          </a:bodyPr>
          <a:lstStyle/>
          <a:p>
            <a:pPr>
              <a:lnSpc>
                <a:spcPct val="150000"/>
              </a:lnSpc>
              <a:spcBef>
                <a:spcPct val="20000"/>
              </a:spcBef>
            </a:pPr>
            <a:r>
              <a:rPr lang="zh-CN" altLang="en-US" sz="2400" dirty="0" smtClean="0">
                <a:latin typeface="微软雅黑 Light" panose="020B0502040204020203" pitchFamily="34" charset="-122"/>
                <a:ea typeface="微软雅黑 Light" panose="020B0502040204020203" pitchFamily="34" charset="-122"/>
              </a:rPr>
              <a:t>频率为零时的幅值</a:t>
            </a:r>
            <a:r>
              <a:rPr kumimoji="1" lang="en-US" altLang="zh-CN" sz="2400"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(j0)</a:t>
            </a:r>
            <a:r>
              <a:rPr lang="zh-CN" altLang="en-US" sz="2400" dirty="0" smtClean="0">
                <a:latin typeface="微软雅黑 Light" panose="020B0502040204020203" pitchFamily="34" charset="-122"/>
                <a:ea typeface="微软雅黑 Light" panose="020B0502040204020203" pitchFamily="34" charset="-122"/>
              </a:rPr>
              <a:t>反映系统在阶跃信号作用下是否存在静差。</a:t>
            </a:r>
            <a:endParaRPr lang="en-US" altLang="zh-CN" sz="2400" dirty="0" smtClean="0">
              <a:latin typeface="微软雅黑 Light" panose="020B0502040204020203" pitchFamily="34" charset="-122"/>
              <a:ea typeface="微软雅黑 Light" panose="020B0502040204020203" pitchFamily="34" charset="-122"/>
            </a:endParaRPr>
          </a:p>
        </p:txBody>
      </p:sp>
      <p:sp>
        <p:nvSpPr>
          <p:cNvPr id="11" name="矩形 10"/>
          <p:cNvSpPr/>
          <p:nvPr/>
        </p:nvSpPr>
        <p:spPr>
          <a:xfrm>
            <a:off x="1093792" y="4817141"/>
            <a:ext cx="10260008" cy="1274195"/>
          </a:xfrm>
          <a:prstGeom prst="rect">
            <a:avLst/>
          </a:prstGeom>
        </p:spPr>
        <p:txBody>
          <a:bodyPr wrap="square">
            <a:spAutoFit/>
          </a:bodyPr>
          <a:lstStyle/>
          <a:p>
            <a:pPr marL="514350" indent="-514350">
              <a:lnSpc>
                <a:spcPct val="150000"/>
              </a:lnSpc>
              <a:spcBef>
                <a:spcPct val="20000"/>
              </a:spcBef>
              <a:buFont typeface="Arial" pitchFamily="34" charset="0"/>
              <a:buChar char="•"/>
            </a:pPr>
            <a:r>
              <a:rPr kumimoji="1" lang="en-US" altLang="zh-CN" sz="2400"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(j0)=1</a:t>
            </a:r>
            <a:r>
              <a:rPr kumimoji="1" lang="zh-CN" altLang="en-US" sz="2400" dirty="0" smtClean="0">
                <a:latin typeface="微软雅黑 Light" panose="020B0502040204020203" pitchFamily="34" charset="-122"/>
                <a:ea typeface="微软雅黑 Light" panose="020B0502040204020203" pitchFamily="34" charset="-122"/>
                <a:sym typeface="Euclid Symbol" pitchFamily="18" charset="2"/>
              </a:rPr>
              <a:t>，说明系统在阶跃作用下无稳态误差，即</a:t>
            </a:r>
            <a:r>
              <a:rPr kumimoji="1" lang="en-US" altLang="zh-CN" sz="2400" i="1" dirty="0" err="1"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e</a:t>
            </a:r>
            <a:r>
              <a:rPr kumimoji="1" lang="en-US" altLang="zh-CN" sz="2400" i="1" baseline="-25000" dirty="0" err="1"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ss</a:t>
            </a:r>
            <a:r>
              <a:rPr kumimoji="1" lang="en-US" altLang="zh-CN" sz="2400"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=0</a:t>
            </a:r>
            <a:r>
              <a:rPr kumimoji="1" lang="en-US" altLang="zh-CN" sz="2400" dirty="0" smtClean="0">
                <a:latin typeface="微软雅黑 Light" panose="020B0502040204020203" pitchFamily="34" charset="-122"/>
                <a:ea typeface="微软雅黑 Light" panose="020B0502040204020203" pitchFamily="34" charset="-122"/>
                <a:sym typeface="Euclid Symbol" pitchFamily="18" charset="2"/>
              </a:rPr>
              <a:t>;</a:t>
            </a:r>
          </a:p>
          <a:p>
            <a:pPr marL="514350" indent="-514350">
              <a:lnSpc>
                <a:spcPct val="150000"/>
              </a:lnSpc>
              <a:spcBef>
                <a:spcPct val="20000"/>
              </a:spcBef>
              <a:buFont typeface="Arial" pitchFamily="34" charset="0"/>
              <a:buChar char="•"/>
            </a:pPr>
            <a:r>
              <a:rPr kumimoji="1" lang="en-US" altLang="zh-CN" sz="2400"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(j0)</a:t>
            </a:r>
            <a:r>
              <a:rPr kumimoji="1" lang="en-US" altLang="zh-CN" sz="2400"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a:rPr>
              <a:t></a:t>
            </a:r>
            <a:r>
              <a:rPr kumimoji="1" lang="en-US" altLang="zh-CN" sz="2400"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1 </a:t>
            </a:r>
            <a:r>
              <a:rPr kumimoji="1" lang="zh-CN" altLang="en-US" sz="2400" dirty="0" smtClean="0">
                <a:latin typeface="微软雅黑 Light" panose="020B0502040204020203" pitchFamily="34" charset="-122"/>
                <a:ea typeface="微软雅黑 Light" panose="020B0502040204020203" pitchFamily="34" charset="-122"/>
                <a:sym typeface="Euclid Symbol" pitchFamily="18" charset="2"/>
              </a:rPr>
              <a:t>，说明系统在阶跃作用下有稳态误差，即</a:t>
            </a:r>
            <a:r>
              <a:rPr kumimoji="1" lang="en-US" altLang="zh-CN" sz="2400" i="1" dirty="0" err="1"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e</a:t>
            </a:r>
            <a:r>
              <a:rPr kumimoji="1" lang="en-US" altLang="zh-CN" sz="2400" i="1" baseline="-25000" dirty="0" err="1"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ss</a:t>
            </a:r>
            <a:r>
              <a:rPr kumimoji="1" lang="en-US" altLang="zh-CN" sz="2400"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a:rPr>
              <a:t>  </a:t>
            </a:r>
            <a:r>
              <a:rPr kumimoji="1" lang="en-US" altLang="zh-CN" sz="2400"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0</a:t>
            </a:r>
            <a:r>
              <a:rPr lang="zh-CN" altLang="en-US" sz="2400" dirty="0" smtClean="0">
                <a:latin typeface="微软雅黑 Light" panose="020B0502040204020203" pitchFamily="34" charset="-122"/>
                <a:ea typeface="微软雅黑 Light" panose="020B0502040204020203" pitchFamily="34" charset="-122"/>
              </a:rPr>
              <a:t>。</a:t>
            </a:r>
            <a:endParaRPr lang="en-US" altLang="zh-CN" sz="2400" dirty="0" smtClean="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092644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标题 1"/>
          <p:cNvSpPr>
            <a:spLocks noGrp="1"/>
          </p:cNvSpPr>
          <p:nvPr>
            <p:ph type="title"/>
          </p:nvPr>
        </p:nvSpPr>
        <p:spPr>
          <a:xfrm>
            <a:off x="838200" y="365125"/>
            <a:ext cx="10515600" cy="1325563"/>
          </a:xfrm>
        </p:spPr>
        <p:txBody>
          <a:bodyPr>
            <a:normAutofit/>
          </a:bodyPr>
          <a:lstStyle/>
          <a:p>
            <a:r>
              <a:rPr lang="en-US" altLang="zh-CN" sz="4000" dirty="0" smtClean="0">
                <a:latin typeface="微软雅黑 Light" panose="020B0502040204020203" pitchFamily="34" charset="-122"/>
                <a:ea typeface="微软雅黑 Light" panose="020B0502040204020203" pitchFamily="34" charset="-122"/>
              </a:rPr>
              <a:t>5.6 </a:t>
            </a:r>
            <a:r>
              <a:rPr lang="zh-CN" altLang="en-US" sz="4000" dirty="0" smtClean="0">
                <a:latin typeface="微软雅黑 Light" panose="020B0502040204020203" pitchFamily="34" charset="-122"/>
                <a:ea typeface="微软雅黑 Light" panose="020B0502040204020203" pitchFamily="34" charset="-122"/>
              </a:rPr>
              <a:t>系统</a:t>
            </a:r>
            <a:r>
              <a:rPr lang="zh-CN" altLang="en-US" sz="4000" dirty="0">
                <a:latin typeface="微软雅黑 Light" panose="020B0502040204020203" pitchFamily="34" charset="-122"/>
                <a:ea typeface="微软雅黑 Light" panose="020B0502040204020203" pitchFamily="34" charset="-122"/>
              </a:rPr>
              <a:t>闭环</a:t>
            </a:r>
            <a:r>
              <a:rPr lang="zh-CN" altLang="en-US" sz="4000" dirty="0" smtClean="0">
                <a:latin typeface="微软雅黑 Light" panose="020B0502040204020203" pitchFamily="34" charset="-122"/>
                <a:ea typeface="微软雅黑 Light" panose="020B0502040204020203" pitchFamily="34" charset="-122"/>
              </a:rPr>
              <a:t>频率特性</a:t>
            </a:r>
            <a:r>
              <a:rPr lang="zh-CN" altLang="en-US" sz="4000" dirty="0">
                <a:latin typeface="微软雅黑 Light" panose="020B0502040204020203" pitchFamily="34" charset="-122"/>
                <a:ea typeface="微软雅黑 Light" panose="020B0502040204020203" pitchFamily="34" charset="-122"/>
              </a:rPr>
              <a:t>与阶跃响应的关系</a:t>
            </a:r>
          </a:p>
        </p:txBody>
      </p:sp>
      <p:sp>
        <p:nvSpPr>
          <p:cNvPr id="26" name="Text Box 21"/>
          <p:cNvSpPr txBox="1">
            <a:spLocks noChangeArrowheads="1"/>
          </p:cNvSpPr>
          <p:nvPr/>
        </p:nvSpPr>
        <p:spPr bwMode="auto">
          <a:xfrm>
            <a:off x="838200" y="1920134"/>
            <a:ext cx="7858180" cy="461665"/>
          </a:xfrm>
          <a:prstGeom prst="rect">
            <a:avLst/>
          </a:prstGeom>
          <a:noFill/>
          <a:ln w="9525">
            <a:noFill/>
            <a:miter lim="800000"/>
            <a:headEnd/>
            <a:tailEnd/>
          </a:ln>
        </p:spPr>
        <p:txBody>
          <a:bodyPr wrap="square">
            <a:spAutoFit/>
          </a:bodyPr>
          <a:lstStyle/>
          <a:p>
            <a:r>
              <a:rPr lang="en-US" altLang="zh-CN" sz="2400" dirty="0" smtClean="0">
                <a:latin typeface="微软雅黑 Light" panose="020B0502040204020203" pitchFamily="34" charset="-122"/>
                <a:ea typeface="微软雅黑 Light" panose="020B0502040204020203" pitchFamily="34" charset="-122"/>
                <a:sym typeface="Euclid Symbol" pitchFamily="18" charset="2"/>
              </a:rPr>
              <a:t>2. </a:t>
            </a:r>
            <a:r>
              <a:rPr lang="zh-CN" altLang="en-US" sz="2400" dirty="0" smtClean="0">
                <a:latin typeface="微软雅黑 Light" panose="020B0502040204020203" pitchFamily="34" charset="-122"/>
                <a:ea typeface="微软雅黑 Light" panose="020B0502040204020203" pitchFamily="34" charset="-122"/>
                <a:sym typeface="Euclid Symbol" pitchFamily="18" charset="2"/>
              </a:rPr>
              <a:t>系统响应的平稳性</a:t>
            </a:r>
            <a:endParaRPr lang="en-US" altLang="zh-CN" sz="2400" dirty="0">
              <a:latin typeface="微软雅黑 Light" panose="020B0502040204020203" pitchFamily="34" charset="-122"/>
              <a:ea typeface="微软雅黑 Light" panose="020B0502040204020203" pitchFamily="34" charset="-122"/>
              <a:sym typeface="Euclid Symbol" pitchFamily="18" charset="2"/>
            </a:endParaRPr>
          </a:p>
        </p:txBody>
      </p:sp>
      <p:sp>
        <p:nvSpPr>
          <p:cNvPr id="12" name="Rectangle 5"/>
          <p:cNvSpPr>
            <a:spLocks noChangeArrowheads="1"/>
          </p:cNvSpPr>
          <p:nvPr/>
        </p:nvSpPr>
        <p:spPr bwMode="auto">
          <a:xfrm>
            <a:off x="838200" y="3002408"/>
            <a:ext cx="10515600" cy="2308324"/>
          </a:xfrm>
          <a:prstGeom prst="rect">
            <a:avLst/>
          </a:prstGeom>
          <a:noFill/>
          <a:ln w="9525">
            <a:noFill/>
            <a:miter lim="800000"/>
            <a:headEnd/>
            <a:tailEnd/>
          </a:ln>
        </p:spPr>
        <p:txBody>
          <a:bodyPr wrap="square">
            <a:spAutoFit/>
          </a:bodyPr>
          <a:lstStyle/>
          <a:p>
            <a:pPr marL="342900" indent="-342900">
              <a:lnSpc>
                <a:spcPct val="150000"/>
              </a:lnSpc>
              <a:buFont typeface="Arial" panose="020B0604020202020204" pitchFamily="34" charset="0"/>
              <a:buChar char="•"/>
            </a:pPr>
            <a:r>
              <a:rPr lang="zh-CN" altLang="en-US" sz="2400" dirty="0" smtClean="0">
                <a:solidFill>
                  <a:srgbClr val="FF0000"/>
                </a:solidFill>
                <a:latin typeface="微软雅黑 Light" panose="020B0502040204020203" pitchFamily="34" charset="-122"/>
                <a:ea typeface="微软雅黑 Light" panose="020B0502040204020203" pitchFamily="34" charset="-122"/>
              </a:rPr>
              <a:t>谐振峰值</a:t>
            </a:r>
            <a:r>
              <a:rPr lang="en-US" altLang="zh-CN" sz="2400" i="1" dirty="0" err="1" smtClean="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M</a:t>
            </a:r>
            <a:r>
              <a:rPr lang="en-US" altLang="zh-CN" sz="2400" i="1" baseline="-25000" dirty="0" err="1" smtClean="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r</a:t>
            </a:r>
            <a:r>
              <a:rPr lang="en-US" altLang="zh-CN" sz="2400" i="1" baseline="-25000" dirty="0" smtClean="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2400" dirty="0" smtClean="0">
                <a:latin typeface="微软雅黑 Light" panose="020B0502040204020203" pitchFamily="34" charset="-122"/>
                <a:ea typeface="微软雅黑 Light" panose="020B0502040204020203" pitchFamily="34" charset="-122"/>
              </a:rPr>
              <a:t>反映系统的平稳性。</a:t>
            </a:r>
            <a:endParaRPr lang="en-US" altLang="zh-CN" sz="2400" dirty="0" smtClean="0">
              <a:latin typeface="微软雅黑 Light" panose="020B0502040204020203" pitchFamily="34" charset="-122"/>
              <a:ea typeface="微软雅黑 Light" panose="020B0502040204020203" pitchFamily="34" charset="-122"/>
            </a:endParaRPr>
          </a:p>
          <a:p>
            <a:pPr marL="342900" indent="-342900">
              <a:lnSpc>
                <a:spcPct val="150000"/>
              </a:lnSpc>
              <a:buFont typeface="Arial" panose="020B0604020202020204" pitchFamily="34" charset="0"/>
              <a:buChar char="•"/>
            </a:pPr>
            <a:r>
              <a:rPr lang="zh-CN" altLang="en-US" sz="2400" dirty="0" smtClean="0">
                <a:latin typeface="微软雅黑 Light" panose="020B0502040204020203" pitchFamily="34" charset="-122"/>
                <a:ea typeface="微软雅黑 Light" panose="020B0502040204020203" pitchFamily="34" charset="-122"/>
              </a:rPr>
              <a:t>对具有</a:t>
            </a:r>
            <a:r>
              <a:rPr lang="zh-CN" altLang="en-US" sz="2400" dirty="0" smtClean="0">
                <a:solidFill>
                  <a:srgbClr val="FF0000"/>
                </a:solidFill>
                <a:latin typeface="微软雅黑 Light" panose="020B0502040204020203" pitchFamily="34" charset="-122"/>
                <a:ea typeface="微软雅黑 Light" panose="020B0502040204020203" pitchFamily="34" charset="-122"/>
              </a:rPr>
              <a:t>一对闭环主导复极点</a:t>
            </a:r>
            <a:r>
              <a:rPr lang="zh-CN" altLang="en-US" sz="2400" dirty="0" smtClean="0">
                <a:latin typeface="微软雅黑 Light" panose="020B0502040204020203" pitchFamily="34" charset="-122"/>
                <a:ea typeface="微软雅黑 Light" panose="020B0502040204020203" pitchFamily="34" charset="-122"/>
              </a:rPr>
              <a:t>的高阶系统，</a:t>
            </a:r>
            <a:r>
              <a:rPr lang="en-US" altLang="zh-CN" sz="2400" i="1" dirty="0" err="1" smtClean="0">
                <a:latin typeface="微软雅黑 Light" panose="020B0502040204020203" pitchFamily="34" charset="-122"/>
                <a:ea typeface="微软雅黑 Light" panose="020B0502040204020203" pitchFamily="34" charset="-122"/>
                <a:cs typeface="Times New Roman" panose="02020603050405020304" pitchFamily="18" charset="0"/>
              </a:rPr>
              <a:t>M</a:t>
            </a:r>
            <a:r>
              <a:rPr lang="en-US" altLang="zh-CN" sz="2400" i="1" baseline="-25000" dirty="0" err="1" smtClean="0">
                <a:latin typeface="微软雅黑 Light" panose="020B0502040204020203" pitchFamily="34" charset="-122"/>
                <a:ea typeface="微软雅黑 Light" panose="020B0502040204020203" pitchFamily="34" charset="-122"/>
                <a:cs typeface="Times New Roman" panose="02020603050405020304" pitchFamily="18" charset="0"/>
              </a:rPr>
              <a:t>r</a:t>
            </a:r>
            <a:r>
              <a:rPr lang="en-US" altLang="zh-CN" sz="2400" i="1" dirty="0" smtClean="0">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en-US" sz="2400" dirty="0" smtClean="0">
                <a:latin typeface="微软雅黑 Light" panose="020B0502040204020203" pitchFamily="34" charset="-122"/>
                <a:ea typeface="微软雅黑 Light" panose="020B0502040204020203" pitchFamily="34" charset="-122"/>
              </a:rPr>
              <a:t>可用于衡量相对稳定性。</a:t>
            </a:r>
            <a:endParaRPr lang="en-US" altLang="zh-CN" sz="2400" dirty="0" smtClean="0">
              <a:latin typeface="微软雅黑 Light" panose="020B0502040204020203" pitchFamily="34" charset="-122"/>
              <a:ea typeface="微软雅黑 Light" panose="020B0502040204020203" pitchFamily="34" charset="-122"/>
            </a:endParaRPr>
          </a:p>
          <a:p>
            <a:pPr marL="342900" indent="-342900">
              <a:lnSpc>
                <a:spcPct val="150000"/>
              </a:lnSpc>
              <a:buFont typeface="Arial" panose="020B0604020202020204" pitchFamily="34" charset="0"/>
              <a:buChar char="•"/>
            </a:pPr>
            <a:r>
              <a:rPr lang="zh-CN" altLang="en-US" sz="2400" dirty="0" smtClean="0">
                <a:latin typeface="微软雅黑 Light" panose="020B0502040204020203" pitchFamily="34" charset="-122"/>
                <a:ea typeface="微软雅黑 Light" panose="020B0502040204020203" pitchFamily="34" charset="-122"/>
              </a:rPr>
              <a:t>良好的过渡过程应满足</a:t>
            </a:r>
            <a:r>
              <a:rPr lang="en-US" altLang="zh-CN" sz="2400" dirty="0" smtClean="0">
                <a:latin typeface="微软雅黑 Light" panose="020B0502040204020203" pitchFamily="34" charset="-122"/>
                <a:ea typeface="微软雅黑 Light" panose="020B0502040204020203" pitchFamily="34" charset="-122"/>
                <a:cs typeface="Times New Roman" panose="02020603050405020304" pitchFamily="18" charset="0"/>
              </a:rPr>
              <a:t>1.0&lt;</a:t>
            </a:r>
            <a:r>
              <a:rPr lang="en-US" altLang="zh-CN" sz="2400" i="1" dirty="0" err="1" smtClean="0">
                <a:latin typeface="微软雅黑 Light" panose="020B0502040204020203" pitchFamily="34" charset="-122"/>
                <a:ea typeface="微软雅黑 Light" panose="020B0502040204020203" pitchFamily="34" charset="-122"/>
                <a:cs typeface="Times New Roman" panose="02020603050405020304" pitchFamily="18" charset="0"/>
              </a:rPr>
              <a:t>M</a:t>
            </a:r>
            <a:r>
              <a:rPr lang="en-US" altLang="zh-CN" sz="2400" i="1" baseline="-25000" dirty="0" err="1" smtClean="0">
                <a:latin typeface="微软雅黑 Light" panose="020B0502040204020203" pitchFamily="34" charset="-122"/>
                <a:ea typeface="微软雅黑 Light" panose="020B0502040204020203" pitchFamily="34" charset="-122"/>
                <a:cs typeface="Times New Roman" panose="02020603050405020304" pitchFamily="18" charset="0"/>
              </a:rPr>
              <a:t>r</a:t>
            </a:r>
            <a:r>
              <a:rPr lang="en-US" altLang="zh-CN" sz="2400" i="1" dirty="0" smtClean="0">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2400" dirty="0" smtClean="0">
                <a:latin typeface="微软雅黑 Light" panose="020B0502040204020203" pitchFamily="34" charset="-122"/>
                <a:ea typeface="微软雅黑 Light" panose="020B0502040204020203" pitchFamily="34" charset="-122"/>
                <a:cs typeface="Times New Roman" panose="02020603050405020304" pitchFamily="18" charset="0"/>
              </a:rPr>
              <a:t>&lt;1.4</a:t>
            </a:r>
            <a:r>
              <a:rPr lang="zh-CN" altLang="en-US" sz="2400" dirty="0" smtClean="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2400" dirty="0" err="1" smtClean="0">
                <a:latin typeface="微软雅黑 Light" panose="020B0502040204020203" pitchFamily="34" charset="-122"/>
                <a:ea typeface="微软雅黑 Light" panose="020B0502040204020203" pitchFamily="34" charset="-122"/>
                <a:cs typeface="Times New Roman" panose="02020603050405020304" pitchFamily="18" charset="0"/>
              </a:rPr>
              <a:t>0dB</a:t>
            </a:r>
            <a:r>
              <a:rPr lang="en-US" altLang="zh-CN" sz="2400" dirty="0" smtClean="0">
                <a:latin typeface="微软雅黑 Light" panose="020B0502040204020203" pitchFamily="34" charset="-122"/>
                <a:ea typeface="微软雅黑 Light" panose="020B0502040204020203" pitchFamily="34" charset="-122"/>
                <a:cs typeface="Times New Roman" panose="02020603050405020304" pitchFamily="18" charset="0"/>
              </a:rPr>
              <a:t>&lt;</a:t>
            </a:r>
            <a:r>
              <a:rPr lang="en-US" altLang="zh-CN" sz="2400" i="1" dirty="0" err="1" smtClean="0">
                <a:latin typeface="微软雅黑 Light" panose="020B0502040204020203" pitchFamily="34" charset="-122"/>
                <a:ea typeface="微软雅黑 Light" panose="020B0502040204020203" pitchFamily="34" charset="-122"/>
                <a:cs typeface="Times New Roman" panose="02020603050405020304" pitchFamily="18" charset="0"/>
              </a:rPr>
              <a:t>M</a:t>
            </a:r>
            <a:r>
              <a:rPr lang="en-US" altLang="zh-CN" sz="2400" i="1" baseline="-25000" dirty="0" err="1" smtClean="0">
                <a:latin typeface="微软雅黑 Light" panose="020B0502040204020203" pitchFamily="34" charset="-122"/>
                <a:ea typeface="微软雅黑 Light" panose="020B0502040204020203" pitchFamily="34" charset="-122"/>
                <a:cs typeface="Times New Roman" panose="02020603050405020304" pitchFamily="18" charset="0"/>
              </a:rPr>
              <a:t>r</a:t>
            </a:r>
            <a:r>
              <a:rPr lang="en-US" altLang="zh-CN" sz="2400" dirty="0" smtClean="0">
                <a:latin typeface="微软雅黑 Light" panose="020B0502040204020203" pitchFamily="34" charset="-122"/>
                <a:ea typeface="微软雅黑 Light" panose="020B0502040204020203" pitchFamily="34" charset="-122"/>
                <a:cs typeface="Times New Roman" panose="02020603050405020304" pitchFamily="18" charset="0"/>
              </a:rPr>
              <a:t>&lt;</a:t>
            </a:r>
            <a:r>
              <a:rPr lang="en-US" altLang="zh-CN" sz="2400" dirty="0" err="1" smtClean="0">
                <a:latin typeface="微软雅黑 Light" panose="020B0502040204020203" pitchFamily="34" charset="-122"/>
                <a:ea typeface="微软雅黑 Light" panose="020B0502040204020203" pitchFamily="34" charset="-122"/>
                <a:cs typeface="Times New Roman" panose="02020603050405020304" pitchFamily="18" charset="0"/>
              </a:rPr>
              <a:t>3dB</a:t>
            </a:r>
            <a:r>
              <a:rPr lang="en-US" altLang="zh-CN" sz="2400" dirty="0" smtClean="0">
                <a:latin typeface="微软雅黑 Light" panose="020B0502040204020203" pitchFamily="34" charset="-122"/>
                <a:ea typeface="微软雅黑 Light" panose="020B0502040204020203" pitchFamily="34" charset="-122"/>
                <a:cs typeface="Times New Roman" panose="02020603050405020304" pitchFamily="18" charset="0"/>
              </a:rPr>
              <a:t>, 0.4 &lt;</a:t>
            </a:r>
            <a:r>
              <a:rPr kumimoji="1" lang="en-US" altLang="zh-CN" sz="2400" i="1"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a:t>
            </a:r>
            <a:r>
              <a:rPr lang="en-US" altLang="zh-CN" sz="2400" dirty="0" smtClean="0">
                <a:latin typeface="微软雅黑 Light" panose="020B0502040204020203" pitchFamily="34" charset="-122"/>
                <a:ea typeface="微软雅黑 Light" panose="020B0502040204020203" pitchFamily="34" charset="-122"/>
                <a:cs typeface="Times New Roman" panose="02020603050405020304" pitchFamily="18" charset="0"/>
              </a:rPr>
              <a:t>&lt; 0.7</a:t>
            </a:r>
            <a:r>
              <a:rPr lang="zh-CN" altLang="en-US" sz="2400" dirty="0" smtClean="0">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2400" dirty="0" smtClean="0">
                <a:latin typeface="微软雅黑 Light" panose="020B0502040204020203" pitchFamily="34" charset="-122"/>
                <a:ea typeface="微软雅黑 Light" panose="020B0502040204020203" pitchFamily="34" charset="-122"/>
              </a:rPr>
              <a:t>；</a:t>
            </a:r>
            <a:endParaRPr lang="en-US" altLang="zh-CN" sz="2400" dirty="0" smtClean="0">
              <a:latin typeface="微软雅黑 Light" panose="020B0502040204020203" pitchFamily="34" charset="-122"/>
              <a:ea typeface="微软雅黑 Light" panose="020B0502040204020203" pitchFamily="34" charset="-122"/>
            </a:endParaRPr>
          </a:p>
          <a:p>
            <a:pPr marL="342900" indent="-342900">
              <a:lnSpc>
                <a:spcPct val="150000"/>
              </a:lnSpc>
              <a:buFont typeface="Arial" panose="020B0604020202020204" pitchFamily="34" charset="0"/>
              <a:buChar char="•"/>
            </a:pPr>
            <a:r>
              <a:rPr lang="zh-CN" altLang="en-US" sz="2400" dirty="0" smtClean="0">
                <a:latin typeface="微软雅黑 Light" panose="020B0502040204020203" pitchFamily="34" charset="-122"/>
                <a:ea typeface="微软雅黑 Light" panose="020B0502040204020203" pitchFamily="34" charset="-122"/>
              </a:rPr>
              <a:t>若</a:t>
            </a:r>
            <a:r>
              <a:rPr lang="en-US" altLang="zh-CN" sz="2400" i="1" dirty="0" err="1" smtClean="0">
                <a:latin typeface="微软雅黑 Light" panose="020B0502040204020203" pitchFamily="34" charset="-122"/>
                <a:ea typeface="微软雅黑 Light" panose="020B0502040204020203" pitchFamily="34" charset="-122"/>
                <a:cs typeface="Times New Roman" panose="02020603050405020304" pitchFamily="18" charset="0"/>
              </a:rPr>
              <a:t>M</a:t>
            </a:r>
            <a:r>
              <a:rPr lang="en-US" altLang="zh-CN" sz="2400" i="1" baseline="-25000" dirty="0" err="1" smtClean="0">
                <a:latin typeface="微软雅黑 Light" panose="020B0502040204020203" pitchFamily="34" charset="-122"/>
                <a:ea typeface="微软雅黑 Light" panose="020B0502040204020203" pitchFamily="34" charset="-122"/>
                <a:cs typeface="Times New Roman" panose="02020603050405020304" pitchFamily="18" charset="0"/>
              </a:rPr>
              <a:t>r</a:t>
            </a:r>
            <a:r>
              <a:rPr lang="en-US" altLang="zh-CN" sz="2400" i="1" baseline="-25000" dirty="0" smtClean="0">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2400" dirty="0" smtClean="0">
                <a:latin typeface="微软雅黑 Light" panose="020B0502040204020203" pitchFamily="34" charset="-122"/>
                <a:ea typeface="微软雅黑 Light" panose="020B0502040204020203" pitchFamily="34" charset="-122"/>
                <a:cs typeface="Times New Roman" panose="02020603050405020304" pitchFamily="18" charset="0"/>
              </a:rPr>
              <a:t>&gt;1.5</a:t>
            </a:r>
            <a:r>
              <a:rPr lang="zh-CN" altLang="en-US" sz="2400" dirty="0" smtClean="0">
                <a:latin typeface="微软雅黑 Light" panose="020B0502040204020203" pitchFamily="34" charset="-122"/>
                <a:ea typeface="微软雅黑 Light" panose="020B0502040204020203" pitchFamily="34" charset="-122"/>
              </a:rPr>
              <a:t>，响应将具有很大的超调。</a:t>
            </a:r>
            <a:r>
              <a:rPr lang="en-US" altLang="zh-CN" sz="2400" dirty="0" smtClean="0">
                <a:latin typeface="微软雅黑 Light" panose="020B0502040204020203" pitchFamily="34" charset="-122"/>
                <a:ea typeface="微软雅黑 Light" panose="020B0502040204020203" pitchFamily="34" charset="-122"/>
              </a:rPr>
              <a:t> </a:t>
            </a:r>
            <a:endParaRPr lang="en-US" altLang="zh-CN" sz="24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16853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wipe(up)">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wipe(up)">
                                      <p:cBhvr>
                                        <p:cTn id="17" dur="500"/>
                                        <p:tgtEl>
                                          <p:spTgt spid="1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2">
                                            <p:txEl>
                                              <p:pRg st="2" end="2"/>
                                            </p:txEl>
                                          </p:spTgt>
                                        </p:tgtEl>
                                        <p:attrNameLst>
                                          <p:attrName>style.visibility</p:attrName>
                                        </p:attrNameLst>
                                      </p:cBhvr>
                                      <p:to>
                                        <p:strVal val="visible"/>
                                      </p:to>
                                    </p:set>
                                    <p:animEffect transition="in" filter="wipe(up)">
                                      <p:cBhvr>
                                        <p:cTn id="22" dur="500"/>
                                        <p:tgtEl>
                                          <p:spTgt spid="1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animEffect transition="in" filter="wipe(up)">
                                      <p:cBhvr>
                                        <p:cTn id="27"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标题 1"/>
          <p:cNvSpPr>
            <a:spLocks noGrp="1"/>
          </p:cNvSpPr>
          <p:nvPr>
            <p:ph type="title"/>
          </p:nvPr>
        </p:nvSpPr>
        <p:spPr>
          <a:xfrm>
            <a:off x="838200" y="365125"/>
            <a:ext cx="10515600" cy="1325563"/>
          </a:xfrm>
        </p:spPr>
        <p:txBody>
          <a:bodyPr>
            <a:normAutofit/>
          </a:bodyPr>
          <a:lstStyle/>
          <a:p>
            <a:r>
              <a:rPr lang="en-US" altLang="zh-CN" sz="4000" dirty="0" smtClean="0">
                <a:latin typeface="微软雅黑 Light" panose="020B0502040204020203" pitchFamily="34" charset="-122"/>
                <a:ea typeface="微软雅黑 Light" panose="020B0502040204020203" pitchFamily="34" charset="-122"/>
              </a:rPr>
              <a:t>5.6 </a:t>
            </a:r>
            <a:r>
              <a:rPr lang="zh-CN" altLang="en-US" sz="4000" dirty="0" smtClean="0">
                <a:latin typeface="微软雅黑 Light" panose="020B0502040204020203" pitchFamily="34" charset="-122"/>
                <a:ea typeface="微软雅黑 Light" panose="020B0502040204020203" pitchFamily="34" charset="-122"/>
              </a:rPr>
              <a:t>系统</a:t>
            </a:r>
            <a:r>
              <a:rPr lang="zh-CN" altLang="en-US" sz="4000" dirty="0">
                <a:latin typeface="微软雅黑 Light" panose="020B0502040204020203" pitchFamily="34" charset="-122"/>
                <a:ea typeface="微软雅黑 Light" panose="020B0502040204020203" pitchFamily="34" charset="-122"/>
              </a:rPr>
              <a:t>闭环</a:t>
            </a:r>
            <a:r>
              <a:rPr lang="zh-CN" altLang="en-US" sz="4000" dirty="0" smtClean="0">
                <a:latin typeface="微软雅黑 Light" panose="020B0502040204020203" pitchFamily="34" charset="-122"/>
                <a:ea typeface="微软雅黑 Light" panose="020B0502040204020203" pitchFamily="34" charset="-122"/>
              </a:rPr>
              <a:t>频率特性</a:t>
            </a:r>
            <a:r>
              <a:rPr lang="zh-CN" altLang="en-US" sz="4000" dirty="0">
                <a:latin typeface="微软雅黑 Light" panose="020B0502040204020203" pitchFamily="34" charset="-122"/>
                <a:ea typeface="微软雅黑 Light" panose="020B0502040204020203" pitchFamily="34" charset="-122"/>
              </a:rPr>
              <a:t>与阶跃响应的关系</a:t>
            </a:r>
          </a:p>
        </p:txBody>
      </p:sp>
      <p:sp>
        <p:nvSpPr>
          <p:cNvPr id="26" name="Text Box 21"/>
          <p:cNvSpPr txBox="1">
            <a:spLocks noChangeArrowheads="1"/>
          </p:cNvSpPr>
          <p:nvPr/>
        </p:nvSpPr>
        <p:spPr bwMode="auto">
          <a:xfrm>
            <a:off x="838200" y="1920134"/>
            <a:ext cx="7858180" cy="461665"/>
          </a:xfrm>
          <a:prstGeom prst="rect">
            <a:avLst/>
          </a:prstGeom>
          <a:noFill/>
          <a:ln w="9525">
            <a:noFill/>
            <a:miter lim="800000"/>
            <a:headEnd/>
            <a:tailEnd/>
          </a:ln>
        </p:spPr>
        <p:txBody>
          <a:bodyPr wrap="square">
            <a:spAutoFit/>
          </a:bodyPr>
          <a:lstStyle/>
          <a:p>
            <a:r>
              <a:rPr lang="en-US" altLang="zh-CN" sz="2400" dirty="0" smtClean="0">
                <a:latin typeface="微软雅黑 Light" panose="020B0502040204020203" pitchFamily="34" charset="-122"/>
                <a:ea typeface="微软雅黑 Light" panose="020B0502040204020203" pitchFamily="34" charset="-122"/>
                <a:sym typeface="Euclid Symbol" pitchFamily="18" charset="2"/>
              </a:rPr>
              <a:t>3. </a:t>
            </a:r>
            <a:r>
              <a:rPr lang="zh-CN" altLang="en-US" sz="2400" dirty="0" smtClean="0">
                <a:solidFill>
                  <a:srgbClr val="FF0000"/>
                </a:solidFill>
                <a:latin typeface="微软雅黑 Light" panose="020B0502040204020203" pitchFamily="34" charset="-122"/>
                <a:ea typeface="微软雅黑 Light" panose="020B0502040204020203" pitchFamily="34" charset="-122"/>
                <a:sym typeface="Euclid Symbol" pitchFamily="18" charset="2"/>
              </a:rPr>
              <a:t>闭环</a:t>
            </a:r>
            <a:r>
              <a:rPr lang="zh-CN" altLang="en-US" sz="2400" dirty="0" smtClean="0">
                <a:latin typeface="微软雅黑 Light" panose="020B0502040204020203" pitchFamily="34" charset="-122"/>
                <a:ea typeface="微软雅黑 Light" panose="020B0502040204020203" pitchFamily="34" charset="-122"/>
                <a:sym typeface="Euclid Symbol" pitchFamily="18" charset="2"/>
              </a:rPr>
              <a:t>频宽</a:t>
            </a:r>
            <a:endParaRPr lang="en-US" altLang="zh-CN" sz="2400" dirty="0">
              <a:latin typeface="微软雅黑 Light" panose="020B0502040204020203" pitchFamily="34" charset="-122"/>
              <a:ea typeface="微软雅黑 Light" panose="020B0502040204020203" pitchFamily="34" charset="-122"/>
              <a:sym typeface="Euclid Symbol" pitchFamily="18" charset="2"/>
            </a:endParaRPr>
          </a:p>
        </p:txBody>
      </p:sp>
      <p:grpSp>
        <p:nvGrpSpPr>
          <p:cNvPr id="5" name="Group 41"/>
          <p:cNvGrpSpPr>
            <a:grpSpLocks/>
          </p:cNvGrpSpPr>
          <p:nvPr/>
        </p:nvGrpSpPr>
        <p:grpSpPr bwMode="auto">
          <a:xfrm>
            <a:off x="5335588" y="1920134"/>
            <a:ext cx="6056313" cy="2447925"/>
            <a:chOff x="719" y="1117"/>
            <a:chExt cx="3815" cy="1542"/>
          </a:xfrm>
        </p:grpSpPr>
        <p:grpSp>
          <p:nvGrpSpPr>
            <p:cNvPr id="6" name="Group 17"/>
            <p:cNvGrpSpPr>
              <a:grpSpLocks/>
            </p:cNvGrpSpPr>
            <p:nvPr/>
          </p:nvGrpSpPr>
          <p:grpSpPr bwMode="auto">
            <a:xfrm>
              <a:off x="1793" y="1219"/>
              <a:ext cx="2181" cy="1248"/>
              <a:chOff x="3120" y="480"/>
              <a:chExt cx="2256" cy="1248"/>
            </a:xfrm>
          </p:grpSpPr>
          <p:sp>
            <p:nvSpPr>
              <p:cNvPr id="19" name="Line 18"/>
              <p:cNvSpPr>
                <a:spLocks noChangeShapeType="1"/>
              </p:cNvSpPr>
              <p:nvPr/>
            </p:nvSpPr>
            <p:spPr bwMode="auto">
              <a:xfrm>
                <a:off x="3120" y="1728"/>
                <a:ext cx="2256" cy="0"/>
              </a:xfrm>
              <a:prstGeom prst="line">
                <a:avLst/>
              </a:prstGeom>
              <a:noFill/>
              <a:ln w="9525">
                <a:solidFill>
                  <a:schemeClr val="tx1"/>
                </a:solidFill>
                <a:round/>
                <a:headEnd/>
                <a:tailEnd type="triangle" w="med" len="med"/>
              </a:ln>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0" name="Line 19"/>
              <p:cNvSpPr>
                <a:spLocks noChangeShapeType="1"/>
              </p:cNvSpPr>
              <p:nvPr/>
            </p:nvSpPr>
            <p:spPr bwMode="auto">
              <a:xfrm flipV="1">
                <a:off x="3120" y="480"/>
                <a:ext cx="0" cy="1248"/>
              </a:xfrm>
              <a:prstGeom prst="line">
                <a:avLst/>
              </a:prstGeom>
              <a:noFill/>
              <a:ln w="9525">
                <a:solidFill>
                  <a:schemeClr val="tx1"/>
                </a:solidFill>
                <a:round/>
                <a:headEnd/>
                <a:tailEnd type="triangle" w="med" len="med"/>
              </a:ln>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grpSp>
        <p:sp>
          <p:nvSpPr>
            <p:cNvPr id="7" name="Line 20"/>
            <p:cNvSpPr>
              <a:spLocks noChangeShapeType="1"/>
            </p:cNvSpPr>
            <p:nvPr/>
          </p:nvSpPr>
          <p:spPr bwMode="auto">
            <a:xfrm>
              <a:off x="1793" y="1630"/>
              <a:ext cx="1949" cy="0"/>
            </a:xfrm>
            <a:prstGeom prst="line">
              <a:avLst/>
            </a:prstGeom>
            <a:noFill/>
            <a:ln w="9525">
              <a:solidFill>
                <a:schemeClr val="tx1"/>
              </a:solidFill>
              <a:prstDash val="dash"/>
              <a:round/>
              <a:headEnd/>
              <a:tailEnd/>
            </a:ln>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8" name="Freeform 21"/>
            <p:cNvSpPr>
              <a:spLocks/>
            </p:cNvSpPr>
            <p:nvPr/>
          </p:nvSpPr>
          <p:spPr bwMode="auto">
            <a:xfrm>
              <a:off x="1793" y="1443"/>
              <a:ext cx="1531" cy="844"/>
            </a:xfrm>
            <a:custGeom>
              <a:avLst/>
              <a:gdLst>
                <a:gd name="T0" fmla="*/ 0 w 1584"/>
                <a:gd name="T1" fmla="*/ 130 h 864"/>
                <a:gd name="T2" fmla="*/ 81 w 1584"/>
                <a:gd name="T3" fmla="*/ 130 h 864"/>
                <a:gd name="T4" fmla="*/ 216 w 1584"/>
                <a:gd name="T5" fmla="*/ 98 h 864"/>
                <a:gd name="T6" fmla="*/ 323 w 1584"/>
                <a:gd name="T7" fmla="*/ 31 h 864"/>
                <a:gd name="T8" fmla="*/ 404 w 1584"/>
                <a:gd name="T9" fmla="*/ 0 h 864"/>
                <a:gd name="T10" fmla="*/ 510 w 1584"/>
                <a:gd name="T11" fmla="*/ 31 h 864"/>
                <a:gd name="T12" fmla="*/ 621 w 1584"/>
                <a:gd name="T13" fmla="*/ 162 h 864"/>
                <a:gd name="T14" fmla="*/ 781 w 1584"/>
                <a:gd name="T15" fmla="*/ 451 h 864"/>
                <a:gd name="T16" fmla="*/ 888 w 1584"/>
                <a:gd name="T17" fmla="*/ 580 h 8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4"/>
                <a:gd name="T28" fmla="*/ 0 h 864"/>
                <a:gd name="T29" fmla="*/ 1584 w 1584"/>
                <a:gd name="T30" fmla="*/ 864 h 8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4" h="864">
                  <a:moveTo>
                    <a:pt x="0" y="192"/>
                  </a:moveTo>
                  <a:cubicBezTo>
                    <a:pt x="40" y="196"/>
                    <a:pt x="80" y="200"/>
                    <a:pt x="144" y="192"/>
                  </a:cubicBezTo>
                  <a:cubicBezTo>
                    <a:pt x="208" y="184"/>
                    <a:pt x="312" y="168"/>
                    <a:pt x="384" y="144"/>
                  </a:cubicBezTo>
                  <a:cubicBezTo>
                    <a:pt x="456" y="120"/>
                    <a:pt x="520" y="72"/>
                    <a:pt x="576" y="48"/>
                  </a:cubicBezTo>
                  <a:cubicBezTo>
                    <a:pt x="632" y="24"/>
                    <a:pt x="664" y="0"/>
                    <a:pt x="720" y="0"/>
                  </a:cubicBezTo>
                  <a:cubicBezTo>
                    <a:pt x="776" y="0"/>
                    <a:pt x="848" y="8"/>
                    <a:pt x="912" y="48"/>
                  </a:cubicBezTo>
                  <a:cubicBezTo>
                    <a:pt x="976" y="88"/>
                    <a:pt x="1024" y="136"/>
                    <a:pt x="1104" y="240"/>
                  </a:cubicBezTo>
                  <a:cubicBezTo>
                    <a:pt x="1184" y="344"/>
                    <a:pt x="1312" y="568"/>
                    <a:pt x="1392" y="672"/>
                  </a:cubicBezTo>
                  <a:cubicBezTo>
                    <a:pt x="1472" y="776"/>
                    <a:pt x="1552" y="832"/>
                    <a:pt x="1584" y="864"/>
                  </a:cubicBezTo>
                </a:path>
              </a:pathLst>
            </a:custGeom>
            <a:noFill/>
            <a:ln w="38100">
              <a:solidFill>
                <a:srgbClr val="FF0000"/>
              </a:solidFill>
              <a:round/>
              <a:headEnd/>
              <a:tailEnd/>
            </a:ln>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 name="Line 22"/>
            <p:cNvSpPr>
              <a:spLocks noChangeShapeType="1"/>
            </p:cNvSpPr>
            <p:nvPr/>
          </p:nvSpPr>
          <p:spPr bwMode="auto">
            <a:xfrm>
              <a:off x="1793" y="1771"/>
              <a:ext cx="1114" cy="0"/>
            </a:xfrm>
            <a:prstGeom prst="line">
              <a:avLst/>
            </a:prstGeom>
            <a:noFill/>
            <a:ln w="9525">
              <a:solidFill>
                <a:schemeClr val="tx1"/>
              </a:solidFill>
              <a:prstDash val="dash"/>
              <a:round/>
              <a:headEnd/>
              <a:tailEnd/>
            </a:ln>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 name="Line 23"/>
            <p:cNvSpPr>
              <a:spLocks noChangeShapeType="1"/>
            </p:cNvSpPr>
            <p:nvPr/>
          </p:nvSpPr>
          <p:spPr bwMode="auto">
            <a:xfrm>
              <a:off x="2907" y="1771"/>
              <a:ext cx="0" cy="657"/>
            </a:xfrm>
            <a:prstGeom prst="line">
              <a:avLst/>
            </a:prstGeom>
            <a:noFill/>
            <a:ln w="9525">
              <a:solidFill>
                <a:schemeClr val="tx1"/>
              </a:solidFill>
              <a:prstDash val="dash"/>
              <a:round/>
              <a:headEnd/>
              <a:tailEnd/>
            </a:ln>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graphicFrame>
          <p:nvGraphicFramePr>
            <p:cNvPr id="11" name="Object 24"/>
            <p:cNvGraphicFramePr>
              <a:graphicFrameLocks noChangeAspect="1"/>
            </p:cNvGraphicFramePr>
            <p:nvPr>
              <p:extLst>
                <p:ext uri="{D42A27DB-BD31-4B8C-83A1-F6EECF244321}">
                  <p14:modId xmlns:p14="http://schemas.microsoft.com/office/powerpoint/2010/main" val="1404831530"/>
                </p:ext>
              </p:extLst>
            </p:nvPr>
          </p:nvGraphicFramePr>
          <p:xfrm>
            <a:off x="719" y="1480"/>
            <a:ext cx="1005" cy="266"/>
          </p:xfrm>
          <a:graphic>
            <a:graphicData uri="http://schemas.openxmlformats.org/presentationml/2006/ole">
              <mc:AlternateContent xmlns:mc="http://schemas.openxmlformats.org/markup-compatibility/2006">
                <mc:Choice xmlns:v="urn:schemas-microsoft-com:vml" Requires="v">
                  <p:oleObj spid="_x0000_s91248" name="Equation" r:id="rId3" imgW="774360" imgH="203040" progId="Equation.DSMT4">
                    <p:embed/>
                  </p:oleObj>
                </mc:Choice>
                <mc:Fallback>
                  <p:oleObj name="Equation" r:id="rId3" imgW="774360" imgH="203040" progId="Equation.DSMT4">
                    <p:embed/>
                    <p:pic>
                      <p:nvPicPr>
                        <p:cNvPr id="9" name="Object 24"/>
                        <p:cNvPicPr>
                          <a:picLocks noChangeAspect="1" noChangeArrowheads="1"/>
                        </p:cNvPicPr>
                        <p:nvPr/>
                      </p:nvPicPr>
                      <p:blipFill>
                        <a:blip r:embed="rId4"/>
                        <a:srcRect/>
                        <a:stretch>
                          <a:fillRect/>
                        </a:stretch>
                      </p:blipFill>
                      <p:spPr bwMode="auto">
                        <a:xfrm>
                          <a:off x="719" y="1480"/>
                          <a:ext cx="1005" cy="2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25"/>
            <p:cNvGraphicFramePr>
              <a:graphicFrameLocks noChangeAspect="1"/>
            </p:cNvGraphicFramePr>
            <p:nvPr>
              <p:extLst>
                <p:ext uri="{D42A27DB-BD31-4B8C-83A1-F6EECF244321}">
                  <p14:modId xmlns:p14="http://schemas.microsoft.com/office/powerpoint/2010/main" val="3379502162"/>
                </p:ext>
              </p:extLst>
            </p:nvPr>
          </p:nvGraphicFramePr>
          <p:xfrm>
            <a:off x="3983" y="2445"/>
            <a:ext cx="187" cy="155"/>
          </p:xfrm>
          <a:graphic>
            <a:graphicData uri="http://schemas.openxmlformats.org/presentationml/2006/ole">
              <mc:AlternateContent xmlns:mc="http://schemas.openxmlformats.org/markup-compatibility/2006">
                <mc:Choice xmlns:v="urn:schemas-microsoft-com:vml" Requires="v">
                  <p:oleObj spid="_x0000_s91249" name="Equation" r:id="rId5" imgW="152280" imgH="126720" progId="Equation.DSMT4">
                    <p:embed/>
                  </p:oleObj>
                </mc:Choice>
                <mc:Fallback>
                  <p:oleObj name="Equation" r:id="rId5" imgW="152280" imgH="126720" progId="Equation.DSMT4">
                    <p:embed/>
                    <p:pic>
                      <p:nvPicPr>
                        <p:cNvPr id="10" name="Object 25"/>
                        <p:cNvPicPr>
                          <a:picLocks noChangeAspect="1" noChangeArrowheads="1"/>
                        </p:cNvPicPr>
                        <p:nvPr/>
                      </p:nvPicPr>
                      <p:blipFill>
                        <a:blip r:embed="rId6"/>
                        <a:srcRect/>
                        <a:stretch>
                          <a:fillRect/>
                        </a:stretch>
                      </p:blipFill>
                      <p:spPr bwMode="auto">
                        <a:xfrm>
                          <a:off x="3983" y="2445"/>
                          <a:ext cx="187" cy="1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Line 26"/>
            <p:cNvSpPr>
              <a:spLocks noChangeShapeType="1"/>
            </p:cNvSpPr>
            <p:nvPr/>
          </p:nvSpPr>
          <p:spPr bwMode="auto">
            <a:xfrm flipH="1">
              <a:off x="1793" y="1443"/>
              <a:ext cx="742" cy="0"/>
            </a:xfrm>
            <a:prstGeom prst="line">
              <a:avLst/>
            </a:prstGeom>
            <a:noFill/>
            <a:ln w="9525">
              <a:solidFill>
                <a:schemeClr val="tx1"/>
              </a:solidFill>
              <a:prstDash val="dash"/>
              <a:round/>
              <a:headEnd/>
              <a:tailEnd/>
            </a:ln>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 name="Line 27"/>
            <p:cNvSpPr>
              <a:spLocks noChangeShapeType="1"/>
            </p:cNvSpPr>
            <p:nvPr/>
          </p:nvSpPr>
          <p:spPr bwMode="auto">
            <a:xfrm>
              <a:off x="2535" y="1443"/>
              <a:ext cx="0" cy="985"/>
            </a:xfrm>
            <a:prstGeom prst="line">
              <a:avLst/>
            </a:prstGeom>
            <a:noFill/>
            <a:ln w="9525">
              <a:solidFill>
                <a:schemeClr val="tx1"/>
              </a:solidFill>
              <a:prstDash val="dash"/>
              <a:round/>
              <a:headEnd/>
              <a:tailEnd/>
            </a:ln>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graphicFrame>
          <p:nvGraphicFramePr>
            <p:cNvPr id="16" name="Object 29"/>
            <p:cNvGraphicFramePr>
              <a:graphicFrameLocks noChangeAspect="1"/>
            </p:cNvGraphicFramePr>
            <p:nvPr/>
          </p:nvGraphicFramePr>
          <p:xfrm>
            <a:off x="1836" y="1117"/>
            <a:ext cx="335" cy="243"/>
          </p:xfrm>
          <a:graphic>
            <a:graphicData uri="http://schemas.openxmlformats.org/presentationml/2006/ole">
              <mc:AlternateContent xmlns:mc="http://schemas.openxmlformats.org/markup-compatibility/2006">
                <mc:Choice xmlns:v="urn:schemas-microsoft-com:vml" Requires="v">
                  <p:oleObj spid="_x0000_s91250" name="Equation" r:id="rId7" imgW="241091" imgH="164957" progId="Equation.DSMT4">
                    <p:embed/>
                  </p:oleObj>
                </mc:Choice>
                <mc:Fallback>
                  <p:oleObj name="Equation" r:id="rId7" imgW="241091" imgH="164957" progId="Equation.DSMT4">
                    <p:embed/>
                    <p:pic>
                      <p:nvPicPr>
                        <p:cNvPr id="13" name="Object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6" y="1117"/>
                          <a:ext cx="335" cy="2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32"/>
            <p:cNvGraphicFramePr>
              <a:graphicFrameLocks noChangeAspect="1"/>
            </p:cNvGraphicFramePr>
            <p:nvPr/>
          </p:nvGraphicFramePr>
          <p:xfrm>
            <a:off x="2789" y="2387"/>
            <a:ext cx="212" cy="272"/>
          </p:xfrm>
          <a:graphic>
            <a:graphicData uri="http://schemas.openxmlformats.org/presentationml/2006/ole">
              <mc:AlternateContent xmlns:mc="http://schemas.openxmlformats.org/markup-compatibility/2006">
                <mc:Choice xmlns:v="urn:schemas-microsoft-com:vml" Requires="v">
                  <p:oleObj spid="_x0000_s91251" name="Equation" r:id="rId9" imgW="177646" imgH="228402" progId="Equation.DSMT4">
                    <p:embed/>
                  </p:oleObj>
                </mc:Choice>
                <mc:Fallback>
                  <p:oleObj name="Equation" r:id="rId9" imgW="177646" imgH="228402" progId="Equation.DSMT4">
                    <p:embed/>
                    <p:pic>
                      <p:nvPicPr>
                        <p:cNvPr id="14" name="Object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9" y="2387"/>
                          <a:ext cx="21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36"/>
            <p:cNvGraphicFramePr>
              <a:graphicFrameLocks noChangeAspect="1"/>
            </p:cNvGraphicFramePr>
            <p:nvPr>
              <p:extLst>
                <p:ext uri="{D42A27DB-BD31-4B8C-83A1-F6EECF244321}">
                  <p14:modId xmlns:p14="http://schemas.microsoft.com/office/powerpoint/2010/main" val="1165739333"/>
                </p:ext>
              </p:extLst>
            </p:nvPr>
          </p:nvGraphicFramePr>
          <p:xfrm>
            <a:off x="3132" y="1661"/>
            <a:ext cx="1402" cy="255"/>
          </p:xfrm>
          <a:graphic>
            <a:graphicData uri="http://schemas.openxmlformats.org/presentationml/2006/ole">
              <mc:AlternateContent xmlns:mc="http://schemas.openxmlformats.org/markup-compatibility/2006">
                <mc:Choice xmlns:v="urn:schemas-microsoft-com:vml" Requires="v">
                  <p:oleObj spid="_x0000_s91252" name="Equation" r:id="rId11" imgW="1117440" imgH="203040" progId="Equation.DSMT4">
                    <p:embed/>
                  </p:oleObj>
                </mc:Choice>
                <mc:Fallback>
                  <p:oleObj name="Equation" r:id="rId11" imgW="1117440" imgH="203040" progId="Equation.DSMT4">
                    <p:embed/>
                    <p:pic>
                      <p:nvPicPr>
                        <p:cNvPr id="15" name="Object 36"/>
                        <p:cNvPicPr>
                          <a:picLocks noChangeAspect="1" noChangeArrowheads="1"/>
                        </p:cNvPicPr>
                        <p:nvPr/>
                      </p:nvPicPr>
                      <p:blipFill>
                        <a:blip r:embed="rId12"/>
                        <a:srcRect/>
                        <a:stretch>
                          <a:fillRect/>
                        </a:stretch>
                      </p:blipFill>
                      <p:spPr bwMode="auto">
                        <a:xfrm>
                          <a:off x="3132" y="1661"/>
                          <a:ext cx="1402" cy="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1" name="矩形 20"/>
          <p:cNvSpPr/>
          <p:nvPr/>
        </p:nvSpPr>
        <p:spPr>
          <a:xfrm>
            <a:off x="1101270" y="4022033"/>
            <a:ext cx="4761369" cy="646331"/>
          </a:xfrm>
          <a:prstGeom prst="rect">
            <a:avLst/>
          </a:prstGeom>
        </p:spPr>
        <p:txBody>
          <a:bodyPr wrap="square">
            <a:spAutoFit/>
          </a:bodyPr>
          <a:lstStyle/>
          <a:p>
            <a:pPr marL="342900" indent="-342900">
              <a:lnSpc>
                <a:spcPct val="150000"/>
              </a:lnSpc>
              <a:spcBef>
                <a:spcPct val="20000"/>
              </a:spcBef>
              <a:buFont typeface="Arial" panose="020B0604020202020204" pitchFamily="34" charset="0"/>
              <a:buChar char="•"/>
            </a:pPr>
            <a:r>
              <a:rPr lang="zh-CN" altLang="en-US" sz="2400" dirty="0" smtClean="0">
                <a:latin typeface="微软雅黑 Light" panose="020B0502040204020203" pitchFamily="34" charset="-122"/>
                <a:ea typeface="微软雅黑 Light" panose="020B0502040204020203" pitchFamily="34" charset="-122"/>
              </a:rPr>
              <a:t>带宽频率 </a:t>
            </a:r>
            <a:r>
              <a:rPr kumimoji="1" lang="en-US" altLang="zh-CN" sz="2400" i="1" dirty="0" smtClean="0">
                <a:latin typeface="微软雅黑 Light" panose="020B0502040204020203" pitchFamily="34" charset="-122"/>
                <a:ea typeface="微软雅黑 Light" panose="020B0502040204020203" pitchFamily="34" charset="-122"/>
                <a:sym typeface="Euclid Symbol" pitchFamily="18" charset="2"/>
              </a:rPr>
              <a:t></a:t>
            </a:r>
            <a:r>
              <a:rPr kumimoji="1" lang="en-US" altLang="zh-CN" sz="2400" i="1" baseline="-25000" dirty="0" smtClean="0">
                <a:latin typeface="微软雅黑 Light" panose="020B0502040204020203" pitchFamily="34" charset="-122"/>
                <a:ea typeface="微软雅黑 Light" panose="020B0502040204020203" pitchFamily="34" charset="-122"/>
                <a:sym typeface="Euclid Symbol" pitchFamily="18" charset="2"/>
              </a:rPr>
              <a:t>b </a:t>
            </a:r>
            <a:r>
              <a:rPr lang="zh-CN" altLang="en-US" sz="2400" dirty="0" smtClean="0">
                <a:latin typeface="微软雅黑 Light" panose="020B0502040204020203" pitchFamily="34" charset="-122"/>
                <a:ea typeface="微软雅黑 Light" panose="020B0502040204020203" pitchFamily="34" charset="-122"/>
              </a:rPr>
              <a:t>反映系统的快速性。</a:t>
            </a:r>
            <a:endParaRPr lang="en-US" altLang="zh-CN" sz="2400" dirty="0" smtClean="0">
              <a:latin typeface="微软雅黑 Light" panose="020B0502040204020203" pitchFamily="34" charset="-122"/>
              <a:ea typeface="微软雅黑 Light" panose="020B0502040204020203" pitchFamily="34" charset="-122"/>
            </a:endParaRPr>
          </a:p>
        </p:txBody>
      </p:sp>
      <p:sp>
        <p:nvSpPr>
          <p:cNvPr id="22" name="Rectangle 31"/>
          <p:cNvSpPr>
            <a:spLocks noChangeArrowheads="1"/>
          </p:cNvSpPr>
          <p:nvPr/>
        </p:nvSpPr>
        <p:spPr bwMode="auto">
          <a:xfrm>
            <a:off x="1101270" y="4765717"/>
            <a:ext cx="8067704" cy="1200329"/>
          </a:xfrm>
          <a:prstGeom prst="rect">
            <a:avLst/>
          </a:prstGeom>
          <a:noFill/>
          <a:ln w="9525">
            <a:noFill/>
            <a:miter lim="800000"/>
            <a:headEnd/>
            <a:tailEnd/>
          </a:ln>
        </p:spPr>
        <p:txBody>
          <a:bodyPr wrap="square">
            <a:spAutoFit/>
          </a:bodyPr>
          <a:lstStyle/>
          <a:p>
            <a:pPr marL="342900" indent="-342900">
              <a:lnSpc>
                <a:spcPct val="150000"/>
              </a:lnSpc>
              <a:buFont typeface="Arial" panose="020B0604020202020204" pitchFamily="34" charset="0"/>
              <a:buChar char="•"/>
            </a:pPr>
            <a:r>
              <a:rPr kumimoji="1" lang="zh-CN" altLang="en-US" sz="2400" dirty="0" smtClean="0">
                <a:latin typeface="微软雅黑 Light" panose="020B0502040204020203" pitchFamily="34" charset="-122"/>
                <a:ea typeface="微软雅黑 Light" panose="020B0502040204020203" pitchFamily="34" charset="-122"/>
              </a:rPr>
              <a:t>闭环频宽是指频率</a:t>
            </a:r>
            <a:r>
              <a:rPr kumimoji="1" lang="zh-CN" altLang="en-US" sz="2400" dirty="0" smtClean="0">
                <a:latin typeface="微软雅黑 Light" panose="020B0502040204020203" pitchFamily="34" charset="-122"/>
                <a:ea typeface="微软雅黑 Light" panose="020B0502040204020203" pitchFamily="34" charset="-122"/>
                <a:cs typeface="Times New Roman" panose="02020603050405020304" pitchFamily="18" charset="0"/>
              </a:rPr>
              <a:t>范围</a:t>
            </a:r>
            <a:r>
              <a:rPr kumimoji="1" lang="en-US" altLang="zh-CN" sz="2400" dirty="0" smtClean="0">
                <a:latin typeface="微软雅黑 Light" panose="020B0502040204020203" pitchFamily="34" charset="-122"/>
                <a:ea typeface="微软雅黑 Light" panose="020B0502040204020203" pitchFamily="34" charset="-122"/>
                <a:cs typeface="Times New Roman" panose="02020603050405020304" pitchFamily="18" charset="0"/>
              </a:rPr>
              <a:t> </a:t>
            </a:r>
            <a:r>
              <a:rPr kumimoji="1" lang="en-US" altLang="zh-CN" sz="2400" dirty="0">
                <a:latin typeface="微软雅黑 Light" panose="020B0502040204020203" pitchFamily="34" charset="-122"/>
                <a:ea typeface="微软雅黑 Light" panose="020B0502040204020203" pitchFamily="34" charset="-122"/>
                <a:cs typeface="Times New Roman" panose="02020603050405020304" pitchFamily="18" charset="0"/>
              </a:rPr>
              <a:t>0</a:t>
            </a:r>
            <a:r>
              <a:rPr kumimoji="1" lang="en-US" altLang="zh-CN" sz="2400" dirty="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a:t>
            </a:r>
            <a:r>
              <a:rPr kumimoji="1" lang="en-US" altLang="zh-CN" sz="2400" i="1" dirty="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a:t>
            </a:r>
            <a:r>
              <a:rPr kumimoji="1" lang="en-US" altLang="zh-CN" sz="2400" dirty="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a:t>
            </a:r>
            <a:r>
              <a:rPr kumimoji="1" lang="en-US" altLang="zh-CN" sz="2400" i="1" dirty="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a:t>
            </a:r>
            <a:r>
              <a:rPr kumimoji="1" lang="en-US" altLang="zh-CN" sz="2400" i="1" baseline="-25000"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b</a:t>
            </a:r>
            <a:r>
              <a:rPr kumimoji="1" lang="zh-CN" altLang="en-US" sz="2400" dirty="0" smtClean="0">
                <a:latin typeface="微软雅黑 Light" panose="020B0502040204020203" pitchFamily="34" charset="-122"/>
                <a:ea typeface="微软雅黑 Light" panose="020B0502040204020203" pitchFamily="34" charset="-122"/>
                <a:sym typeface="Euclid Symbol" pitchFamily="18" charset="2"/>
              </a:rPr>
              <a:t>，其中</a:t>
            </a:r>
            <a:r>
              <a:rPr kumimoji="1" lang="en-US" altLang="zh-CN" sz="2400" i="1"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a:t>
            </a:r>
            <a:r>
              <a:rPr kumimoji="1" lang="en-US" altLang="zh-CN" sz="2400" i="1" baseline="-25000" dirty="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b</a:t>
            </a:r>
            <a:r>
              <a:rPr kumimoji="1" lang="en-US" altLang="zh-CN" sz="2400" dirty="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 </a:t>
            </a:r>
            <a:r>
              <a:rPr kumimoji="1" lang="en-US" altLang="zh-CN" sz="2400" dirty="0" smtClean="0">
                <a:latin typeface="微软雅黑 Light" panose="020B0502040204020203" pitchFamily="34" charset="-122"/>
                <a:ea typeface="微软雅黑 Light" panose="020B0502040204020203" pitchFamily="34" charset="-122"/>
                <a:sym typeface="Euclid Symbol" pitchFamily="18" charset="2"/>
              </a:rPr>
              <a:t>(</a:t>
            </a:r>
            <a:r>
              <a:rPr kumimoji="1" lang="zh-CN" altLang="en-US" sz="2400" dirty="0" smtClean="0">
                <a:latin typeface="微软雅黑 Light" panose="020B0502040204020203" pitchFamily="34" charset="-122"/>
                <a:ea typeface="微软雅黑 Light" panose="020B0502040204020203" pitchFamily="34" charset="-122"/>
                <a:sym typeface="Euclid Symbol" pitchFamily="18" charset="2"/>
              </a:rPr>
              <a:t>称为带宽频率</a:t>
            </a:r>
            <a:r>
              <a:rPr kumimoji="1" lang="en-US" altLang="zh-CN" sz="2400" dirty="0" smtClean="0">
                <a:latin typeface="微软雅黑 Light" panose="020B0502040204020203" pitchFamily="34" charset="-122"/>
                <a:ea typeface="微软雅黑 Light" panose="020B0502040204020203" pitchFamily="34" charset="-122"/>
                <a:sym typeface="Euclid Symbol" pitchFamily="18" charset="2"/>
              </a:rPr>
              <a:t>)</a:t>
            </a:r>
            <a:r>
              <a:rPr kumimoji="1" lang="zh-CN" altLang="en-US" sz="2400" dirty="0" smtClean="0">
                <a:latin typeface="微软雅黑 Light" panose="020B0502040204020203" pitchFamily="34" charset="-122"/>
                <a:ea typeface="微软雅黑 Light" panose="020B0502040204020203" pitchFamily="34" charset="-122"/>
                <a:sym typeface="Euclid Symbol" pitchFamily="18" charset="2"/>
              </a:rPr>
              <a:t>是指幅值相对于</a:t>
            </a:r>
            <a:r>
              <a:rPr kumimoji="1" lang="en-US" altLang="zh-CN" sz="2400"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a:t>
            </a:r>
            <a:r>
              <a:rPr kumimoji="1" lang="en-US" altLang="zh-CN" sz="2400" i="1"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j</a:t>
            </a:r>
            <a:r>
              <a:rPr kumimoji="1" lang="en-US" altLang="zh-CN" sz="2400"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0)</a:t>
            </a:r>
            <a:r>
              <a:rPr kumimoji="1" lang="zh-CN" altLang="en-US" sz="2400" dirty="0" smtClean="0">
                <a:latin typeface="微软雅黑 Light" panose="020B0502040204020203" pitchFamily="34" charset="-122"/>
                <a:ea typeface="微软雅黑 Light" panose="020B0502040204020203" pitchFamily="34" charset="-122"/>
                <a:sym typeface="Euclid Symbol" pitchFamily="18" charset="2"/>
              </a:rPr>
              <a:t>下降</a:t>
            </a:r>
            <a:r>
              <a:rPr kumimoji="1" lang="en-US" altLang="zh-CN" sz="2400" dirty="0" smtClean="0">
                <a:latin typeface="微软雅黑 Light" panose="020B0502040204020203" pitchFamily="34" charset="-122"/>
                <a:ea typeface="微软雅黑 Light" panose="020B0502040204020203" pitchFamily="34" charset="-122"/>
                <a:cs typeface="Times New Roman" panose="02020603050405020304" pitchFamily="18" charset="0"/>
                <a:sym typeface="Euclid Symbol" pitchFamily="18" charset="2"/>
              </a:rPr>
              <a:t>3dB</a:t>
            </a:r>
            <a:r>
              <a:rPr kumimoji="1" lang="zh-CN" altLang="en-US" sz="2400" dirty="0" smtClean="0">
                <a:latin typeface="微软雅黑 Light" panose="020B0502040204020203" pitchFamily="34" charset="-122"/>
                <a:ea typeface="微软雅黑 Light" panose="020B0502040204020203" pitchFamily="34" charset="-122"/>
                <a:sym typeface="Euclid Symbol" pitchFamily="18" charset="2"/>
              </a:rPr>
              <a:t>处的频率。</a:t>
            </a:r>
            <a:endParaRPr kumimoji="1" lang="en-US" altLang="en-US" sz="2400" dirty="0">
              <a:latin typeface="微软雅黑 Light" panose="020B0502040204020203" pitchFamily="34" charset="-122"/>
              <a:ea typeface="微软雅黑 Light" panose="020B0502040204020203" pitchFamily="34" charset="-122"/>
              <a:sym typeface="Euclid Symbol" pitchFamily="18" charset="2"/>
            </a:endParaRPr>
          </a:p>
        </p:txBody>
      </p:sp>
    </p:spTree>
    <p:extLst>
      <p:ext uri="{BB962C8B-B14F-4D97-AF65-F5344CB8AC3E}">
        <p14:creationId xmlns:p14="http://schemas.microsoft.com/office/powerpoint/2010/main" val="40682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up)">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up)">
                                      <p:cBhvr>
                                        <p:cTn id="2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1" grpId="0"/>
      <p:bldP spid="2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5373</TotalTime>
  <Words>1298</Words>
  <Application>Microsoft Office PowerPoint</Application>
  <PresentationFormat>宽屏</PresentationFormat>
  <Paragraphs>171</Paragraphs>
  <Slides>26</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26</vt:i4>
      </vt:variant>
    </vt:vector>
  </HeadingPairs>
  <TitlesOfParts>
    <vt:vector size="38" baseType="lpstr">
      <vt:lpstr>Microsoft YaHei UI</vt:lpstr>
      <vt:lpstr>DengXian</vt:lpstr>
      <vt:lpstr>DengXian</vt:lpstr>
      <vt:lpstr>等线 Light</vt:lpstr>
      <vt:lpstr>微软雅黑 Light</vt:lpstr>
      <vt:lpstr>Arial</vt:lpstr>
      <vt:lpstr>Cambria Math</vt:lpstr>
      <vt:lpstr>Euclid Symbol</vt:lpstr>
      <vt:lpstr>Times New Roman</vt:lpstr>
      <vt:lpstr>Office 主题​​</vt:lpstr>
      <vt:lpstr>Equation</vt:lpstr>
      <vt:lpstr>公式</vt:lpstr>
      <vt:lpstr>第五章 频率域方法</vt:lpstr>
      <vt:lpstr>5.6 系统闭环频率特性与阶跃响应的关系</vt:lpstr>
      <vt:lpstr>5.6 系统闭环频率特性与阶跃响应的关系</vt:lpstr>
      <vt:lpstr>5.6 系统闭环频率特性与阶跃响应的关系</vt:lpstr>
      <vt:lpstr>5.6 系统闭环频率特性与阶跃响应的关系</vt:lpstr>
      <vt:lpstr>5.6 系统闭环频率特性与阶跃响应的关系</vt:lpstr>
      <vt:lpstr>5.6 系统闭环频率特性与阶跃响应的关系</vt:lpstr>
      <vt:lpstr>5.6 系统闭环频率特性与阶跃响应的关系</vt:lpstr>
      <vt:lpstr>5.6 系统闭环频率特性与阶跃响应的关系</vt:lpstr>
      <vt:lpstr>5.6 系统闭环频率特性与阶跃响应的关系</vt:lpstr>
      <vt:lpstr>5.6 系统闭环频率特性与阶跃响应的关系</vt:lpstr>
      <vt:lpstr>5.6 系统闭环频率特性与阶跃响应的关系</vt:lpstr>
      <vt:lpstr>5.6 系统闭环频率特性与阶跃响应的关系</vt:lpstr>
      <vt:lpstr>5.6 系统闭环频率特性与阶跃响应的关系</vt:lpstr>
      <vt:lpstr>5.6 系统闭环频率特性与阶跃响应的关系</vt:lpstr>
      <vt:lpstr>5.6 系统闭环频率特性与阶跃响应的关系</vt:lpstr>
      <vt:lpstr>5.6 系统闭环频率特性与阶跃响应的关系</vt:lpstr>
      <vt:lpstr>5.6 系统闭环频率特性与阶跃响应的关系</vt:lpstr>
      <vt:lpstr>5.6 系统闭环频率特性与阶跃响应的关系</vt:lpstr>
      <vt:lpstr>第五章 频率域方法</vt:lpstr>
      <vt:lpstr>5.7 开环频率特性与阶跃响应的关系</vt:lpstr>
      <vt:lpstr>5.7 开环频率特性与阶跃响应的关系</vt:lpstr>
      <vt:lpstr>5.7 开环频率特性与阶跃响应的关系</vt:lpstr>
      <vt:lpstr>5.7 开环频率特性与阶跃响应的关系</vt:lpstr>
      <vt:lpstr>5.7 开环频率特性与阶跃响应的关系</vt:lpstr>
      <vt:lpstr>本章小结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频率域方法</dc:title>
  <dc:creator>Zhu Bing</dc:creator>
  <cp:lastModifiedBy>Bing Zhu</cp:lastModifiedBy>
  <cp:revision>256</cp:revision>
  <dcterms:created xsi:type="dcterms:W3CDTF">2018-05-22T02:00:00Z</dcterms:created>
  <dcterms:modified xsi:type="dcterms:W3CDTF">2018-12-16T14:54:15Z</dcterms:modified>
</cp:coreProperties>
</file>