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9" r:id="rId6"/>
    <p:sldId id="270" r:id="rId7"/>
    <p:sldId id="278" r:id="rId8"/>
    <p:sldId id="279" r:id="rId9"/>
    <p:sldId id="280" r:id="rId10"/>
    <p:sldId id="281" r:id="rId11"/>
    <p:sldId id="282" r:id="rId12"/>
    <p:sldId id="271" r:id="rId13"/>
    <p:sldId id="272" r:id="rId14"/>
    <p:sldId id="262" r:id="rId15"/>
    <p:sldId id="263" r:id="rId16"/>
    <p:sldId id="276" r:id="rId17"/>
    <p:sldId id="277" r:id="rId18"/>
    <p:sldId id="264" r:id="rId19"/>
    <p:sldId id="265" r:id="rId20"/>
    <p:sldId id="275" r:id="rId21"/>
    <p:sldId id="266" r:id="rId22"/>
    <p:sldId id="267" r:id="rId23"/>
    <p:sldId id="268" r:id="rId24"/>
    <p:sldId id="273" r:id="rId25"/>
    <p:sldId id="27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6FE"/>
    <a:srgbClr val="836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147" autoAdjust="0"/>
    <p:restoredTop sz="93767"/>
  </p:normalViewPr>
  <p:slideViewPr>
    <p:cSldViewPr>
      <p:cViewPr varScale="1">
        <p:scale>
          <a:sx n="108" d="100"/>
          <a:sy n="108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BFA4-BA10-6341-9458-FC224BD578BB}" type="datetimeFigureOut">
              <a:rPr lang="fr-FR" smtClean="0"/>
              <a:pPr/>
              <a:t>23/11/2016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04AED-1C3C-9844-A15B-16B07D162BD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015F6-29BD-4728-AE70-6FDA8D19CBE2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‹N°›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85728"/>
            <a:ext cx="9144000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Project: Fanuc Olympiads</a:t>
            </a:r>
          </a:p>
          <a:p>
            <a:pPr algn="ctr"/>
            <a:r>
              <a:rPr lang="en-U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Presentation of the sequence 5: activities and a pre-project analysis </a:t>
            </a:r>
            <a:endParaRPr lang="en-U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286248" y="3286124"/>
            <a:ext cx="4572032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CARVALHO BÜRGER Karoline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DE JESUS RODRIGUES Tiago</a:t>
            </a:r>
          </a:p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ELLER CRUZ Rafael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NOGUEIRA Rafael Accacio</a:t>
            </a:r>
            <a:endParaRPr lang="fr-FR" sz="2800" b="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290" name="AutoShape 2" descr="See original image"/>
          <p:cNvSpPr>
            <a:spLocks noChangeAspect="1" noChangeArrowheads="1"/>
          </p:cNvSpPr>
          <p:nvPr/>
        </p:nvSpPr>
        <p:spPr bwMode="auto">
          <a:xfrm>
            <a:off x="155575" y="-1181100"/>
            <a:ext cx="4381500" cy="2466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071810"/>
            <a:ext cx="2286015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2157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err="1" smtClean="0">
                <a:solidFill>
                  <a:schemeClr val="bg1"/>
                </a:solidFill>
              </a:rPr>
              <a:t>Follow</a:t>
            </a:r>
            <a:r>
              <a:rPr lang="fr-FR" sz="3000" b="1" dirty="0" smtClean="0">
                <a:solidFill>
                  <a:schemeClr val="bg1"/>
                </a:solidFill>
              </a:rPr>
              <a:t> up and </a:t>
            </a:r>
            <a:r>
              <a:rPr lang="fr-FR" sz="3000" b="1" dirty="0" err="1" smtClean="0">
                <a:solidFill>
                  <a:schemeClr val="bg1"/>
                </a:solidFill>
              </a:rPr>
              <a:t>Optimization</a:t>
            </a:r>
            <a:r>
              <a:rPr lang="fr-FR" sz="3000" b="1" dirty="0" smtClean="0">
                <a:solidFill>
                  <a:schemeClr val="bg1"/>
                </a:solidFill>
              </a:rPr>
              <a:t>: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Criticizing</a:t>
            </a:r>
            <a:r>
              <a:rPr lang="fr-FR" sz="3000" dirty="0" smtClean="0">
                <a:solidFill>
                  <a:schemeClr val="bg1"/>
                </a:solidFill>
              </a:rPr>
              <a:t> and </a:t>
            </a:r>
            <a:r>
              <a:rPr lang="fr-FR" sz="3000" dirty="0" err="1" smtClean="0">
                <a:solidFill>
                  <a:schemeClr val="bg1"/>
                </a:solidFill>
              </a:rPr>
              <a:t>proposing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better</a:t>
            </a:r>
            <a:r>
              <a:rPr lang="fr-FR" sz="3000" dirty="0" smtClean="0">
                <a:solidFill>
                  <a:schemeClr val="bg1"/>
                </a:solidFill>
              </a:rPr>
              <a:t> solutions (time, </a:t>
            </a:r>
            <a:r>
              <a:rPr lang="fr-FR" sz="3000" dirty="0" err="1" smtClean="0">
                <a:solidFill>
                  <a:schemeClr val="bg1"/>
                </a:solidFill>
              </a:rPr>
              <a:t>cost</a:t>
            </a:r>
            <a:r>
              <a:rPr lang="fr-FR" sz="3000" dirty="0" smtClean="0">
                <a:solidFill>
                  <a:schemeClr val="bg1"/>
                </a:solidFill>
              </a:rPr>
              <a:t>, </a:t>
            </a:r>
            <a:r>
              <a:rPr lang="fr-FR" sz="3000" dirty="0" err="1" smtClean="0">
                <a:solidFill>
                  <a:schemeClr val="bg1"/>
                </a:solidFill>
              </a:rPr>
              <a:t>space</a:t>
            </a:r>
            <a:r>
              <a:rPr lang="fr-FR" sz="3000" dirty="0" smtClean="0">
                <a:solidFill>
                  <a:schemeClr val="bg1"/>
                </a:solidFill>
              </a:rPr>
              <a:t>, </a:t>
            </a:r>
            <a:r>
              <a:rPr lang="fr-FR" sz="3000" dirty="0" err="1" smtClean="0">
                <a:solidFill>
                  <a:schemeClr val="bg1"/>
                </a:solidFill>
              </a:rPr>
              <a:t>energy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consuption</a:t>
            </a:r>
            <a:r>
              <a:rPr lang="fr-FR" sz="3000" dirty="0" smtClean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8496944" cy="11248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80" y="3514408"/>
            <a:ext cx="3388437" cy="25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2157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Final Project:</a:t>
            </a:r>
            <a:r>
              <a:rPr lang="fr-FR" sz="3000" dirty="0" smtClean="0">
                <a:solidFill>
                  <a:schemeClr val="bg1"/>
                </a:solidFill>
              </a:rPr>
              <a:t> Description, consolidation and argumentation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85052"/>
            <a:ext cx="3601176" cy="36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8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 – Pre-project analysis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3.1 – Problem presentation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 – Proposed solution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8596" y="1857364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can divide the proposed solution analysis in four steps: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42976" y="2285992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choice;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positioning;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movements;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Simulation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1358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Project specifications: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Load at wrist: 25.8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Minimum reach: 2075 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636912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Robot chosen: </a:t>
            </a:r>
            <a:r>
              <a:rPr lang="pt-BR" b="1" dirty="0" smtClean="0">
                <a:solidFill>
                  <a:schemeClr val="bg1"/>
                </a:solidFill>
              </a:rPr>
              <a:t>R-2000iB/100H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Maximum load capacity at wrist: 100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Maximum reach: 2655 mm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Mechanical weight: 1150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Axis: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Robot palletizer series: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M-710iC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R-1000iA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R-2000iB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M-410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04282"/>
            <a:ext cx="3096344" cy="29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r="13904" b="52940"/>
          <a:stretch/>
        </p:blipFill>
        <p:spPr bwMode="auto">
          <a:xfrm>
            <a:off x="5142148" y="1260635"/>
            <a:ext cx="1877857" cy="13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t="47060" r="32859"/>
          <a:stretch/>
        </p:blipFill>
        <p:spPr bwMode="auto">
          <a:xfrm>
            <a:off x="7164288" y="1267500"/>
            <a:ext cx="1320520" cy="166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3528" y="1340768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Palletizer robot: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6995" y="134053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Bottle robot:</a:t>
            </a:r>
          </a:p>
        </p:txBody>
      </p:sp>
      <p:sp>
        <p:nvSpPr>
          <p:cNvPr id="4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5933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Project specifications: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Load at wrist: 5.74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Minimum reach: 414 mm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47" y="2924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Robot chosen: </a:t>
            </a:r>
            <a:r>
              <a:rPr lang="pt-BR" b="1" dirty="0" smtClean="0">
                <a:solidFill>
                  <a:schemeClr val="bg1"/>
                </a:solidFill>
              </a:rPr>
              <a:t>LR Mate 200iD/7L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- Maximum load capacity at wrist: </a:t>
            </a:r>
            <a:r>
              <a:rPr lang="pt-BR" dirty="0" smtClean="0">
                <a:solidFill>
                  <a:schemeClr val="bg1"/>
                </a:solidFill>
              </a:rPr>
              <a:t>7 </a:t>
            </a:r>
            <a:r>
              <a:rPr lang="pt-BR" dirty="0">
                <a:solidFill>
                  <a:schemeClr val="bg1"/>
                </a:solidFill>
              </a:rPr>
              <a:t>kg</a:t>
            </a:r>
          </a:p>
          <a:p>
            <a:r>
              <a:rPr lang="pt-BR" dirty="0">
                <a:solidFill>
                  <a:schemeClr val="bg1"/>
                </a:solidFill>
              </a:rPr>
              <a:t>    - Maximum reach: </a:t>
            </a:r>
            <a:r>
              <a:rPr lang="pt-BR" dirty="0" smtClean="0">
                <a:solidFill>
                  <a:schemeClr val="bg1"/>
                </a:solidFill>
              </a:rPr>
              <a:t>911 </a:t>
            </a:r>
            <a:r>
              <a:rPr lang="pt-BR" dirty="0">
                <a:solidFill>
                  <a:schemeClr val="bg1"/>
                </a:solidFill>
              </a:rPr>
              <a:t>mm </a:t>
            </a:r>
          </a:p>
          <a:p>
            <a:r>
              <a:rPr lang="pt-BR" dirty="0">
                <a:solidFill>
                  <a:schemeClr val="bg1"/>
                </a:solidFill>
              </a:rPr>
              <a:t>    - Mechanical weight: </a:t>
            </a:r>
            <a:r>
              <a:rPr lang="pt-BR" dirty="0" smtClean="0">
                <a:solidFill>
                  <a:schemeClr val="bg1"/>
                </a:solidFill>
              </a:rPr>
              <a:t>27 </a:t>
            </a:r>
            <a:r>
              <a:rPr lang="pt-BR" dirty="0">
                <a:solidFill>
                  <a:schemeClr val="bg1"/>
                </a:solidFill>
              </a:rPr>
              <a:t>kg</a:t>
            </a:r>
          </a:p>
          <a:p>
            <a:r>
              <a:rPr lang="pt-BR" dirty="0">
                <a:solidFill>
                  <a:schemeClr val="bg1"/>
                </a:solidFill>
              </a:rPr>
              <a:t>    - Axis: </a:t>
            </a:r>
            <a:r>
              <a:rPr lang="pt-BR" dirty="0" smtClean="0">
                <a:solidFill>
                  <a:schemeClr val="bg1"/>
                </a:solidFill>
              </a:rPr>
              <a:t>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58112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LR Mate serie: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LR Mate 200iD/7LC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24466"/>
            <a:ext cx="2652911" cy="431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717032"/>
            <a:ext cx="64807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Palletizer robot: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By simulation:</a:t>
            </a:r>
            <a:r>
              <a:rPr lang="pt-BR" sz="2200" b="1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- 12.5s two boxes are filled</a:t>
            </a:r>
            <a:endParaRPr lang="pt-BR" sz="22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    - Round-off trip in 5.55s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It’s possible for the palletizer robot chosen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96752"/>
            <a:ext cx="6159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Bottle robot: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Especification:    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- 1.75s for 8 bottles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By simulation: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Robot takes 2.5s for 4 bottles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It’s necessary two bottle robots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79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3.2.2 – Robots positioning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8596" y="1571612"/>
            <a:ext cx="450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Bottle robots: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Box conveyor height: 1085 mm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Robot’s maximum reach: 911 mm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72214" y="1955061"/>
            <a:ext cx="328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Pedestal is needed!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Chosen height: 1100 mm</a:t>
            </a:r>
          </a:p>
        </p:txBody>
      </p:sp>
      <p:sp>
        <p:nvSpPr>
          <p:cNvPr id="7" name="Chave direita 6"/>
          <p:cNvSpPr/>
          <p:nvPr/>
        </p:nvSpPr>
        <p:spPr>
          <a:xfrm>
            <a:off x="5001880" y="2071678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5001880" y="3000372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22438" y="2824459"/>
            <a:ext cx="4149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Furthest drop-off horizontal distance: 509.5 mm 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5672214" y="2928934"/>
            <a:ext cx="3286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Horizontal distance from the conveyor: 335 mm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34753" y="4012646"/>
            <a:ext cx="4713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Palletizing robot: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Boxes stack height: 3023.5 mm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Robot’s </a:t>
            </a:r>
            <a:r>
              <a:rPr lang="en-US" sz="2400" dirty="0">
                <a:solidFill>
                  <a:schemeClr val="bg1"/>
                </a:solidFill>
              </a:rPr>
              <a:t>maximum reach : </a:t>
            </a:r>
            <a:r>
              <a:rPr lang="en-US" sz="2400" dirty="0" smtClean="0">
                <a:solidFill>
                  <a:schemeClr val="bg1"/>
                </a:solidFill>
              </a:rPr>
              <a:t>2655 mm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78372" y="4396095"/>
            <a:ext cx="328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Pedestal is needed!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Chosen height: 1400 mm</a:t>
            </a:r>
          </a:p>
        </p:txBody>
      </p:sp>
      <p:sp>
        <p:nvSpPr>
          <p:cNvPr id="14" name="Chave direita 13"/>
          <p:cNvSpPr/>
          <p:nvPr/>
        </p:nvSpPr>
        <p:spPr>
          <a:xfrm>
            <a:off x="5008038" y="4512712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034" y="5253351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Horizontal placement: equidistant from boxes and pallets conveyors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1" grpId="0"/>
      <p:bldP spid="12" grpId="0"/>
      <p:bldP spid="13" grpId="0"/>
      <p:bldP spid="14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3.2.3 – Robots movements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C:\Users\HP\Desktop\relatório - Makarov\ra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785926"/>
            <a:ext cx="5361610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57158" y="516419"/>
            <a:ext cx="2857520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Summary:</a:t>
            </a:r>
            <a:endParaRPr lang="en-U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715050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 – Performed activities;</a:t>
            </a:r>
          </a:p>
          <a:p>
            <a:r>
              <a:rPr lang="en-US" sz="2400" dirty="0">
                <a:solidFill>
                  <a:schemeClr val="bg1"/>
                </a:solidFill>
              </a:rPr>
              <a:t>2 – </a:t>
            </a:r>
            <a:r>
              <a:rPr lang="en-US" sz="2400" dirty="0" smtClean="0">
                <a:solidFill>
                  <a:schemeClr val="bg1"/>
                </a:solidFill>
              </a:rPr>
              <a:t>Project management: principles and choices;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3 </a:t>
            </a:r>
            <a:r>
              <a:rPr lang="en-US" sz="2400" dirty="0" smtClean="0">
                <a:solidFill>
                  <a:schemeClr val="bg1"/>
                </a:solidFill>
              </a:rPr>
              <a:t>– Pre-project analysis;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3.1 – Problem presentation;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3.2 – Proposed Solutions;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3.2.1 – Robots choice;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3.2.2 – Robots positioning;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3.2.3 – Robots movements;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3.2.4 – Simulation issues;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4 – Conclusion.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5" name="Picture 1" descr="C:\Users\HP\Desktop\relatório - Makarov\ra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48504"/>
            <a:ext cx="6096740" cy="4552143"/>
          </a:xfrm>
          <a:prstGeom prst="rect">
            <a:avLst/>
          </a:prstGeom>
          <a:noFill/>
        </p:spPr>
      </p:pic>
      <p:cxnSp>
        <p:nvCxnSpPr>
          <p:cNvPr id="6" name="Conector de seta reta 5"/>
          <p:cNvCxnSpPr/>
          <p:nvPr/>
        </p:nvCxnSpPr>
        <p:spPr>
          <a:xfrm>
            <a:off x="4211960" y="4149080"/>
            <a:ext cx="0" cy="513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235808" y="4221314"/>
            <a:ext cx="11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/>
                </a:solidFill>
              </a:rPr>
              <a:t>600 mm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8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3.2.3 – Robots movements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3.2.4 – Simulation issues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21" name="Picture 1" descr="C:\Users\HP\Desktop\relatório - Makarov\rap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357298"/>
            <a:ext cx="6329127" cy="4214842"/>
          </a:xfrm>
          <a:prstGeom prst="rect">
            <a:avLst/>
          </a:prstGeom>
          <a:noFill/>
        </p:spPr>
      </p:pic>
      <p:sp>
        <p:nvSpPr>
          <p:cNvPr id="5" name="Elipse 4"/>
          <p:cNvSpPr/>
          <p:nvPr/>
        </p:nvSpPr>
        <p:spPr>
          <a:xfrm>
            <a:off x="2071670" y="3000372"/>
            <a:ext cx="1071570" cy="1071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28860" y="3214686"/>
            <a:ext cx="500066" cy="11430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929322" y="3429000"/>
            <a:ext cx="428628" cy="4905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794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67012" y="4131238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86512" y="3214686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DCS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 – Conclusion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1928802"/>
            <a:ext cx="9143999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Thank you for your attention!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857232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Any question?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530" name="Picture 2" descr="Resultado de imagem para question mark robot"/>
          <p:cNvPicPr>
            <a:picLocks noChangeAspect="1" noChangeArrowheads="1"/>
          </p:cNvPicPr>
          <p:nvPr/>
        </p:nvPicPr>
        <p:blipFill>
          <a:blip r:embed="rId3" cstate="print"/>
          <a:srcRect b="10800"/>
          <a:stretch>
            <a:fillRect/>
          </a:stretch>
        </p:blipFill>
        <p:spPr bwMode="auto">
          <a:xfrm>
            <a:off x="1733550" y="2000240"/>
            <a:ext cx="5676900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 – Performed activities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1" y="1916832"/>
            <a:ext cx="9143999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 – </a:t>
            </a:r>
            <a:r>
              <a:rPr lang="en-US" sz="6000" dirty="0">
                <a:solidFill>
                  <a:schemeClr val="bg1"/>
                </a:solidFill>
              </a:rPr>
              <a:t>Project management: principles and choices</a:t>
            </a:r>
            <a:endParaRPr lang="en-US" sz="6000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157412"/>
            <a:ext cx="8934450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53913" y="1052736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Objectives: </a:t>
            </a:r>
            <a:r>
              <a:rPr lang="fr-FR" sz="3000" dirty="0" err="1" smtClean="0">
                <a:solidFill>
                  <a:schemeClr val="bg1"/>
                </a:solidFill>
              </a:rPr>
              <a:t>What</a:t>
            </a:r>
            <a:r>
              <a:rPr lang="fr-FR" sz="3000" dirty="0" smtClean="0">
                <a:solidFill>
                  <a:schemeClr val="bg1"/>
                </a:solidFill>
              </a:rPr>
              <a:t> must </a:t>
            </a:r>
            <a:r>
              <a:rPr lang="fr-FR" sz="3000" dirty="0" err="1" smtClean="0">
                <a:solidFill>
                  <a:schemeClr val="bg1"/>
                </a:solidFill>
              </a:rPr>
              <a:t>be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achieved</a:t>
            </a:r>
            <a:endParaRPr lang="fr-FR" sz="3000" dirty="0" smtClean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1" y="1700808"/>
            <a:ext cx="8267700" cy="10953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913" y="2996952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0" b="1" dirty="0" err="1">
                <a:solidFill>
                  <a:schemeClr val="bg1"/>
                </a:solidFill>
              </a:rPr>
              <a:t>Constraints</a:t>
            </a:r>
            <a:r>
              <a:rPr lang="fr-FR" sz="3000" b="1" dirty="0">
                <a:solidFill>
                  <a:schemeClr val="bg1"/>
                </a:solidFill>
              </a:rPr>
              <a:t>: </a:t>
            </a:r>
            <a:r>
              <a:rPr lang="fr-FR" sz="3000" dirty="0" err="1">
                <a:solidFill>
                  <a:schemeClr val="bg1"/>
                </a:solidFill>
              </a:rPr>
              <a:t>Context</a:t>
            </a:r>
            <a:r>
              <a:rPr lang="fr-FR" sz="3000" dirty="0">
                <a:solidFill>
                  <a:schemeClr val="bg1"/>
                </a:solidFill>
              </a:rPr>
              <a:t> and limitations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41" y="3501008"/>
            <a:ext cx="3409823" cy="25850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722372"/>
            <a:ext cx="4414422" cy="20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52736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Solution: </a:t>
            </a:r>
            <a:r>
              <a:rPr lang="fr-FR" sz="3000" dirty="0" smtClean="0">
                <a:solidFill>
                  <a:schemeClr val="bg1"/>
                </a:solidFill>
              </a:rPr>
              <a:t>A </a:t>
            </a:r>
            <a:r>
              <a:rPr lang="fr-FR" sz="3000" dirty="0" err="1" smtClean="0">
                <a:solidFill>
                  <a:schemeClr val="bg1"/>
                </a:solidFill>
              </a:rPr>
              <a:t>functioning</a:t>
            </a:r>
            <a:r>
              <a:rPr lang="fr-FR" sz="3000" dirty="0" smtClean="0">
                <a:solidFill>
                  <a:schemeClr val="bg1"/>
                </a:solidFill>
              </a:rPr>
              <a:t> simulation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51" y="1900930"/>
            <a:ext cx="5039097" cy="33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6" y="1052736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Validation: </a:t>
            </a:r>
            <a:r>
              <a:rPr lang="fr-FR" sz="3000" dirty="0" err="1" smtClean="0">
                <a:solidFill>
                  <a:schemeClr val="bg1"/>
                </a:solidFill>
              </a:rPr>
              <a:t>Checking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that</a:t>
            </a:r>
            <a:r>
              <a:rPr lang="fr-FR" sz="3000" dirty="0" smtClean="0">
                <a:solidFill>
                  <a:schemeClr val="bg1"/>
                </a:solidFill>
              </a:rPr>
              <a:t> the simulation </a:t>
            </a:r>
            <a:r>
              <a:rPr lang="fr-FR" sz="3000" dirty="0" err="1" smtClean="0">
                <a:solidFill>
                  <a:schemeClr val="bg1"/>
                </a:solidFill>
              </a:rPr>
              <a:t>fulfills</a:t>
            </a:r>
            <a:r>
              <a:rPr lang="fr-FR" sz="3000" dirty="0" smtClean="0">
                <a:solidFill>
                  <a:schemeClr val="bg1"/>
                </a:solidFill>
              </a:rPr>
              <a:t> the objectives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69" y="2132856"/>
            <a:ext cx="5091261" cy="31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27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00000"/>
      </a:accent1>
      <a:accent2>
        <a:srgbClr val="0070C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1238</TotalTime>
  <Words>472</Words>
  <Application>Microsoft Office PowerPoint</Application>
  <PresentationFormat>Affichage à l'écran (4:3)</PresentationFormat>
  <Paragraphs>99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Tw Cen MT</vt:lpstr>
      <vt:lpstr>Wingdings</vt:lpstr>
      <vt:lpstr>Wingdings 2</vt:lpstr>
      <vt:lpstr>Mediano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Eller Cruz Rafael</cp:lastModifiedBy>
  <cp:revision>85</cp:revision>
  <dcterms:created xsi:type="dcterms:W3CDTF">2016-10-22T15:50:07Z</dcterms:created>
  <dcterms:modified xsi:type="dcterms:W3CDTF">2016-11-23T09:46:06Z</dcterms:modified>
</cp:coreProperties>
</file>