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sldIdLst>
    <p:sldId id="256" r:id="rId2"/>
    <p:sldId id="296" r:id="rId3"/>
    <p:sldId id="259" r:id="rId4"/>
    <p:sldId id="278" r:id="rId5"/>
    <p:sldId id="279" r:id="rId6"/>
    <p:sldId id="280" r:id="rId7"/>
    <p:sldId id="288" r:id="rId8"/>
    <p:sldId id="281" r:id="rId9"/>
    <p:sldId id="287" r:id="rId10"/>
    <p:sldId id="282" r:id="rId11"/>
    <p:sldId id="283" r:id="rId12"/>
    <p:sldId id="284" r:id="rId13"/>
    <p:sldId id="286" r:id="rId14"/>
    <p:sldId id="285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71" r:id="rId23"/>
    <p:sldId id="272" r:id="rId24"/>
    <p:sldId id="262" r:id="rId25"/>
    <p:sldId id="263" r:id="rId26"/>
    <p:sldId id="276" r:id="rId27"/>
    <p:sldId id="277" r:id="rId28"/>
    <p:sldId id="264" r:id="rId29"/>
    <p:sldId id="275" r:id="rId30"/>
    <p:sldId id="265" r:id="rId31"/>
    <p:sldId id="266" r:id="rId32"/>
    <p:sldId id="267" r:id="rId33"/>
    <p:sldId id="297" r:id="rId34"/>
    <p:sldId id="273" r:id="rId35"/>
    <p:sldId id="274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6FE"/>
    <a:srgbClr val="836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767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3BFA4-BA10-6341-9458-FC224BD578BB}" type="datetimeFigureOut">
              <a:rPr lang="fr-FR" smtClean="0"/>
              <a:pPr/>
              <a:t>22/02/2017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4AED-1C3C-9844-A15B-16B07D162BD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1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Talk about types of variables</a:t>
            </a:r>
            <a:r>
              <a:rPr lang="pt-BR" baseline="0" dirty="0" smtClean="0"/>
              <a:t> and coordinate systems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Members divided into doubles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50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08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Meeting to discuss the progress</a:t>
            </a:r>
          </a:p>
          <a:p>
            <a:r>
              <a:rPr lang="pt-BR" baseline="0" dirty="0" smtClean="0"/>
              <a:t> Auto-evaluation in respect to know how well do we master the Roboguide software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2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7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4AED-1C3C-9844-A15B-16B07D162BD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5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F015F6-29BD-4728-AE70-6FDA8D19CBE2}" type="datetimeFigureOut">
              <a:rPr lang="pt-BR" smtClean="0"/>
              <a:pPr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08A4D79-49AA-45E8-9B2B-A623D35DA02B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36512" y="657270"/>
            <a:ext cx="9144000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Project: Fanuc Olympiads</a:t>
            </a:r>
          </a:p>
          <a:p>
            <a:pPr algn="ctr"/>
            <a:r>
              <a:rPr lang="en-U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Presentation of the sequence 5: activities and a pre-project analysis 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851920" y="3845366"/>
            <a:ext cx="4572032" cy="181588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CARVALHO BÜRGER Karoline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DE JESUS RODRIGUES Tiago</a:t>
            </a:r>
          </a:p>
          <a:p>
            <a:r>
              <a:rPr lang="fr-FR" sz="2800" b="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ELLER CRUZ Rafael</a:t>
            </a:r>
          </a:p>
          <a:p>
            <a:r>
              <a:rPr lang="fr-FR" sz="280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NOGUEIRA Rafael Accácio</a:t>
            </a:r>
            <a:endParaRPr lang="fr-FR" sz="2800" b="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290" name="AutoShape 2" descr="See original image"/>
          <p:cNvSpPr>
            <a:spLocks noChangeAspect="1" noChangeArrowheads="1"/>
          </p:cNvSpPr>
          <p:nvPr/>
        </p:nvSpPr>
        <p:spPr bwMode="auto">
          <a:xfrm>
            <a:off x="155575" y="-1181100"/>
            <a:ext cx="4381500" cy="24669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4" name="Picture 2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663264"/>
            <a:ext cx="2286015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r>
              <a:rPr lang="en-US" sz="2400" baseline="30000" dirty="0" smtClean="0">
                <a:solidFill>
                  <a:schemeClr val="bg1"/>
                </a:solidFill>
              </a:rPr>
              <a:t>rd</a:t>
            </a:r>
            <a:r>
              <a:rPr lang="en-US" sz="2400" dirty="0" smtClean="0">
                <a:solidFill>
                  <a:schemeClr val="bg1"/>
                </a:solidFill>
              </a:rPr>
              <a:t> Week (12/10/2016):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>
                <a:solidFill>
                  <a:schemeClr val="bg1"/>
                </a:solidFill>
              </a:rPr>
              <a:t>Pick and drop </a:t>
            </a:r>
            <a:r>
              <a:rPr lang="pt-BR" sz="2400" dirty="0" smtClean="0">
                <a:solidFill>
                  <a:schemeClr val="bg1"/>
                </a:solidFill>
              </a:rPr>
              <a:t>of a box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Insertion of peripheric elements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Setting of the simulation tool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Week (19/10/2016):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Meeting with Madam Makarov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Auto-evaluation of the groupe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Begin of the study of the “avant-projet” of previous years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Week (26/10/2016):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Study of Simulation in Roboguide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Pick and drop of a box in oven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Proposition of a solution for the </a:t>
            </a:r>
            <a:r>
              <a:rPr lang="pt-BR" sz="2400" dirty="0">
                <a:solidFill>
                  <a:schemeClr val="bg1"/>
                </a:solidFill>
              </a:rPr>
              <a:t>“avant-projet”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1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8" y="330473"/>
            <a:ext cx="3192892" cy="276783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56796"/>
            <a:ext cx="3192892" cy="270205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74" y="3107826"/>
            <a:ext cx="3192892" cy="27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r>
              <a:rPr lang="en-US" sz="2400" baseline="30000" dirty="0" smtClean="0">
                <a:solidFill>
                  <a:schemeClr val="bg1"/>
                </a:solidFill>
              </a:rPr>
              <a:t>th</a:t>
            </a:r>
            <a:r>
              <a:rPr lang="en-US" sz="2400" dirty="0" smtClean="0">
                <a:solidFill>
                  <a:schemeClr val="bg1"/>
                </a:solidFill>
              </a:rPr>
              <a:t>  Week (02/11/2016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dirty="0" smtClean="0">
                <a:solidFill>
                  <a:schemeClr val="bg1"/>
                </a:solidFill>
              </a:rPr>
              <a:t>04/11/2016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Proposition of steps to solve the problem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First contact with the subject of the </a:t>
            </a:r>
            <a:r>
              <a:rPr lang="en-US" sz="2400" dirty="0" smtClean="0">
                <a:solidFill>
                  <a:schemeClr val="bg1"/>
                </a:solidFill>
              </a:rPr>
              <a:t>test nº 1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Comprehension and hypothesis formulation</a:t>
            </a:r>
          </a:p>
        </p:txBody>
      </p:sp>
    </p:spTree>
    <p:extLst>
      <p:ext uri="{BB962C8B-B14F-4D97-AF65-F5344CB8AC3E}">
        <p14:creationId xmlns:p14="http://schemas.microsoft.com/office/powerpoint/2010/main" val="36315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1" y="1916832"/>
            <a:ext cx="9143999" cy="21236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 – </a:t>
            </a:r>
            <a:r>
              <a:rPr lang="en-US" sz="6000" dirty="0">
                <a:solidFill>
                  <a:schemeClr val="bg1"/>
                </a:solidFill>
              </a:rPr>
              <a:t>Project management: principles and choices</a:t>
            </a:r>
            <a:endParaRPr lang="en-US" sz="6000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9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57412"/>
            <a:ext cx="8934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53913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Objectives: </a:t>
            </a:r>
            <a:r>
              <a:rPr lang="fr-FR" sz="3000" dirty="0" err="1" smtClean="0">
                <a:solidFill>
                  <a:schemeClr val="bg1"/>
                </a:solidFill>
              </a:rPr>
              <a:t>What</a:t>
            </a:r>
            <a:r>
              <a:rPr lang="fr-FR" sz="3000" dirty="0" smtClean="0">
                <a:solidFill>
                  <a:schemeClr val="bg1"/>
                </a:solidFill>
              </a:rPr>
              <a:t> must </a:t>
            </a:r>
            <a:r>
              <a:rPr lang="fr-FR" sz="3000" dirty="0" err="1" smtClean="0">
                <a:solidFill>
                  <a:schemeClr val="bg1"/>
                </a:solidFill>
              </a:rPr>
              <a:t>be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achieved</a:t>
            </a:r>
            <a:endParaRPr lang="fr-FR" sz="3000" dirty="0" smtClean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1" y="1700808"/>
            <a:ext cx="8267700" cy="10953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3913" y="2996952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b="1" dirty="0" err="1">
                <a:solidFill>
                  <a:schemeClr val="bg1"/>
                </a:solidFill>
              </a:rPr>
              <a:t>Constraints</a:t>
            </a:r>
            <a:r>
              <a:rPr lang="fr-FR" sz="3000" b="1" dirty="0">
                <a:solidFill>
                  <a:schemeClr val="bg1"/>
                </a:solidFill>
              </a:rPr>
              <a:t>: </a:t>
            </a:r>
            <a:r>
              <a:rPr lang="fr-FR" sz="3000" dirty="0" err="1">
                <a:solidFill>
                  <a:schemeClr val="bg1"/>
                </a:solidFill>
              </a:rPr>
              <a:t>Context</a:t>
            </a:r>
            <a:r>
              <a:rPr lang="fr-FR" sz="3000" dirty="0">
                <a:solidFill>
                  <a:schemeClr val="bg1"/>
                </a:solidFill>
              </a:rPr>
              <a:t> and limitations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41" y="3501008"/>
            <a:ext cx="3409823" cy="258500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722372"/>
            <a:ext cx="4414422" cy="20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52736"/>
            <a:ext cx="8352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Solution: </a:t>
            </a:r>
            <a:r>
              <a:rPr lang="fr-FR" sz="3000" dirty="0" smtClean="0">
                <a:solidFill>
                  <a:schemeClr val="bg1"/>
                </a:solidFill>
              </a:rPr>
              <a:t>A </a:t>
            </a:r>
            <a:r>
              <a:rPr lang="fr-FR" sz="3000" dirty="0" err="1" smtClean="0">
                <a:solidFill>
                  <a:schemeClr val="bg1"/>
                </a:solidFill>
              </a:rPr>
              <a:t>functioning</a:t>
            </a:r>
            <a:r>
              <a:rPr lang="fr-FR" sz="3000" dirty="0" smtClean="0">
                <a:solidFill>
                  <a:schemeClr val="bg1"/>
                </a:solidFill>
              </a:rPr>
              <a:t> simulation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1" y="1900930"/>
            <a:ext cx="5039097" cy="335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6" y="105273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Validation: </a:t>
            </a:r>
            <a:r>
              <a:rPr lang="fr-FR" sz="3000" dirty="0" err="1" smtClean="0">
                <a:solidFill>
                  <a:schemeClr val="bg1"/>
                </a:solidFill>
              </a:rPr>
              <a:t>Checking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that</a:t>
            </a:r>
            <a:r>
              <a:rPr lang="fr-FR" sz="3000" dirty="0" smtClean="0">
                <a:solidFill>
                  <a:schemeClr val="bg1"/>
                </a:solidFill>
              </a:rPr>
              <a:t> the simulation </a:t>
            </a:r>
            <a:r>
              <a:rPr lang="fr-FR" sz="3000" dirty="0" err="1" smtClean="0">
                <a:solidFill>
                  <a:schemeClr val="bg1"/>
                </a:solidFill>
              </a:rPr>
              <a:t>fulfills</a:t>
            </a:r>
            <a:r>
              <a:rPr lang="fr-FR" sz="3000" dirty="0" smtClean="0">
                <a:solidFill>
                  <a:schemeClr val="bg1"/>
                </a:solidFill>
              </a:rPr>
              <a:t> the objectives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69" y="2132856"/>
            <a:ext cx="5091261" cy="31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57158" y="516419"/>
            <a:ext cx="285752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Summary:</a:t>
            </a:r>
            <a:endParaRPr lang="en-U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715050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 – Performed activities;</a:t>
            </a:r>
          </a:p>
          <a:p>
            <a:r>
              <a:rPr lang="en-US" sz="2400" dirty="0">
                <a:solidFill>
                  <a:schemeClr val="bg1"/>
                </a:solidFill>
              </a:rPr>
              <a:t>2 – </a:t>
            </a:r>
            <a:r>
              <a:rPr lang="en-US" sz="2400" dirty="0" smtClean="0">
                <a:solidFill>
                  <a:schemeClr val="bg1"/>
                </a:solidFill>
              </a:rPr>
              <a:t>Project management: principles and choices;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3 – Pre-project analysis;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3.1 – Problem presentation;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3.2 – Proposed Solutions;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3.2.1 – Robots choice;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3.2.2 – Robots positioning;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3.2.3 – Robots movements;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3.2.4 – Simulation issues;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4 – Conclusion.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>
                <a:solidFill>
                  <a:schemeClr val="bg1"/>
                </a:solidFill>
              </a:rPr>
              <a:t>Follow</a:t>
            </a:r>
            <a:r>
              <a:rPr lang="fr-FR" sz="3000" b="1" dirty="0" smtClean="0">
                <a:solidFill>
                  <a:schemeClr val="bg1"/>
                </a:solidFill>
              </a:rPr>
              <a:t> up and </a:t>
            </a:r>
            <a:r>
              <a:rPr lang="fr-FR" sz="3000" b="1" dirty="0" err="1" smtClean="0">
                <a:solidFill>
                  <a:schemeClr val="bg1"/>
                </a:solidFill>
              </a:rPr>
              <a:t>Optimization</a:t>
            </a:r>
            <a:r>
              <a:rPr lang="fr-FR" sz="3000" b="1" dirty="0" smtClean="0">
                <a:solidFill>
                  <a:schemeClr val="bg1"/>
                </a:solidFill>
              </a:rPr>
              <a:t>: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Criticizing</a:t>
            </a:r>
            <a:r>
              <a:rPr lang="fr-FR" sz="3000" dirty="0" smtClean="0">
                <a:solidFill>
                  <a:schemeClr val="bg1"/>
                </a:solidFill>
              </a:rPr>
              <a:t> and </a:t>
            </a:r>
            <a:r>
              <a:rPr lang="fr-FR" sz="3000" dirty="0" err="1" smtClean="0">
                <a:solidFill>
                  <a:schemeClr val="bg1"/>
                </a:solidFill>
              </a:rPr>
              <a:t>proposing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better</a:t>
            </a:r>
            <a:r>
              <a:rPr lang="fr-FR" sz="3000" dirty="0" smtClean="0">
                <a:solidFill>
                  <a:schemeClr val="bg1"/>
                </a:solidFill>
              </a:rPr>
              <a:t> solutions (time, </a:t>
            </a:r>
            <a:r>
              <a:rPr lang="fr-FR" sz="3000" dirty="0" err="1" smtClean="0">
                <a:solidFill>
                  <a:schemeClr val="bg1"/>
                </a:solidFill>
              </a:rPr>
              <a:t>cost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space</a:t>
            </a:r>
            <a:r>
              <a:rPr lang="fr-FR" sz="3000" dirty="0" smtClean="0">
                <a:solidFill>
                  <a:schemeClr val="bg1"/>
                </a:solidFill>
              </a:rPr>
              <a:t>, </a:t>
            </a:r>
            <a:r>
              <a:rPr lang="fr-FR" sz="3000" dirty="0" err="1" smtClean="0">
                <a:solidFill>
                  <a:schemeClr val="bg1"/>
                </a:solidFill>
              </a:rPr>
              <a:t>energy</a:t>
            </a:r>
            <a:r>
              <a:rPr lang="fr-FR" sz="3000" dirty="0" smtClean="0">
                <a:solidFill>
                  <a:schemeClr val="bg1"/>
                </a:solidFill>
              </a:rPr>
              <a:t> </a:t>
            </a:r>
            <a:r>
              <a:rPr lang="fr-FR" sz="3000" dirty="0" err="1" smtClean="0">
                <a:solidFill>
                  <a:schemeClr val="bg1"/>
                </a:solidFill>
              </a:rPr>
              <a:t>consuption</a:t>
            </a:r>
            <a:r>
              <a:rPr lang="fr-FR" sz="3000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20888"/>
            <a:ext cx="8496944" cy="11248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780" y="3514408"/>
            <a:ext cx="3388437" cy="25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395535" y="102157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>
                <a:solidFill>
                  <a:schemeClr val="bg1"/>
                </a:solidFill>
              </a:rPr>
              <a:t>Final Project:</a:t>
            </a:r>
            <a:r>
              <a:rPr lang="fr-FR" sz="3000" dirty="0" smtClean="0">
                <a:solidFill>
                  <a:schemeClr val="bg1"/>
                </a:solidFill>
              </a:rPr>
              <a:t> Description, consolidation and argumentation</a:t>
            </a: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85052"/>
            <a:ext cx="3601176" cy="36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 – Pre-project analysis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3.1 – Problem presentation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31640" y="242088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Objectives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Main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6944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 – Proposed solution</a:t>
            </a:r>
            <a:endParaRPr lang="en-US" sz="44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85736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We can divide the proposed solution analysis in four steps: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42976" y="2285992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choice;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positioning;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Robots movements;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Simulation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1358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25.8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2075 mm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636912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R-2000iB/100H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load capacity at wrist: 100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Maximum reach: 2655 mm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Mechanical weight: 1150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- Axis: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4149080"/>
            <a:ext cx="3960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Robot palletizer series: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M-710iC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R-1000iA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R-2000iB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M-410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04282"/>
            <a:ext cx="3096344" cy="29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r="13904" b="52940"/>
          <a:stretch/>
        </p:blipFill>
        <p:spPr bwMode="auto">
          <a:xfrm>
            <a:off x="5142148" y="1260635"/>
            <a:ext cx="1877857" cy="13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47060" r="32859"/>
          <a:stretch/>
        </p:blipFill>
        <p:spPr bwMode="auto">
          <a:xfrm>
            <a:off x="7164288" y="1267500"/>
            <a:ext cx="1320520" cy="166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3528" y="1340768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76995" y="1340536"/>
            <a:ext cx="1944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</p:txBody>
      </p:sp>
      <p:sp>
        <p:nvSpPr>
          <p:cNvPr id="4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5933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Project specifications: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Load at wrist: 5.74 kg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Minimum reach: 414 mm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847" y="292494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Robot chosen: </a:t>
            </a:r>
            <a:r>
              <a:rPr lang="pt-BR" b="1" dirty="0" smtClean="0">
                <a:solidFill>
                  <a:schemeClr val="bg1"/>
                </a:solidFill>
              </a:rPr>
              <a:t>LR Mate 200iD/7L</a:t>
            </a:r>
            <a:endParaRPr lang="pt-BR" b="1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   - Maximum load capacity at wrist: </a:t>
            </a:r>
            <a:r>
              <a:rPr lang="pt-BR" dirty="0" smtClean="0">
                <a:solidFill>
                  <a:schemeClr val="bg1"/>
                </a:solidFill>
              </a:rPr>
              <a:t>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Maximum reach: </a:t>
            </a:r>
            <a:r>
              <a:rPr lang="pt-BR" dirty="0" smtClean="0">
                <a:solidFill>
                  <a:schemeClr val="bg1"/>
                </a:solidFill>
              </a:rPr>
              <a:t>911 </a:t>
            </a:r>
            <a:r>
              <a:rPr lang="pt-BR" dirty="0">
                <a:solidFill>
                  <a:schemeClr val="bg1"/>
                </a:solidFill>
              </a:rPr>
              <a:t>mm </a:t>
            </a:r>
          </a:p>
          <a:p>
            <a:r>
              <a:rPr lang="pt-BR" dirty="0">
                <a:solidFill>
                  <a:schemeClr val="bg1"/>
                </a:solidFill>
              </a:rPr>
              <a:t>    - Mechanical weight: </a:t>
            </a:r>
            <a:r>
              <a:rPr lang="pt-BR" dirty="0" smtClean="0">
                <a:solidFill>
                  <a:schemeClr val="bg1"/>
                </a:solidFill>
              </a:rPr>
              <a:t>27 </a:t>
            </a:r>
            <a:r>
              <a:rPr lang="pt-BR" dirty="0">
                <a:solidFill>
                  <a:schemeClr val="bg1"/>
                </a:solidFill>
              </a:rPr>
              <a:t>kg</a:t>
            </a:r>
          </a:p>
          <a:p>
            <a:r>
              <a:rPr lang="pt-BR" dirty="0">
                <a:solidFill>
                  <a:schemeClr val="bg1"/>
                </a:solidFill>
              </a:rPr>
              <a:t>    - Axis: </a:t>
            </a:r>
            <a:r>
              <a:rPr lang="pt-BR" dirty="0" smtClean="0">
                <a:solidFill>
                  <a:schemeClr val="bg1"/>
                </a:solidFill>
              </a:rPr>
              <a:t>6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458112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LR Mate serie: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- LR Mate 200iD/7LC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24466"/>
            <a:ext cx="2652911" cy="4311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3.2.1 – Robots choice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717032"/>
            <a:ext cx="6480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Palletizer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  <a:r>
              <a:rPr lang="pt-BR" sz="22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  - 12.5s two boxes are filled</a:t>
            </a:r>
            <a:endParaRPr lang="pt-BR" sz="2200" dirty="0">
              <a:solidFill>
                <a:schemeClr val="bg1"/>
              </a:solidFill>
            </a:endParaRPr>
          </a:p>
          <a:p>
            <a:r>
              <a:rPr lang="pt-BR" sz="2000" dirty="0" smtClean="0">
                <a:solidFill>
                  <a:schemeClr val="bg1"/>
                </a:solidFill>
              </a:rPr>
              <a:t>    - Round-off trip in 5.55s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possible for the palletizer robot chosen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1196752"/>
            <a:ext cx="6159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Bottle robot: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Especification: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- 1.75s for 8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By simulation: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Robot takes 2.5s for 4 bottles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Conclusion: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- It’s necessary two bottle robots</a:t>
            </a:r>
          </a:p>
          <a:p>
            <a:r>
              <a:rPr lang="pt-BR" sz="2000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79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3.2.2 – Robots positioning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8596" y="1571612"/>
            <a:ext cx="4500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Bottle robots: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 conveyor height: 1085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maximum reach: 911 mm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72214" y="1955061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1100 mm</a:t>
            </a:r>
          </a:p>
        </p:txBody>
      </p:sp>
      <p:sp>
        <p:nvSpPr>
          <p:cNvPr id="7" name="Chave direita 6"/>
          <p:cNvSpPr/>
          <p:nvPr/>
        </p:nvSpPr>
        <p:spPr>
          <a:xfrm>
            <a:off x="5001880" y="2071678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5001880" y="300037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22438" y="2824459"/>
            <a:ext cx="4149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Furthest drop-off horizontal distance: 509.5 mm 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5672214" y="2928934"/>
            <a:ext cx="3286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distance from the conveyor: 335 mm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34753" y="4012646"/>
            <a:ext cx="4713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Palletizing robot: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Boxes stack height: 3023.5 mm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Robot’s </a:t>
            </a:r>
            <a:r>
              <a:rPr lang="en-US" sz="2400" dirty="0">
                <a:solidFill>
                  <a:schemeClr val="bg1"/>
                </a:solidFill>
              </a:rPr>
              <a:t>maximum reach : </a:t>
            </a:r>
            <a:r>
              <a:rPr lang="en-US" sz="2400" dirty="0" smtClean="0">
                <a:solidFill>
                  <a:schemeClr val="bg1"/>
                </a:solidFill>
              </a:rPr>
              <a:t>2655 mm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78372" y="4396095"/>
            <a:ext cx="328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Pedestal is needed!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Chosen height: 1400 mm</a:t>
            </a:r>
          </a:p>
        </p:txBody>
      </p:sp>
      <p:sp>
        <p:nvSpPr>
          <p:cNvPr id="14" name="Chave direita 13"/>
          <p:cNvSpPr/>
          <p:nvPr/>
        </p:nvSpPr>
        <p:spPr>
          <a:xfrm>
            <a:off x="5008038" y="4512712"/>
            <a:ext cx="500066" cy="64294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0034" y="5253351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Horizontal placement: equidistant from boxes and pallets conveyors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5" name="Picture 1" descr="C:\Users\HP\Desktop\relatório - Makarov\ra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48504"/>
            <a:ext cx="6096740" cy="4552143"/>
          </a:xfrm>
          <a:prstGeom prst="rect">
            <a:avLst/>
          </a:prstGeom>
          <a:noFill/>
        </p:spPr>
      </p:pic>
      <p:cxnSp>
        <p:nvCxnSpPr>
          <p:cNvPr id="6" name="Conector de seta reta 5"/>
          <p:cNvCxnSpPr/>
          <p:nvPr/>
        </p:nvCxnSpPr>
        <p:spPr>
          <a:xfrm>
            <a:off x="4211960" y="4149080"/>
            <a:ext cx="0" cy="5138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235808" y="4221314"/>
            <a:ext cx="11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2"/>
                </a:solidFill>
              </a:rPr>
              <a:t>600 mm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8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1 – Performed activities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3.2.3 – Robots movements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C:\Users\HP\Desktop\relatório - Makarov\ra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1785926"/>
            <a:ext cx="5361610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357158" y="516419"/>
            <a:ext cx="7000924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3.2.4 – Simulation issues</a:t>
            </a:r>
            <a:endParaRPr lang="en-US" sz="40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21" name="Picture 1" descr="C:\Users\HP\Desktop\relatório - Makarov\rap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357298"/>
            <a:ext cx="6329127" cy="4214842"/>
          </a:xfrm>
          <a:prstGeom prst="rect">
            <a:avLst/>
          </a:prstGeom>
          <a:noFill/>
        </p:spPr>
      </p:pic>
      <p:sp>
        <p:nvSpPr>
          <p:cNvPr id="5" name="Elipse 4"/>
          <p:cNvSpPr/>
          <p:nvPr/>
        </p:nvSpPr>
        <p:spPr>
          <a:xfrm>
            <a:off x="2071670" y="3000372"/>
            <a:ext cx="1071570" cy="10715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8860" y="3214686"/>
            <a:ext cx="500066" cy="11430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929322" y="3429000"/>
            <a:ext cx="428628" cy="4905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928794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867012" y="4131238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86512" y="3214686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DCS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2571744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4 – Conclusion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157412"/>
            <a:ext cx="8934450" cy="2543175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6300192" y="1988839"/>
            <a:ext cx="1296144" cy="1364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1928802"/>
            <a:ext cx="9143999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Thank you for your attention!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857232"/>
            <a:ext cx="9143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Any question?</a:t>
            </a:r>
            <a:endParaRPr lang="en-US" sz="7200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530" name="Picture 2" descr="Resultado de imagem para question mark robot"/>
          <p:cNvPicPr>
            <a:picLocks noChangeAspect="1" noChangeArrowheads="1"/>
          </p:cNvPicPr>
          <p:nvPr/>
        </p:nvPicPr>
        <p:blipFill>
          <a:blip r:embed="rId3" cstate="print"/>
          <a:srcRect b="10800"/>
          <a:stretch>
            <a:fillRect/>
          </a:stretch>
        </p:blipFill>
        <p:spPr bwMode="auto">
          <a:xfrm>
            <a:off x="1733550" y="2000240"/>
            <a:ext cx="5676900" cy="3500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1259632" y="141277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Sequence 5: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2221386" y="227687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2 months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6 weeks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8 sessions</a:t>
            </a:r>
          </a:p>
        </p:txBody>
      </p:sp>
    </p:spTree>
    <p:extLst>
      <p:ext uri="{BB962C8B-B14F-4D97-AF65-F5344CB8AC3E}">
        <p14:creationId xmlns:p14="http://schemas.microsoft.com/office/powerpoint/2010/main" val="28108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1259632" y="141277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1187624" y="227687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First approach to the Roboguide Software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Adaptation to the creation process of solving problems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Integration between members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en-US" sz="2400" baseline="30000" dirty="0" smtClean="0">
                <a:solidFill>
                  <a:schemeClr val="bg1"/>
                </a:solidFill>
              </a:rPr>
              <a:t>st</a:t>
            </a:r>
            <a:r>
              <a:rPr lang="en-US" sz="2400" dirty="0" smtClean="0">
                <a:solidFill>
                  <a:schemeClr val="bg1"/>
                </a:solidFill>
              </a:rPr>
              <a:t> Week (28/09/2016):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First contact with the Software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Creation of new Cell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Comprehension of programming language by observation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Utilisation of TEACH PENDANT to program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Reading of the “avant-projet”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2" y="892620"/>
            <a:ext cx="6985516" cy="4171905"/>
          </a:xfrm>
          <a:prstGeom prst="rect">
            <a:avLst/>
          </a:prstGeom>
        </p:spPr>
      </p:pic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200642"/>
            <a:ext cx="1500198" cy="642942"/>
          </a:xfrm>
          <a:prstGeom prst="rect">
            <a:avLst/>
          </a:prstGeom>
          <a:noFill/>
        </p:spPr>
      </p:pic>
      <p:sp>
        <p:nvSpPr>
          <p:cNvPr id="3" name="CaixaDeTexto 3"/>
          <p:cNvSpPr txBox="1"/>
          <p:nvPr/>
        </p:nvSpPr>
        <p:spPr>
          <a:xfrm>
            <a:off x="539552" y="105273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en-US" sz="2400" baseline="30000" dirty="0" smtClean="0">
                <a:solidFill>
                  <a:schemeClr val="bg1"/>
                </a:solidFill>
              </a:rPr>
              <a:t>nd</a:t>
            </a:r>
            <a:r>
              <a:rPr lang="en-US" sz="2400" dirty="0" smtClean="0">
                <a:solidFill>
                  <a:schemeClr val="bg1"/>
                </a:solidFill>
              </a:rPr>
              <a:t> Week (05/10/2016 and 07/10/2016):</a:t>
            </a:r>
          </a:p>
        </p:txBody>
      </p:sp>
      <p:sp>
        <p:nvSpPr>
          <p:cNvPr id="4" name="CaixaDeTexto 4"/>
          <p:cNvSpPr txBox="1"/>
          <p:nvPr/>
        </p:nvSpPr>
        <p:spPr>
          <a:xfrm>
            <a:off x="899592" y="1916832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Tic-Tac-Toe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 Planification of activities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saclay2017.ecp.fr/wp-content/uploads/2015/10/Logo-CentraleSupe%CC%81lec-7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214290"/>
            <a:ext cx="1500198" cy="642942"/>
          </a:xfrm>
          <a:prstGeom prst="rect">
            <a:avLst/>
          </a:prstGeom>
          <a:noFill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4290"/>
            <a:ext cx="4655806" cy="41832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991799"/>
            <a:ext cx="4640211" cy="28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5">
      <a:dk1>
        <a:srgbClr val="002060"/>
      </a:dk1>
      <a:lt1>
        <a:srgbClr val="000000"/>
      </a:lt1>
      <a:dk2>
        <a:srgbClr val="7E0000"/>
      </a:dk2>
      <a:lt2>
        <a:srgbClr val="FFFFFF"/>
      </a:lt2>
      <a:accent1>
        <a:srgbClr val="002060"/>
      </a:accent1>
      <a:accent2>
        <a:srgbClr val="FFFFFF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1393</TotalTime>
  <Words>711</Words>
  <Application>Microsoft Office PowerPoint</Application>
  <PresentationFormat>On-screen Show (4:3)</PresentationFormat>
  <Paragraphs>145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Karoline</cp:lastModifiedBy>
  <cp:revision>97</cp:revision>
  <dcterms:created xsi:type="dcterms:W3CDTF">2016-10-22T15:50:07Z</dcterms:created>
  <dcterms:modified xsi:type="dcterms:W3CDTF">2017-02-22T16:09:01Z</dcterms:modified>
</cp:coreProperties>
</file>