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40"/>
  </p:notesMasterIdLst>
  <p:sldIdLst>
    <p:sldId id="256" r:id="rId4"/>
    <p:sldId id="257" r:id="rId5"/>
    <p:sldId id="283" r:id="rId6"/>
    <p:sldId id="284" r:id="rId7"/>
    <p:sldId id="264" r:id="rId8"/>
    <p:sldId id="269" r:id="rId9"/>
    <p:sldId id="270" r:id="rId10"/>
    <p:sldId id="266" r:id="rId11"/>
    <p:sldId id="272" r:id="rId12"/>
    <p:sldId id="273" r:id="rId13"/>
    <p:sldId id="274" r:id="rId14"/>
    <p:sldId id="267" r:id="rId15"/>
    <p:sldId id="275" r:id="rId16"/>
    <p:sldId id="276" r:id="rId17"/>
    <p:sldId id="280" r:id="rId18"/>
    <p:sldId id="279" r:id="rId19"/>
    <p:sldId id="268" r:id="rId20"/>
    <p:sldId id="281" r:id="rId21"/>
    <p:sldId id="271" r:id="rId22"/>
    <p:sldId id="285" r:id="rId23"/>
    <p:sldId id="288" r:id="rId24"/>
    <p:sldId id="289" r:id="rId25"/>
    <p:sldId id="290" r:id="rId26"/>
    <p:sldId id="292" r:id="rId27"/>
    <p:sldId id="293" r:id="rId28"/>
    <p:sldId id="294" r:id="rId29"/>
    <p:sldId id="313" r:id="rId30"/>
    <p:sldId id="296" r:id="rId31"/>
    <p:sldId id="297" r:id="rId32"/>
    <p:sldId id="301" r:id="rId33"/>
    <p:sldId id="303" r:id="rId34"/>
    <p:sldId id="304" r:id="rId35"/>
    <p:sldId id="305" r:id="rId36"/>
    <p:sldId id="310" r:id="rId37"/>
    <p:sldId id="311" r:id="rId38"/>
    <p:sldId id="312" r:id="rId3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3213" cy="30845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fld id="{131AA358-75E3-4E93-8290-6C55EEC66AF9}" type="slidenum">
              <a:rPr lang="fr-FR" altLang="en-US"/>
              <a:pPr/>
              <a:t>‹nº›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5BAC625-1519-4637-8F2C-8355AC89BE96}" type="slidenum">
              <a:rPr lang="fr-FR" altLang="pt-BR"/>
              <a:pPr/>
              <a:t>1</a:t>
            </a:fld>
            <a:endParaRPr lang="fr-F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3E8F5662-8EAA-4396-95C7-6A73C596B2DF}" type="slidenum">
              <a:rPr lang="fr-FR" altLang="pt-BR"/>
              <a:pPr/>
              <a:t>10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6799670C-8348-42A4-9EE8-297B226A94FC}" type="slidenum">
              <a:rPr lang="fr-FR" altLang="pt-BR"/>
              <a:pPr/>
              <a:t>11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7BD6D7F0-76DD-4276-BBE5-080C0D533EBC}" type="slidenum">
              <a:rPr lang="fr-FR" altLang="pt-BR"/>
              <a:pPr/>
              <a:t>12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6BAB424E-4EB2-4982-9A7B-AC72A659A29F}" type="slidenum">
              <a:rPr lang="fr-FR" altLang="pt-BR"/>
              <a:pPr/>
              <a:t>13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5CD744DA-EA77-415F-9CB7-0CC08551092B}" type="slidenum">
              <a:rPr lang="fr-FR" altLang="pt-BR"/>
              <a:pPr/>
              <a:t>14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71CBAB1A-C6B9-412E-B5CB-6416B0512B9D}" type="slidenum">
              <a:rPr lang="fr-FR" altLang="pt-BR"/>
              <a:pPr/>
              <a:t>15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74612A72-2DA3-4D05-B1EE-365357EA0D40}" type="slidenum">
              <a:rPr lang="fr-FR" altLang="pt-BR"/>
              <a:pPr/>
              <a:t>16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706F13EE-311C-4B76-B991-A53CD2EF93C4}" type="slidenum">
              <a:rPr lang="fr-FR" altLang="pt-BR"/>
              <a:pPr/>
              <a:t>17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9D88023A-684A-4330-91FE-3113C636BD53}" type="slidenum">
              <a:rPr lang="fr-FR" altLang="pt-BR"/>
              <a:pPr/>
              <a:t>18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FFE2F64D-AB4D-4B20-A39E-46DB47FCF567}" type="slidenum">
              <a:rPr lang="fr-FR" altLang="pt-BR"/>
              <a:pPr/>
              <a:t>19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4D1FB6F-DAD9-4C5D-A6FB-0457BA06FEBE}" type="slidenum">
              <a:rPr lang="fr-FR" altLang="pt-BR"/>
              <a:pPr/>
              <a:t>2</a:t>
            </a:fld>
            <a:endParaRPr lang="fr-FR" altLang="pt-BR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0D4C139-153A-47E3-9DBC-6FF46DAF4626}" type="slidenum">
              <a:rPr lang="fr-FR" altLang="pt-BR" sz="1200">
                <a:solidFill>
                  <a:srgbClr val="002060"/>
                </a:solidFill>
              </a:rPr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fr-FR" altLang="pt-BR" sz="1200">
              <a:solidFill>
                <a:srgbClr val="00206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5200" cy="4808537"/>
          </a:xfrm>
        </p:spPr>
        <p:txBody>
          <a:bodyPr lIns="0" tIns="0" rIns="0" bIns="0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5200" cy="4808537"/>
          </a:xfrm>
        </p:spPr>
        <p:txBody>
          <a:bodyPr lIns="0" tIns="0" rIns="0" bIns="0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3225" cy="3597275"/>
          </a:xfrm>
        </p:spPr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96D2E782-D0D7-44A8-8171-F578CC109BA5}" type="slidenum">
              <a:rPr lang="fr-FR" altLang="pt-BR"/>
              <a:pPr/>
              <a:t>3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5200" cy="4808537"/>
          </a:xfrm>
        </p:spPr>
        <p:txBody>
          <a:bodyPr lIns="0" tIns="0" rIns="0" bIns="0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3225" cy="3597275"/>
          </a:xfrm>
        </p:spPr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2"/>
          <p:cNvSpPr/>
          <p:nvPr/>
        </p:nvSpPr>
        <p:spPr>
          <a:xfrm>
            <a:off x="685800" y="4400550"/>
            <a:ext cx="5483225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5200" cy="4808537"/>
          </a:xfrm>
        </p:spPr>
        <p:txBody>
          <a:bodyPr lIns="0" tIns="0" rIns="0" bIns="0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3225" cy="3597275"/>
          </a:xfrm>
        </p:spPr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2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/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3225" cy="3597275"/>
          </a:xfrm>
        </p:spPr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3225" cy="3597275"/>
          </a:xfrm>
        </p:spPr>
        <p:txBody>
          <a:bodyPr lIns="0" tIns="0" rIns="0" bIns="0" anchor="ctr"/>
          <a:lstStyle/>
          <a:p>
            <a:pPr>
              <a:defRPr/>
            </a:pPr>
            <a:endParaRPr lang="pt-BR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767515E4-66D6-4939-B9C4-229E87A26B57}" type="slidenum">
              <a:rPr lang="fr-FR" altLang="pt-BR"/>
              <a:pPr/>
              <a:t>4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3073F969-FF59-49B5-B746-ADC0373B9E6A}" type="slidenum">
              <a:rPr lang="fr-FR" altLang="pt-BR"/>
              <a:pPr/>
              <a:t>5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F73E325E-CDAF-4FDC-A10F-194837E564BE}" type="slidenum">
              <a:rPr lang="fr-FR" altLang="pt-BR"/>
              <a:pPr/>
              <a:t>6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5CDCB529-4392-40DB-852A-CF43DAA571DD}" type="slidenum">
              <a:rPr lang="fr-FR" altLang="pt-BR"/>
              <a:pPr/>
              <a:t>7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6238ED42-8F24-472C-99B6-3AD9D7E4CCAE}" type="slidenum">
              <a:rPr lang="fr-FR" altLang="pt-BR"/>
              <a:pPr/>
              <a:t>8</a:t>
            </a:fld>
            <a:endParaRPr lang="fr-F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fld id="{8114296B-E5A0-4931-B962-75F5B5B4462B}" type="slidenum">
              <a:rPr lang="fr-FR" altLang="pt-BR"/>
              <a:pPr/>
              <a:t>9</a:t>
            </a:fld>
            <a:endParaRPr lang="fr-F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7A1FC-F7C6-4738-B70A-FAE59C9CCEDA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01DAE-8E4E-474B-8AE1-64976F965A52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3413" cy="59721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21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CB215-AD86-431D-A41B-0AE9BF562B3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072438" y="6286500"/>
            <a:ext cx="1314450" cy="363538"/>
          </a:xfrm>
        </p:spPr>
        <p:txBody>
          <a:bodyPr/>
          <a:lstStyle>
            <a:lvl1pPr>
              <a:defRPr/>
            </a:lvl1pPr>
          </a:lstStyle>
          <a:p>
            <a:fld id="{EA286279-319E-4031-BD6D-61C475A56035}" type="slidenum">
              <a:rPr lang="pt-BR" altLang="en-US" smtClean="0"/>
              <a:pPr/>
              <a:t>‹nº›</a:t>
            </a:fld>
            <a:r>
              <a:rPr lang="pt-BR" altLang="en-US" dirty="0" smtClean="0"/>
              <a:t>/36</a:t>
            </a:r>
            <a:endParaRPr lang="pt-B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081963" y="6294438"/>
            <a:ext cx="1314450" cy="361950"/>
          </a:xfrm>
        </p:spPr>
        <p:txBody>
          <a:bodyPr/>
          <a:lstStyle>
            <a:lvl1pPr>
              <a:defRPr/>
            </a:lvl1pPr>
          </a:lstStyle>
          <a:p>
            <a:fld id="{720B651F-D179-4280-8A28-7C7701776E67}" type="slidenum">
              <a:rPr lang="pt-BR" altLang="en-US" smtClean="0"/>
              <a:pPr/>
              <a:t>‹nº›</a:t>
            </a:fld>
            <a:r>
              <a:rPr lang="pt-BR" altLang="en-US" dirty="0" smtClean="0"/>
              <a:t>/36</a:t>
            </a:r>
            <a:endParaRPr lang="pt-B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22610-570E-47D1-BA84-BCB0B928557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2213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41813" y="1752600"/>
            <a:ext cx="3733800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2106E-8BC4-49DF-85C6-EC6ABBAC5EAE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63D11-CC8A-481E-8F32-8CDF7A12C574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072438" y="6286500"/>
            <a:ext cx="1314450" cy="363538"/>
          </a:xfrm>
        </p:spPr>
        <p:txBody>
          <a:bodyPr/>
          <a:lstStyle>
            <a:lvl1pPr>
              <a:defRPr/>
            </a:lvl1pPr>
          </a:lstStyle>
          <a:p>
            <a:fld id="{2D2D10FB-2FB5-4F90-9C5C-07F8127DEC0B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072438" y="6286500"/>
            <a:ext cx="1314450" cy="363538"/>
          </a:xfrm>
        </p:spPr>
        <p:txBody>
          <a:bodyPr/>
          <a:lstStyle>
            <a:lvl1pPr>
              <a:defRPr/>
            </a:lvl1pPr>
          </a:lstStyle>
          <a:p>
            <a:fld id="{AADAFFC4-9840-4225-88D7-EADA1503BBB2}" type="slidenum">
              <a:rPr lang="pt-BR" altLang="en-US" smtClean="0"/>
              <a:pPr/>
              <a:t>‹nº›</a:t>
            </a:fld>
            <a:r>
              <a:rPr lang="pt-BR" altLang="en-US" dirty="0" smtClean="0"/>
              <a:t>/36</a:t>
            </a:r>
            <a:endParaRPr lang="pt-B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726C-3EA6-444A-9A63-058BB0541390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8A88C-25ED-4FAF-87EF-6EBF69D8001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31956-5ADE-48E2-BD2C-560F8B83BFA8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C8945-8F85-4250-8771-CC0D0452A175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3413" cy="59721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21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1841D-DA9E-4569-9903-94A6FCC3F12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89613" cy="13700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xfrm>
            <a:off x="8072438" y="6280150"/>
            <a:ext cx="1314450" cy="363538"/>
          </a:xfrm>
        </p:spPr>
        <p:txBody>
          <a:bodyPr/>
          <a:lstStyle>
            <a:lvl1pPr>
              <a:defRPr/>
            </a:lvl1pPr>
          </a:lstStyle>
          <a:p>
            <a:fld id="{44493572-5FC5-4C50-A13A-D85405144086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974EC-4CD2-4E6B-B93E-5B2BA825DFDC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CF6A3-96BB-49A4-B424-8C70ED944345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503A-538B-4CAF-87F8-064966EEFA05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2213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41813" y="1752600"/>
            <a:ext cx="3733800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283D9-E958-4C6B-93C1-A885DB7CC692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28D5E-6106-46DE-ADDC-0DD48013802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27E8C-7AAC-43EF-AB58-DC8F0899DA3B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0729E-E204-4CBF-A2AB-8B22F6C359B2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327E5-9D9A-4341-A600-5A847F4F4756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C254B-DDAB-4FAE-A42E-B7E1FD9E87C9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B84D0-4C25-4392-A4CA-F593D57F9ED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9BF8A-837A-4CF4-8BB8-BF3C60AF02AB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3413" cy="59721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21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B9969-6A36-4DAB-829E-5CF25608246E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2213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41813" y="1752600"/>
            <a:ext cx="3733800" cy="4371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6C98-8977-46D0-BD46-4D6765356BC7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F2C5E-E42E-45B0-8E8D-45D5AFB4ACB1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ADA30-9AC9-40D2-A2EA-4A8F488D22B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13060-F3DC-4A86-9C0E-B46F360F2F4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B39E7-E7B8-44A4-BF5A-C6DD67F8F917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857AD-0001-43C4-8B12-3B99975F02AD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896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18413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plan de texte</a:t>
            </a:r>
          </a:p>
          <a:p>
            <a:pPr lvl="1"/>
            <a:r>
              <a:rPr lang="en-GB" altLang="pt-BR" smtClean="0"/>
              <a:t>Second niveau de plan</a:t>
            </a:r>
          </a:p>
          <a:p>
            <a:pPr lvl="2"/>
            <a:r>
              <a:rPr lang="en-GB" altLang="pt-BR" smtClean="0"/>
              <a:t>Troisième niveau de plan</a:t>
            </a:r>
          </a:p>
          <a:p>
            <a:pPr lvl="3"/>
            <a:r>
              <a:rPr lang="en-GB" altLang="pt-BR" smtClean="0"/>
              <a:t>Quatrième niveau de plan</a:t>
            </a:r>
          </a:p>
          <a:p>
            <a:pPr lvl="4"/>
            <a:r>
              <a:rPr lang="en-GB" altLang="pt-BR" smtClean="0"/>
              <a:t>Cinquième niveau de plan</a:t>
            </a:r>
          </a:p>
          <a:p>
            <a:pPr lvl="4"/>
            <a:r>
              <a:rPr lang="en-GB" altLang="pt-BR" smtClean="0"/>
              <a:t>Sixième niveau de plan</a:t>
            </a:r>
          </a:p>
          <a:p>
            <a:pPr lvl="4"/>
            <a:r>
              <a:rPr lang="en-GB" altLang="pt-BR" smtClean="0"/>
              <a:t>Septième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172200"/>
            <a:ext cx="3427413" cy="30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itchFamily="2" charset="2"/>
              <a:buNone/>
              <a:defRPr sz="1000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02675" y="6726238"/>
            <a:ext cx="1314450" cy="363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9263" algn="l"/>
                <a:tab pos="898525" algn="l"/>
              </a:tabLst>
              <a:defRPr sz="2400" b="1">
                <a:solidFill>
                  <a:srgbClr val="7E000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fld id="{8D5CA912-FD4A-416C-91BB-6D5F5813F2E8}" type="slidenum">
              <a:rPr lang="pt-BR" altLang="en-US"/>
              <a:pPr/>
              <a:t>‹nº›</a:t>
            </a:fld>
            <a:endParaRPr lang="pt-BR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7E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ts val="60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06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7E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9001125" y="4846638"/>
            <a:ext cx="142875" cy="2011362"/>
          </a:xfrm>
          <a:prstGeom prst="rect">
            <a:avLst/>
          </a:prstGeom>
          <a:solidFill>
            <a:srgbClr val="7E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9001125" y="0"/>
            <a:ext cx="142875" cy="4846638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896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texte-titre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18413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plan de texte</a:t>
            </a:r>
          </a:p>
          <a:p>
            <a:pPr lvl="1"/>
            <a:r>
              <a:rPr lang="en-GB" altLang="pt-BR" smtClean="0"/>
              <a:t>Second niveau de plan</a:t>
            </a:r>
          </a:p>
          <a:p>
            <a:pPr lvl="2"/>
            <a:r>
              <a:rPr lang="en-GB" altLang="pt-BR" smtClean="0"/>
              <a:t>Troisième niveau de plan</a:t>
            </a:r>
          </a:p>
          <a:p>
            <a:pPr lvl="3"/>
            <a:r>
              <a:rPr lang="en-GB" altLang="pt-BR" smtClean="0"/>
              <a:t>Quatrième niveau de plan</a:t>
            </a:r>
          </a:p>
          <a:p>
            <a:pPr lvl="4"/>
            <a:r>
              <a:rPr lang="en-GB" altLang="pt-BR" smtClean="0"/>
              <a:t>Cinquième niveau de plan</a:t>
            </a:r>
          </a:p>
          <a:p>
            <a:pPr lvl="4"/>
            <a:r>
              <a:rPr lang="en-GB" altLang="pt-BR" smtClean="0"/>
              <a:t>Sixième niveau de plan</a:t>
            </a:r>
          </a:p>
          <a:p>
            <a:pPr lvl="4"/>
            <a:r>
              <a:rPr lang="en-GB" altLang="pt-BR" smtClean="0"/>
              <a:t>Septième niveau de plan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172200"/>
            <a:ext cx="3427413" cy="30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itchFamily="2" charset="2"/>
              <a:buNone/>
              <a:defRPr sz="1000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702675" y="6726238"/>
            <a:ext cx="1314450" cy="363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itchFamily="2" charset="2"/>
              <a:buNone/>
              <a:defRPr sz="2400" b="1">
                <a:solidFill>
                  <a:srgbClr val="00000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fld id="{21FE78FA-A706-41DD-8B64-FA0F89B9D86A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29" r:id="rId3"/>
    <p:sldLayoutId id="2147483930" r:id="rId4"/>
    <p:sldLayoutId id="2147483931" r:id="rId5"/>
    <p:sldLayoutId id="2147483949" r:id="rId6"/>
    <p:sldLayoutId id="2147483950" r:id="rId7"/>
    <p:sldLayoutId id="2147483932" r:id="rId8"/>
    <p:sldLayoutId id="2147483933" r:id="rId9"/>
    <p:sldLayoutId id="2147483934" r:id="rId10"/>
    <p:sldLayoutId id="2147483935" r:id="rId11"/>
    <p:sldLayoutId id="2147483951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ts val="60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06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7E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9001125" y="4846638"/>
            <a:ext cx="142875" cy="2011362"/>
          </a:xfrm>
          <a:prstGeom prst="rect">
            <a:avLst/>
          </a:prstGeom>
          <a:solidFill>
            <a:srgbClr val="7E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9001125" y="0"/>
            <a:ext cx="142875" cy="4846638"/>
          </a:xfrm>
          <a:prstGeom prst="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896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texte-titre</a:t>
            </a:r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18413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Cliquez pour éditer le format du plan de texte</a:t>
            </a:r>
          </a:p>
          <a:p>
            <a:pPr lvl="1"/>
            <a:r>
              <a:rPr lang="en-GB" altLang="pt-BR" smtClean="0"/>
              <a:t>Second niveau de plan</a:t>
            </a:r>
          </a:p>
          <a:p>
            <a:pPr lvl="2"/>
            <a:r>
              <a:rPr lang="en-GB" altLang="pt-BR" smtClean="0"/>
              <a:t>Troisième niveau de plan</a:t>
            </a:r>
          </a:p>
          <a:p>
            <a:pPr lvl="3"/>
            <a:r>
              <a:rPr lang="en-GB" altLang="pt-BR" smtClean="0"/>
              <a:t>Quatrième niveau de plan</a:t>
            </a:r>
          </a:p>
          <a:p>
            <a:pPr lvl="4"/>
            <a:r>
              <a:rPr lang="en-GB" altLang="pt-BR" smtClean="0"/>
              <a:t>Cinquième niveau de plan</a:t>
            </a:r>
          </a:p>
          <a:p>
            <a:pPr lvl="4"/>
            <a:r>
              <a:rPr lang="en-GB" altLang="pt-BR" smtClean="0"/>
              <a:t>Sixième niveau de plan</a:t>
            </a:r>
          </a:p>
          <a:p>
            <a:pPr lvl="4"/>
            <a:r>
              <a:rPr lang="en-GB" altLang="pt-BR" smtClean="0"/>
              <a:t>Septième niveau de plan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172200"/>
            <a:ext cx="3427413" cy="30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itchFamily="2" charset="2"/>
              <a:buNone/>
              <a:defRPr sz="1000">
                <a:solidFill>
                  <a:srgbClr val="00206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702675" y="6726238"/>
            <a:ext cx="1314450" cy="363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itchFamily="2" charset="2"/>
              <a:buNone/>
              <a:defRPr sz="2400" b="1">
                <a:solidFill>
                  <a:srgbClr val="002060"/>
                </a:solidFill>
                <a:latin typeface="Times New Roman" pitchFamily="18" charset="0"/>
                <a:cs typeface="Segoe UI" pitchFamily="34" charset="0"/>
              </a:defRPr>
            </a:lvl1pPr>
          </a:lstStyle>
          <a:p>
            <a:fld id="{39B7D683-DDA1-4CDC-94B5-BC89ABF65B1E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7E0000"/>
          </a:solidFill>
          <a:latin typeface="Calibri" pitchFamily="34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ts val="60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06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206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jpe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-36513" y="892175"/>
            <a:ext cx="9144001" cy="1587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Aft>
                <a:spcPts val="120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Olympiades</a:t>
            </a:r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 FANUC </a:t>
            </a:r>
            <a:r>
              <a:rPr lang="en-US" sz="4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Ingénieur</a:t>
            </a:r>
            <a:endParaRPr lang="en-US" sz="4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Microsoft YaHei" charset="-122"/>
              <a:cs typeface="Times New Roman" pitchFamily="18" charset="0"/>
            </a:endParaRPr>
          </a:p>
          <a:p>
            <a:pPr algn="ctr" eaLnBrk="1" hangingPunct="1">
              <a:spcAft>
                <a:spcPts val="120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Équipe</a:t>
            </a:r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  <a:cs typeface="Times New Roman" pitchFamily="18" charset="0"/>
              </a:rPr>
              <a:t>CentraleSupelec</a:t>
            </a:r>
            <a:endParaRPr lang="en-US" sz="4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Microsoft YaHei" charset="-122"/>
              <a:cs typeface="Times New Roman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635375" y="3844925"/>
            <a:ext cx="5113338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pt-B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CARVALHO BÜRGER Karoline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pt-B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JESUS RODRIGUES Tiago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pt-B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ELLER CRUZ Rafael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pt-B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NOGUEIRA Rafael Accácio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5575" y="-1181100"/>
            <a:ext cx="4381500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663950"/>
            <a:ext cx="2286000" cy="228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2.2 – Robot and fixtures positioning</a:t>
            </a:r>
          </a:p>
        </p:txBody>
      </p:sp>
      <p:pic>
        <p:nvPicPr>
          <p:cNvPr id="32771" name="Picture 2" descr="Cap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571625"/>
            <a:ext cx="72247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tângulo 11"/>
          <p:cNvSpPr>
            <a:spLocks noChangeArrowheads="1"/>
          </p:cNvSpPr>
          <p:nvPr/>
        </p:nvSpPr>
        <p:spPr bwMode="auto">
          <a:xfrm>
            <a:off x="5214938" y="3786188"/>
            <a:ext cx="2357437" cy="17859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32773" name="Retângulo 14"/>
          <p:cNvSpPr>
            <a:spLocks noChangeArrowheads="1"/>
          </p:cNvSpPr>
          <p:nvPr/>
        </p:nvSpPr>
        <p:spPr bwMode="auto">
          <a:xfrm>
            <a:off x="3286125" y="3786188"/>
            <a:ext cx="1928813" cy="17859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6" name="Retângulo 15"/>
          <p:cNvSpPr/>
          <p:nvPr/>
        </p:nvSpPr>
        <p:spPr bwMode="auto">
          <a:xfrm>
            <a:off x="1285875" y="3786188"/>
            <a:ext cx="2000250" cy="17859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>
              <a:ln w="76200">
                <a:solidFill>
                  <a:schemeClr val="tx1"/>
                </a:solidFill>
              </a:ln>
              <a:ea typeface="Microsoft YaHei" charset="-122"/>
            </a:endParaRPr>
          </a:p>
        </p:txBody>
      </p:sp>
      <p:sp>
        <p:nvSpPr>
          <p:cNvPr id="32775" name="CaixaDeTexto 16"/>
          <p:cNvSpPr txBox="1">
            <a:spLocks noChangeArrowheads="1"/>
          </p:cNvSpPr>
          <p:nvPr/>
        </p:nvSpPr>
        <p:spPr bwMode="auto">
          <a:xfrm>
            <a:off x="5214938" y="5500688"/>
            <a:ext cx="3071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>
                <a:solidFill>
                  <a:srgbClr val="FF0000"/>
                </a:solidFill>
              </a:rPr>
              <a:t>1 – Boxes arrive  and are taken; empty pallets arrive.</a:t>
            </a:r>
          </a:p>
        </p:txBody>
      </p:sp>
      <p:sp>
        <p:nvSpPr>
          <p:cNvPr id="32776" name="CaixaDeTexto 17"/>
          <p:cNvSpPr txBox="1">
            <a:spLocks noChangeArrowheads="1"/>
          </p:cNvSpPr>
          <p:nvPr/>
        </p:nvSpPr>
        <p:spPr bwMode="auto">
          <a:xfrm>
            <a:off x="3286125" y="5500688"/>
            <a:ext cx="2000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>
                <a:solidFill>
                  <a:srgbClr val="FF0000"/>
                </a:solidFill>
              </a:rPr>
              <a:t>2 – Boxes are stacked in pallets.</a:t>
            </a:r>
          </a:p>
        </p:txBody>
      </p:sp>
      <p:sp>
        <p:nvSpPr>
          <p:cNvPr id="32777" name="CaixaDeTexto 18"/>
          <p:cNvSpPr txBox="1">
            <a:spLocks noChangeArrowheads="1"/>
          </p:cNvSpPr>
          <p:nvPr/>
        </p:nvSpPr>
        <p:spPr bwMode="auto">
          <a:xfrm>
            <a:off x="1143000" y="5500688"/>
            <a:ext cx="228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>
                <a:solidFill>
                  <a:srgbClr val="FF0000"/>
                </a:solidFill>
              </a:rPr>
              <a:t>3 – Charged pallets are removed.</a:t>
            </a:r>
          </a:p>
        </p:txBody>
      </p:sp>
      <p:pic>
        <p:nvPicPr>
          <p:cNvPr id="32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Espaço Reservado para Número de Slide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10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apture1.JPG"/>
          <p:cNvPicPr>
            <a:picLocks noChangeAspect="1" noChangeArrowheads="1"/>
          </p:cNvPicPr>
          <p:nvPr/>
        </p:nvPicPr>
        <p:blipFill>
          <a:blip r:embed="rId3" cstate="print"/>
          <a:srcRect l="2492" t="1537" r="10298" b="4712"/>
          <a:stretch>
            <a:fillRect/>
          </a:stretch>
        </p:blipFill>
        <p:spPr bwMode="auto">
          <a:xfrm>
            <a:off x="357188" y="1117600"/>
            <a:ext cx="42926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2.2 – Robot and fixtures positioning</a:t>
            </a:r>
          </a:p>
        </p:txBody>
      </p:sp>
      <p:cxnSp>
        <p:nvCxnSpPr>
          <p:cNvPr id="34820" name="Conector reto 10"/>
          <p:cNvCxnSpPr>
            <a:cxnSpLocks noChangeShapeType="1"/>
          </p:cNvCxnSpPr>
          <p:nvPr/>
        </p:nvCxnSpPr>
        <p:spPr bwMode="auto">
          <a:xfrm rot="10800000">
            <a:off x="1357313" y="2474913"/>
            <a:ext cx="8572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4821" name="Conector de seta reta 12"/>
          <p:cNvCxnSpPr>
            <a:cxnSpLocks noChangeShapeType="1"/>
          </p:cNvCxnSpPr>
          <p:nvPr/>
        </p:nvCxnSpPr>
        <p:spPr bwMode="auto">
          <a:xfrm>
            <a:off x="1428750" y="2492375"/>
            <a:ext cx="0" cy="22510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 type="arrow" w="med" len="med"/>
            <a:tailEnd type="arrow" w="med" len="med"/>
          </a:ln>
        </p:spPr>
      </p:cxnSp>
      <p:sp>
        <p:nvSpPr>
          <p:cNvPr id="34822" name="CaixaDeTexto 14"/>
          <p:cNvSpPr txBox="1">
            <a:spLocks noChangeArrowheads="1"/>
          </p:cNvSpPr>
          <p:nvPr/>
        </p:nvSpPr>
        <p:spPr bwMode="auto">
          <a:xfrm>
            <a:off x="428625" y="32146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/>
              <a:t>2250 mm</a:t>
            </a:r>
          </a:p>
        </p:txBody>
      </p:sp>
      <p:pic>
        <p:nvPicPr>
          <p:cNvPr id="34823" name="Picture 2" descr="Capture.JPG"/>
          <p:cNvPicPr>
            <a:picLocks noChangeAspect="1" noChangeArrowheads="1"/>
          </p:cNvPicPr>
          <p:nvPr/>
        </p:nvPicPr>
        <p:blipFill>
          <a:blip r:embed="rId4" cstate="print"/>
          <a:srcRect l="3738" r="6561"/>
          <a:stretch>
            <a:fillRect/>
          </a:stretch>
        </p:blipFill>
        <p:spPr bwMode="auto">
          <a:xfrm>
            <a:off x="3714750" y="2643188"/>
            <a:ext cx="51435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4" name="Conector reto 23"/>
          <p:cNvCxnSpPr>
            <a:cxnSpLocks noChangeShapeType="1"/>
          </p:cNvCxnSpPr>
          <p:nvPr/>
        </p:nvCxnSpPr>
        <p:spPr bwMode="auto">
          <a:xfrm rot="10800000">
            <a:off x="5357813" y="4000500"/>
            <a:ext cx="1214437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4825" name="Conector de seta reta 26"/>
          <p:cNvCxnSpPr>
            <a:cxnSpLocks noChangeShapeType="1"/>
          </p:cNvCxnSpPr>
          <p:nvPr/>
        </p:nvCxnSpPr>
        <p:spPr bwMode="auto">
          <a:xfrm rot="5400000">
            <a:off x="5072857" y="428704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 type="arrow" w="med" len="med"/>
            <a:tailEnd type="arrow" w="med" len="med"/>
          </a:ln>
        </p:spPr>
      </p:cxnSp>
      <p:sp>
        <p:nvSpPr>
          <p:cNvPr id="34826" name="CaixaDeTexto 27"/>
          <p:cNvSpPr txBox="1">
            <a:spLocks noChangeArrowheads="1"/>
          </p:cNvSpPr>
          <p:nvPr/>
        </p:nvSpPr>
        <p:spPr bwMode="auto">
          <a:xfrm>
            <a:off x="4500563" y="41306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/>
              <a:t>454 mm</a:t>
            </a:r>
          </a:p>
        </p:txBody>
      </p:sp>
      <p:pic>
        <p:nvPicPr>
          <p:cNvPr id="3482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Espaço Reservado para Número de Slide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11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 – Solution description</a:t>
            </a:r>
          </a:p>
        </p:txBody>
      </p:sp>
      <p:sp>
        <p:nvSpPr>
          <p:cNvPr id="36867" name="CaixaDeTexto 7"/>
          <p:cNvSpPr txBox="1">
            <a:spLocks noChangeArrowheads="1"/>
          </p:cNvSpPr>
          <p:nvPr/>
        </p:nvSpPr>
        <p:spPr bwMode="auto">
          <a:xfrm>
            <a:off x="1000125" y="2286000"/>
            <a:ext cx="5357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2.5 – Operational safety considerations.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12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2.3 – Robot trajectory and programming</a:t>
            </a:r>
          </a:p>
        </p:txBody>
      </p:sp>
      <p:pic>
        <p:nvPicPr>
          <p:cNvPr id="38915" name="Picture 5" descr="Cap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2071688"/>
            <a:ext cx="50958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CaixaDeTexto 7"/>
          <p:cNvSpPr txBox="1">
            <a:spLocks noChangeArrowheads="1"/>
          </p:cNvSpPr>
          <p:nvPr/>
        </p:nvSpPr>
        <p:spPr bwMode="auto">
          <a:xfrm>
            <a:off x="357188" y="1214438"/>
            <a:ext cx="1214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</a:t>
            </a:r>
          </a:p>
        </p:txBody>
      </p:sp>
      <p:sp>
        <p:nvSpPr>
          <p:cNvPr id="38917" name="Elipse 5"/>
          <p:cNvSpPr>
            <a:spLocks noChangeArrowheads="1"/>
          </p:cNvSpPr>
          <p:nvPr/>
        </p:nvSpPr>
        <p:spPr bwMode="auto">
          <a:xfrm>
            <a:off x="2667000" y="4857750"/>
            <a:ext cx="857250" cy="8572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38918" name="CaixaDeTexto 7"/>
          <p:cNvSpPr txBox="1">
            <a:spLocks noChangeArrowheads="1"/>
          </p:cNvSpPr>
          <p:nvPr/>
        </p:nvSpPr>
        <p:spPr bwMode="auto">
          <a:xfrm>
            <a:off x="2524125" y="5681663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frame</a:t>
            </a:r>
          </a:p>
        </p:txBody>
      </p:sp>
      <p:pic>
        <p:nvPicPr>
          <p:cNvPr id="38919" name="Picture 12" descr="C:\Users\HP\AppData\Local\Temp\Capture3.JPG"/>
          <p:cNvPicPr>
            <a:picLocks noChangeAspect="1" noChangeArrowheads="1"/>
          </p:cNvPicPr>
          <p:nvPr/>
        </p:nvPicPr>
        <p:blipFill>
          <a:blip r:embed="rId4" cstate="print"/>
          <a:srcRect l="23964" t="6618" r="32503" b="53416"/>
          <a:stretch>
            <a:fillRect/>
          </a:stretch>
        </p:blipFill>
        <p:spPr bwMode="auto">
          <a:xfrm>
            <a:off x="5000625" y="1214438"/>
            <a:ext cx="38576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Elipse 8"/>
          <p:cNvSpPr>
            <a:spLocks noChangeArrowheads="1"/>
          </p:cNvSpPr>
          <p:nvPr/>
        </p:nvSpPr>
        <p:spPr bwMode="auto">
          <a:xfrm>
            <a:off x="6643688" y="3571875"/>
            <a:ext cx="1143000" cy="1143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38921" name="CaixaDeTexto 9"/>
          <p:cNvSpPr txBox="1">
            <a:spLocks noChangeArrowheads="1"/>
          </p:cNvSpPr>
          <p:nvPr/>
        </p:nvSpPr>
        <p:spPr bwMode="auto">
          <a:xfrm>
            <a:off x="6715125" y="4845050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 frame</a:t>
            </a:r>
          </a:p>
        </p:txBody>
      </p:sp>
      <p:pic>
        <p:nvPicPr>
          <p:cNvPr id="389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Espaço Reservado para Número de Slide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13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2.3 – Robot trajectory and programming</a:t>
            </a:r>
          </a:p>
        </p:txBody>
      </p:sp>
      <p:sp>
        <p:nvSpPr>
          <p:cNvPr id="40963" name="CaixaDeTexto 7"/>
          <p:cNvSpPr txBox="1">
            <a:spLocks noChangeArrowheads="1"/>
          </p:cNvSpPr>
          <p:nvPr/>
        </p:nvSpPr>
        <p:spPr bwMode="auto">
          <a:xfrm>
            <a:off x="357188" y="1214438"/>
            <a:ext cx="2714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Register points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2" descr="Cap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775690"/>
            <a:ext cx="5500726" cy="431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Espaço Reservado para Número de Slide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14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2.3 – Robot trajectory and programming</a:t>
            </a:r>
          </a:p>
        </p:txBody>
      </p:sp>
      <p:sp>
        <p:nvSpPr>
          <p:cNvPr id="47107" name="CaixaDeTexto 7"/>
          <p:cNvSpPr txBox="1">
            <a:spLocks noChangeArrowheads="1"/>
          </p:cNvSpPr>
          <p:nvPr/>
        </p:nvSpPr>
        <p:spPr bwMode="auto">
          <a:xfrm>
            <a:off x="357188" y="1181100"/>
            <a:ext cx="1785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Trajectory</a:t>
            </a:r>
          </a:p>
        </p:txBody>
      </p:sp>
      <p:pic>
        <p:nvPicPr>
          <p:cNvPr id="47108" name="Picture 2" descr="Capture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1285875"/>
            <a:ext cx="57340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Espaço Reservado para Número de Slide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15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2.3 – Robot trajectory and programming</a:t>
            </a:r>
          </a:p>
        </p:txBody>
      </p:sp>
      <p:sp>
        <p:nvSpPr>
          <p:cNvPr id="49155" name="CaixaDeTexto 7"/>
          <p:cNvSpPr txBox="1">
            <a:spLocks noChangeArrowheads="1"/>
          </p:cNvSpPr>
          <p:nvPr/>
        </p:nvSpPr>
        <p:spPr bwMode="auto">
          <a:xfrm>
            <a:off x="357188" y="1214438"/>
            <a:ext cx="2714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 programming</a:t>
            </a:r>
          </a:p>
        </p:txBody>
      </p:sp>
      <p:sp>
        <p:nvSpPr>
          <p:cNvPr id="49156" name="CaixaDeTexto 7"/>
          <p:cNvSpPr txBox="1">
            <a:spLocks noChangeArrowheads="1"/>
          </p:cNvSpPr>
          <p:nvPr/>
        </p:nvSpPr>
        <p:spPr bwMode="auto">
          <a:xfrm>
            <a:off x="1000125" y="2428875"/>
            <a:ext cx="2071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programs:</a:t>
            </a:r>
          </a:p>
        </p:txBody>
      </p:sp>
      <p:sp>
        <p:nvSpPr>
          <p:cNvPr id="49157" name="Chave esquerda 7"/>
          <p:cNvSpPr>
            <a:spLocks/>
          </p:cNvSpPr>
          <p:nvPr/>
        </p:nvSpPr>
        <p:spPr bwMode="auto">
          <a:xfrm>
            <a:off x="3000375" y="2071688"/>
            <a:ext cx="214313" cy="1260475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9158" name="CaixaDeTexto 7"/>
          <p:cNvSpPr txBox="1">
            <a:spLocks noChangeArrowheads="1"/>
          </p:cNvSpPr>
          <p:nvPr/>
        </p:nvSpPr>
        <p:spPr bwMode="auto">
          <a:xfrm>
            <a:off x="3214688" y="2109788"/>
            <a:ext cx="2928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MAIN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pt-BR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Prisedepose_Conv</a:t>
            </a: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9" name="CaixaDeTexto 7"/>
          <p:cNvSpPr txBox="1">
            <a:spLocks noChangeArrowheads="1"/>
          </p:cNvSpPr>
          <p:nvPr/>
        </p:nvSpPr>
        <p:spPr bwMode="auto">
          <a:xfrm>
            <a:off x="1000125" y="4214813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issues: </a:t>
            </a:r>
          </a:p>
        </p:txBody>
      </p:sp>
      <p:sp>
        <p:nvSpPr>
          <p:cNvPr id="49161" name="Retângulo 11"/>
          <p:cNvSpPr>
            <a:spLocks noChangeArrowheads="1"/>
          </p:cNvSpPr>
          <p:nvPr/>
        </p:nvSpPr>
        <p:spPr bwMode="auto">
          <a:xfrm>
            <a:off x="3286125" y="4208473"/>
            <a:ext cx="1175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Payload</a:t>
            </a: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2" name="Chave esquerda 12"/>
          <p:cNvSpPr>
            <a:spLocks/>
          </p:cNvSpPr>
          <p:nvPr/>
        </p:nvSpPr>
        <p:spPr bwMode="auto">
          <a:xfrm>
            <a:off x="4643438" y="4098935"/>
            <a:ext cx="214312" cy="71437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9163" name="CaixaDeTexto 7"/>
          <p:cNvSpPr txBox="1">
            <a:spLocks noChangeArrowheads="1"/>
          </p:cNvSpPr>
          <p:nvPr/>
        </p:nvSpPr>
        <p:spPr bwMode="auto">
          <a:xfrm>
            <a:off x="4929188" y="4027498"/>
            <a:ext cx="2928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00"/>
              </a:buClr>
              <a:buSzPct val="100000"/>
              <a:buFont typeface="Times New Roman" pitchFamily="18" charset="0"/>
              <a:buAutoNum type="arabicParenBoth"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Empty gripper</a:t>
            </a:r>
          </a:p>
          <a:p>
            <a:pPr marL="457200" indent="-457200" eaLnBrk="1" hangingPunct="1">
              <a:buClr>
                <a:srgbClr val="000000"/>
              </a:buClr>
              <a:buSzPct val="100000"/>
              <a:buFont typeface="Times New Roman" pitchFamily="18" charset="0"/>
              <a:buAutoNum type="arabicParenBoth"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Gripper + box</a:t>
            </a:r>
          </a:p>
        </p:txBody>
      </p:sp>
      <p:pic>
        <p:nvPicPr>
          <p:cNvPr id="491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Espaço Reservado para Número de Slide 1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16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 – Solution description</a:t>
            </a:r>
          </a:p>
        </p:txBody>
      </p:sp>
      <p:sp>
        <p:nvSpPr>
          <p:cNvPr id="51203" name="CaixaDeTexto 7"/>
          <p:cNvSpPr txBox="1">
            <a:spLocks noChangeArrowheads="1"/>
          </p:cNvSpPr>
          <p:nvPr/>
        </p:nvSpPr>
        <p:spPr bwMode="auto">
          <a:xfrm>
            <a:off x="1000125" y="2286000"/>
            <a:ext cx="5357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2.5 – Operational safety considerations.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17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2.4 – Robotic cell inputs and outputs</a:t>
            </a:r>
          </a:p>
        </p:txBody>
      </p:sp>
      <p:sp>
        <p:nvSpPr>
          <p:cNvPr id="53251" name="CaixaDeTexto 7"/>
          <p:cNvSpPr txBox="1">
            <a:spLocks noChangeArrowheads="1"/>
          </p:cNvSpPr>
          <p:nvPr/>
        </p:nvSpPr>
        <p:spPr bwMode="auto">
          <a:xfrm>
            <a:off x="1000100" y="1785926"/>
            <a:ext cx="4857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Inputs: five sensors are necessary;</a:t>
            </a: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000100" y="2967335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Outputs: four actuators are necessary.</a:t>
            </a:r>
            <a:endParaRPr lang="en-US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18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 – Solution description</a:t>
            </a:r>
          </a:p>
        </p:txBody>
      </p:sp>
      <p:sp>
        <p:nvSpPr>
          <p:cNvPr id="57347" name="CaixaDeTexto 7"/>
          <p:cNvSpPr txBox="1">
            <a:spLocks noChangeArrowheads="1"/>
          </p:cNvSpPr>
          <p:nvPr/>
        </p:nvSpPr>
        <p:spPr bwMode="auto">
          <a:xfrm>
            <a:off x="1000125" y="2286000"/>
            <a:ext cx="5357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 – Operational safety considerations.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19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57188" y="715963"/>
            <a:ext cx="2857500" cy="763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Microsoft YaHei" charset="-122"/>
              </a:rPr>
              <a:t>Summary: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28625" y="1879600"/>
            <a:ext cx="7929563" cy="341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Problem description;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– Solution description;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2.5 – Operational safety considerations;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– Results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pt-B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Conclusion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 – Operational safety considerations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/>
          <p:cNvSpPr txBox="1"/>
          <p:nvPr/>
        </p:nvSpPr>
        <p:spPr>
          <a:xfrm>
            <a:off x="534988" y="1581150"/>
            <a:ext cx="70358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to the pallets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Falling objects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Maintenance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397" name="Imagem 2"/>
          <p:cNvPicPr>
            <a:picLocks noChangeAspect="1"/>
          </p:cNvPicPr>
          <p:nvPr/>
        </p:nvPicPr>
        <p:blipFill>
          <a:blip r:embed="rId3" cstate="print"/>
          <a:srcRect t="4125" b="21616"/>
          <a:stretch>
            <a:fillRect/>
          </a:stretch>
        </p:blipFill>
        <p:spPr bwMode="auto">
          <a:xfrm>
            <a:off x="4500562" y="1285860"/>
            <a:ext cx="364333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5923273" y="2500306"/>
            <a:ext cx="1220495" cy="1177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pic>
        <p:nvPicPr>
          <p:cNvPr id="594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 descr="Resultado de imagem para falling of objec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071942"/>
            <a:ext cx="3714776" cy="22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esultado de imagem para maintenance fanu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1057" y="4105290"/>
            <a:ext cx="3662843" cy="218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Número de Slide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20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 – </a:t>
            </a:r>
            <a:r>
              <a:rPr lang="pt-BR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Operational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safety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considerations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40" name="CaixaDeTexto 1"/>
          <p:cNvSpPr txBox="1">
            <a:spLocks noChangeArrowheads="1"/>
          </p:cNvSpPr>
          <p:nvPr/>
        </p:nvSpPr>
        <p:spPr bwMode="auto">
          <a:xfrm>
            <a:off x="534988" y="1581150"/>
            <a:ext cx="703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Solution: </a:t>
            </a:r>
            <a:r>
              <a:rPr lang="pt-BR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Fence</a:t>
            </a:r>
            <a:endParaRPr 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41" name="Imagem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8" y="2374900"/>
            <a:ext cx="316865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Imagem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9788" y="1525588"/>
            <a:ext cx="3867150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21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Operational safety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considerations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88" name="CaixaDeTexto 1"/>
          <p:cNvSpPr txBox="1">
            <a:spLocks noChangeArrowheads="1"/>
          </p:cNvSpPr>
          <p:nvPr/>
        </p:nvSpPr>
        <p:spPr bwMode="auto">
          <a:xfrm>
            <a:off x="534988" y="1581150"/>
            <a:ext cx="703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Lack of protection</a:t>
            </a: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Fence area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9" name="Imagem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9788" y="1525588"/>
            <a:ext cx="3867150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5265738" y="3417888"/>
            <a:ext cx="1860550" cy="1860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675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22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Operational safety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considerations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36" name="CaixaDeTexto 1"/>
          <p:cNvSpPr txBox="1">
            <a:spLocks noChangeArrowheads="1"/>
          </p:cNvSpPr>
          <p:nvPr/>
        </p:nvSpPr>
        <p:spPr bwMode="auto">
          <a:xfrm>
            <a:off x="534988" y="1357299"/>
            <a:ext cx="153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7" name="Imagem 2"/>
          <p:cNvPicPr>
            <a:picLocks noChangeAspect="1"/>
          </p:cNvPicPr>
          <p:nvPr/>
        </p:nvPicPr>
        <p:blipFill>
          <a:blip r:embed="rId3" cstate="print"/>
          <a:srcRect r="1900" b="1305"/>
          <a:stretch>
            <a:fillRect/>
          </a:stretch>
        </p:blipFill>
        <p:spPr bwMode="auto">
          <a:xfrm>
            <a:off x="214282" y="2571744"/>
            <a:ext cx="4527372" cy="33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857356" y="1357298"/>
            <a:ext cx="60997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 Check Safety Cartesian Position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Check;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Interlock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Switch.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Resultado de imagem para omron d4sl-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45" r="4906"/>
          <a:stretch>
            <a:fillRect/>
          </a:stretch>
        </p:blipFill>
        <p:spPr bwMode="auto">
          <a:xfrm>
            <a:off x="5000628" y="2857496"/>
            <a:ext cx="3929090" cy="25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23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57188" y="857250"/>
            <a:ext cx="7358062" cy="763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– </a:t>
            </a:r>
            <a:r>
              <a:rPr lang="en-US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r>
              <a:rPr lang="pt-BR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 Performance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000125" y="2286000"/>
            <a:ext cx="5356225" cy="155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– Security;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3.2 – Surface;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3.3 – Production Throughput;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Budget.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7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24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Security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78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5783" name="Picture 4" descr="Resultado de imagem para Performance level"/>
          <p:cNvPicPr>
            <a:picLocks noChangeAspect="1" noChangeArrowheads="1"/>
          </p:cNvPicPr>
          <p:nvPr/>
        </p:nvPicPr>
        <p:blipFill>
          <a:blip r:embed="rId4" cstate="print"/>
          <a:srcRect r="89774"/>
          <a:stretch>
            <a:fillRect/>
          </a:stretch>
        </p:blipFill>
        <p:spPr bwMode="auto">
          <a:xfrm>
            <a:off x="3357554" y="1992313"/>
            <a:ext cx="35242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4" descr="Resultado de imagem para Performance level"/>
          <p:cNvPicPr>
            <a:picLocks noChangeAspect="1" noChangeArrowheads="1"/>
          </p:cNvPicPr>
          <p:nvPr/>
        </p:nvPicPr>
        <p:blipFill>
          <a:blip r:embed="rId4" cstate="print"/>
          <a:srcRect l="23058"/>
          <a:stretch>
            <a:fillRect/>
          </a:stretch>
        </p:blipFill>
        <p:spPr bwMode="auto">
          <a:xfrm>
            <a:off x="3717916" y="1987550"/>
            <a:ext cx="2643188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534988" y="1730375"/>
            <a:ext cx="703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Compliance with ISO 13849-1: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25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Security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28" name="CaixaDeTexto 3"/>
          <p:cNvSpPr txBox="1">
            <a:spLocks noChangeArrowheads="1"/>
          </p:cNvSpPr>
          <p:nvPr/>
        </p:nvSpPr>
        <p:spPr bwMode="auto">
          <a:xfrm>
            <a:off x="534988" y="1730375"/>
            <a:ext cx="703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Compliance with ISO 13849-1: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9" name="Imagem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525" y="3141663"/>
            <a:ext cx="7959725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Espaço Reservado para Número de Slide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26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– Security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12" name="CaixaDeTexto 3"/>
          <p:cNvSpPr txBox="1">
            <a:spLocks noChangeArrowheads="1"/>
          </p:cNvSpPr>
          <p:nvPr/>
        </p:nvSpPr>
        <p:spPr bwMode="auto">
          <a:xfrm>
            <a:off x="534988" y="1730375"/>
            <a:ext cx="703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Compliance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ISO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13849-1: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4" name="Retângulo 9"/>
          <p:cNvSpPr>
            <a:spLocks noChangeArrowheads="1"/>
          </p:cNvSpPr>
          <p:nvPr/>
        </p:nvSpPr>
        <p:spPr bwMode="auto">
          <a:xfrm>
            <a:off x="6804025" y="4194175"/>
            <a:ext cx="661988" cy="360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34988" y="3141663"/>
          <a:ext cx="8001001" cy="1755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624">
                  <a:extLst>
                    <a:ext uri="{9D8B030D-6E8A-4147-A177-3AD203B41FA5}"/>
                  </a:extLst>
                </a:gridCol>
                <a:gridCol w="3312368">
                  <a:extLst>
                    <a:ext uri="{9D8B030D-6E8A-4147-A177-3AD203B41FA5}"/>
                  </a:extLst>
                </a:gridCol>
                <a:gridCol w="2778009">
                  <a:extLst>
                    <a:ext uri="{9D8B030D-6E8A-4147-A177-3AD203B41FA5}"/>
                  </a:extLst>
                </a:gridCol>
              </a:tblGrid>
              <a:tr h="750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noProof="0">
                          <a:latin typeface="Times New Roman" pitchFamily="18" charset="0"/>
                          <a:cs typeface="Times New Roman" pitchFamily="18" charset="0"/>
                        </a:rPr>
                        <a:t>Function name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>
                          <a:latin typeface="Times New Roman" pitchFamily="18" charset="0"/>
                          <a:cs typeface="Times New Roman" pitchFamily="18" charset="0"/>
                        </a:rPr>
                        <a:t>Standard/Optional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smtClean="0">
                          <a:latin typeface="Times New Roman" pitchFamily="18" charset="0"/>
                          <a:cs typeface="Times New Roman" pitchFamily="18" charset="0"/>
                        </a:rPr>
                        <a:t>ISO13849-1/IEC61508</a:t>
                      </a:r>
                      <a:endParaRPr lang="en-US" sz="2000" b="1" noProof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/>
                </a:extLst>
              </a:tr>
              <a:tr h="750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>
                          <a:latin typeface="Times New Roman" pitchFamily="18" charset="0"/>
                          <a:cs typeface="Times New Roman" pitchFamily="18" charset="0"/>
                        </a:rPr>
                        <a:t>Joint Position Check Function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smtClean="0">
                          <a:latin typeface="Times New Roman" pitchFamily="18" charset="0"/>
                          <a:cs typeface="Times New Roman" pitchFamily="18" charset="0"/>
                        </a:rPr>
                        <a:t>Option A05B-2600-J567</a:t>
                      </a:r>
                      <a:endParaRPr lang="en-US" sz="2000" noProof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>
                          <a:latin typeface="Times New Roman" pitchFamily="18" charset="0"/>
                          <a:cs typeface="Times New Roman" pitchFamily="18" charset="0"/>
                        </a:rPr>
                        <a:t>PL 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>
                          <a:latin typeface="Times New Roman" pitchFamily="18" charset="0"/>
                          <a:cs typeface="Times New Roman" pitchFamily="18" charset="0"/>
                        </a:rPr>
                        <a:t>SIL 2</a:t>
                      </a:r>
                      <a:endParaRPr lang="en-US" sz="20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430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27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57188" y="857250"/>
            <a:ext cx="7358062" cy="763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– Results </a:t>
            </a: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 </a:t>
            </a: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000125" y="2286000"/>
            <a:ext cx="5356225" cy="155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– Security;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3.2 – Surface;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3.3 – Production </a:t>
            </a:r>
            <a:r>
              <a:rPr lang="en-US" sz="24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Troughput</a:t>
            </a: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Budget.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9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28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68313" y="1265238"/>
            <a:ext cx="4946650" cy="650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</a:t>
            </a:r>
            <a:r>
              <a:rPr lang="en-US" sz="26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Area</a:t>
            </a:r>
            <a:r>
              <a:rPr lang="en-US" sz="26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lang="en-US" sz="2600" b="1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7.47 </a:t>
            </a:r>
            <a:r>
              <a:rPr lang="en-US" sz="2600" b="1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m²</a:t>
            </a:r>
            <a:r>
              <a:rPr lang="en-US" sz="30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000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000108"/>
            <a:ext cx="3581396" cy="260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" name="CustomShape 2"/>
          <p:cNvSpPr/>
          <p:nvPr/>
        </p:nvSpPr>
        <p:spPr>
          <a:xfrm>
            <a:off x="474663" y="2009775"/>
            <a:ext cx="3227387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57.61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% of initial 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2400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3.2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Surface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9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2068" t="969" r="1598" b="-92"/>
          <a:stretch>
            <a:fillRect/>
          </a:stretch>
        </p:blipFill>
        <p:spPr bwMode="auto">
          <a:xfrm>
            <a:off x="4500562" y="3756500"/>
            <a:ext cx="3571899" cy="267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stomShape 2"/>
          <p:cNvSpPr/>
          <p:nvPr/>
        </p:nvSpPr>
        <p:spPr>
          <a:xfrm>
            <a:off x="461963" y="4143380"/>
            <a:ext cx="3317875" cy="1571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surface: </a:t>
            </a:r>
            <a:r>
              <a:rPr lang="en-US" sz="2400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5.33 m²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41.14% of initial area</a:t>
            </a:r>
            <a:endParaRPr lang="en-US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29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 – Problem description</a:t>
            </a:r>
          </a:p>
        </p:txBody>
      </p:sp>
      <p:sp>
        <p:nvSpPr>
          <p:cNvPr id="6147" name="CaixaDeTexto 7"/>
          <p:cNvSpPr txBox="1">
            <a:spLocks noChangeArrowheads="1"/>
          </p:cNvSpPr>
          <p:nvPr/>
        </p:nvSpPr>
        <p:spPr bwMode="auto">
          <a:xfrm>
            <a:off x="357188" y="1760538"/>
            <a:ext cx="7993062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objective: 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Optimize the present distribution of a palletizing system of a factory</a:t>
            </a: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3017838"/>
            <a:ext cx="3449638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CEDED"/>
              </a:clrFrom>
              <a:clrTo>
                <a:srgbClr val="ECED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2940050"/>
            <a:ext cx="1690687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CaixaDeTexto 7"/>
          <p:cNvSpPr txBox="1">
            <a:spLocks noChangeArrowheads="1"/>
          </p:cNvSpPr>
          <p:nvPr/>
        </p:nvSpPr>
        <p:spPr bwMode="auto">
          <a:xfrm>
            <a:off x="1519238" y="5805488"/>
            <a:ext cx="1922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 Surface</a:t>
            </a:r>
          </a:p>
        </p:txBody>
      </p:sp>
      <p:sp>
        <p:nvSpPr>
          <p:cNvPr id="14343" name="CaixaDeTexto 7"/>
          <p:cNvSpPr txBox="1">
            <a:spLocks noChangeArrowheads="1"/>
          </p:cNvSpPr>
          <p:nvPr/>
        </p:nvSpPr>
        <p:spPr bwMode="auto">
          <a:xfrm>
            <a:off x="5705475" y="5805488"/>
            <a:ext cx="200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Pallet and boxes</a:t>
            </a:r>
          </a:p>
        </p:txBody>
      </p:sp>
      <p:pic>
        <p:nvPicPr>
          <p:cNvPr id="143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Espaço Reservado para Número de Slid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3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57188" y="857250"/>
            <a:ext cx="7358062" cy="763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4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– Results &amp; Performance</a:t>
            </a:r>
            <a:endParaRPr lang="pt-BR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000125" y="2286000"/>
            <a:ext cx="5356225" cy="155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– </a:t>
            </a:r>
            <a:r>
              <a:rPr lang="pt-BR" sz="24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Security</a:t>
            </a:r>
            <a:r>
              <a:rPr lang="pt-B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3.2 – </a:t>
            </a:r>
            <a:r>
              <a:rPr lang="pt-BR" sz="24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Surface</a:t>
            </a:r>
            <a:r>
              <a:rPr lang="pt-B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3.3 –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Production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Troughput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</a:t>
            </a:r>
            <a:r>
              <a:rPr lang="pt-BR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Budget.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07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30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2"/>
          <p:cNvSpPr/>
          <p:nvPr/>
        </p:nvSpPr>
        <p:spPr>
          <a:xfrm>
            <a:off x="630238" y="2057400"/>
            <a:ext cx="2947987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720 boxes / hour *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About 75% more than the original cell throughput</a:t>
            </a:r>
            <a:endParaRPr lang="en-US" sz="2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5" name="Imagem 356"/>
          <p:cNvPicPr>
            <a:picLocks noChangeAspect="1" noChangeArrowheads="1"/>
          </p:cNvPicPr>
          <p:nvPr/>
        </p:nvPicPr>
        <p:blipFill>
          <a:blip r:embed="rId3" cstate="print"/>
          <a:srcRect l="5682" t="13287" r="6047" b="12633"/>
          <a:stretch>
            <a:fillRect/>
          </a:stretch>
        </p:blipFill>
        <p:spPr bwMode="auto">
          <a:xfrm>
            <a:off x="3625850" y="2160588"/>
            <a:ext cx="5157788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3.3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Production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Throughput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1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31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57188" y="857250"/>
            <a:ext cx="7358062" cy="763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 – Results </a:t>
            </a: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 </a:t>
            </a:r>
            <a:r>
              <a:rPr lang="en-US" sz="4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000125" y="2286000"/>
            <a:ext cx="5356225" cy="1555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3.1 – Security;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3.2 – Surface;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3.3 – Production Throughput;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Budget.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8072438" y="6286500"/>
            <a:ext cx="1312862" cy="36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1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32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57188" y="1412875"/>
            <a:ext cx="4646612" cy="12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R-1000iA/80H + R-30iB 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 and DCS 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714356"/>
            <a:ext cx="1884352" cy="311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4" name="CustomShape 2"/>
          <p:cNvSpPr/>
          <p:nvPr/>
        </p:nvSpPr>
        <p:spPr>
          <a:xfrm>
            <a:off x="357188" y="2706688"/>
            <a:ext cx="3371850" cy="996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Around 45000 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 + 2000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endParaRPr lang="en-US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Budget</a:t>
            </a:r>
          </a:p>
        </p:txBody>
      </p:sp>
      <p:pic>
        <p:nvPicPr>
          <p:cNvPr id="942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CustomShape 1"/>
          <p:cNvSpPr/>
          <p:nvPr/>
        </p:nvSpPr>
        <p:spPr>
          <a:xfrm>
            <a:off x="357188" y="4402169"/>
            <a:ext cx="3057525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Suction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Gripper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357188" y="4968906"/>
            <a:ext cx="2947987" cy="788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Around 700  </a:t>
            </a:r>
            <a:r>
              <a:rPr lang="en-US" sz="2400" spc="-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endParaRPr lang="en-US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3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0017" y="4286256"/>
            <a:ext cx="2735255" cy="182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Shape 4"/>
          <p:cNvSpPr txBox="1"/>
          <p:nvPr/>
        </p:nvSpPr>
        <p:spPr>
          <a:xfrm>
            <a:off x="6170634" y="6072206"/>
            <a:ext cx="1473200" cy="2603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1200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Merely</a:t>
            </a:r>
            <a:r>
              <a:rPr lang="pt-BR" sz="12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200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</a:t>
            </a:r>
            <a:endParaRPr lang="pt-BR" sz="12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33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Table 2"/>
          <p:cNvGraphicFramePr/>
          <p:nvPr/>
        </p:nvGraphicFramePr>
        <p:xfrm>
          <a:off x="2032000" y="1844675"/>
          <a:ext cx="5079600" cy="3596760"/>
        </p:xfrm>
        <a:graphic>
          <a:graphicData uri="http://schemas.openxmlformats.org/drawingml/2006/table">
            <a:tbl>
              <a:tblPr/>
              <a:tblGrid>
                <a:gridCol w="2541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8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8920"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1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Elements</a:t>
                      </a:r>
                      <a:endParaRPr lang="en-US" sz="2000" b="1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1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2000" b="1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8920"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Robot R-1000iA/80H 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45000 €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8920"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DCS Module 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2000 €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8920"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Suction Gripper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700 €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Total </a:t>
                      </a:r>
                      <a:endParaRPr lang="en-US" sz="2000" b="0" strike="noStrike" spc="-1" noProof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9000"/>
                        </a:lnSpc>
                      </a:pPr>
                      <a:r>
                        <a:rPr lang="en-US" sz="20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anose="02020603050405020304" pitchFamily="18" charset="0"/>
                          <a:ea typeface="Microsoft YaHei"/>
                          <a:cs typeface="Times New Roman" panose="02020603050405020304" pitchFamily="18" charset="0"/>
                        </a:rPr>
                        <a:t>47700 €</a:t>
                      </a:r>
                      <a:endParaRPr lang="en-US" sz="2000" b="0" strike="noStrike" spc="-1" noProof="0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stomShape 1"/>
          <p:cNvSpPr/>
          <p:nvPr/>
        </p:nvSpPr>
        <p:spPr>
          <a:xfrm>
            <a:off x="357188" y="357188"/>
            <a:ext cx="7213600" cy="579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456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3.4 – Budget</a:t>
            </a:r>
          </a:p>
        </p:txBody>
      </p:sp>
      <p:pic>
        <p:nvPicPr>
          <p:cNvPr id="983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DAFFC4-9840-4225-88D7-EADA1503BBB2}" type="slidenum">
              <a:rPr lang="pt-BR" altLang="en-US" smtClean="0"/>
              <a:pPr/>
              <a:t>34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2"/>
          <p:cNvSpPr txBox="1"/>
          <p:nvPr/>
        </p:nvSpPr>
        <p:spPr>
          <a:xfrm>
            <a:off x="992188" y="1773238"/>
            <a:ext cx="5943600" cy="3798901"/>
          </a:xfrm>
          <a:prstGeom prst="rect">
            <a:avLst/>
          </a:prstGeom>
          <a:noFill/>
          <a:ln w="54000">
            <a:noFill/>
          </a:ln>
        </p:spPr>
        <p:txBody>
          <a:bodyPr lIns="90000" tIns="45000" rIns="90000" bIns="45000"/>
          <a:lstStyle/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endParaRPr lang="en-US" sz="2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lang="en-US" sz="3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Faster than expected</a:t>
            </a:r>
            <a:endParaRPr lang="en-US" sz="3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endParaRPr lang="en-US" sz="3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lang="en-US" sz="3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Considerably cheap</a:t>
            </a:r>
            <a:endParaRPr lang="en-US" sz="3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endParaRPr lang="en-US" sz="3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lang="en-US" sz="3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Less than 50% of initial surface</a:t>
            </a: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endParaRPr lang="en-US" sz="3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216000" indent="-216000" eaLnBrk="1" hangingPunct="1"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lang="en-US" sz="3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Software maintainability</a:t>
            </a:r>
            <a:endParaRPr lang="en-US" sz="3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3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4400" b="1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en-US" sz="4400" b="1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0B651F-D179-4280-8A28-7C7701776E67}" type="slidenum">
              <a:rPr lang="pt-BR" altLang="en-US" smtClean="0"/>
              <a:pPr/>
              <a:t>35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0" y="1071546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for your attention!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2016617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Any question?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Resultado de imagem para question mark robo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800"/>
          <a:stretch>
            <a:fillRect/>
          </a:stretch>
        </p:blipFill>
        <p:spPr bwMode="auto">
          <a:xfrm>
            <a:off x="1733550" y="3000372"/>
            <a:ext cx="5676900" cy="3500462"/>
          </a:xfrm>
          <a:prstGeom prst="rect">
            <a:avLst/>
          </a:prstGeom>
          <a:noFill/>
        </p:spPr>
      </p:pic>
      <p:sp>
        <p:nvSpPr>
          <p:cNvPr id="12" name="Espaço Reservado para Número de Slid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0B651F-D179-4280-8A28-7C7701776E67}" type="slidenum">
              <a:rPr lang="pt-BR" altLang="en-US" smtClean="0"/>
              <a:pPr/>
              <a:t>36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 – Problem description</a:t>
            </a:r>
          </a:p>
        </p:txBody>
      </p:sp>
      <p:sp>
        <p:nvSpPr>
          <p:cNvPr id="16387" name="CaixaDeTexto 7"/>
          <p:cNvSpPr txBox="1">
            <a:spLocks noChangeArrowheads="1"/>
          </p:cNvSpPr>
          <p:nvPr/>
        </p:nvSpPr>
        <p:spPr bwMode="auto">
          <a:xfrm>
            <a:off x="381000" y="4508500"/>
            <a:ext cx="799306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by 2 the original surface (3.6 x 3.6 m)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provided: dimension of the fixtures, velocity, flow</a:t>
            </a:r>
          </a:p>
          <a:p>
            <a:pPr marL="342900" indent="-342900"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Safety: DCS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305050"/>
            <a:ext cx="5438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CaixaDeTexto 7"/>
          <p:cNvSpPr txBox="1">
            <a:spLocks noChangeArrowheads="1"/>
          </p:cNvSpPr>
          <p:nvPr/>
        </p:nvSpPr>
        <p:spPr bwMode="auto">
          <a:xfrm>
            <a:off x="357188" y="1671638"/>
            <a:ext cx="799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constraints to be followed:</a:t>
            </a:r>
          </a:p>
        </p:txBody>
      </p:sp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Espaço Reservado para Número de Slide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4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 – Solution description</a:t>
            </a:r>
          </a:p>
        </p:txBody>
      </p:sp>
      <p:sp>
        <p:nvSpPr>
          <p:cNvPr id="20483" name="CaixaDeTexto 7"/>
          <p:cNvSpPr txBox="1">
            <a:spLocks noChangeArrowheads="1"/>
          </p:cNvSpPr>
          <p:nvPr/>
        </p:nvSpPr>
        <p:spPr bwMode="auto">
          <a:xfrm>
            <a:off x="1000125" y="2286000"/>
            <a:ext cx="5357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2.5 – Operational safety considerations.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5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464343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2.1 – Robot choice</a:t>
            </a:r>
          </a:p>
        </p:txBody>
      </p:sp>
      <p:sp>
        <p:nvSpPr>
          <p:cNvPr id="24579" name="CaixaDeTexto 7"/>
          <p:cNvSpPr txBox="1">
            <a:spLocks noChangeArrowheads="1"/>
          </p:cNvSpPr>
          <p:nvPr/>
        </p:nvSpPr>
        <p:spPr bwMode="auto">
          <a:xfrm>
            <a:off x="500063" y="1428750"/>
            <a:ext cx="6072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Robot application =&gt; Palletizing;</a:t>
            </a:r>
          </a:p>
        </p:txBody>
      </p:sp>
      <p:sp>
        <p:nvSpPr>
          <p:cNvPr id="24580" name="Retângulo 7"/>
          <p:cNvSpPr>
            <a:spLocks noChangeArrowheads="1"/>
          </p:cNvSpPr>
          <p:nvPr/>
        </p:nvSpPr>
        <p:spPr bwMode="auto">
          <a:xfrm>
            <a:off x="500063" y="2038350"/>
            <a:ext cx="4923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Payload =&gt; Gripper + Box ( 70 kg )</a:t>
            </a:r>
          </a:p>
        </p:txBody>
      </p:sp>
      <p:sp>
        <p:nvSpPr>
          <p:cNvPr id="24581" name="Retângulo 9"/>
          <p:cNvSpPr>
            <a:spLocks noChangeArrowheads="1"/>
          </p:cNvSpPr>
          <p:nvPr/>
        </p:nvSpPr>
        <p:spPr bwMode="auto">
          <a:xfrm>
            <a:off x="500063" y="2643188"/>
            <a:ext cx="2452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US" alt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Range of action</a:t>
            </a:r>
          </a:p>
        </p:txBody>
      </p:sp>
      <p:pic>
        <p:nvPicPr>
          <p:cNvPr id="24582" name="Picture 2" descr="https://lh4.googleusercontent.com/q-A4Wu8HoYclnAQYb6f11pnjJx5gZ5TT7BcX_fgvU0dgIrgNBzmrQYGBbKAhuDhhqOEauk8dMjaz9qy0wLZ3RqGNnE30YAk2ro7GtgTmiX2BYf9roP7ZSZ40DVEHLZvRmEw91-i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2857500"/>
            <a:ext cx="59324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tângulo 10"/>
          <p:cNvSpPr>
            <a:spLocks noChangeArrowheads="1"/>
          </p:cNvSpPr>
          <p:nvPr/>
        </p:nvSpPr>
        <p:spPr bwMode="auto">
          <a:xfrm>
            <a:off x="928688" y="3929063"/>
            <a:ext cx="1754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1812.19 mm</a:t>
            </a:r>
          </a:p>
        </p:txBody>
      </p:sp>
      <p:pic>
        <p:nvPicPr>
          <p:cNvPr id="245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Espaço Reservado para Número de Slid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6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357188"/>
            <a:ext cx="464343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2.1 – Robot choice</a:t>
            </a:r>
          </a:p>
        </p:txBody>
      </p:sp>
      <p:sp>
        <p:nvSpPr>
          <p:cNvPr id="9" name="CaixaDeTexto 7"/>
          <p:cNvSpPr txBox="1">
            <a:spLocks noChangeArrowheads="1"/>
          </p:cNvSpPr>
          <p:nvPr/>
        </p:nvSpPr>
        <p:spPr bwMode="auto">
          <a:xfrm>
            <a:off x="500034" y="1428736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 Production throughput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→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411 products per hour;</a:t>
            </a:r>
          </a:p>
          <a:p>
            <a:pPr lvl="7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 one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icrosoft YaHei" charset="-122"/>
                <a:cs typeface="Times New Roman" pitchFamily="18" charset="0"/>
              </a:rPr>
              <a:t>box each 8.76 seconds;</a:t>
            </a:r>
          </a:p>
        </p:txBody>
      </p:sp>
      <p:sp>
        <p:nvSpPr>
          <p:cNvPr id="26628" name="CaixaDeTexto 7"/>
          <p:cNvSpPr txBox="1">
            <a:spLocks noChangeArrowheads="1"/>
          </p:cNvSpPr>
          <p:nvPr/>
        </p:nvSpPr>
        <p:spPr bwMode="auto">
          <a:xfrm>
            <a:off x="857250" y="2571750"/>
            <a:ext cx="2500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chosen one…</a:t>
            </a:r>
          </a:p>
        </p:txBody>
      </p:sp>
      <p:pic>
        <p:nvPicPr>
          <p:cNvPr id="26629" name="Picture 2" descr="http://www.fanuc.eu/~/media/corporate/products/robots/r1000/generic/400x600/int-ro-pr-r100080h-r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2420938"/>
            <a:ext cx="25717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CaixaDeTexto 7"/>
          <p:cNvSpPr txBox="1">
            <a:spLocks noChangeArrowheads="1"/>
          </p:cNvSpPr>
          <p:nvPr/>
        </p:nvSpPr>
        <p:spPr bwMode="auto">
          <a:xfrm>
            <a:off x="1000125" y="3143250"/>
            <a:ext cx="2500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R-1000iA/80H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71500" y="4000500"/>
          <a:ext cx="3143250" cy="142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Number of axis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Reach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2230 mm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Load capacity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Times New Roman" pitchFamily="18" charset="0"/>
                          <a:cs typeface="Times New Roman" pitchFamily="18" charset="0"/>
                        </a:rPr>
                        <a:t>80 kg</a:t>
                      </a: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6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Espaço Reservado para Número de Slid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7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88" y="857250"/>
            <a:ext cx="6143625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00" b="1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 – Solution description</a:t>
            </a:r>
          </a:p>
        </p:txBody>
      </p:sp>
      <p:sp>
        <p:nvSpPr>
          <p:cNvPr id="28675" name="CaixaDeTexto 7"/>
          <p:cNvSpPr txBox="1">
            <a:spLocks noChangeArrowheads="1"/>
          </p:cNvSpPr>
          <p:nvPr/>
        </p:nvSpPr>
        <p:spPr bwMode="auto">
          <a:xfrm>
            <a:off x="1000125" y="2286000"/>
            <a:ext cx="5357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2.1 – Robot choice;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 – Robot and fixtures positioning;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2.3 – Robot trajectory and programming;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2.4 – Robotic cell inputs and outputs;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2.5 – Operational safety considerations.</a:t>
            </a: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8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apture1.JPG"/>
          <p:cNvPicPr>
            <a:picLocks noChangeAspect="1" noChangeArrowheads="1"/>
          </p:cNvPicPr>
          <p:nvPr/>
        </p:nvPicPr>
        <p:blipFill>
          <a:blip r:embed="rId3" cstate="print"/>
          <a:srcRect l="2492" t="1537" r="10298" b="4712"/>
          <a:stretch>
            <a:fillRect/>
          </a:stretch>
        </p:blipFill>
        <p:spPr bwMode="auto">
          <a:xfrm>
            <a:off x="3214688" y="1857375"/>
            <a:ext cx="511175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8" y="357188"/>
            <a:ext cx="72151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2.2 – Robot and fixtures positioning</a:t>
            </a:r>
          </a:p>
        </p:txBody>
      </p:sp>
      <p:sp>
        <p:nvSpPr>
          <p:cNvPr id="30724" name="CaixaDeTexto 7"/>
          <p:cNvSpPr txBox="1">
            <a:spLocks noChangeArrowheads="1"/>
          </p:cNvSpPr>
          <p:nvPr/>
        </p:nvSpPr>
        <p:spPr bwMode="auto">
          <a:xfrm>
            <a:off x="500063" y="1357313"/>
            <a:ext cx="8215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Problematic: size of the conveyors.</a:t>
            </a:r>
          </a:p>
        </p:txBody>
      </p:sp>
      <p:sp>
        <p:nvSpPr>
          <p:cNvPr id="30725" name="Retângulo 9"/>
          <p:cNvSpPr>
            <a:spLocks noChangeArrowheads="1"/>
          </p:cNvSpPr>
          <p:nvPr/>
        </p:nvSpPr>
        <p:spPr bwMode="auto">
          <a:xfrm>
            <a:off x="500063" y="2181225"/>
            <a:ext cx="1311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30726" name="Retângulo 13"/>
          <p:cNvSpPr>
            <a:spLocks noChangeArrowheads="1"/>
          </p:cNvSpPr>
          <p:nvPr/>
        </p:nvSpPr>
        <p:spPr bwMode="auto">
          <a:xfrm>
            <a:off x="500063" y="3030538"/>
            <a:ext cx="21637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verticalization!</a:t>
            </a:r>
          </a:p>
        </p:txBody>
      </p:sp>
      <p:pic>
        <p:nvPicPr>
          <p:cNvPr id="307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2813" y="55563"/>
            <a:ext cx="1630362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Espaço Reservado para Número de Slide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286279-319E-4031-BD6D-61C475A56035}" type="slidenum">
              <a:rPr lang="pt-BR" altLang="en-US" smtClean="0"/>
              <a:pPr/>
              <a:t>9</a:t>
            </a:fld>
            <a:r>
              <a:rPr lang="pt-BR" altLang="en-US" smtClean="0"/>
              <a:t>/36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820</Words>
  <Application>Microsoft Office PowerPoint</Application>
  <PresentationFormat>Apresentação na tela (4:3)</PresentationFormat>
  <Paragraphs>251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36</vt:i4>
      </vt:variant>
    </vt:vector>
  </HeadingPairs>
  <TitlesOfParts>
    <vt:vector size="39" baseType="lpstr">
      <vt:lpstr>Tema do Office</vt:lpstr>
      <vt:lpstr>1_Tema do Office</vt:lpstr>
      <vt:lpstr>2_Tema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150</cp:revision>
  <cp:lastPrinted>1601-01-01T00:00:00Z</cp:lastPrinted>
  <dcterms:created xsi:type="dcterms:W3CDTF">2016-10-22T15:50:07Z</dcterms:created>
  <dcterms:modified xsi:type="dcterms:W3CDTF">2017-02-28T19:04:58Z</dcterms:modified>
</cp:coreProperties>
</file>