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58" r:id="rId28"/>
    <p:sldId id="259" r:id="rId29"/>
    <p:sldId id="26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25/04/2017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484784"/>
            <a:ext cx="6787480" cy="1828800"/>
          </a:xfrm>
        </p:spPr>
        <p:txBody>
          <a:bodyPr/>
          <a:lstStyle/>
          <a:p>
            <a:r>
              <a:rPr lang="pt-BR" dirty="0" err="1" smtClean="0"/>
              <a:t>Soutenance</a:t>
            </a:r>
            <a:r>
              <a:rPr lang="pt-BR" dirty="0" smtClean="0"/>
              <a:t> </a:t>
            </a:r>
            <a:r>
              <a:rPr lang="pt-BR" dirty="0" err="1" smtClean="0"/>
              <a:t>Séquence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.JPG"/>
          <p:cNvPicPr>
            <a:picLocks noChangeAspect="1"/>
          </p:cNvPicPr>
          <p:nvPr/>
        </p:nvPicPr>
        <p:blipFill>
          <a:blip r:embed="rId2" cstate="print"/>
          <a:srcRect l="-51" r="3079"/>
          <a:stretch>
            <a:fillRect/>
          </a:stretch>
        </p:blipFill>
        <p:spPr>
          <a:xfrm>
            <a:off x="71438" y="2357430"/>
            <a:ext cx="9001156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2428868"/>
            <a:ext cx="8992036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42886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Estimation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Alors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va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w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  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571472" y="445765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de </a:t>
            </a:r>
            <a:r>
              <a:rPr lang="pt-BR" sz="2000" dirty="0" err="1" smtClean="0"/>
              <a:t>l’erreur</a:t>
            </a:r>
            <a:r>
              <a:rPr lang="pt-BR" sz="2000" dirty="0" smtClean="0"/>
              <a:t> </a:t>
            </a:r>
            <a:r>
              <a:rPr lang="pt-BR" sz="2000" dirty="0" err="1" smtClean="0"/>
              <a:t>sera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10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357430"/>
            <a:ext cx="2971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84" y="3500438"/>
            <a:ext cx="69913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4357694"/>
            <a:ext cx="4191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5357826"/>
            <a:ext cx="120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5715016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6072206"/>
            <a:ext cx="1028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2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143116"/>
            <a:ext cx="9144000" cy="40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graph.JPG"/>
          <p:cNvPicPr>
            <a:picLocks noChangeAspect="1"/>
          </p:cNvPicPr>
          <p:nvPr/>
        </p:nvPicPr>
        <p:blipFill>
          <a:blip r:embed="rId2" cstate="print"/>
          <a:srcRect l="3125" r="3125"/>
          <a:stretch>
            <a:fillRect/>
          </a:stretch>
        </p:blipFill>
        <p:spPr>
          <a:xfrm>
            <a:off x="357158" y="2111495"/>
            <a:ext cx="8501122" cy="46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convertir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cartésiennes</a:t>
            </a:r>
            <a:r>
              <a:rPr lang="pt-BR" sz="2000" dirty="0" smtClean="0"/>
              <a:t> </a:t>
            </a:r>
            <a:r>
              <a:rPr lang="pt-BR" sz="2000" dirty="0" err="1" smtClean="0"/>
              <a:t>aux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angulaires</a:t>
            </a:r>
            <a:r>
              <a:rPr lang="pt-BR" sz="2000" dirty="0" smtClean="0"/>
              <a:t> nécessaires, </a:t>
            </a:r>
            <a:r>
              <a:rPr lang="pt-BR" sz="2000" dirty="0" err="1" smtClean="0"/>
              <a:t>on</a:t>
            </a:r>
            <a:r>
              <a:rPr lang="pt-BR" sz="2000" dirty="0" smtClean="0"/>
              <a:t> a </a:t>
            </a:r>
            <a:r>
              <a:rPr lang="pt-BR" sz="2000" dirty="0" err="1" smtClean="0"/>
              <a:t>besoin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143248"/>
            <a:ext cx="6724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571472" y="4314774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veut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</a:t>
            </a:r>
            <a:r>
              <a:rPr lang="pt-BR" sz="2000" dirty="0" err="1" smtClean="0"/>
              <a:t>aussi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vitesse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43397"/>
            <a:ext cx="1057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531490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 </a:t>
            </a:r>
            <a:r>
              <a:rPr lang="pt-BR" sz="2000" dirty="0" err="1" smtClean="0"/>
              <a:t>plus</a:t>
            </a:r>
            <a:r>
              <a:rPr lang="pt-BR" sz="2000" dirty="0" smtClean="0"/>
              <a:t>, </a:t>
            </a:r>
            <a:r>
              <a:rPr lang="pt-BR" sz="2000" dirty="0" err="1" smtClean="0"/>
              <a:t>compensation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gravitationnel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14554"/>
            <a:ext cx="9144000" cy="41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xyz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6" y="2190207"/>
            <a:ext cx="8858280" cy="43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arti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180165"/>
            <a:ext cx="8858312" cy="43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5" name="Imagem 4" descr="PIDtaskfullrobotmove.JPG"/>
          <p:cNvPicPr>
            <a:picLocks noChangeAspect="1"/>
          </p:cNvPicPr>
          <p:nvPr/>
        </p:nvPicPr>
        <p:blipFill>
          <a:blip r:embed="rId2" cstate="print"/>
          <a:srcRect l="3775" t="2672" r="3103" b="4293"/>
          <a:stretch>
            <a:fillRect/>
          </a:stretch>
        </p:blipFill>
        <p:spPr>
          <a:xfrm>
            <a:off x="1785918" y="1857364"/>
            <a:ext cx="5286412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1. </a:t>
            </a:r>
            <a:r>
              <a:rPr lang="pt-BR" dirty="0" err="1"/>
              <a:t>Introduction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78" y="1844824"/>
            <a:ext cx="6687340" cy="42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7" name="Imagem 6" descr="PIDtaskrobotmove.JPG"/>
          <p:cNvPicPr>
            <a:picLocks noChangeAspect="1"/>
          </p:cNvPicPr>
          <p:nvPr/>
        </p:nvPicPr>
        <p:blipFill>
          <a:blip r:embed="rId2" cstate="print"/>
          <a:srcRect l="8040" t="2174" r="3522" b="2717"/>
          <a:stretch>
            <a:fillRect/>
          </a:stretch>
        </p:blipFill>
        <p:spPr>
          <a:xfrm>
            <a:off x="1785918" y="1889834"/>
            <a:ext cx="5286412" cy="46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Même</a:t>
            </a:r>
            <a:r>
              <a:rPr lang="pt-BR" sz="2000" dirty="0" smtClean="0"/>
              <a:t> </a:t>
            </a:r>
            <a:r>
              <a:rPr lang="pt-BR" sz="2000" dirty="0" err="1" smtClean="0"/>
              <a:t>principe</a:t>
            </a:r>
            <a:r>
              <a:rPr lang="pt-BR" sz="2000" dirty="0" smtClean="0"/>
              <a:t> que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, mais </a:t>
            </a:r>
            <a:r>
              <a:rPr lang="pt-BR" sz="2000" dirty="0" err="1" smtClean="0"/>
              <a:t>maintenant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estimer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143248"/>
            <a:ext cx="3267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984973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Problèmes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Pseudo-inverse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Dérivé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Linéaire</a:t>
            </a:r>
          </a:p>
          <a:p>
            <a:r>
              <a:rPr lang="pt-BR" dirty="0" smtClean="0"/>
              <a:t>Arc de Cercle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Problème: Vitesse et Acceleration</a:t>
            </a:r>
          </a:p>
          <a:p>
            <a:r>
              <a:rPr lang="pt-BR" dirty="0" smtClean="0"/>
              <a:t>Solution: Interpoler pour lisser courbes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1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r>
              <a:rPr lang="pt-BR" dirty="0" smtClean="0"/>
              <a:t> </a:t>
            </a:r>
            <a:r>
              <a:rPr lang="pt-BR" dirty="0"/>
              <a:t>– Cas </a:t>
            </a:r>
            <a:r>
              <a:rPr lang="pt-BR" dirty="0" smtClean="0"/>
              <a:t>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Création de trajectoire</a:t>
            </a:r>
          </a:p>
          <a:p>
            <a:r>
              <a:rPr lang="pt-BR" dirty="0" smtClean="0"/>
              <a:t>Lissement de courbe pour interpolation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6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r>
              <a:rPr lang="pt-BR" dirty="0" smtClean="0"/>
              <a:t> </a:t>
            </a:r>
            <a:r>
              <a:rPr lang="pt-BR" dirty="0" smtClean="0"/>
              <a:t>– Cas Arc de Cercle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cercle</a:t>
            </a:r>
          </a:p>
          <a:p>
            <a:r>
              <a:rPr lang="fr-FR" dirty="0" err="1" smtClean="0"/>
              <a:t>Paramétrisation</a:t>
            </a:r>
            <a:r>
              <a:rPr lang="fr-FR" dirty="0" smtClean="0"/>
              <a:t> </a:t>
            </a:r>
            <a:r>
              <a:rPr lang="fr-FR" dirty="0"/>
              <a:t>le </a:t>
            </a:r>
            <a:r>
              <a:rPr lang="fr-FR" dirty="0" smtClean="0"/>
              <a:t>cercle</a:t>
            </a:r>
          </a:p>
          <a:p>
            <a:r>
              <a:rPr lang="fr-FR" dirty="0" smtClean="0"/>
              <a:t>Calcul </a:t>
            </a:r>
            <a:r>
              <a:rPr lang="fr-FR" dirty="0"/>
              <a:t>du angle du </a:t>
            </a:r>
            <a:r>
              <a:rPr lang="fr-FR" dirty="0" smtClean="0"/>
              <a:t>arc</a:t>
            </a:r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polynôme interpolateur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Résultats</a:t>
            </a:r>
            <a:r>
              <a:rPr lang="pt-BR" dirty="0" smtClean="0"/>
              <a:t> </a:t>
            </a:r>
            <a:r>
              <a:rPr lang="pt-BR" dirty="0" smtClean="0"/>
              <a:t>au moment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4611330"/>
            <a:ext cx="3512061" cy="115898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2292355"/>
            <a:ext cx="3152021" cy="13525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17" y="2102265"/>
            <a:ext cx="3533878" cy="8663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23640"/>
            <a:ext cx="3046661" cy="33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Utilité</a:t>
            </a:r>
            <a:r>
              <a:rPr lang="pt-BR" sz="2000" dirty="0"/>
              <a:t>: interface entre </a:t>
            </a:r>
            <a:r>
              <a:rPr lang="pt-BR" sz="2000" dirty="0" err="1"/>
              <a:t>l’ordinateur</a:t>
            </a:r>
            <a:r>
              <a:rPr lang="pt-BR" sz="2000" dirty="0"/>
              <a:t> et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joueurs</a:t>
            </a:r>
            <a:r>
              <a:rPr lang="pt-BR" sz="2000" dirty="0"/>
              <a:t> </a:t>
            </a:r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lancer</a:t>
            </a:r>
            <a:r>
              <a:rPr lang="pt-BR" sz="2000" dirty="0"/>
              <a:t>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mouvements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jeu</a:t>
            </a:r>
            <a:r>
              <a:rPr lang="pt-BR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Méthodologie</a:t>
            </a:r>
            <a:r>
              <a:rPr lang="pt-BR" sz="2000" dirty="0"/>
              <a:t>:  </a:t>
            </a:r>
            <a:r>
              <a:rPr lang="pt-BR" sz="2000" dirty="0" err="1"/>
              <a:t>développé</a:t>
            </a:r>
            <a:r>
              <a:rPr lang="pt-BR" sz="2000" dirty="0"/>
              <a:t> par </a:t>
            </a:r>
            <a:r>
              <a:rPr lang="pt-BR" sz="2000" dirty="0" err="1"/>
              <a:t>programmation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Déployé</a:t>
            </a:r>
            <a:r>
              <a:rPr lang="pt-BR" sz="2000" dirty="0"/>
              <a:t> de </a:t>
            </a:r>
            <a:r>
              <a:rPr lang="pt-BR" sz="2000" dirty="0" err="1"/>
              <a:t>manière</a:t>
            </a:r>
            <a:r>
              <a:rPr lang="pt-BR" sz="2000" dirty="0"/>
              <a:t> </a:t>
            </a:r>
            <a:r>
              <a:rPr lang="pt-BR" sz="2000" dirty="0" err="1"/>
              <a:t>modularisée</a:t>
            </a:r>
            <a:r>
              <a:rPr lang="pt-BR" sz="2000" dirty="0"/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3284984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253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Tâches</a:t>
            </a:r>
            <a:r>
              <a:rPr lang="pt-BR" sz="2000" dirty="0"/>
              <a:t> à </a:t>
            </a:r>
            <a:r>
              <a:rPr lang="pt-BR" sz="2000" dirty="0" err="1"/>
              <a:t>accomplir</a:t>
            </a:r>
            <a:r>
              <a:rPr lang="pt-BR" sz="20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204864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Calendrier</a:t>
            </a:r>
            <a:r>
              <a:rPr lang="pt-BR" sz="2000" dirty="0"/>
              <a:t> de </a:t>
            </a:r>
            <a:r>
              <a:rPr lang="pt-BR" sz="2000" dirty="0" err="1"/>
              <a:t>réalisation</a:t>
            </a:r>
            <a:r>
              <a:rPr lang="pt-BR" sz="2000" dirty="0"/>
              <a:t> de </a:t>
            </a:r>
            <a:r>
              <a:rPr lang="pt-BR" sz="2000" dirty="0" err="1"/>
              <a:t>l’étape</a:t>
            </a:r>
            <a:r>
              <a:rPr lang="pt-BR" sz="2000" dirty="0"/>
              <a:t> 2.B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" y="2350288"/>
            <a:ext cx="85165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pic>
        <p:nvPicPr>
          <p:cNvPr id="1028" name="Picture 4" descr="Resultado de imagem para kuka you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20" y="1499634"/>
            <a:ext cx="374441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ick tack t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230613" cy="4218894"/>
          </a:xfrm>
          <a:prstGeom prst="rect">
            <a:avLst/>
          </a:prstGeom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33566" y="5317532"/>
            <a:ext cx="8111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La </a:t>
            </a:r>
            <a:r>
              <a:rPr lang="pt-BR" sz="2600" dirty="0" err="1"/>
              <a:t>validation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projet</a:t>
            </a:r>
            <a:r>
              <a:rPr lang="pt-BR" sz="2600" dirty="0"/>
              <a:t> consiste </a:t>
            </a:r>
            <a:r>
              <a:rPr lang="pt-BR" sz="2600" dirty="0" err="1"/>
              <a:t>en</a:t>
            </a:r>
            <a:r>
              <a:rPr lang="pt-BR" sz="2600" dirty="0"/>
              <a:t> </a:t>
            </a:r>
            <a:r>
              <a:rPr lang="pt-BR" sz="2600" dirty="0" err="1"/>
              <a:t>jouer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jeu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morpion</a:t>
            </a:r>
            <a:r>
              <a:rPr lang="pt-BR" sz="2600" dirty="0"/>
              <a:t> </a:t>
            </a:r>
          </a:p>
          <a:p>
            <a:r>
              <a:rPr lang="pt-BR" sz="2600" dirty="0" err="1"/>
              <a:t>dans</a:t>
            </a:r>
            <a:r>
              <a:rPr lang="pt-BR" sz="2600" dirty="0"/>
              <a:t> </a:t>
            </a:r>
            <a:r>
              <a:rPr lang="pt-BR" sz="2600" dirty="0" err="1" smtClean="0"/>
              <a:t>un</a:t>
            </a:r>
            <a:r>
              <a:rPr lang="pt-BR" sz="2600" dirty="0" smtClean="0"/>
              <a:t> tableau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6950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2648" y="2276872"/>
            <a:ext cx="71287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. </a:t>
            </a:r>
            <a:r>
              <a:rPr lang="pt-BR" sz="2600" dirty="0" err="1"/>
              <a:t>Systéme</a:t>
            </a:r>
            <a:r>
              <a:rPr lang="pt-BR" sz="2600" dirty="0"/>
              <a:t> de </a:t>
            </a:r>
            <a:r>
              <a:rPr lang="pt-BR" sz="2600" dirty="0" err="1"/>
              <a:t>coommande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Gestion</a:t>
            </a:r>
            <a:r>
              <a:rPr lang="pt-BR" sz="2600" dirty="0"/>
              <a:t>  de </a:t>
            </a:r>
            <a:r>
              <a:rPr lang="pt-BR" sz="2600" dirty="0" err="1"/>
              <a:t>trajectoire</a:t>
            </a:r>
            <a:endParaRPr lang="pt-BR" sz="2600" dirty="0"/>
          </a:p>
          <a:p>
            <a:r>
              <a:rPr lang="pt-BR" sz="2600" dirty="0"/>
              <a:t>. Interface </a:t>
            </a:r>
            <a:r>
              <a:rPr lang="pt-BR" sz="2600" dirty="0" err="1"/>
              <a:t>Homme-Machine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Implementation</a:t>
            </a:r>
            <a:r>
              <a:rPr lang="pt-BR" sz="2600" dirty="0"/>
              <a:t> </a:t>
            </a:r>
            <a:r>
              <a:rPr lang="pt-BR" sz="2600" dirty="0" err="1"/>
              <a:t>sur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robot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143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3.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Travail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4" y="1700808"/>
            <a:ext cx="4946873" cy="349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65665"/>
            <a:ext cx="482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Designation</a:t>
            </a:r>
            <a:r>
              <a:rPr lang="pt-BR" sz="2000" dirty="0"/>
              <a:t> de </a:t>
            </a:r>
            <a:r>
              <a:rPr lang="pt-BR" sz="2000" dirty="0" err="1"/>
              <a:t>tâches</a:t>
            </a:r>
            <a:r>
              <a:rPr lang="pt-BR" sz="20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A: Rafael </a:t>
            </a:r>
            <a:r>
              <a:rPr lang="pt-BR" sz="2000" dirty="0" err="1"/>
              <a:t>Accacio</a:t>
            </a:r>
            <a:r>
              <a:rPr lang="pt-BR" sz="2000" dirty="0"/>
              <a:t> et Rafael Eller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B: Tiago et Karoline</a:t>
            </a:r>
          </a:p>
        </p:txBody>
      </p:sp>
    </p:spTree>
    <p:extLst>
      <p:ext uri="{BB962C8B-B14F-4D97-AF65-F5344CB8AC3E}">
        <p14:creationId xmlns:p14="http://schemas.microsoft.com/office/powerpoint/2010/main" val="25695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2130974"/>
            <a:ext cx="2189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Tâches</a:t>
            </a:r>
            <a:r>
              <a:rPr lang="pt-BR" sz="2000" dirty="0" smtClean="0"/>
              <a:t> à </a:t>
            </a:r>
            <a:r>
              <a:rPr lang="pt-BR" sz="2000" dirty="0" err="1" smtClean="0"/>
              <a:t>accomplir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16959" y="2643182"/>
          <a:ext cx="5910083" cy="3869647"/>
        </p:xfrm>
        <a:graphic>
          <a:graphicData uri="http://schemas.openxmlformats.org/drawingml/2006/table">
            <a:tbl>
              <a:tblPr/>
              <a:tblGrid>
                <a:gridCol w="1428760"/>
                <a:gridCol w="4481323"/>
              </a:tblGrid>
              <a:tr h="762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Intégration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avec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robot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71472" y="1714488"/>
            <a:ext cx="728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Générer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</a:t>
            </a:r>
            <a:r>
              <a:rPr lang="pt-BR" sz="2000" dirty="0" err="1" smtClean="0"/>
              <a:t>lois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07935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48" y="2071678"/>
          <a:ext cx="8858308" cy="3857652"/>
        </p:xfrm>
        <a:graphic>
          <a:graphicData uri="http://schemas.openxmlformats.org/drawingml/2006/table">
            <a:tbl>
              <a:tblPr/>
              <a:tblGrid>
                <a:gridCol w="1214442"/>
                <a:gridCol w="3626911"/>
                <a:gridCol w="659503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</a:tblGrid>
              <a:tr h="3214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Unités (1h30)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Calendrier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du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projet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Séquence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espace articulaire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le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</a:tr>
            </a:tbl>
          </a:graphicData>
        </a:graphic>
      </p:graphicFrame>
      <p:sp>
        <p:nvSpPr>
          <p:cNvPr id="7" name="Seta para a esquerda 6"/>
          <p:cNvSpPr/>
          <p:nvPr/>
        </p:nvSpPr>
        <p:spPr>
          <a:xfrm>
            <a:off x="8072462" y="4857760"/>
            <a:ext cx="428628" cy="28575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sp>
        <p:nvSpPr>
          <p:cNvPr id="8" name="TextBox 5"/>
          <p:cNvSpPr txBox="1"/>
          <p:nvPr/>
        </p:nvSpPr>
        <p:spPr>
          <a:xfrm>
            <a:off x="785786" y="264318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types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752242" y="4743402"/>
            <a:ext cx="274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approches</a:t>
            </a:r>
            <a:r>
              <a:rPr lang="pt-BR" sz="2000" dirty="0" smtClean="0"/>
              <a:t> </a:t>
            </a:r>
            <a:r>
              <a:rPr lang="pt-BR" sz="2000" dirty="0" err="1" smtClean="0"/>
              <a:t>utilisées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10" name="Chave esquerda 9"/>
          <p:cNvSpPr/>
          <p:nvPr/>
        </p:nvSpPr>
        <p:spPr>
          <a:xfrm>
            <a:off x="3643306" y="2285992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5"/>
          <p:cNvSpPr txBox="1"/>
          <p:nvPr/>
        </p:nvSpPr>
        <p:spPr>
          <a:xfrm>
            <a:off x="3857620" y="22859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Angulaire</a:t>
            </a:r>
            <a:endParaRPr lang="pt-BR" sz="2000" dirty="0" smtClean="0"/>
          </a:p>
        </p:txBody>
      </p:sp>
      <p:sp>
        <p:nvSpPr>
          <p:cNvPr id="12" name="TextBox 5"/>
          <p:cNvSpPr txBox="1"/>
          <p:nvPr/>
        </p:nvSpPr>
        <p:spPr>
          <a:xfrm>
            <a:off x="3857620" y="302889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Cartésienne</a:t>
            </a:r>
            <a:endParaRPr lang="pt-BR" sz="2000" dirty="0" smtClean="0"/>
          </a:p>
        </p:txBody>
      </p:sp>
      <p:sp>
        <p:nvSpPr>
          <p:cNvPr id="13" name="Chave esquerda 12"/>
          <p:cNvSpPr/>
          <p:nvPr/>
        </p:nvSpPr>
        <p:spPr>
          <a:xfrm>
            <a:off x="3643306" y="4357694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5"/>
          <p:cNvSpPr txBox="1"/>
          <p:nvPr/>
        </p:nvSpPr>
        <p:spPr>
          <a:xfrm>
            <a:off x="3857620" y="435769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PID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3857620" y="510059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calculé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71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404880"/>
            <a:ext cx="2725757" cy="45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/>
          <p:nvPr/>
        </p:nvSpPr>
        <p:spPr>
          <a:xfrm>
            <a:off x="571472" y="242886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Modèle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</a:t>
            </a:r>
            <a:r>
              <a:rPr lang="pt-BR" sz="2000" dirty="0" err="1" smtClean="0"/>
              <a:t>direct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571472" y="307181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Hypothèse</a:t>
            </a:r>
            <a:r>
              <a:rPr lang="pt-BR" sz="2000" dirty="0" smtClean="0"/>
              <a:t>: </a:t>
            </a:r>
            <a:r>
              <a:rPr lang="pt-BR" sz="2000" dirty="0" err="1" smtClean="0"/>
              <a:t>chaque</a:t>
            </a:r>
            <a:r>
              <a:rPr lang="pt-BR" sz="2000" dirty="0" smtClean="0"/>
              <a:t> </a:t>
            </a:r>
            <a:r>
              <a:rPr lang="pt-BR" sz="2000" dirty="0" err="1" smtClean="0"/>
              <a:t>articulation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 </a:t>
            </a:r>
            <a:r>
              <a:rPr lang="pt-BR" sz="2000" dirty="0" err="1" smtClean="0"/>
              <a:t>est</a:t>
            </a:r>
            <a:r>
              <a:rPr lang="pt-BR" sz="2000" dirty="0" smtClean="0"/>
              <a:t> </a:t>
            </a:r>
            <a:r>
              <a:rPr lang="pt-BR" sz="2000" dirty="0" err="1" smtClean="0"/>
              <a:t>découplée</a:t>
            </a:r>
            <a:r>
              <a:rPr lang="pt-BR" sz="2000" dirty="0" smtClean="0"/>
              <a:t> </a:t>
            </a:r>
            <a:r>
              <a:rPr lang="pt-BR" sz="2000" dirty="0" err="1" smtClean="0"/>
              <a:t>des</a:t>
            </a:r>
            <a:r>
              <a:rPr lang="pt-BR" sz="2000" dirty="0" smtClean="0"/>
              <a:t> </a:t>
            </a:r>
            <a:r>
              <a:rPr lang="pt-BR" sz="2000" dirty="0" err="1" smtClean="0"/>
              <a:t>autres</a:t>
            </a:r>
            <a:endParaRPr lang="pt-BR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71876"/>
            <a:ext cx="3143272" cy="51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445765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 um </a:t>
            </a:r>
            <a:r>
              <a:rPr lang="pt-BR" sz="2000" dirty="0" err="1" smtClean="0"/>
              <a:t>contrôleur</a:t>
            </a:r>
            <a:r>
              <a:rPr lang="pt-BR" sz="2000" dirty="0" smtClean="0"/>
              <a:t> PID:  </a:t>
            </a:r>
            <a:endParaRPr lang="pt-BR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167199"/>
            <a:ext cx="4791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5357826"/>
            <a:ext cx="19892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5762643"/>
            <a:ext cx="2547264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6143644"/>
            <a:ext cx="1803734" cy="3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69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434</TotalTime>
  <Words>597</Words>
  <Application>Microsoft Office PowerPoint</Application>
  <PresentationFormat>On-screen Show (4:3)</PresentationFormat>
  <Paragraphs>220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Soutenance Séquence 7</vt:lpstr>
      <vt:lpstr>1. Introduction</vt:lpstr>
      <vt:lpstr>2. Objectifs</vt:lpstr>
      <vt:lpstr>2. Objectifs</vt:lpstr>
      <vt:lpstr>3. Division du Travail</vt:lpstr>
      <vt:lpstr>4. Commande du robot</vt:lpstr>
      <vt:lpstr>4. Commande du robot</vt:lpstr>
      <vt:lpstr>4. Commande du robot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5. Trajectoires</vt:lpstr>
      <vt:lpstr>5. Trajectoires</vt:lpstr>
      <vt:lpstr>5. Trajectoires – Cas Linéaire</vt:lpstr>
      <vt:lpstr>5. Trajectoires – Cas Arc de Cercle</vt:lpstr>
      <vt:lpstr>5. Résultats au moment</vt:lpstr>
      <vt:lpstr>7. L’interface homme machine (IHM)</vt:lpstr>
      <vt:lpstr>7. L’interface homme machine (IHM)</vt:lpstr>
      <vt:lpstr>7. L’interface homme machine (IHM)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Karoline</cp:lastModifiedBy>
  <cp:revision>15</cp:revision>
  <dcterms:created xsi:type="dcterms:W3CDTF">2017-04-24T12:33:28Z</dcterms:created>
  <dcterms:modified xsi:type="dcterms:W3CDTF">2017-04-25T18:50:14Z</dcterms:modified>
</cp:coreProperties>
</file>