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58" r:id="rId29"/>
    <p:sldId id="259" r:id="rId30"/>
    <p:sldId id="260" r:id="rId31"/>
    <p:sldId id="285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1032D4-AB5A-436F-8F6A-659FB4B12AEA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8CDA44-98EF-43F6-B96A-BA6F6C9127FB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484784"/>
            <a:ext cx="6787480" cy="1828800"/>
          </a:xfrm>
        </p:spPr>
        <p:txBody>
          <a:bodyPr/>
          <a:lstStyle/>
          <a:p>
            <a:r>
              <a:rPr lang="pt-BR" dirty="0" err="1" smtClean="0"/>
              <a:t>Soutenance</a:t>
            </a:r>
            <a:r>
              <a:rPr lang="pt-BR" dirty="0" smtClean="0"/>
              <a:t> </a:t>
            </a:r>
            <a:r>
              <a:rPr lang="pt-BR" dirty="0" err="1" smtClean="0"/>
              <a:t>Séquence</a:t>
            </a:r>
            <a:r>
              <a:rPr lang="pt-BR" dirty="0" smtClean="0"/>
              <a:t> 7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6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joint.JPG"/>
          <p:cNvPicPr>
            <a:picLocks noChangeAspect="1"/>
          </p:cNvPicPr>
          <p:nvPr/>
        </p:nvPicPr>
        <p:blipFill>
          <a:blip r:embed="rId2" cstate="print"/>
          <a:srcRect l="-51" r="3079"/>
          <a:stretch>
            <a:fillRect/>
          </a:stretch>
        </p:blipFill>
        <p:spPr>
          <a:xfrm>
            <a:off x="71438" y="2357430"/>
            <a:ext cx="9001156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joint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2428868"/>
            <a:ext cx="8992036" cy="32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Deuxième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Couple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calculée</a:t>
            </a:r>
            <a:endParaRPr lang="pt-BR" sz="2000" b="1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2428868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Estimation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071810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Alors</a:t>
            </a:r>
            <a:r>
              <a:rPr lang="pt-BR" sz="2000" dirty="0" smtClean="0"/>
              <a:t>,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va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utiliser</a:t>
            </a:r>
            <a:r>
              <a:rPr lang="pt-BR" sz="2000" dirty="0" smtClean="0"/>
              <a:t> w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:   </a:t>
            </a:r>
            <a:endParaRPr lang="pt-BR" sz="2000" dirty="0"/>
          </a:p>
        </p:txBody>
      </p:sp>
      <p:sp>
        <p:nvSpPr>
          <p:cNvPr id="8" name="TextBox 5"/>
          <p:cNvSpPr txBox="1"/>
          <p:nvPr/>
        </p:nvSpPr>
        <p:spPr>
          <a:xfrm>
            <a:off x="571472" y="445765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dynamique</a:t>
            </a:r>
            <a:r>
              <a:rPr lang="pt-BR" sz="2000" dirty="0" smtClean="0"/>
              <a:t> de </a:t>
            </a:r>
            <a:r>
              <a:rPr lang="pt-BR" sz="2000" dirty="0" err="1" smtClean="0"/>
              <a:t>l’erreur</a:t>
            </a:r>
            <a:r>
              <a:rPr lang="pt-BR" sz="2000" dirty="0" smtClean="0"/>
              <a:t> </a:t>
            </a:r>
            <a:r>
              <a:rPr lang="pt-BR" sz="2000" dirty="0" err="1" smtClean="0"/>
              <a:t>sera</a:t>
            </a:r>
            <a:r>
              <a:rPr lang="pt-BR" sz="2000" dirty="0" smtClean="0"/>
              <a:t>: </a:t>
            </a:r>
            <a:endParaRPr lang="pt-BR" sz="2000" dirty="0"/>
          </a:p>
        </p:txBody>
      </p:sp>
      <p:sp>
        <p:nvSpPr>
          <p:cNvPr id="10" name="TextBox 5"/>
          <p:cNvSpPr txBox="1"/>
          <p:nvPr/>
        </p:nvSpPr>
        <p:spPr>
          <a:xfrm>
            <a:off x="571472" y="535782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avoir</a:t>
            </a:r>
            <a:r>
              <a:rPr lang="pt-BR" sz="2000" dirty="0" smtClean="0"/>
              <a:t> une </a:t>
            </a:r>
            <a:r>
              <a:rPr lang="pt-BR" sz="2000" dirty="0" err="1" smtClean="0"/>
              <a:t>pulsation</a:t>
            </a:r>
            <a:r>
              <a:rPr lang="pt-BR" sz="2000" dirty="0" smtClean="0"/>
              <a:t> de </a:t>
            </a:r>
            <a:r>
              <a:rPr lang="pt-BR" sz="2000" dirty="0" err="1" smtClean="0"/>
              <a:t>brisure</a:t>
            </a:r>
            <a:r>
              <a:rPr lang="pt-BR" sz="2000" dirty="0" smtClean="0"/>
              <a:t> </a:t>
            </a:r>
            <a:r>
              <a:rPr lang="el-GR" sz="2000" dirty="0" smtClean="0">
                <a:latin typeface="Arial"/>
                <a:cs typeface="Arial"/>
              </a:rPr>
              <a:t>ω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pas</a:t>
            </a:r>
            <a:r>
              <a:rPr lang="pt-BR" sz="2000" dirty="0" smtClean="0"/>
              <a:t> de </a:t>
            </a:r>
            <a:r>
              <a:rPr lang="pt-BR" sz="2000" dirty="0" err="1" smtClean="0"/>
              <a:t>dépassement</a:t>
            </a:r>
            <a:r>
              <a:rPr lang="pt-BR" sz="2000" dirty="0" smtClean="0"/>
              <a:t> </a:t>
            </a:r>
            <a:r>
              <a:rPr lang="pt-BR" sz="2000" dirty="0" err="1" smtClean="0"/>
              <a:t>dans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réponse</a:t>
            </a:r>
            <a:r>
              <a:rPr lang="pt-BR" sz="2000" dirty="0" smtClean="0"/>
              <a:t> </a:t>
            </a:r>
            <a:r>
              <a:rPr lang="pt-BR" sz="2000" dirty="0" err="1" smtClean="0"/>
              <a:t>indicielle</a:t>
            </a:r>
            <a:r>
              <a:rPr lang="pt-BR" sz="2000" dirty="0" smtClean="0"/>
              <a:t>:</a:t>
            </a:r>
            <a:endParaRPr lang="pt-BR" sz="2000" dirty="0">
              <a:latin typeface="Tw Cen MT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357430"/>
            <a:ext cx="2971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84" y="3500438"/>
            <a:ext cx="69913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4357694"/>
            <a:ext cx="4191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5357826"/>
            <a:ext cx="12096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5715016"/>
            <a:ext cx="12001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4876" y="6072206"/>
            <a:ext cx="1028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327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CTIjoi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143116"/>
            <a:ext cx="9144000" cy="40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CTIjointgraph.JPG"/>
          <p:cNvPicPr>
            <a:picLocks noChangeAspect="1"/>
          </p:cNvPicPr>
          <p:nvPr/>
        </p:nvPicPr>
        <p:blipFill>
          <a:blip r:embed="rId2" cstate="print"/>
          <a:srcRect l="3125" r="3125"/>
          <a:stretch>
            <a:fillRect/>
          </a:stretch>
        </p:blipFill>
        <p:spPr>
          <a:xfrm>
            <a:off x="357158" y="2111495"/>
            <a:ext cx="8501122" cy="46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1714488"/>
            <a:ext cx="269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Première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PID</a:t>
            </a:r>
            <a:endParaRPr lang="pt-BR" sz="2000" b="1" dirty="0"/>
          </a:p>
        </p:txBody>
      </p:sp>
      <p:sp>
        <p:nvSpPr>
          <p:cNvPr id="5" name="TextBox 5"/>
          <p:cNvSpPr txBox="1"/>
          <p:nvPr/>
        </p:nvSpPr>
        <p:spPr>
          <a:xfrm>
            <a:off x="571472" y="2285992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convertir</a:t>
            </a:r>
            <a:r>
              <a:rPr lang="pt-BR" sz="2000" dirty="0" smtClean="0"/>
              <a:t> </a:t>
            </a:r>
            <a:r>
              <a:rPr lang="pt-BR" sz="2000" dirty="0" err="1" smtClean="0"/>
              <a:t>les</a:t>
            </a:r>
            <a:r>
              <a:rPr lang="pt-BR" sz="2000" dirty="0" smtClean="0"/>
              <a:t> consignes </a:t>
            </a:r>
            <a:r>
              <a:rPr lang="pt-BR" sz="2000" dirty="0" err="1" smtClean="0"/>
              <a:t>cartésiennes</a:t>
            </a:r>
            <a:r>
              <a:rPr lang="pt-BR" sz="2000" dirty="0" smtClean="0"/>
              <a:t> </a:t>
            </a:r>
            <a:r>
              <a:rPr lang="pt-BR" sz="2000" dirty="0" err="1" smtClean="0"/>
              <a:t>aux</a:t>
            </a:r>
            <a:r>
              <a:rPr lang="pt-BR" sz="2000" dirty="0" smtClean="0"/>
              <a:t> consignes </a:t>
            </a:r>
            <a:r>
              <a:rPr lang="pt-BR" sz="2000" dirty="0" err="1" smtClean="0"/>
              <a:t>angulaires</a:t>
            </a:r>
            <a:r>
              <a:rPr lang="pt-BR" sz="2000" dirty="0" smtClean="0"/>
              <a:t> nécessaires, </a:t>
            </a:r>
            <a:r>
              <a:rPr lang="pt-BR" sz="2000" dirty="0" err="1" smtClean="0"/>
              <a:t>on</a:t>
            </a:r>
            <a:r>
              <a:rPr lang="pt-BR" sz="2000" dirty="0" smtClean="0"/>
              <a:t> a </a:t>
            </a:r>
            <a:r>
              <a:rPr lang="pt-BR" sz="2000" dirty="0" err="1" smtClean="0"/>
              <a:t>besoin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143248"/>
            <a:ext cx="6724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5"/>
          <p:cNvSpPr txBox="1"/>
          <p:nvPr/>
        </p:nvSpPr>
        <p:spPr>
          <a:xfrm>
            <a:off x="571472" y="4314774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Si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veut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utiliser</a:t>
            </a:r>
            <a:r>
              <a:rPr lang="pt-BR" sz="2000" dirty="0" smtClean="0"/>
              <a:t> </a:t>
            </a:r>
            <a:r>
              <a:rPr lang="pt-BR" sz="2000" dirty="0" err="1" smtClean="0"/>
              <a:t>aussi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vitesse</a:t>
            </a:r>
            <a:r>
              <a:rPr lang="pt-BR" sz="2000" dirty="0" smtClean="0"/>
              <a:t> </a:t>
            </a:r>
            <a:r>
              <a:rPr lang="pt-BR" sz="2000" dirty="0" err="1" smtClean="0"/>
              <a:t>cartésienne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4243397"/>
            <a:ext cx="10572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5"/>
          <p:cNvSpPr txBox="1"/>
          <p:nvPr/>
        </p:nvSpPr>
        <p:spPr>
          <a:xfrm>
            <a:off x="571472" y="5314906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 </a:t>
            </a:r>
            <a:r>
              <a:rPr lang="pt-BR" sz="2000" dirty="0" err="1" smtClean="0"/>
              <a:t>plus</a:t>
            </a:r>
            <a:r>
              <a:rPr lang="pt-BR" sz="2000" dirty="0" smtClean="0"/>
              <a:t>, </a:t>
            </a:r>
            <a:r>
              <a:rPr lang="pt-BR" sz="2000" dirty="0" err="1" smtClean="0"/>
              <a:t>compensation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gravitationnel</a:t>
            </a:r>
            <a:r>
              <a:rPr lang="pt-BR" sz="2000" dirty="0" smtClean="0"/>
              <a:t>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256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Schéma</a:t>
            </a:r>
            <a:r>
              <a:rPr lang="pt-BR" sz="2000" dirty="0" smtClean="0"/>
              <a:t> </a:t>
            </a:r>
            <a:r>
              <a:rPr lang="pt-BR" sz="2000" dirty="0" err="1" smtClean="0"/>
              <a:t>bloc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14554"/>
            <a:ext cx="9144000" cy="41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xyz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6" y="2190207"/>
            <a:ext cx="8858280" cy="43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4" name="Imagem 3" descr="PIDtaskartigrap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2180165"/>
            <a:ext cx="8858312" cy="43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5" name="Imagem 4" descr="PIDtaskfullrobotmove.JPG"/>
          <p:cNvPicPr>
            <a:picLocks noChangeAspect="1"/>
          </p:cNvPicPr>
          <p:nvPr/>
        </p:nvPicPr>
        <p:blipFill>
          <a:blip r:embed="rId2" cstate="print"/>
          <a:srcRect l="3775" t="2672" r="3103" b="4293"/>
          <a:stretch>
            <a:fillRect/>
          </a:stretch>
        </p:blipFill>
        <p:spPr>
          <a:xfrm>
            <a:off x="1785918" y="1857364"/>
            <a:ext cx="5286412" cy="46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1. </a:t>
            </a:r>
            <a:r>
              <a:rPr lang="pt-BR" dirty="0" err="1"/>
              <a:t>Introduction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78" y="1844824"/>
            <a:ext cx="6687340" cy="42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357158" y="164305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Résultats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7" name="Imagem 6" descr="PIDtaskrobotmove.JPG"/>
          <p:cNvPicPr>
            <a:picLocks noChangeAspect="1"/>
          </p:cNvPicPr>
          <p:nvPr/>
        </p:nvPicPr>
        <p:blipFill>
          <a:blip r:embed="rId2" cstate="print"/>
          <a:srcRect l="8040" t="2174" r="3522" b="2717"/>
          <a:stretch>
            <a:fillRect/>
          </a:stretch>
        </p:blipFill>
        <p:spPr>
          <a:xfrm>
            <a:off x="1785918" y="1889834"/>
            <a:ext cx="5286412" cy="46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cartésienne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Deuxième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</a:t>
            </a:r>
            <a:r>
              <a:rPr lang="pt-BR" sz="2000" b="1" dirty="0" err="1" smtClean="0"/>
              <a:t>Couple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calculée</a:t>
            </a:r>
            <a:endParaRPr lang="pt-BR" sz="2000" b="1" dirty="0"/>
          </a:p>
        </p:txBody>
      </p:sp>
      <p:sp>
        <p:nvSpPr>
          <p:cNvPr id="4" name="TextBox 5"/>
          <p:cNvSpPr txBox="1"/>
          <p:nvPr/>
        </p:nvSpPr>
        <p:spPr>
          <a:xfrm>
            <a:off x="571472" y="2285992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Même</a:t>
            </a:r>
            <a:r>
              <a:rPr lang="pt-BR" sz="2000" dirty="0" smtClean="0"/>
              <a:t> </a:t>
            </a:r>
            <a:r>
              <a:rPr lang="pt-BR" sz="2000" dirty="0" err="1" smtClean="0"/>
              <a:t>principe</a:t>
            </a:r>
            <a:r>
              <a:rPr lang="pt-BR" sz="2000" dirty="0" smtClean="0"/>
              <a:t> que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 </a:t>
            </a:r>
            <a:r>
              <a:rPr lang="pt-BR" sz="2000" dirty="0" err="1" smtClean="0"/>
              <a:t>angulaire</a:t>
            </a:r>
            <a:r>
              <a:rPr lang="pt-BR" sz="2000" dirty="0" smtClean="0"/>
              <a:t>, mais </a:t>
            </a:r>
            <a:r>
              <a:rPr lang="pt-BR" sz="2000" dirty="0" err="1" smtClean="0"/>
              <a:t>maintenant</a:t>
            </a:r>
            <a:r>
              <a:rPr lang="pt-BR" sz="2000" dirty="0" smtClean="0"/>
              <a:t>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estimer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couple</a:t>
            </a:r>
            <a:r>
              <a:rPr lang="pt-BR" sz="2000" dirty="0" smtClean="0"/>
              <a:t>,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3143248"/>
            <a:ext cx="32670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3984973"/>
            <a:ext cx="7429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Problèmes</a:t>
            </a:r>
            <a:r>
              <a:rPr lang="pt-BR" sz="2000" dirty="0" smtClean="0"/>
              <a:t>:</a:t>
            </a:r>
          </a:p>
          <a:p>
            <a:r>
              <a:rPr lang="pt-BR" sz="2000" dirty="0" smtClean="0"/>
              <a:t>– </a:t>
            </a:r>
            <a:r>
              <a:rPr lang="pt-BR" sz="2000" dirty="0" err="1" smtClean="0"/>
              <a:t>Pseudo-inverse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– </a:t>
            </a:r>
            <a:r>
              <a:rPr lang="pt-BR" sz="2000" dirty="0" err="1" smtClean="0"/>
              <a:t>Dérivé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Jacobien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314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Trajectoires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Linéaire</a:t>
            </a:r>
          </a:p>
          <a:p>
            <a:r>
              <a:rPr lang="pt-BR" dirty="0" smtClean="0"/>
              <a:t>Arc de Cercle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5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Trajectoires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Problème: Vitesse et Acceleration</a:t>
            </a:r>
          </a:p>
          <a:p>
            <a:r>
              <a:rPr lang="pt-BR" dirty="0" smtClean="0"/>
              <a:t>Solution: Interpoler pour lisser courbes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1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5.1 </a:t>
            </a:r>
            <a:r>
              <a:rPr lang="pt-BR" dirty="0" err="1" smtClean="0"/>
              <a:t>Trajectoires</a:t>
            </a:r>
            <a:r>
              <a:rPr lang="pt-BR" dirty="0" smtClean="0"/>
              <a:t> </a:t>
            </a:r>
            <a:r>
              <a:rPr lang="pt-BR" dirty="0"/>
              <a:t>– Cas </a:t>
            </a:r>
            <a:r>
              <a:rPr lang="pt-BR" dirty="0" smtClean="0"/>
              <a:t>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Création de trajectoire</a:t>
            </a:r>
          </a:p>
          <a:p>
            <a:r>
              <a:rPr lang="pt-BR" dirty="0" smtClean="0"/>
              <a:t>Lissement de courbe pour interpolation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36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5.2 </a:t>
            </a:r>
            <a:r>
              <a:rPr lang="pt-BR" dirty="0" err="1" smtClean="0"/>
              <a:t>Trajectoires</a:t>
            </a:r>
            <a:r>
              <a:rPr lang="pt-BR" dirty="0" smtClean="0"/>
              <a:t> – Cas Arc de Cercle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Calcul </a:t>
            </a:r>
            <a:r>
              <a:rPr lang="fr-FR" dirty="0"/>
              <a:t>du </a:t>
            </a:r>
            <a:r>
              <a:rPr lang="fr-FR" dirty="0" smtClean="0"/>
              <a:t>cercle</a:t>
            </a:r>
          </a:p>
          <a:p>
            <a:r>
              <a:rPr lang="fr-FR" dirty="0" err="1" smtClean="0"/>
              <a:t>Paramétrisation</a:t>
            </a:r>
            <a:r>
              <a:rPr lang="fr-FR" dirty="0" smtClean="0"/>
              <a:t> </a:t>
            </a:r>
            <a:r>
              <a:rPr lang="fr-FR" dirty="0"/>
              <a:t>le </a:t>
            </a:r>
            <a:r>
              <a:rPr lang="fr-FR" dirty="0" smtClean="0"/>
              <a:t>cercle</a:t>
            </a:r>
          </a:p>
          <a:p>
            <a:r>
              <a:rPr lang="fr-FR" dirty="0" smtClean="0"/>
              <a:t>Calcul </a:t>
            </a:r>
            <a:r>
              <a:rPr lang="fr-FR" dirty="0"/>
              <a:t>du angle du </a:t>
            </a:r>
            <a:r>
              <a:rPr lang="fr-FR" dirty="0" smtClean="0"/>
              <a:t>arc</a:t>
            </a:r>
          </a:p>
          <a:p>
            <a:r>
              <a:rPr lang="fr-FR" dirty="0" smtClean="0"/>
              <a:t>Calcul </a:t>
            </a:r>
            <a:r>
              <a:rPr lang="fr-FR" dirty="0"/>
              <a:t>du </a:t>
            </a:r>
            <a:r>
              <a:rPr lang="fr-FR" dirty="0" smtClean="0"/>
              <a:t>polynôme interpolateur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8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5.3 </a:t>
            </a:r>
            <a:r>
              <a:rPr lang="pt-BR" dirty="0" err="1" smtClean="0"/>
              <a:t>Trajectoires</a:t>
            </a:r>
            <a:r>
              <a:rPr lang="pt-BR" dirty="0" smtClean="0"/>
              <a:t> – </a:t>
            </a:r>
            <a:r>
              <a:rPr lang="pt-BR" dirty="0" err="1" smtClean="0"/>
              <a:t>Résultats</a:t>
            </a:r>
            <a:r>
              <a:rPr lang="pt-BR" dirty="0" smtClean="0"/>
              <a:t> au moment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9" y="4611330"/>
            <a:ext cx="3512061" cy="1158980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9" y="2292355"/>
            <a:ext cx="3152021" cy="13525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17" y="2102265"/>
            <a:ext cx="3533878" cy="8663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523640"/>
            <a:ext cx="3046661" cy="33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Communication </a:t>
            </a:r>
            <a:r>
              <a:rPr lang="pt-BR" dirty="0" err="1" smtClean="0"/>
              <a:t>Robot</a:t>
            </a:r>
            <a:endParaRPr lang="fr-FR" dirty="0"/>
          </a:p>
        </p:txBody>
      </p:sp>
      <p:pic>
        <p:nvPicPr>
          <p:cNvPr id="5" name="Picture 4" descr="Resultado de imagem para kuka you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23010" y="1916832"/>
            <a:ext cx="4297981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9572" y="170080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Utilité</a:t>
            </a:r>
            <a:r>
              <a:rPr lang="pt-BR" sz="2000" dirty="0"/>
              <a:t>: interface entre </a:t>
            </a:r>
            <a:r>
              <a:rPr lang="pt-BR" sz="2000" dirty="0" err="1"/>
              <a:t>l’ordinateur</a:t>
            </a:r>
            <a:r>
              <a:rPr lang="pt-BR" sz="2000" dirty="0"/>
              <a:t> et </a:t>
            </a:r>
            <a:r>
              <a:rPr lang="pt-BR" sz="2000" dirty="0" err="1"/>
              <a:t>les</a:t>
            </a:r>
            <a:r>
              <a:rPr lang="pt-BR" sz="2000" dirty="0"/>
              <a:t> </a:t>
            </a:r>
            <a:r>
              <a:rPr lang="pt-BR" sz="2000" dirty="0" err="1"/>
              <a:t>joueurs</a:t>
            </a:r>
            <a:r>
              <a:rPr lang="pt-BR" sz="2000" dirty="0"/>
              <a:t> </a:t>
            </a:r>
            <a:r>
              <a:rPr lang="pt-BR" sz="2000" dirty="0" err="1"/>
              <a:t>pour</a:t>
            </a:r>
            <a:r>
              <a:rPr lang="pt-BR" sz="2000" dirty="0"/>
              <a:t> </a:t>
            </a:r>
            <a:r>
              <a:rPr lang="pt-BR" sz="2000" dirty="0" err="1"/>
              <a:t>lancer</a:t>
            </a:r>
            <a:r>
              <a:rPr lang="pt-BR" sz="2000" dirty="0"/>
              <a:t> </a:t>
            </a:r>
            <a:r>
              <a:rPr lang="pt-BR" sz="2000" dirty="0" err="1"/>
              <a:t>les</a:t>
            </a:r>
            <a:r>
              <a:rPr lang="pt-BR" sz="2000" dirty="0"/>
              <a:t> </a:t>
            </a:r>
            <a:r>
              <a:rPr lang="pt-BR" sz="2000" dirty="0" err="1"/>
              <a:t>mouvements</a:t>
            </a:r>
            <a:r>
              <a:rPr lang="pt-BR" sz="2000" dirty="0"/>
              <a:t> </a:t>
            </a:r>
            <a:r>
              <a:rPr lang="pt-BR" sz="2000" dirty="0" err="1"/>
              <a:t>du</a:t>
            </a:r>
            <a:r>
              <a:rPr lang="pt-BR" sz="2000" dirty="0"/>
              <a:t> </a:t>
            </a:r>
            <a:r>
              <a:rPr lang="pt-BR" sz="2000" dirty="0" err="1"/>
              <a:t>jeu</a:t>
            </a:r>
            <a:r>
              <a:rPr lang="pt-BR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Méthodologie</a:t>
            </a:r>
            <a:r>
              <a:rPr lang="pt-BR" sz="2000" dirty="0"/>
              <a:t>:  </a:t>
            </a:r>
            <a:r>
              <a:rPr lang="pt-BR" sz="2000" dirty="0" err="1"/>
              <a:t>développé</a:t>
            </a:r>
            <a:r>
              <a:rPr lang="pt-BR" sz="2000" dirty="0"/>
              <a:t> par </a:t>
            </a:r>
            <a:r>
              <a:rPr lang="pt-BR" sz="2000" dirty="0" err="1"/>
              <a:t>programmation</a:t>
            </a:r>
            <a:r>
              <a:rPr lang="pt-BR" sz="2000" dirty="0"/>
              <a:t> </a:t>
            </a:r>
            <a:r>
              <a:rPr lang="pt-BR" sz="2000" dirty="0" err="1"/>
              <a:t>en</a:t>
            </a:r>
            <a:r>
              <a:rPr lang="pt-BR" sz="2000" dirty="0"/>
              <a:t> MATLAB.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Déployé</a:t>
            </a:r>
            <a:r>
              <a:rPr lang="pt-BR" sz="2000" dirty="0"/>
              <a:t> de </a:t>
            </a:r>
            <a:r>
              <a:rPr lang="pt-BR" sz="2000" dirty="0" err="1"/>
              <a:t>manière</a:t>
            </a:r>
            <a:r>
              <a:rPr lang="pt-BR" sz="2000" dirty="0"/>
              <a:t> </a:t>
            </a:r>
            <a:r>
              <a:rPr lang="pt-BR" sz="2000" dirty="0" err="1"/>
              <a:t>modularisée</a:t>
            </a:r>
            <a:r>
              <a:rPr lang="pt-BR" sz="2000" dirty="0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16" y="3234552"/>
            <a:ext cx="3074768" cy="30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253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Tâches</a:t>
            </a:r>
            <a:r>
              <a:rPr lang="pt-BR" sz="2000" dirty="0"/>
              <a:t> à </a:t>
            </a:r>
            <a:r>
              <a:rPr lang="pt-BR" sz="2000" dirty="0" err="1"/>
              <a:t>accomplir</a:t>
            </a:r>
            <a:r>
              <a:rPr lang="pt-BR" sz="2000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2204864"/>
            <a:ext cx="507753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2. </a:t>
            </a:r>
            <a:r>
              <a:rPr lang="pt-BR" dirty="0" err="1"/>
              <a:t>Objectifs</a:t>
            </a:r>
            <a:endParaRPr lang="pt-BR" dirty="0"/>
          </a:p>
        </p:txBody>
      </p:sp>
      <p:pic>
        <p:nvPicPr>
          <p:cNvPr id="1028" name="Picture 4" descr="Resultado de imagem para kuka you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51920" y="1499634"/>
            <a:ext cx="374441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tick tack to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4230613" cy="4218894"/>
          </a:xfrm>
          <a:prstGeom prst="rect">
            <a:avLst/>
          </a:prstGeom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633566" y="5317532"/>
            <a:ext cx="81115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La </a:t>
            </a:r>
            <a:r>
              <a:rPr lang="pt-BR" sz="2600" dirty="0" err="1"/>
              <a:t>validation</a:t>
            </a:r>
            <a:r>
              <a:rPr lang="pt-BR" sz="2600" dirty="0"/>
              <a:t> </a:t>
            </a:r>
            <a:r>
              <a:rPr lang="pt-BR" sz="2600" dirty="0" err="1"/>
              <a:t>du</a:t>
            </a:r>
            <a:r>
              <a:rPr lang="pt-BR" sz="2600" dirty="0"/>
              <a:t> </a:t>
            </a:r>
            <a:r>
              <a:rPr lang="pt-BR" sz="2600" dirty="0" err="1"/>
              <a:t>projet</a:t>
            </a:r>
            <a:r>
              <a:rPr lang="pt-BR" sz="2600" dirty="0"/>
              <a:t> consiste </a:t>
            </a:r>
            <a:r>
              <a:rPr lang="pt-BR" sz="2600" dirty="0" err="1"/>
              <a:t>en</a:t>
            </a:r>
            <a:r>
              <a:rPr lang="pt-BR" sz="2600" dirty="0"/>
              <a:t> </a:t>
            </a:r>
            <a:r>
              <a:rPr lang="pt-BR" sz="2600" dirty="0" err="1"/>
              <a:t>jouer</a:t>
            </a:r>
            <a:r>
              <a:rPr lang="pt-BR" sz="2600" dirty="0"/>
              <a:t> </a:t>
            </a:r>
            <a:r>
              <a:rPr lang="pt-BR" sz="2600" dirty="0" err="1"/>
              <a:t>le</a:t>
            </a:r>
            <a:r>
              <a:rPr lang="pt-BR" sz="2600" dirty="0"/>
              <a:t> </a:t>
            </a:r>
            <a:r>
              <a:rPr lang="pt-BR" sz="2600" dirty="0" err="1"/>
              <a:t>jeu</a:t>
            </a:r>
            <a:r>
              <a:rPr lang="pt-BR" sz="2600" dirty="0"/>
              <a:t> </a:t>
            </a:r>
            <a:r>
              <a:rPr lang="pt-BR" sz="2600" dirty="0" err="1"/>
              <a:t>du</a:t>
            </a:r>
            <a:r>
              <a:rPr lang="pt-BR" sz="2600" dirty="0"/>
              <a:t> </a:t>
            </a:r>
            <a:r>
              <a:rPr lang="pt-BR" sz="2600" dirty="0" err="1"/>
              <a:t>morpion</a:t>
            </a:r>
            <a:r>
              <a:rPr lang="pt-BR" sz="2600" dirty="0"/>
              <a:t> </a:t>
            </a:r>
          </a:p>
          <a:p>
            <a:r>
              <a:rPr lang="pt-BR" sz="2600" dirty="0" err="1"/>
              <a:t>dans</a:t>
            </a:r>
            <a:r>
              <a:rPr lang="pt-BR" sz="2600" dirty="0"/>
              <a:t> </a:t>
            </a:r>
            <a:r>
              <a:rPr lang="pt-BR" sz="2600" dirty="0" err="1" smtClean="0"/>
              <a:t>un</a:t>
            </a:r>
            <a:r>
              <a:rPr lang="pt-BR" sz="2600" dirty="0" smtClean="0"/>
              <a:t> tableau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6950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7. </a:t>
            </a:r>
            <a:r>
              <a:rPr lang="pt-BR" dirty="0" err="1"/>
              <a:t>L’interface</a:t>
            </a:r>
            <a:r>
              <a:rPr lang="pt-BR" dirty="0"/>
              <a:t> </a:t>
            </a:r>
            <a:r>
              <a:rPr lang="pt-BR" dirty="0" err="1"/>
              <a:t>homme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(IHM)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4740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Calendrier</a:t>
            </a:r>
            <a:r>
              <a:rPr lang="pt-BR" sz="2000" dirty="0"/>
              <a:t> de </a:t>
            </a:r>
            <a:r>
              <a:rPr lang="pt-BR" sz="2000" dirty="0" err="1"/>
              <a:t>réalisation</a:t>
            </a:r>
            <a:r>
              <a:rPr lang="pt-BR" sz="2000" dirty="0"/>
              <a:t> de </a:t>
            </a:r>
            <a:r>
              <a:rPr lang="pt-BR" sz="2000" dirty="0" err="1"/>
              <a:t>l’étape</a:t>
            </a:r>
            <a:r>
              <a:rPr lang="pt-BR" sz="2000" dirty="0"/>
              <a:t> 2.B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1" y="2350288"/>
            <a:ext cx="851653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Questions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799"/>
          <a:stretch>
            <a:fillRect/>
          </a:stretch>
        </p:blipFill>
        <p:spPr bwMode="auto">
          <a:xfrm>
            <a:off x="1703412" y="2276872"/>
            <a:ext cx="567690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079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0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2. </a:t>
            </a:r>
            <a:r>
              <a:rPr lang="pt-BR" dirty="0" err="1"/>
              <a:t>Objectifs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2648" y="2276872"/>
            <a:ext cx="71287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. </a:t>
            </a:r>
            <a:r>
              <a:rPr lang="pt-BR" sz="2600" dirty="0" err="1"/>
              <a:t>Systéme</a:t>
            </a:r>
            <a:r>
              <a:rPr lang="pt-BR" sz="2600" dirty="0"/>
              <a:t> de </a:t>
            </a:r>
            <a:r>
              <a:rPr lang="pt-BR" sz="2600" dirty="0" err="1"/>
              <a:t>coommande</a:t>
            </a:r>
            <a:endParaRPr lang="pt-BR" sz="2600" dirty="0"/>
          </a:p>
          <a:p>
            <a:r>
              <a:rPr lang="pt-BR" sz="2600" dirty="0"/>
              <a:t>. </a:t>
            </a:r>
            <a:r>
              <a:rPr lang="pt-BR" sz="2600" dirty="0" err="1"/>
              <a:t>Gestion</a:t>
            </a:r>
            <a:r>
              <a:rPr lang="pt-BR" sz="2600" dirty="0"/>
              <a:t>  de </a:t>
            </a:r>
            <a:r>
              <a:rPr lang="pt-BR" sz="2600" dirty="0" err="1"/>
              <a:t>trajectoire</a:t>
            </a:r>
            <a:endParaRPr lang="pt-BR" sz="2600" dirty="0"/>
          </a:p>
          <a:p>
            <a:r>
              <a:rPr lang="pt-BR" sz="2600" dirty="0"/>
              <a:t>. Interface </a:t>
            </a:r>
            <a:r>
              <a:rPr lang="pt-BR" sz="2600" dirty="0" err="1"/>
              <a:t>Homme-Machine</a:t>
            </a:r>
            <a:endParaRPr lang="pt-BR" sz="2600" dirty="0"/>
          </a:p>
          <a:p>
            <a:r>
              <a:rPr lang="pt-BR" sz="2600" dirty="0"/>
              <a:t>. </a:t>
            </a:r>
            <a:r>
              <a:rPr lang="pt-BR" sz="2600" dirty="0" err="1"/>
              <a:t>Implementation</a:t>
            </a:r>
            <a:r>
              <a:rPr lang="pt-BR" sz="2600" dirty="0"/>
              <a:t> </a:t>
            </a:r>
            <a:r>
              <a:rPr lang="pt-BR" sz="2600" dirty="0" err="1"/>
              <a:t>sur</a:t>
            </a:r>
            <a:r>
              <a:rPr lang="pt-BR" sz="2600" dirty="0"/>
              <a:t> </a:t>
            </a:r>
            <a:r>
              <a:rPr lang="pt-BR" sz="2600" dirty="0" err="1"/>
              <a:t>le</a:t>
            </a:r>
            <a:r>
              <a:rPr lang="pt-BR" sz="2600" dirty="0"/>
              <a:t> </a:t>
            </a:r>
            <a:r>
              <a:rPr lang="pt-BR" sz="2600" dirty="0" err="1"/>
              <a:t>robot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143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3. </a:t>
            </a:r>
            <a:r>
              <a:rPr lang="pt-BR" dirty="0" err="1"/>
              <a:t>Division</a:t>
            </a:r>
            <a:r>
              <a:rPr lang="pt-BR" dirty="0"/>
              <a:t> </a:t>
            </a:r>
            <a:r>
              <a:rPr lang="pt-BR" dirty="0" err="1"/>
              <a:t>du</a:t>
            </a:r>
            <a:r>
              <a:rPr lang="pt-BR" dirty="0"/>
              <a:t> </a:t>
            </a:r>
            <a:r>
              <a:rPr lang="pt-BR" dirty="0" err="1"/>
              <a:t>Travail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64" y="1700808"/>
            <a:ext cx="4946873" cy="3497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65665"/>
            <a:ext cx="4827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/>
              <a:t>Designation</a:t>
            </a:r>
            <a:r>
              <a:rPr lang="pt-BR" sz="2000" dirty="0"/>
              <a:t> de </a:t>
            </a:r>
            <a:r>
              <a:rPr lang="pt-BR" sz="2000" dirty="0" err="1"/>
              <a:t>tâches</a:t>
            </a:r>
            <a:r>
              <a:rPr lang="pt-BR" sz="2000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Structure</a:t>
            </a:r>
            <a:r>
              <a:rPr lang="pt-BR" sz="2000" dirty="0"/>
              <a:t> A: Rafael </a:t>
            </a:r>
            <a:r>
              <a:rPr lang="pt-BR" sz="2000" dirty="0" err="1"/>
              <a:t>Accacio</a:t>
            </a:r>
            <a:r>
              <a:rPr lang="pt-BR" sz="2000" dirty="0"/>
              <a:t> et Rafael Eller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err="1"/>
              <a:t>Structure</a:t>
            </a:r>
            <a:r>
              <a:rPr lang="pt-BR" sz="2000" dirty="0"/>
              <a:t> B: Tiago et Karoline</a:t>
            </a:r>
          </a:p>
        </p:txBody>
      </p:sp>
    </p:spTree>
    <p:extLst>
      <p:ext uri="{BB962C8B-B14F-4D97-AF65-F5344CB8AC3E}">
        <p14:creationId xmlns:p14="http://schemas.microsoft.com/office/powerpoint/2010/main" val="25695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472" y="2130974"/>
            <a:ext cx="2189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Tâches</a:t>
            </a:r>
            <a:r>
              <a:rPr lang="pt-BR" sz="2000" dirty="0" smtClean="0"/>
              <a:t> à </a:t>
            </a:r>
            <a:r>
              <a:rPr lang="pt-BR" sz="2000" dirty="0" err="1" smtClean="0"/>
              <a:t>accomplir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616959" y="2643182"/>
          <a:ext cx="5910083" cy="3869647"/>
        </p:xfrm>
        <a:graphic>
          <a:graphicData uri="http://schemas.openxmlformats.org/drawingml/2006/table">
            <a:tbl>
              <a:tblPr/>
              <a:tblGrid>
                <a:gridCol w="1428760"/>
                <a:gridCol w="4481323"/>
              </a:tblGrid>
              <a:tr h="7628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Identificateur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d'</a:t>
                      </a:r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activité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l'activité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1.B.1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modélisation systèmes robotiques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Compréhension modèle Matlab du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 opérationnel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opérationnel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Optimisation des lois de commande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générateur des trajectoires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1.B.9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Intégration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avec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le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robot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571472" y="1714488"/>
            <a:ext cx="7284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Générer</a:t>
            </a:r>
            <a:r>
              <a:rPr lang="pt-BR" sz="2000" dirty="0" smtClean="0"/>
              <a:t> </a:t>
            </a:r>
            <a:r>
              <a:rPr lang="pt-BR" sz="2000" dirty="0" err="1" smtClean="0"/>
              <a:t>les</a:t>
            </a:r>
            <a:r>
              <a:rPr lang="pt-BR" sz="2000" dirty="0" smtClean="0"/>
              <a:t> </a:t>
            </a:r>
            <a:r>
              <a:rPr lang="pt-BR" sz="2000" dirty="0" err="1" smtClean="0"/>
              <a:t>lois</a:t>
            </a:r>
            <a:r>
              <a:rPr lang="pt-BR" sz="2000" dirty="0" smtClean="0"/>
              <a:t> de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 </a:t>
            </a:r>
            <a:r>
              <a:rPr lang="pt-BR" sz="2000" dirty="0" err="1" smtClean="0"/>
              <a:t>angulaire</a:t>
            </a:r>
            <a:r>
              <a:rPr lang="pt-BR" sz="2000" dirty="0" smtClean="0"/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cartésienne</a:t>
            </a:r>
            <a:r>
              <a:rPr lang="pt-BR" sz="2000" dirty="0" smtClean="0"/>
              <a:t> </a:t>
            </a:r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le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079355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42848" y="2071678"/>
          <a:ext cx="8858308" cy="3857652"/>
        </p:xfrm>
        <a:graphic>
          <a:graphicData uri="http://schemas.openxmlformats.org/drawingml/2006/table">
            <a:tbl>
              <a:tblPr/>
              <a:tblGrid>
                <a:gridCol w="1214442"/>
                <a:gridCol w="3626911"/>
                <a:gridCol w="659503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  <a:gridCol w="119909"/>
              </a:tblGrid>
              <a:tr h="32147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Identificateur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d'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activité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l'activité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Unités (1h30)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8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Calendrier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du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projet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1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Séquence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Séquence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modélisation systèmes robotiques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D1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Compréhension modèle Matlab du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des articulations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B0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Éxecution: commande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espace articulaire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D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Étude: commande espace  opérationnel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03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Éxecution: commande espace opérationnel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82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Optimisation des lois de commande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700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générateur des trajectoires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1.B.9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Intégration avec le robot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5D09"/>
                    </a:solidFill>
                  </a:tcPr>
                </a:tc>
              </a:tr>
            </a:tbl>
          </a:graphicData>
        </a:graphic>
      </p:graphicFrame>
      <p:sp>
        <p:nvSpPr>
          <p:cNvPr id="7" name="Seta para a esquerda 6"/>
          <p:cNvSpPr/>
          <p:nvPr/>
        </p:nvSpPr>
        <p:spPr>
          <a:xfrm>
            <a:off x="8072462" y="4857760"/>
            <a:ext cx="428628" cy="28575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du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/>
          </a:p>
        </p:txBody>
      </p:sp>
      <p:sp>
        <p:nvSpPr>
          <p:cNvPr id="8" name="TextBox 5"/>
          <p:cNvSpPr txBox="1"/>
          <p:nvPr/>
        </p:nvSpPr>
        <p:spPr>
          <a:xfrm>
            <a:off x="785786" y="2643182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Deux</a:t>
            </a:r>
            <a:r>
              <a:rPr lang="pt-BR" sz="2000" dirty="0" smtClean="0"/>
              <a:t> </a:t>
            </a:r>
            <a:r>
              <a:rPr lang="pt-BR" sz="2000" dirty="0" err="1" smtClean="0"/>
              <a:t>types</a:t>
            </a:r>
            <a:r>
              <a:rPr lang="pt-BR" sz="2000" dirty="0" smtClean="0"/>
              <a:t> de </a:t>
            </a:r>
            <a:r>
              <a:rPr lang="pt-BR" sz="2000" dirty="0" err="1" smtClean="0"/>
              <a:t>commande</a:t>
            </a:r>
            <a:r>
              <a:rPr lang="pt-BR" sz="2000" dirty="0" smtClean="0"/>
              <a:t>: </a:t>
            </a:r>
            <a:endParaRPr lang="pt-BR" sz="2000" dirty="0"/>
          </a:p>
        </p:txBody>
      </p:sp>
      <p:sp>
        <p:nvSpPr>
          <p:cNvPr id="9" name="TextBox 5"/>
          <p:cNvSpPr txBox="1"/>
          <p:nvPr/>
        </p:nvSpPr>
        <p:spPr>
          <a:xfrm>
            <a:off x="752242" y="4743402"/>
            <a:ext cx="274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Deux</a:t>
            </a:r>
            <a:r>
              <a:rPr lang="pt-BR" sz="2000" dirty="0" smtClean="0"/>
              <a:t> </a:t>
            </a:r>
            <a:r>
              <a:rPr lang="pt-BR" sz="2000" dirty="0" err="1" smtClean="0"/>
              <a:t>approches</a:t>
            </a:r>
            <a:r>
              <a:rPr lang="pt-BR" sz="2000" dirty="0" smtClean="0"/>
              <a:t> </a:t>
            </a:r>
            <a:r>
              <a:rPr lang="pt-BR" sz="2000" dirty="0" err="1" smtClean="0"/>
              <a:t>utilisées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10" name="Chave esquerda 9"/>
          <p:cNvSpPr/>
          <p:nvPr/>
        </p:nvSpPr>
        <p:spPr>
          <a:xfrm>
            <a:off x="3643306" y="2285992"/>
            <a:ext cx="142876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5"/>
          <p:cNvSpPr txBox="1"/>
          <p:nvPr/>
        </p:nvSpPr>
        <p:spPr>
          <a:xfrm>
            <a:off x="3857620" y="228599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Angulaire</a:t>
            </a:r>
            <a:endParaRPr lang="pt-BR" sz="2000" dirty="0" smtClean="0"/>
          </a:p>
        </p:txBody>
      </p:sp>
      <p:sp>
        <p:nvSpPr>
          <p:cNvPr id="12" name="TextBox 5"/>
          <p:cNvSpPr txBox="1"/>
          <p:nvPr/>
        </p:nvSpPr>
        <p:spPr>
          <a:xfrm>
            <a:off x="3857620" y="3028890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Cartésienne</a:t>
            </a:r>
            <a:endParaRPr lang="pt-BR" sz="2000" dirty="0" smtClean="0"/>
          </a:p>
        </p:txBody>
      </p:sp>
      <p:sp>
        <p:nvSpPr>
          <p:cNvPr id="13" name="Chave esquerda 12"/>
          <p:cNvSpPr/>
          <p:nvPr/>
        </p:nvSpPr>
        <p:spPr>
          <a:xfrm>
            <a:off x="3643306" y="4357694"/>
            <a:ext cx="142876" cy="11430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5"/>
          <p:cNvSpPr txBox="1"/>
          <p:nvPr/>
        </p:nvSpPr>
        <p:spPr>
          <a:xfrm>
            <a:off x="3857620" y="435769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PID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3857620" y="5100592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Couple</a:t>
            </a:r>
            <a:r>
              <a:rPr lang="pt-BR" sz="2000" dirty="0" smtClean="0"/>
              <a:t> </a:t>
            </a:r>
            <a:r>
              <a:rPr lang="pt-BR" sz="2000" dirty="0" err="1" smtClean="0"/>
              <a:t>calculé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3716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4.1 </a:t>
            </a:r>
            <a:r>
              <a:rPr lang="pt-BR" dirty="0" err="1" smtClean="0"/>
              <a:t>Commande</a:t>
            </a:r>
            <a:r>
              <a:rPr lang="pt-BR" dirty="0" smtClean="0"/>
              <a:t> </a:t>
            </a:r>
            <a:r>
              <a:rPr lang="pt-BR" dirty="0" err="1" smtClean="0"/>
              <a:t>angulaire</a:t>
            </a:r>
            <a:endParaRPr lang="pt-BR" dirty="0"/>
          </a:p>
        </p:txBody>
      </p:sp>
      <p:sp>
        <p:nvSpPr>
          <p:cNvPr id="3" name="TextBox 5"/>
          <p:cNvSpPr txBox="1"/>
          <p:nvPr/>
        </p:nvSpPr>
        <p:spPr>
          <a:xfrm>
            <a:off x="571472" y="1714488"/>
            <a:ext cx="269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Première </a:t>
            </a:r>
            <a:r>
              <a:rPr lang="pt-BR" sz="2000" b="1" dirty="0" err="1" smtClean="0"/>
              <a:t>approche</a:t>
            </a:r>
            <a:r>
              <a:rPr lang="pt-BR" sz="2000" b="1" dirty="0" smtClean="0"/>
              <a:t>: PID</a:t>
            </a:r>
            <a:endParaRPr lang="pt-BR" sz="20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404880"/>
            <a:ext cx="2725757" cy="45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5"/>
          <p:cNvSpPr txBox="1"/>
          <p:nvPr/>
        </p:nvSpPr>
        <p:spPr>
          <a:xfrm>
            <a:off x="571472" y="2428868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Modèle</a:t>
            </a:r>
            <a:r>
              <a:rPr lang="pt-BR" sz="2000" dirty="0" smtClean="0"/>
              <a:t> </a:t>
            </a:r>
            <a:r>
              <a:rPr lang="pt-BR" sz="2000" dirty="0" err="1" smtClean="0"/>
              <a:t>dynamique</a:t>
            </a:r>
            <a:r>
              <a:rPr lang="pt-BR" sz="2000" dirty="0" smtClean="0"/>
              <a:t> </a:t>
            </a:r>
            <a:r>
              <a:rPr lang="pt-BR" sz="2000" dirty="0" err="1" smtClean="0"/>
              <a:t>direct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sp>
        <p:nvSpPr>
          <p:cNvPr id="7" name="TextBox 5"/>
          <p:cNvSpPr txBox="1"/>
          <p:nvPr/>
        </p:nvSpPr>
        <p:spPr>
          <a:xfrm>
            <a:off x="571472" y="307181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Hypothèse</a:t>
            </a:r>
            <a:r>
              <a:rPr lang="pt-BR" sz="2000" dirty="0" smtClean="0"/>
              <a:t>: </a:t>
            </a:r>
            <a:r>
              <a:rPr lang="pt-BR" sz="2000" dirty="0" err="1" smtClean="0"/>
              <a:t>chaque</a:t>
            </a:r>
            <a:r>
              <a:rPr lang="pt-BR" sz="2000" dirty="0" smtClean="0"/>
              <a:t> </a:t>
            </a:r>
            <a:r>
              <a:rPr lang="pt-BR" sz="2000" dirty="0" err="1" smtClean="0"/>
              <a:t>articulation</a:t>
            </a:r>
            <a:r>
              <a:rPr lang="pt-BR" sz="2000" dirty="0" smtClean="0"/>
              <a:t> </a:t>
            </a:r>
            <a:r>
              <a:rPr lang="pt-BR" sz="2000" dirty="0" err="1" smtClean="0"/>
              <a:t>du</a:t>
            </a:r>
            <a:r>
              <a:rPr lang="pt-BR" sz="2000" dirty="0" smtClean="0"/>
              <a:t> </a:t>
            </a:r>
            <a:r>
              <a:rPr lang="pt-BR" sz="2000" dirty="0" err="1" smtClean="0"/>
              <a:t>robot</a:t>
            </a:r>
            <a:r>
              <a:rPr lang="pt-BR" sz="2000" dirty="0" smtClean="0"/>
              <a:t> </a:t>
            </a:r>
            <a:r>
              <a:rPr lang="pt-BR" sz="2000" dirty="0" err="1" smtClean="0"/>
              <a:t>est</a:t>
            </a:r>
            <a:r>
              <a:rPr lang="pt-BR" sz="2000" dirty="0" smtClean="0"/>
              <a:t> </a:t>
            </a:r>
            <a:r>
              <a:rPr lang="pt-BR" sz="2000" dirty="0" err="1" smtClean="0"/>
              <a:t>découplée</a:t>
            </a:r>
            <a:r>
              <a:rPr lang="pt-BR" sz="2000" dirty="0" smtClean="0"/>
              <a:t> </a:t>
            </a:r>
            <a:r>
              <a:rPr lang="pt-BR" sz="2000" dirty="0" err="1" smtClean="0"/>
              <a:t>des</a:t>
            </a:r>
            <a:r>
              <a:rPr lang="pt-BR" sz="2000" dirty="0" smtClean="0"/>
              <a:t> </a:t>
            </a:r>
            <a:r>
              <a:rPr lang="pt-BR" sz="2000" dirty="0" err="1" smtClean="0"/>
              <a:t>autres</a:t>
            </a:r>
            <a:endParaRPr lang="pt-BR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571876"/>
            <a:ext cx="3143272" cy="51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5"/>
          <p:cNvSpPr txBox="1"/>
          <p:nvPr/>
        </p:nvSpPr>
        <p:spPr>
          <a:xfrm>
            <a:off x="571472" y="4457650"/>
            <a:ext cx="7072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Si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utilise</a:t>
            </a:r>
            <a:r>
              <a:rPr lang="pt-BR" sz="2000" dirty="0" smtClean="0"/>
              <a:t> um </a:t>
            </a:r>
            <a:r>
              <a:rPr lang="pt-BR" sz="2000" dirty="0" err="1" smtClean="0"/>
              <a:t>contrôleur</a:t>
            </a:r>
            <a:r>
              <a:rPr lang="pt-BR" sz="2000" dirty="0" smtClean="0"/>
              <a:t> PID:  </a:t>
            </a:r>
            <a:endParaRPr lang="pt-BR" sz="20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4167199"/>
            <a:ext cx="4791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5"/>
          <p:cNvSpPr txBox="1"/>
          <p:nvPr/>
        </p:nvSpPr>
        <p:spPr>
          <a:xfrm>
            <a:off x="571472" y="535782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Pour</a:t>
            </a:r>
            <a:r>
              <a:rPr lang="pt-BR" sz="2000" dirty="0" smtClean="0"/>
              <a:t> </a:t>
            </a:r>
            <a:r>
              <a:rPr lang="pt-BR" sz="2000" dirty="0" err="1" smtClean="0"/>
              <a:t>avoir</a:t>
            </a:r>
            <a:r>
              <a:rPr lang="pt-BR" sz="2000" dirty="0" smtClean="0"/>
              <a:t> une </a:t>
            </a:r>
            <a:r>
              <a:rPr lang="pt-BR" sz="2000" dirty="0" err="1" smtClean="0"/>
              <a:t>pulsation</a:t>
            </a:r>
            <a:r>
              <a:rPr lang="pt-BR" sz="2000" dirty="0" smtClean="0"/>
              <a:t> de </a:t>
            </a:r>
            <a:r>
              <a:rPr lang="pt-BR" sz="2000" dirty="0" err="1" smtClean="0"/>
              <a:t>brisure</a:t>
            </a:r>
            <a:r>
              <a:rPr lang="pt-BR" sz="2000" dirty="0" smtClean="0"/>
              <a:t> </a:t>
            </a:r>
            <a:r>
              <a:rPr lang="el-GR" sz="2000" dirty="0" smtClean="0">
                <a:latin typeface="Arial"/>
                <a:cs typeface="Arial"/>
              </a:rPr>
              <a:t>ω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 err="1" smtClean="0"/>
              <a:t>et</a:t>
            </a:r>
            <a:r>
              <a:rPr lang="pt-BR" sz="2000" dirty="0" smtClean="0"/>
              <a:t> </a:t>
            </a:r>
            <a:r>
              <a:rPr lang="pt-BR" sz="2000" dirty="0" err="1" smtClean="0"/>
              <a:t>pas</a:t>
            </a:r>
            <a:r>
              <a:rPr lang="pt-BR" sz="2000" dirty="0" smtClean="0"/>
              <a:t> de </a:t>
            </a:r>
            <a:r>
              <a:rPr lang="pt-BR" sz="2000" dirty="0" err="1" smtClean="0"/>
              <a:t>dépassement</a:t>
            </a:r>
            <a:r>
              <a:rPr lang="pt-BR" sz="2000" dirty="0" smtClean="0"/>
              <a:t> </a:t>
            </a:r>
            <a:r>
              <a:rPr lang="pt-BR" sz="2000" dirty="0" err="1" smtClean="0"/>
              <a:t>dans</a:t>
            </a:r>
            <a:r>
              <a:rPr lang="pt-BR" sz="2000" dirty="0" smtClean="0"/>
              <a:t> </a:t>
            </a:r>
            <a:r>
              <a:rPr lang="pt-BR" sz="2000" dirty="0" err="1" smtClean="0"/>
              <a:t>la</a:t>
            </a:r>
            <a:r>
              <a:rPr lang="pt-BR" sz="2000" dirty="0" smtClean="0"/>
              <a:t> </a:t>
            </a:r>
            <a:r>
              <a:rPr lang="pt-BR" sz="2000" dirty="0" err="1" smtClean="0"/>
              <a:t>réponse</a:t>
            </a:r>
            <a:r>
              <a:rPr lang="pt-BR" sz="2000" dirty="0" smtClean="0"/>
              <a:t> </a:t>
            </a:r>
            <a:r>
              <a:rPr lang="pt-BR" sz="2000" dirty="0" err="1" smtClean="0"/>
              <a:t>indicielle</a:t>
            </a:r>
            <a:r>
              <a:rPr lang="pt-BR" sz="2000" dirty="0" smtClean="0"/>
              <a:t>:</a:t>
            </a:r>
            <a:endParaRPr lang="pt-BR" sz="2000" dirty="0">
              <a:latin typeface="Tw Cen MT" pitchFamily="34" charset="0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5357826"/>
            <a:ext cx="198927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5762643"/>
            <a:ext cx="2547264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6143644"/>
            <a:ext cx="1803734" cy="37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694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495</TotalTime>
  <Words>601</Words>
  <Application>Microsoft Office PowerPoint</Application>
  <PresentationFormat>On-screen Show (4:3)</PresentationFormat>
  <Paragraphs>222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Median</vt:lpstr>
      <vt:lpstr>Soutenance Séquence 7</vt:lpstr>
      <vt:lpstr>1. Introduction</vt:lpstr>
      <vt:lpstr>2. Objectifs</vt:lpstr>
      <vt:lpstr>2. Objectifs</vt:lpstr>
      <vt:lpstr>3. Division du Travail</vt:lpstr>
      <vt:lpstr>4. Commande du robot</vt:lpstr>
      <vt:lpstr>4. Commande du robot</vt:lpstr>
      <vt:lpstr>4. Commande du robot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4.1 Commande angulaire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4.2 Commande cartésienne</vt:lpstr>
      <vt:lpstr>5. Trajectoires</vt:lpstr>
      <vt:lpstr>5. Trajectoires</vt:lpstr>
      <vt:lpstr>5.1 Trajectoires – Cas Linéaire</vt:lpstr>
      <vt:lpstr>5.2 Trajectoires – Cas Arc de Cercle</vt:lpstr>
      <vt:lpstr>5.3 Trajectoires – Résultats au moment</vt:lpstr>
      <vt:lpstr>6. Communication Robot</vt:lpstr>
      <vt:lpstr>7. L’interface homme machine (IHM)</vt:lpstr>
      <vt:lpstr>7. L’interface homme machine (IHM)</vt:lpstr>
      <vt:lpstr>7. L’interface homme machine (IHM)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Karoline</dc:creator>
  <cp:lastModifiedBy>Karoline</cp:lastModifiedBy>
  <cp:revision>19</cp:revision>
  <dcterms:created xsi:type="dcterms:W3CDTF">2017-04-24T12:33:28Z</dcterms:created>
  <dcterms:modified xsi:type="dcterms:W3CDTF">2017-06-13T17:21:42Z</dcterms:modified>
</cp:coreProperties>
</file>