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63" r:id="rId4"/>
    <p:sldId id="262" r:id="rId5"/>
    <p:sldId id="261" r:id="rId6"/>
    <p:sldId id="264" r:id="rId7"/>
    <p:sldId id="265" r:id="rId8"/>
    <p:sldId id="287" r:id="rId9"/>
    <p:sldId id="266" r:id="rId10"/>
    <p:sldId id="288" r:id="rId11"/>
    <p:sldId id="267" r:id="rId12"/>
    <p:sldId id="289" r:id="rId13"/>
    <p:sldId id="268" r:id="rId14"/>
    <p:sldId id="269" r:id="rId15"/>
    <p:sldId id="294" r:id="rId16"/>
    <p:sldId id="293" r:id="rId17"/>
    <p:sldId id="291" r:id="rId18"/>
    <p:sldId id="270" r:id="rId19"/>
    <p:sldId id="295" r:id="rId20"/>
    <p:sldId id="271" r:id="rId21"/>
    <p:sldId id="272" r:id="rId22"/>
    <p:sldId id="296" r:id="rId23"/>
    <p:sldId id="297" r:id="rId24"/>
    <p:sldId id="298" r:id="rId25"/>
    <p:sldId id="273" r:id="rId26"/>
    <p:sldId id="311" r:id="rId27"/>
    <p:sldId id="310" r:id="rId28"/>
    <p:sldId id="312" r:id="rId29"/>
    <p:sldId id="313" r:id="rId30"/>
    <p:sldId id="314" r:id="rId31"/>
    <p:sldId id="315" r:id="rId32"/>
    <p:sldId id="316" r:id="rId33"/>
    <p:sldId id="317" r:id="rId34"/>
    <p:sldId id="299" r:id="rId35"/>
    <p:sldId id="27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280" r:id="rId47"/>
    <p:sldId id="281" r:id="rId48"/>
    <p:sldId id="318" r:id="rId49"/>
    <p:sldId id="319" r:id="rId50"/>
    <p:sldId id="282" r:id="rId51"/>
    <p:sldId id="283" r:id="rId52"/>
    <p:sldId id="284" r:id="rId53"/>
    <p:sldId id="286" r:id="rId54"/>
    <p:sldId id="258" r:id="rId55"/>
    <p:sldId id="259" r:id="rId56"/>
    <p:sldId id="260" r:id="rId57"/>
    <p:sldId id="285" r:id="rId5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00B"/>
    <a:srgbClr val="F58223"/>
    <a:srgbClr val="F69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1032D4-AB5A-436F-8F6A-659FB4B12AEA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DA44-98EF-43F6-B96A-BA6F6C9127FB}" type="slidenum">
              <a:rPr lang="pt-BR" smtClean="0"/>
              <a:pPr/>
              <a:t>‹N°›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pPr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1032D4-AB5A-436F-8F6A-659FB4B12AEA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08CDA44-98EF-43F6-B96A-BA6F6C9127FB}" type="slidenum">
              <a:rPr lang="pt-BR" smtClean="0"/>
              <a:pPr/>
              <a:t>‹N°›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pPr/>
              <a:t>‹N°›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pPr/>
              <a:t>‹N°›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032D4-AB5A-436F-8F6A-659FB4B12AEA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8CDA44-98EF-43F6-B96A-BA6F6C9127FB}" type="slidenum">
              <a:rPr lang="pt-BR" smtClean="0"/>
              <a:pPr/>
              <a:t>‹N°›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032D4-AB5A-436F-8F6A-659FB4B12AEA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8CDA44-98EF-43F6-B96A-BA6F6C9127FB}" type="slidenum">
              <a:rPr lang="pt-BR" smtClean="0"/>
              <a:pPr/>
              <a:t>‹N°›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pPr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DA44-98EF-43F6-B96A-BA6F6C9127FB}" type="slidenum">
              <a:rPr lang="pt-BR" smtClean="0"/>
              <a:pPr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pPr/>
              <a:t>‹N°›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1032D4-AB5A-436F-8F6A-659FB4B12AEA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08CDA44-98EF-43F6-B96A-BA6F6C9127FB}" type="slidenum">
              <a:rPr lang="pt-BR" smtClean="0"/>
              <a:pPr/>
              <a:t>‹N°›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1032D4-AB5A-436F-8F6A-659FB4B12AEA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pPr/>
              <a:t>‹N°›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gif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gif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gif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928670"/>
            <a:ext cx="9144000" cy="2000264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Projet</a:t>
            </a:r>
            <a:r>
              <a:rPr kumimoji="0" lang="fr-FR" sz="4400" i="0" u="none" strike="noStrike" kern="1200" cap="all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long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44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3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développement d’un système de commande pour un robot kuka youbot</a:t>
            </a:r>
            <a:endParaRPr kumimoji="0" lang="fr-FR" sz="330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285721" y="3593617"/>
            <a:ext cx="55721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/>
              <a:t>CARVALHO BÜRGER Karoline</a:t>
            </a:r>
          </a:p>
          <a:p>
            <a:r>
              <a:rPr lang="fr-FR" sz="2600"/>
              <a:t>DE JESUS RODRIGUES Tiago</a:t>
            </a:r>
          </a:p>
          <a:p>
            <a:r>
              <a:rPr lang="fr-FR" sz="2600"/>
              <a:t>ELLER CRUZ Rafael</a:t>
            </a:r>
          </a:p>
          <a:p>
            <a:r>
              <a:rPr lang="fr-FR" sz="2600"/>
              <a:t>NOGUEIRA Rafael Accacio</a:t>
            </a:r>
          </a:p>
        </p:txBody>
      </p:sp>
    </p:spTree>
    <p:extLst>
      <p:ext uri="{BB962C8B-B14F-4D97-AF65-F5344CB8AC3E}">
        <p14:creationId xmlns:p14="http://schemas.microsoft.com/office/powerpoint/2010/main" val="77362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du</a:t>
            </a:r>
            <a:r>
              <a:rPr lang="pt-BR" dirty="0"/>
              <a:t> </a:t>
            </a:r>
            <a:r>
              <a:rPr lang="pt-BR" dirty="0" err="1"/>
              <a:t>robot</a:t>
            </a:r>
            <a:endParaRPr lang="pt-BR" dirty="0"/>
          </a:p>
        </p:txBody>
      </p:sp>
      <p:sp>
        <p:nvSpPr>
          <p:cNvPr id="19" name="TextBox 5"/>
          <p:cNvSpPr txBox="1"/>
          <p:nvPr/>
        </p:nvSpPr>
        <p:spPr>
          <a:xfrm>
            <a:off x="357158" y="1714488"/>
            <a:ext cx="226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Concepts</a:t>
            </a:r>
            <a:r>
              <a:rPr lang="pt-BR" sz="2000" b="1" dirty="0"/>
              <a:t> </a:t>
            </a:r>
            <a:r>
              <a:rPr lang="pt-BR" sz="2000" b="1" dirty="0" err="1"/>
              <a:t>Généraux</a:t>
            </a:r>
            <a:endParaRPr lang="pt-BR" sz="2000" b="1" dirty="0"/>
          </a:p>
        </p:txBody>
      </p:sp>
      <p:sp>
        <p:nvSpPr>
          <p:cNvPr id="21" name="TextBox 5"/>
          <p:cNvSpPr txBox="1"/>
          <p:nvPr/>
        </p:nvSpPr>
        <p:spPr>
          <a:xfrm>
            <a:off x="571472" y="235743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000" dirty="0"/>
              <a:t> </a:t>
            </a:r>
            <a:r>
              <a:rPr lang="pt-BR" sz="2000" dirty="0" err="1"/>
              <a:t>Matrice</a:t>
            </a:r>
            <a:r>
              <a:rPr lang="pt-BR" sz="2000" dirty="0"/>
              <a:t> </a:t>
            </a:r>
            <a:r>
              <a:rPr lang="pt-BR" sz="2000" dirty="0" err="1"/>
              <a:t>Jacobienne</a:t>
            </a:r>
            <a:r>
              <a:rPr lang="pt-BR" sz="2000" dirty="0"/>
              <a:t> :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2357430"/>
            <a:ext cx="16192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5"/>
          <p:cNvSpPr txBox="1"/>
          <p:nvPr/>
        </p:nvSpPr>
        <p:spPr>
          <a:xfrm>
            <a:off x="5072066" y="235743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ou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5493" y="2319333"/>
            <a:ext cx="1438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4" cstate="print"/>
          <a:srcRect l="64549" t="73309" r="3944" b="15413"/>
          <a:stretch>
            <a:fillRect/>
          </a:stretch>
        </p:blipFill>
        <p:spPr bwMode="auto">
          <a:xfrm>
            <a:off x="3000364" y="2928934"/>
            <a:ext cx="292895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 cstate="print"/>
          <a:srcRect l="57531" t="47557" r="25563" b="41165"/>
          <a:stretch>
            <a:fillRect/>
          </a:stretch>
        </p:blipFill>
        <p:spPr bwMode="auto">
          <a:xfrm>
            <a:off x="714348" y="2857496"/>
            <a:ext cx="157163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/>
          <a:srcRect l="73566" t="58459" r="2612" b="27443"/>
          <a:stretch>
            <a:fillRect/>
          </a:stretch>
        </p:blipFill>
        <p:spPr bwMode="auto">
          <a:xfrm>
            <a:off x="642910" y="3714752"/>
            <a:ext cx="221457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 cstate="print"/>
          <a:srcRect l="6608" r="54201" b="84210"/>
          <a:stretch>
            <a:fillRect/>
          </a:stretch>
        </p:blipFill>
        <p:spPr bwMode="auto">
          <a:xfrm>
            <a:off x="642910" y="3214686"/>
            <a:ext cx="390354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5"/>
          <p:cNvSpPr txBox="1"/>
          <p:nvPr/>
        </p:nvSpPr>
        <p:spPr>
          <a:xfrm>
            <a:off x="571472" y="4510098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Relation</a:t>
            </a:r>
            <a:r>
              <a:rPr lang="pt-BR" sz="2000" dirty="0"/>
              <a:t> </a:t>
            </a:r>
            <a:r>
              <a:rPr lang="pt-BR" sz="2000" dirty="0" err="1"/>
              <a:t>inverse</a:t>
            </a:r>
            <a:r>
              <a:rPr lang="pt-BR" sz="2000" dirty="0"/>
              <a:t>:</a:t>
            </a:r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9358" y="4510098"/>
            <a:ext cx="14097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48" y="5072074"/>
            <a:ext cx="18669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5"/>
          <p:cNvSpPr txBox="1"/>
          <p:nvPr/>
        </p:nvSpPr>
        <p:spPr>
          <a:xfrm>
            <a:off x="2643174" y="5029154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est</a:t>
            </a:r>
            <a:r>
              <a:rPr lang="pt-BR" sz="2000" dirty="0"/>
              <a:t> </a:t>
            </a:r>
            <a:r>
              <a:rPr lang="pt-BR" sz="2000" dirty="0" err="1"/>
              <a:t>la</a:t>
            </a:r>
            <a:r>
              <a:rPr lang="pt-BR" sz="2000" dirty="0"/>
              <a:t> </a:t>
            </a:r>
            <a:r>
              <a:rPr lang="pt-BR" sz="2000" dirty="0" err="1"/>
              <a:t>pseudo-inverse</a:t>
            </a:r>
            <a:r>
              <a:rPr lang="pt-BR" sz="2000" dirty="0"/>
              <a:t> </a:t>
            </a:r>
            <a:r>
              <a:rPr lang="pt-BR" sz="2000" dirty="0" err="1"/>
              <a:t>du</a:t>
            </a:r>
            <a:r>
              <a:rPr lang="pt-BR" sz="2000" dirty="0"/>
              <a:t> </a:t>
            </a:r>
            <a:r>
              <a:rPr lang="pt-BR" sz="2000" dirty="0" err="1"/>
              <a:t>Jacobien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161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4.1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angulaire</a:t>
            </a:r>
            <a:endParaRPr lang="pt-BR" dirty="0"/>
          </a:p>
        </p:txBody>
      </p:sp>
      <p:sp>
        <p:nvSpPr>
          <p:cNvPr id="7" name="TextBox 5"/>
          <p:cNvSpPr txBox="1"/>
          <p:nvPr/>
        </p:nvSpPr>
        <p:spPr>
          <a:xfrm>
            <a:off x="357158" y="2285992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Hypothèse</a:t>
            </a:r>
            <a:r>
              <a:rPr lang="pt-BR" sz="2000" dirty="0"/>
              <a:t> : </a:t>
            </a:r>
            <a:r>
              <a:rPr lang="pt-BR" sz="2000" dirty="0" err="1"/>
              <a:t>chaque</a:t>
            </a:r>
            <a:r>
              <a:rPr lang="pt-BR" sz="2000" dirty="0"/>
              <a:t> </a:t>
            </a:r>
            <a:r>
              <a:rPr lang="pt-BR" sz="2000" dirty="0" err="1"/>
              <a:t>articulation</a:t>
            </a:r>
            <a:r>
              <a:rPr lang="pt-BR" sz="2000" dirty="0"/>
              <a:t> </a:t>
            </a:r>
            <a:r>
              <a:rPr lang="pt-BR" sz="2000" dirty="0" err="1"/>
              <a:t>du</a:t>
            </a:r>
            <a:r>
              <a:rPr lang="pt-BR" sz="2000" dirty="0"/>
              <a:t> </a:t>
            </a:r>
            <a:r>
              <a:rPr lang="pt-BR" sz="2000" dirty="0" err="1"/>
              <a:t>robot</a:t>
            </a:r>
            <a:r>
              <a:rPr lang="pt-BR" sz="2000" dirty="0"/>
              <a:t> </a:t>
            </a:r>
            <a:r>
              <a:rPr lang="pt-BR" sz="2000" dirty="0" err="1"/>
              <a:t>est</a:t>
            </a:r>
            <a:r>
              <a:rPr lang="pt-BR" sz="2000" dirty="0"/>
              <a:t> </a:t>
            </a:r>
            <a:r>
              <a:rPr lang="pt-BR" sz="2000" dirty="0" err="1"/>
              <a:t>découplée</a:t>
            </a:r>
            <a:r>
              <a:rPr lang="pt-BR" sz="2000" dirty="0"/>
              <a:t> </a:t>
            </a:r>
            <a:r>
              <a:rPr lang="pt-BR" sz="2000" dirty="0" err="1"/>
              <a:t>des</a:t>
            </a:r>
            <a:r>
              <a:rPr lang="pt-BR" sz="2000" dirty="0"/>
              <a:t> </a:t>
            </a:r>
            <a:r>
              <a:rPr lang="pt-BR" sz="2000" dirty="0" err="1"/>
              <a:t>autres</a:t>
            </a:r>
            <a:endParaRPr lang="pt-BR" sz="20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786058"/>
            <a:ext cx="3143272" cy="51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5"/>
          <p:cNvSpPr txBox="1"/>
          <p:nvPr/>
        </p:nvSpPr>
        <p:spPr>
          <a:xfrm>
            <a:off x="428596" y="3609982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Commande</a:t>
            </a:r>
            <a:r>
              <a:rPr lang="pt-BR" sz="2000" dirty="0"/>
              <a:t> PID :  </a:t>
            </a:r>
          </a:p>
        </p:txBody>
      </p:sp>
      <p:sp>
        <p:nvSpPr>
          <p:cNvPr id="14" name="TextBox 5"/>
          <p:cNvSpPr txBox="1"/>
          <p:nvPr/>
        </p:nvSpPr>
        <p:spPr>
          <a:xfrm>
            <a:off x="357158" y="1714488"/>
            <a:ext cx="2979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PID </a:t>
            </a:r>
            <a:r>
              <a:rPr lang="pt-BR" sz="2000" b="1" dirty="0" err="1"/>
              <a:t>angulaire</a:t>
            </a:r>
            <a:endParaRPr lang="pt-BR" sz="2000" b="1" dirty="0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4071942"/>
            <a:ext cx="3810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2" y="3643314"/>
            <a:ext cx="23526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5"/>
          <p:cNvSpPr txBox="1"/>
          <p:nvPr/>
        </p:nvSpPr>
        <p:spPr>
          <a:xfrm>
            <a:off x="428596" y="5243468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Fonction</a:t>
            </a:r>
            <a:r>
              <a:rPr lang="pt-BR" sz="2000" dirty="0"/>
              <a:t> de </a:t>
            </a:r>
            <a:r>
              <a:rPr lang="pt-BR" sz="2000" dirty="0" err="1"/>
              <a:t>Transfert</a:t>
            </a:r>
            <a:r>
              <a:rPr lang="pt-BR" sz="2000" dirty="0"/>
              <a:t> :  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5072074"/>
            <a:ext cx="57245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694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4.1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angulaire</a:t>
            </a:r>
            <a:endParaRPr lang="pt-BR" dirty="0"/>
          </a:p>
        </p:txBody>
      </p:sp>
      <p:sp>
        <p:nvSpPr>
          <p:cNvPr id="12" name="TextBox 5"/>
          <p:cNvSpPr txBox="1"/>
          <p:nvPr/>
        </p:nvSpPr>
        <p:spPr>
          <a:xfrm>
            <a:off x="571472" y="5357826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Pour</a:t>
            </a:r>
            <a:r>
              <a:rPr lang="pt-BR" sz="2000" dirty="0"/>
              <a:t> </a:t>
            </a:r>
            <a:r>
              <a:rPr lang="pt-BR" sz="2000" dirty="0" err="1"/>
              <a:t>avoir</a:t>
            </a:r>
            <a:r>
              <a:rPr lang="pt-BR" sz="2000" dirty="0"/>
              <a:t> une </a:t>
            </a:r>
            <a:r>
              <a:rPr lang="pt-BR" sz="2000" dirty="0" err="1"/>
              <a:t>pulsation</a:t>
            </a:r>
            <a:r>
              <a:rPr lang="pt-BR" sz="2000" dirty="0"/>
              <a:t> de </a:t>
            </a:r>
            <a:r>
              <a:rPr lang="pt-BR" sz="2000" dirty="0" err="1"/>
              <a:t>brisure</a:t>
            </a:r>
            <a:r>
              <a:rPr lang="pt-BR" sz="2000" dirty="0"/>
              <a:t> </a:t>
            </a:r>
            <a:r>
              <a:rPr lang="el-GR" sz="2000" dirty="0">
                <a:cs typeface="Arial"/>
              </a:rPr>
              <a:t>ω</a:t>
            </a:r>
            <a:r>
              <a:rPr lang="pt-BR" sz="2000" baseline="-25000" dirty="0">
                <a:cs typeface="Arial"/>
              </a:rPr>
              <a:t>i</a:t>
            </a:r>
            <a:r>
              <a:rPr lang="pt-BR" sz="2000" dirty="0">
                <a:latin typeface="Arial"/>
                <a:cs typeface="Arial"/>
              </a:rPr>
              <a:t> </a:t>
            </a:r>
            <a:r>
              <a:rPr lang="pt-BR" sz="2000" dirty="0" err="1"/>
              <a:t>et</a:t>
            </a:r>
            <a:r>
              <a:rPr lang="pt-BR" sz="2000" dirty="0"/>
              <a:t> </a:t>
            </a:r>
            <a:r>
              <a:rPr lang="pt-BR" sz="2000" dirty="0" err="1"/>
              <a:t>pas</a:t>
            </a:r>
            <a:r>
              <a:rPr lang="pt-BR" sz="2000" dirty="0"/>
              <a:t> de </a:t>
            </a:r>
            <a:r>
              <a:rPr lang="pt-BR" sz="2000" dirty="0" err="1"/>
              <a:t>dépassement</a:t>
            </a:r>
            <a:r>
              <a:rPr lang="pt-BR" sz="2000" dirty="0"/>
              <a:t> </a:t>
            </a:r>
            <a:r>
              <a:rPr lang="pt-BR" sz="2000" dirty="0" err="1"/>
              <a:t>dans</a:t>
            </a:r>
            <a:r>
              <a:rPr lang="pt-BR" sz="2000" dirty="0"/>
              <a:t> </a:t>
            </a:r>
            <a:r>
              <a:rPr lang="pt-BR" sz="2000" dirty="0" err="1"/>
              <a:t>la</a:t>
            </a:r>
            <a:r>
              <a:rPr lang="pt-BR" sz="2000" dirty="0"/>
              <a:t> </a:t>
            </a:r>
            <a:r>
              <a:rPr lang="pt-BR" sz="2000" dirty="0" err="1"/>
              <a:t>réponse</a:t>
            </a:r>
            <a:r>
              <a:rPr lang="pt-BR" sz="2000" dirty="0"/>
              <a:t> </a:t>
            </a:r>
            <a:r>
              <a:rPr lang="pt-BR" sz="2000" dirty="0" err="1"/>
              <a:t>indicielle</a:t>
            </a:r>
            <a:r>
              <a:rPr lang="pt-BR" sz="2000" dirty="0"/>
              <a:t>:</a:t>
            </a:r>
            <a:endParaRPr lang="pt-BR" sz="2000" dirty="0">
              <a:latin typeface="Tw Cen MT" pitchFamily="3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57158" y="1714488"/>
            <a:ext cx="2979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PID </a:t>
            </a:r>
            <a:r>
              <a:rPr lang="pt-BR" sz="2000" b="1" dirty="0" err="1"/>
              <a:t>angulaire</a:t>
            </a:r>
            <a:endParaRPr lang="pt-BR" sz="2000" b="1" dirty="0"/>
          </a:p>
        </p:txBody>
      </p:sp>
      <p:pic>
        <p:nvPicPr>
          <p:cNvPr id="47106" name="Picture 2" descr="C:\Users\HP\Dropbox\Supelec_Olympiades\rapportes\SEQ_8\rapport\Figuras\PID_joint_space_blo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000240"/>
            <a:ext cx="5895975" cy="21336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4214818"/>
            <a:ext cx="57245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5214950"/>
            <a:ext cx="22574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5"/>
          <p:cNvSpPr txBox="1"/>
          <p:nvPr/>
        </p:nvSpPr>
        <p:spPr>
          <a:xfrm>
            <a:off x="357158" y="2214554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Schéma</a:t>
            </a:r>
            <a:r>
              <a:rPr lang="pt-BR" sz="2000" dirty="0"/>
              <a:t> </a:t>
            </a:r>
            <a:r>
              <a:rPr lang="pt-BR" sz="2000" dirty="0" err="1"/>
              <a:t>bloc</a:t>
            </a:r>
            <a:r>
              <a:rPr lang="pt-BR" sz="2000" dirty="0"/>
              <a:t> :  </a:t>
            </a:r>
          </a:p>
        </p:txBody>
      </p:sp>
    </p:spTree>
    <p:extLst>
      <p:ext uri="{BB962C8B-B14F-4D97-AF65-F5344CB8AC3E}">
        <p14:creationId xmlns:p14="http://schemas.microsoft.com/office/powerpoint/2010/main" val="244694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4.1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angulaire</a:t>
            </a:r>
            <a:endParaRPr lang="pt-BR" dirty="0"/>
          </a:p>
        </p:txBody>
      </p:sp>
      <p:pic>
        <p:nvPicPr>
          <p:cNvPr id="4" name="Imagem 3" descr="PIDjoint.JPG"/>
          <p:cNvPicPr>
            <a:picLocks noChangeAspect="1"/>
          </p:cNvPicPr>
          <p:nvPr/>
        </p:nvPicPr>
        <p:blipFill>
          <a:blip r:embed="rId2" cstate="print"/>
          <a:srcRect l="-51" r="3079"/>
          <a:stretch>
            <a:fillRect/>
          </a:stretch>
        </p:blipFill>
        <p:spPr>
          <a:xfrm>
            <a:off x="71438" y="2357430"/>
            <a:ext cx="9001156" cy="3857652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357158" y="2214554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Schéma</a:t>
            </a:r>
            <a:r>
              <a:rPr lang="pt-BR" sz="2000" dirty="0"/>
              <a:t> </a:t>
            </a:r>
            <a:r>
              <a:rPr lang="pt-BR" sz="2000" dirty="0" err="1"/>
              <a:t>Simulink</a:t>
            </a:r>
            <a:r>
              <a:rPr lang="pt-BR" sz="2000" dirty="0"/>
              <a:t>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57158" y="1714488"/>
            <a:ext cx="2979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PID </a:t>
            </a:r>
            <a:r>
              <a:rPr lang="pt-BR" sz="2000" b="1" dirty="0" err="1"/>
              <a:t>angulaire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20307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4.1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angulaire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714488"/>
            <a:ext cx="2979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PID </a:t>
            </a:r>
            <a:r>
              <a:rPr lang="pt-BR" sz="2000" b="1" dirty="0" err="1"/>
              <a:t>angulaire</a:t>
            </a:r>
            <a:endParaRPr lang="pt-BR" sz="2000" b="1" dirty="0"/>
          </a:p>
        </p:txBody>
      </p:sp>
      <p:pic>
        <p:nvPicPr>
          <p:cNvPr id="23553" name="Picture 1" descr="C:\Users\HP\Dropbox\Supelec_Olympiades\rapportes\SEQ_8\rapport\Figuras\res_position_PIDjoint.jpg"/>
          <p:cNvPicPr>
            <a:picLocks noChangeAspect="1" noChangeArrowheads="1"/>
          </p:cNvPicPr>
          <p:nvPr/>
        </p:nvPicPr>
        <p:blipFill>
          <a:blip r:embed="rId2" cstate="print"/>
          <a:srcRect l="10156" t="4668" r="7812" b="5082"/>
          <a:stretch>
            <a:fillRect/>
          </a:stretch>
        </p:blipFill>
        <p:spPr bwMode="auto">
          <a:xfrm>
            <a:off x="500034" y="2285992"/>
            <a:ext cx="8143932" cy="41434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3821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4.1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angulaire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714488"/>
            <a:ext cx="2979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PID </a:t>
            </a:r>
            <a:r>
              <a:rPr lang="pt-BR" sz="2000" b="1" dirty="0" err="1"/>
              <a:t>angulaire</a:t>
            </a:r>
            <a:endParaRPr lang="pt-BR" sz="2000" b="1" dirty="0"/>
          </a:p>
        </p:txBody>
      </p:sp>
      <p:pic>
        <p:nvPicPr>
          <p:cNvPr id="7" name="Picture 2" descr="C:\Users\HP\Dropbox\Supelec_Olympiades\rapportes\SEQ_8\rapport\Figuras\res_commande_PIDjoint.jpg"/>
          <p:cNvPicPr>
            <a:picLocks noChangeAspect="1" noChangeArrowheads="1"/>
          </p:cNvPicPr>
          <p:nvPr/>
        </p:nvPicPr>
        <p:blipFill>
          <a:blip r:embed="rId2" cstate="print"/>
          <a:srcRect l="9375" t="3112" r="7031" b="3526"/>
          <a:stretch>
            <a:fillRect/>
          </a:stretch>
        </p:blipFill>
        <p:spPr bwMode="auto">
          <a:xfrm>
            <a:off x="428596" y="2214554"/>
            <a:ext cx="8286808" cy="4286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382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4.1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angulaire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714488"/>
            <a:ext cx="6609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PID </a:t>
            </a:r>
            <a:r>
              <a:rPr lang="pt-BR" sz="2000" b="1" dirty="0" err="1"/>
              <a:t>angulaire</a:t>
            </a:r>
            <a:r>
              <a:rPr lang="pt-BR" sz="2000" b="1" dirty="0"/>
              <a:t> + </a:t>
            </a:r>
            <a:r>
              <a:rPr lang="pt-BR" sz="2000" b="1" dirty="0" err="1"/>
              <a:t>bruit</a:t>
            </a:r>
            <a:r>
              <a:rPr lang="pt-BR" sz="2000" b="1" dirty="0"/>
              <a:t> de mesure (Var = 0.0001)</a:t>
            </a:r>
          </a:p>
        </p:txBody>
      </p:sp>
      <p:pic>
        <p:nvPicPr>
          <p:cNvPr id="7" name="Picture 2" descr="C:\Users\HP\Dropbox\Supelec_Olympiades\rapportes\SEQ_8\rapport\Figuras\res_position_PIDjoint_dist.jpg"/>
          <p:cNvPicPr>
            <a:picLocks noChangeAspect="1" noChangeArrowheads="1"/>
          </p:cNvPicPr>
          <p:nvPr/>
        </p:nvPicPr>
        <p:blipFill>
          <a:blip r:embed="rId2" cstate="print"/>
          <a:srcRect l="10156" t="3319" r="7812" b="4875"/>
          <a:stretch>
            <a:fillRect/>
          </a:stretch>
        </p:blipFill>
        <p:spPr bwMode="auto">
          <a:xfrm>
            <a:off x="500034" y="2214554"/>
            <a:ext cx="8143932" cy="4214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382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4.1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angulaire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714488"/>
            <a:ext cx="6609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PID </a:t>
            </a:r>
            <a:r>
              <a:rPr lang="pt-BR" sz="2000" b="1" dirty="0" err="1"/>
              <a:t>angulaire</a:t>
            </a:r>
            <a:r>
              <a:rPr lang="pt-BR" sz="2000" b="1" dirty="0"/>
              <a:t> + </a:t>
            </a:r>
            <a:r>
              <a:rPr lang="pt-BR" sz="2000" b="1" dirty="0" err="1"/>
              <a:t>bruit</a:t>
            </a:r>
            <a:r>
              <a:rPr lang="pt-BR" sz="2000" b="1" dirty="0"/>
              <a:t> de mesure (Var = 0.0001)</a:t>
            </a:r>
          </a:p>
          <a:p>
            <a:endParaRPr lang="pt-BR" sz="2000" b="1" dirty="0"/>
          </a:p>
        </p:txBody>
      </p:sp>
      <p:pic>
        <p:nvPicPr>
          <p:cNvPr id="8" name="Picture 2" descr="C:\Users\HP\Dropbox\Supelec_Olympiades\rapportes\SEQ_8\rapport\Figuras\res_commande_PIDjoint_dist.jpg"/>
          <p:cNvPicPr>
            <a:picLocks noChangeAspect="1" noChangeArrowheads="1"/>
          </p:cNvPicPr>
          <p:nvPr/>
        </p:nvPicPr>
        <p:blipFill>
          <a:blip r:embed="rId2" cstate="print"/>
          <a:srcRect l="9375" t="3319" r="7812" b="4875"/>
          <a:stretch>
            <a:fillRect/>
          </a:stretch>
        </p:blipFill>
        <p:spPr bwMode="auto">
          <a:xfrm>
            <a:off x="428596" y="2214554"/>
            <a:ext cx="8215370" cy="4214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3821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4.1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714488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</a:t>
            </a:r>
            <a:r>
              <a:rPr lang="pt-BR" sz="2000" b="1" dirty="0" err="1"/>
              <a:t>couple</a:t>
            </a:r>
            <a:r>
              <a:rPr lang="pt-BR" sz="2000" b="1" dirty="0"/>
              <a:t> </a:t>
            </a:r>
            <a:r>
              <a:rPr lang="pt-BR" sz="2000" b="1" dirty="0" err="1"/>
              <a:t>calculé</a:t>
            </a:r>
            <a:endParaRPr lang="pt-BR" sz="2000" b="1" dirty="0"/>
          </a:p>
        </p:txBody>
      </p:sp>
      <p:sp>
        <p:nvSpPr>
          <p:cNvPr id="5" name="TextBox 5"/>
          <p:cNvSpPr txBox="1"/>
          <p:nvPr/>
        </p:nvSpPr>
        <p:spPr>
          <a:xfrm>
            <a:off x="357158" y="2428868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Estimation</a:t>
            </a:r>
            <a:r>
              <a:rPr lang="pt-BR" sz="2000" dirty="0"/>
              <a:t> </a:t>
            </a:r>
            <a:r>
              <a:rPr lang="pt-BR" sz="2000" dirty="0" err="1"/>
              <a:t>du</a:t>
            </a:r>
            <a:r>
              <a:rPr lang="pt-BR" sz="2000" dirty="0"/>
              <a:t> </a:t>
            </a:r>
            <a:r>
              <a:rPr lang="pt-BR" sz="2000" dirty="0" err="1"/>
              <a:t>couple</a:t>
            </a:r>
            <a:r>
              <a:rPr lang="pt-BR" sz="2000" dirty="0"/>
              <a:t> </a:t>
            </a:r>
            <a:r>
              <a:rPr lang="pt-BR" sz="2000" dirty="0" err="1"/>
              <a:t>du</a:t>
            </a:r>
            <a:r>
              <a:rPr lang="pt-BR" sz="2000" dirty="0"/>
              <a:t> </a:t>
            </a:r>
            <a:r>
              <a:rPr lang="pt-BR" sz="2000" dirty="0" err="1"/>
              <a:t>robot</a:t>
            </a:r>
            <a:r>
              <a:rPr lang="pt-BR" sz="2000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3071810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Monotype Corsiva" pitchFamily="66" charset="0"/>
              </a:rPr>
              <a:t>w </a:t>
            </a:r>
            <a:r>
              <a:rPr lang="pt-BR" sz="2000" b="1" dirty="0">
                <a:latin typeface="Monotype Corsiva" pitchFamily="66" charset="0"/>
              </a:rPr>
              <a:t> </a:t>
            </a:r>
            <a:r>
              <a:rPr lang="pt-BR" sz="2000" dirty="0" err="1"/>
              <a:t>est</a:t>
            </a:r>
            <a:r>
              <a:rPr lang="pt-BR" sz="2000" dirty="0"/>
              <a:t> </a:t>
            </a:r>
            <a:r>
              <a:rPr lang="pt-BR" sz="2000" dirty="0" err="1"/>
              <a:t>la</a:t>
            </a:r>
            <a:r>
              <a:rPr lang="pt-BR" sz="2000" dirty="0"/>
              <a:t> </a:t>
            </a:r>
            <a:r>
              <a:rPr lang="pt-BR" sz="2000" dirty="0" err="1"/>
              <a:t>variable</a:t>
            </a:r>
            <a:r>
              <a:rPr lang="pt-BR" sz="2000" dirty="0"/>
              <a:t> </a:t>
            </a:r>
            <a:r>
              <a:rPr lang="pt-BR" sz="2000" dirty="0" err="1"/>
              <a:t>commandé</a:t>
            </a:r>
            <a:r>
              <a:rPr lang="pt-BR" sz="2000" dirty="0"/>
              <a:t>:</a:t>
            </a:r>
            <a:r>
              <a:rPr lang="pt-BR" sz="2000" dirty="0">
                <a:latin typeface="Monotype Corsiva" pitchFamily="66" charset="0"/>
              </a:rPr>
              <a:t>   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500034" y="554833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Et</a:t>
            </a:r>
            <a:r>
              <a:rPr lang="pt-BR" sz="2000" dirty="0"/>
              <a:t> </a:t>
            </a:r>
            <a:r>
              <a:rPr lang="pt-BR" sz="2000" dirty="0" err="1"/>
              <a:t>la</a:t>
            </a:r>
            <a:r>
              <a:rPr lang="pt-BR" sz="2000" dirty="0"/>
              <a:t> </a:t>
            </a:r>
            <a:r>
              <a:rPr lang="pt-BR" sz="2000" dirty="0" err="1"/>
              <a:t>dynamique</a:t>
            </a:r>
            <a:r>
              <a:rPr lang="pt-BR" sz="2000" dirty="0"/>
              <a:t> de </a:t>
            </a:r>
            <a:r>
              <a:rPr lang="pt-BR" sz="2000" dirty="0" err="1"/>
              <a:t>l’erreur</a:t>
            </a:r>
            <a:r>
              <a:rPr lang="pt-BR" sz="2000" dirty="0"/>
              <a:t> </a:t>
            </a:r>
            <a:r>
              <a:rPr lang="pt-BR" sz="2000" dirty="0" err="1"/>
              <a:t>sera</a:t>
            </a:r>
            <a:r>
              <a:rPr lang="pt-BR" sz="2000" dirty="0"/>
              <a:t>: </a:t>
            </a: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4777" y="2428868"/>
            <a:ext cx="2828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6" y="3500438"/>
            <a:ext cx="852014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4214818"/>
            <a:ext cx="13239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5"/>
          <p:cNvSpPr txBox="1"/>
          <p:nvPr/>
        </p:nvSpPr>
        <p:spPr>
          <a:xfrm>
            <a:off x="1857356" y="4171898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et</a:t>
            </a:r>
            <a:r>
              <a:rPr lang="pt-BR" sz="2000" dirty="0"/>
              <a:t>   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4286256"/>
            <a:ext cx="2152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4605351"/>
            <a:ext cx="857256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4810" y="5429264"/>
            <a:ext cx="37052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3275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:\Users\HP\Dropbox\Supelec_Olympiades\rapportes\SEQ_8\rapport\Figuras\CTI_joint_space_blo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285992"/>
            <a:ext cx="8215338" cy="276889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4.1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714488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</a:t>
            </a:r>
            <a:r>
              <a:rPr lang="pt-BR" sz="2000" b="1" dirty="0" err="1"/>
              <a:t>couple</a:t>
            </a:r>
            <a:r>
              <a:rPr lang="pt-BR" sz="2000" b="1" dirty="0"/>
              <a:t> </a:t>
            </a:r>
            <a:r>
              <a:rPr lang="pt-BR" sz="2000" b="1" dirty="0" err="1"/>
              <a:t>calculé</a:t>
            </a:r>
            <a:endParaRPr lang="pt-BR" sz="2000" b="1" dirty="0"/>
          </a:p>
        </p:txBody>
      </p:sp>
      <p:sp>
        <p:nvSpPr>
          <p:cNvPr id="16" name="TextBox 5"/>
          <p:cNvSpPr txBox="1"/>
          <p:nvPr/>
        </p:nvSpPr>
        <p:spPr>
          <a:xfrm>
            <a:off x="357158" y="2100196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Schéma</a:t>
            </a:r>
            <a:r>
              <a:rPr lang="pt-BR" sz="2000" dirty="0"/>
              <a:t> </a:t>
            </a:r>
            <a:r>
              <a:rPr lang="pt-BR" sz="2000" dirty="0" err="1"/>
              <a:t>bloc</a:t>
            </a:r>
            <a:r>
              <a:rPr lang="pt-BR" sz="2000" dirty="0"/>
              <a:t> :  </a:t>
            </a:r>
          </a:p>
        </p:txBody>
      </p:sp>
      <p:sp>
        <p:nvSpPr>
          <p:cNvPr id="19" name="TextBox 5"/>
          <p:cNvSpPr txBox="1"/>
          <p:nvPr/>
        </p:nvSpPr>
        <p:spPr>
          <a:xfrm>
            <a:off x="357158" y="5429264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Pour</a:t>
            </a:r>
            <a:r>
              <a:rPr lang="pt-BR" sz="2000" dirty="0"/>
              <a:t> </a:t>
            </a:r>
            <a:r>
              <a:rPr lang="pt-BR" sz="2000" dirty="0" err="1"/>
              <a:t>avoir</a:t>
            </a:r>
            <a:r>
              <a:rPr lang="pt-BR" sz="2000" dirty="0"/>
              <a:t> une </a:t>
            </a:r>
            <a:r>
              <a:rPr lang="pt-BR" sz="2000" dirty="0" err="1"/>
              <a:t>pulsation</a:t>
            </a:r>
            <a:r>
              <a:rPr lang="pt-BR" sz="2000" dirty="0"/>
              <a:t> de </a:t>
            </a:r>
            <a:r>
              <a:rPr lang="pt-BR" sz="2000" dirty="0" err="1"/>
              <a:t>brisure</a:t>
            </a:r>
            <a:r>
              <a:rPr lang="pt-BR" sz="2000" dirty="0"/>
              <a:t> </a:t>
            </a:r>
            <a:r>
              <a:rPr lang="el-GR" sz="2000" dirty="0">
                <a:cs typeface="Arial"/>
              </a:rPr>
              <a:t>ω</a:t>
            </a:r>
            <a:r>
              <a:rPr lang="pt-BR" sz="2000" baseline="-25000" dirty="0">
                <a:cs typeface="Arial"/>
              </a:rPr>
              <a:t>i</a:t>
            </a:r>
            <a:r>
              <a:rPr lang="pt-BR" sz="2000" dirty="0">
                <a:latin typeface="Arial"/>
                <a:cs typeface="Arial"/>
              </a:rPr>
              <a:t> </a:t>
            </a:r>
            <a:r>
              <a:rPr lang="pt-BR" sz="2000" dirty="0" err="1"/>
              <a:t>et</a:t>
            </a:r>
            <a:r>
              <a:rPr lang="pt-BR" sz="2000" dirty="0"/>
              <a:t> </a:t>
            </a:r>
            <a:r>
              <a:rPr lang="pt-BR" sz="2000" dirty="0" err="1"/>
              <a:t>pas</a:t>
            </a:r>
            <a:r>
              <a:rPr lang="pt-BR" sz="2000" dirty="0"/>
              <a:t> de </a:t>
            </a:r>
            <a:r>
              <a:rPr lang="pt-BR" sz="2000" dirty="0" err="1"/>
              <a:t>dépassement</a:t>
            </a:r>
            <a:r>
              <a:rPr lang="pt-BR" sz="2000" dirty="0"/>
              <a:t> </a:t>
            </a:r>
            <a:r>
              <a:rPr lang="pt-BR" sz="2000" dirty="0" err="1"/>
              <a:t>dans</a:t>
            </a:r>
            <a:r>
              <a:rPr lang="pt-BR" sz="2000" dirty="0"/>
              <a:t> </a:t>
            </a:r>
            <a:r>
              <a:rPr lang="pt-BR" sz="2000" dirty="0" err="1"/>
              <a:t>la</a:t>
            </a:r>
            <a:r>
              <a:rPr lang="pt-BR" sz="2000" dirty="0"/>
              <a:t> </a:t>
            </a:r>
            <a:r>
              <a:rPr lang="pt-BR" sz="2000" dirty="0" err="1"/>
              <a:t>réponse</a:t>
            </a:r>
            <a:r>
              <a:rPr lang="pt-BR" sz="2000" dirty="0"/>
              <a:t> </a:t>
            </a:r>
            <a:r>
              <a:rPr lang="pt-BR" sz="2000" dirty="0" err="1"/>
              <a:t>indicielle</a:t>
            </a:r>
            <a:r>
              <a:rPr lang="pt-BR" sz="2000" dirty="0"/>
              <a:t>:</a:t>
            </a:r>
            <a:endParaRPr lang="pt-BR" sz="2000" dirty="0">
              <a:latin typeface="Tw Cen MT" pitchFamily="34" charset="0"/>
            </a:endParaRP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4271974"/>
            <a:ext cx="37052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4" y="5214950"/>
            <a:ext cx="12668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327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1. </a:t>
            </a:r>
            <a:r>
              <a:rPr lang="pt-BR" dirty="0" err="1"/>
              <a:t>Introduction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78" y="1844824"/>
            <a:ext cx="6687340" cy="420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27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4.1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angulaire</a:t>
            </a:r>
            <a:endParaRPr lang="pt-BR" dirty="0"/>
          </a:p>
        </p:txBody>
      </p:sp>
      <p:pic>
        <p:nvPicPr>
          <p:cNvPr id="4" name="Imagem 3" descr="CTIjoin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214554"/>
            <a:ext cx="9144000" cy="400052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57158" y="1714488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</a:t>
            </a:r>
            <a:r>
              <a:rPr lang="pt-BR" sz="2000" b="1" dirty="0" err="1"/>
              <a:t>couple</a:t>
            </a:r>
            <a:r>
              <a:rPr lang="pt-BR" sz="2000" b="1" dirty="0"/>
              <a:t> </a:t>
            </a:r>
            <a:r>
              <a:rPr lang="pt-BR" sz="2000" b="1" dirty="0" err="1"/>
              <a:t>calculé</a:t>
            </a:r>
            <a:endParaRPr lang="pt-B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210019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Schéma</a:t>
            </a:r>
            <a:r>
              <a:rPr lang="pt-BR" sz="2000" dirty="0"/>
              <a:t> </a:t>
            </a:r>
            <a:r>
              <a:rPr lang="pt-BR" sz="2000" dirty="0" err="1"/>
              <a:t>Simulink</a:t>
            </a:r>
            <a:r>
              <a:rPr lang="pt-BR" sz="2000" dirty="0"/>
              <a:t> :  </a:t>
            </a:r>
          </a:p>
        </p:txBody>
      </p:sp>
    </p:spTree>
    <p:extLst>
      <p:ext uri="{BB962C8B-B14F-4D97-AF65-F5344CB8AC3E}">
        <p14:creationId xmlns:p14="http://schemas.microsoft.com/office/powerpoint/2010/main" val="71236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4.1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angulaire</a:t>
            </a:r>
            <a:endParaRPr lang="pt-BR" dirty="0"/>
          </a:p>
        </p:txBody>
      </p:sp>
      <p:sp>
        <p:nvSpPr>
          <p:cNvPr id="5" name="TextBox 5"/>
          <p:cNvSpPr txBox="1"/>
          <p:nvPr/>
        </p:nvSpPr>
        <p:spPr>
          <a:xfrm>
            <a:off x="357158" y="1714488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</a:t>
            </a:r>
            <a:r>
              <a:rPr lang="pt-BR" sz="2000" b="1" dirty="0" err="1"/>
              <a:t>couple</a:t>
            </a:r>
            <a:r>
              <a:rPr lang="pt-BR" sz="2000" b="1" dirty="0"/>
              <a:t> </a:t>
            </a:r>
            <a:r>
              <a:rPr lang="pt-BR" sz="2000" b="1" dirty="0" err="1"/>
              <a:t>calculé</a:t>
            </a:r>
            <a:endParaRPr lang="pt-BR" sz="2000" b="1" dirty="0"/>
          </a:p>
        </p:txBody>
      </p:sp>
      <p:pic>
        <p:nvPicPr>
          <p:cNvPr id="20481" name="Picture 1" descr="C:\Users\HP\Dropbox\Supelec_Olympiades\rapportes\SEQ_8\rapport\Figuras\res_position_CTIjoint.jpg"/>
          <p:cNvPicPr>
            <a:picLocks noChangeAspect="1" noChangeArrowheads="1"/>
          </p:cNvPicPr>
          <p:nvPr/>
        </p:nvPicPr>
        <p:blipFill>
          <a:blip r:embed="rId2" cstate="print"/>
          <a:srcRect l="10156" t="4875" r="7812" b="4875"/>
          <a:stretch>
            <a:fillRect/>
          </a:stretch>
        </p:blipFill>
        <p:spPr bwMode="auto">
          <a:xfrm>
            <a:off x="357158" y="2214554"/>
            <a:ext cx="8358246" cy="41434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643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4.1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angulaire</a:t>
            </a:r>
            <a:endParaRPr lang="pt-BR" dirty="0"/>
          </a:p>
        </p:txBody>
      </p:sp>
      <p:sp>
        <p:nvSpPr>
          <p:cNvPr id="5" name="TextBox 5"/>
          <p:cNvSpPr txBox="1"/>
          <p:nvPr/>
        </p:nvSpPr>
        <p:spPr>
          <a:xfrm>
            <a:off x="357158" y="1714488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</a:t>
            </a:r>
            <a:r>
              <a:rPr lang="pt-BR" sz="2000" b="1" dirty="0" err="1"/>
              <a:t>couple</a:t>
            </a:r>
            <a:r>
              <a:rPr lang="pt-BR" sz="2000" b="1" dirty="0"/>
              <a:t> </a:t>
            </a:r>
            <a:r>
              <a:rPr lang="pt-BR" sz="2000" b="1" dirty="0" err="1"/>
              <a:t>calculé</a:t>
            </a:r>
            <a:endParaRPr lang="pt-BR" sz="2000" b="1" dirty="0"/>
          </a:p>
        </p:txBody>
      </p:sp>
      <p:pic>
        <p:nvPicPr>
          <p:cNvPr id="6" name="Picture 2" descr="C:\Users\HP\Dropbox\Supelec_Olympiades\rapportes\SEQ_8\rapport\Figuras\res_commande_CTIjoint.jpg"/>
          <p:cNvPicPr>
            <a:picLocks noChangeAspect="1" noChangeArrowheads="1"/>
          </p:cNvPicPr>
          <p:nvPr/>
        </p:nvPicPr>
        <p:blipFill>
          <a:blip r:embed="rId2" cstate="print"/>
          <a:srcRect l="9375" t="4875" r="7812" b="4875"/>
          <a:stretch>
            <a:fillRect/>
          </a:stretch>
        </p:blipFill>
        <p:spPr bwMode="auto">
          <a:xfrm>
            <a:off x="357158" y="2214554"/>
            <a:ext cx="8358246" cy="41434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6437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4.1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angulaire</a:t>
            </a:r>
            <a:endParaRPr lang="pt-BR" dirty="0"/>
          </a:p>
        </p:txBody>
      </p:sp>
      <p:sp>
        <p:nvSpPr>
          <p:cNvPr id="5" name="TextBox 5"/>
          <p:cNvSpPr txBox="1"/>
          <p:nvPr/>
        </p:nvSpPr>
        <p:spPr>
          <a:xfrm>
            <a:off x="357158" y="1714488"/>
            <a:ext cx="6513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</a:t>
            </a:r>
            <a:r>
              <a:rPr lang="pt-BR" sz="2000" b="1" dirty="0" err="1"/>
              <a:t>couple</a:t>
            </a:r>
            <a:r>
              <a:rPr lang="pt-BR" sz="2000" b="1" dirty="0"/>
              <a:t> </a:t>
            </a:r>
            <a:r>
              <a:rPr lang="pt-BR" sz="2000" b="1" dirty="0" err="1"/>
              <a:t>calculé</a:t>
            </a:r>
            <a:r>
              <a:rPr lang="pt-BR" sz="2000" b="1" dirty="0"/>
              <a:t> + </a:t>
            </a:r>
            <a:r>
              <a:rPr lang="pt-BR" sz="2000" b="1" dirty="0" err="1"/>
              <a:t>bruit</a:t>
            </a:r>
            <a:r>
              <a:rPr lang="pt-BR" sz="2000" b="1" dirty="0"/>
              <a:t> de mesure (Var = 0.01)</a:t>
            </a:r>
          </a:p>
        </p:txBody>
      </p:sp>
      <p:pic>
        <p:nvPicPr>
          <p:cNvPr id="6" name="Picture 3" descr="C:\Users\HP\Dropbox\Supelec_Olympiades\rapportes\SEQ_8\rapport\Figuras\res_position_CTIjoint_dist.jpg"/>
          <p:cNvPicPr>
            <a:picLocks noChangeAspect="1" noChangeArrowheads="1"/>
          </p:cNvPicPr>
          <p:nvPr/>
        </p:nvPicPr>
        <p:blipFill>
          <a:blip r:embed="rId2" cstate="print"/>
          <a:srcRect l="10156" t="3319" r="7031" b="4875"/>
          <a:stretch>
            <a:fillRect/>
          </a:stretch>
        </p:blipFill>
        <p:spPr bwMode="auto">
          <a:xfrm>
            <a:off x="428596" y="2143116"/>
            <a:ext cx="8358246" cy="4214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6437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4.1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angulaire</a:t>
            </a:r>
            <a:endParaRPr lang="pt-BR" dirty="0"/>
          </a:p>
        </p:txBody>
      </p:sp>
      <p:sp>
        <p:nvSpPr>
          <p:cNvPr id="5" name="TextBox 5"/>
          <p:cNvSpPr txBox="1"/>
          <p:nvPr/>
        </p:nvSpPr>
        <p:spPr>
          <a:xfrm>
            <a:off x="357158" y="1714488"/>
            <a:ext cx="6513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</a:t>
            </a:r>
            <a:r>
              <a:rPr lang="pt-BR" sz="2000" b="1" dirty="0" err="1"/>
              <a:t>couple</a:t>
            </a:r>
            <a:r>
              <a:rPr lang="pt-BR" sz="2000" b="1" dirty="0"/>
              <a:t> </a:t>
            </a:r>
            <a:r>
              <a:rPr lang="pt-BR" sz="2000" b="1" dirty="0" err="1"/>
              <a:t>calculé</a:t>
            </a:r>
            <a:r>
              <a:rPr lang="pt-BR" sz="2000" b="1" dirty="0"/>
              <a:t> + </a:t>
            </a:r>
            <a:r>
              <a:rPr lang="pt-BR" sz="2000" b="1" dirty="0" err="1"/>
              <a:t>bruit</a:t>
            </a:r>
            <a:r>
              <a:rPr lang="pt-BR" sz="2000" b="1" dirty="0"/>
              <a:t> de mesure (Var = 0.01)</a:t>
            </a:r>
          </a:p>
        </p:txBody>
      </p:sp>
      <p:pic>
        <p:nvPicPr>
          <p:cNvPr id="4" name="Picture 2" descr="C:\Users\HP\Dropbox\Supelec_Olympiades\rapportes\SEQ_8\rapport\Figuras\res_commande_CTIjoint_dist.jpg"/>
          <p:cNvPicPr>
            <a:picLocks noChangeAspect="1" noChangeArrowheads="1"/>
          </p:cNvPicPr>
          <p:nvPr/>
        </p:nvPicPr>
        <p:blipFill>
          <a:blip r:embed="rId2" cstate="print"/>
          <a:srcRect l="9375" t="3319" r="7812" b="4875"/>
          <a:stretch>
            <a:fillRect/>
          </a:stretch>
        </p:blipFill>
        <p:spPr bwMode="auto">
          <a:xfrm>
            <a:off x="357158" y="2143116"/>
            <a:ext cx="8358246" cy="4214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6437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4" name="TextBox 5"/>
          <p:cNvSpPr txBox="1"/>
          <p:nvPr/>
        </p:nvSpPr>
        <p:spPr>
          <a:xfrm>
            <a:off x="571472" y="1714488"/>
            <a:ext cx="2071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Cascade</a:t>
            </a:r>
            <a:endParaRPr lang="pt-BR" sz="2000" b="1" dirty="0"/>
          </a:p>
        </p:txBody>
      </p:sp>
      <p:sp>
        <p:nvSpPr>
          <p:cNvPr id="5" name="TextBox 5"/>
          <p:cNvSpPr txBox="1"/>
          <p:nvPr/>
        </p:nvSpPr>
        <p:spPr>
          <a:xfrm>
            <a:off x="571472" y="2214554"/>
            <a:ext cx="4357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Boucle</a:t>
            </a:r>
            <a:r>
              <a:rPr lang="pt-BR" sz="2000" dirty="0"/>
              <a:t> interne: </a:t>
            </a:r>
            <a:r>
              <a:rPr lang="pt-BR" sz="2000" dirty="0" err="1"/>
              <a:t>commande</a:t>
            </a:r>
            <a:r>
              <a:rPr lang="pt-BR" sz="2000" dirty="0"/>
              <a:t> de </a:t>
            </a:r>
            <a:r>
              <a:rPr lang="pt-BR" sz="2000" dirty="0" err="1"/>
              <a:t>vitesse</a:t>
            </a:r>
            <a:endParaRPr lang="pt-BR" sz="2000" dirty="0"/>
          </a:p>
          <a:p>
            <a:r>
              <a:rPr lang="pt-BR" sz="2000" dirty="0" err="1"/>
              <a:t>Boucle</a:t>
            </a:r>
            <a:r>
              <a:rPr lang="pt-BR" sz="2000" dirty="0"/>
              <a:t> externe: </a:t>
            </a:r>
            <a:r>
              <a:rPr lang="pt-BR" sz="2000" dirty="0" err="1"/>
              <a:t>commande</a:t>
            </a:r>
            <a:r>
              <a:rPr lang="pt-BR" sz="2000" dirty="0"/>
              <a:t> de </a:t>
            </a:r>
            <a:r>
              <a:rPr lang="pt-BR" sz="2000" dirty="0" err="1"/>
              <a:t>position</a:t>
            </a:r>
            <a:endParaRPr lang="pt-BR" sz="2000" dirty="0"/>
          </a:p>
        </p:txBody>
      </p:sp>
      <p:sp>
        <p:nvSpPr>
          <p:cNvPr id="10" name="TextBox 5"/>
          <p:cNvSpPr txBox="1"/>
          <p:nvPr/>
        </p:nvSpPr>
        <p:spPr>
          <a:xfrm>
            <a:off x="500034" y="314324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000" dirty="0"/>
              <a:t> </a:t>
            </a:r>
            <a:r>
              <a:rPr lang="pt-BR" sz="2000" dirty="0" err="1"/>
              <a:t>Boucle</a:t>
            </a:r>
            <a:r>
              <a:rPr lang="pt-BR" sz="2000" dirty="0"/>
              <a:t> interne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500034" y="3643314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Basée</a:t>
            </a:r>
            <a:r>
              <a:rPr lang="pt-BR" sz="2000" dirty="0"/>
              <a:t> </a:t>
            </a:r>
            <a:r>
              <a:rPr lang="pt-BR" sz="2000" dirty="0" err="1"/>
              <a:t>sur</a:t>
            </a:r>
            <a:r>
              <a:rPr lang="pt-BR" sz="2000" dirty="0"/>
              <a:t> </a:t>
            </a:r>
            <a:r>
              <a:rPr lang="pt-BR" sz="2000" dirty="0" err="1"/>
              <a:t>la</a:t>
            </a:r>
            <a:r>
              <a:rPr lang="pt-BR" sz="2000" dirty="0"/>
              <a:t> </a:t>
            </a:r>
            <a:r>
              <a:rPr lang="pt-BR" sz="2000" dirty="0" err="1"/>
              <a:t>commande</a:t>
            </a:r>
            <a:r>
              <a:rPr lang="pt-BR" sz="2000" dirty="0"/>
              <a:t> </a:t>
            </a:r>
            <a:r>
              <a:rPr lang="pt-BR" sz="2000" dirty="0" err="1"/>
              <a:t>angulaire</a:t>
            </a:r>
            <a:r>
              <a:rPr lang="pt-BR" sz="2000" dirty="0"/>
              <a:t> par </a:t>
            </a:r>
            <a:r>
              <a:rPr lang="pt-BR" sz="2000" dirty="0" err="1"/>
              <a:t>couple</a:t>
            </a:r>
            <a:r>
              <a:rPr lang="pt-BR" sz="2000" dirty="0"/>
              <a:t> </a:t>
            </a:r>
            <a:r>
              <a:rPr lang="pt-BR" sz="2000" dirty="0" err="1"/>
              <a:t>calculé</a:t>
            </a:r>
            <a:r>
              <a:rPr lang="pt-BR" sz="2000" dirty="0"/>
              <a:t>, </a:t>
            </a:r>
            <a:r>
              <a:rPr lang="pt-BR" sz="2000" dirty="0" err="1"/>
              <a:t>avec</a:t>
            </a:r>
            <a:r>
              <a:rPr lang="pt-BR" sz="2000" dirty="0"/>
              <a:t> um PI: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 b="68220"/>
          <a:stretch>
            <a:fillRect/>
          </a:stretch>
        </p:blipFill>
        <p:spPr bwMode="auto">
          <a:xfrm>
            <a:off x="214282" y="4214818"/>
            <a:ext cx="413385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 t="38136"/>
          <a:stretch>
            <a:fillRect/>
          </a:stretch>
        </p:blipFill>
        <p:spPr bwMode="auto">
          <a:xfrm>
            <a:off x="785786" y="5072074"/>
            <a:ext cx="4133850" cy="695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 l="72581" t="57204" r="22235" b="11016"/>
          <a:stretch>
            <a:fillRect/>
          </a:stretch>
        </p:blipFill>
        <p:spPr bwMode="auto">
          <a:xfrm>
            <a:off x="928662" y="4643446"/>
            <a:ext cx="285752" cy="47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733936"/>
            <a:ext cx="12763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25671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4" name="TextBox 5"/>
          <p:cNvSpPr txBox="1"/>
          <p:nvPr/>
        </p:nvSpPr>
        <p:spPr>
          <a:xfrm>
            <a:off x="571472" y="1714488"/>
            <a:ext cx="2071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Cascade</a:t>
            </a:r>
            <a:endParaRPr lang="pt-BR" sz="2000" b="1" dirty="0"/>
          </a:p>
        </p:txBody>
      </p:sp>
      <p:sp>
        <p:nvSpPr>
          <p:cNvPr id="10" name="TextBox 5"/>
          <p:cNvSpPr txBox="1"/>
          <p:nvPr/>
        </p:nvSpPr>
        <p:spPr>
          <a:xfrm>
            <a:off x="500034" y="2214554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000" dirty="0"/>
              <a:t> </a:t>
            </a:r>
            <a:r>
              <a:rPr lang="pt-BR" sz="2000" dirty="0" err="1"/>
              <a:t>Boucle</a:t>
            </a:r>
            <a:r>
              <a:rPr lang="pt-BR" sz="2000" dirty="0"/>
              <a:t> interne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571472" y="2671700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Schéma</a:t>
            </a:r>
            <a:r>
              <a:rPr lang="pt-BR" sz="2000" dirty="0"/>
              <a:t> </a:t>
            </a:r>
            <a:r>
              <a:rPr lang="pt-BR" sz="2000" dirty="0" err="1"/>
              <a:t>bloc</a:t>
            </a:r>
            <a:r>
              <a:rPr lang="pt-BR" sz="2000" dirty="0"/>
              <a:t>: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176606"/>
            <a:ext cx="850109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25671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857496"/>
            <a:ext cx="8358246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4" name="TextBox 5"/>
          <p:cNvSpPr txBox="1"/>
          <p:nvPr/>
        </p:nvSpPr>
        <p:spPr>
          <a:xfrm>
            <a:off x="571472" y="1714488"/>
            <a:ext cx="2071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Cascade</a:t>
            </a:r>
            <a:endParaRPr lang="pt-BR" sz="2000" b="1" dirty="0"/>
          </a:p>
        </p:txBody>
      </p:sp>
      <p:sp>
        <p:nvSpPr>
          <p:cNvPr id="10" name="TextBox 5"/>
          <p:cNvSpPr txBox="1"/>
          <p:nvPr/>
        </p:nvSpPr>
        <p:spPr>
          <a:xfrm>
            <a:off x="500034" y="2214554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000" dirty="0"/>
              <a:t> </a:t>
            </a:r>
            <a:r>
              <a:rPr lang="pt-BR" sz="2000" dirty="0" err="1"/>
              <a:t>Boucle</a:t>
            </a:r>
            <a:r>
              <a:rPr lang="pt-BR" sz="2000" dirty="0"/>
              <a:t> externe :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2500298" y="2214554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On</a:t>
            </a:r>
            <a:r>
              <a:rPr lang="pt-BR" sz="2000" dirty="0"/>
              <a:t> </a:t>
            </a:r>
            <a:r>
              <a:rPr lang="pt-BR" sz="2000" dirty="0" err="1"/>
              <a:t>suppose</a:t>
            </a:r>
            <a:r>
              <a:rPr lang="pt-BR" sz="2000" dirty="0"/>
              <a:t> que </a:t>
            </a:r>
            <a:r>
              <a:rPr lang="pt-BR" sz="2000" dirty="0" err="1"/>
              <a:t>la</a:t>
            </a:r>
            <a:r>
              <a:rPr lang="pt-BR" sz="2000" dirty="0"/>
              <a:t> </a:t>
            </a:r>
            <a:r>
              <a:rPr lang="pt-BR" sz="2000" dirty="0" err="1"/>
              <a:t>boucle</a:t>
            </a:r>
            <a:r>
              <a:rPr lang="pt-BR" sz="2000" dirty="0"/>
              <a:t> interne </a:t>
            </a:r>
            <a:r>
              <a:rPr lang="pt-BR" sz="2000" dirty="0" err="1"/>
              <a:t>est</a:t>
            </a:r>
            <a:r>
              <a:rPr lang="pt-BR" sz="2000" dirty="0"/>
              <a:t> </a:t>
            </a:r>
            <a:r>
              <a:rPr lang="pt-BR" sz="2000" dirty="0" err="1"/>
              <a:t>parfaite</a:t>
            </a:r>
            <a:r>
              <a:rPr lang="pt-BR" sz="2000" dirty="0"/>
              <a:t>. 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571472" y="264318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Schéma</a:t>
            </a:r>
            <a:r>
              <a:rPr lang="pt-BR" sz="2000" dirty="0"/>
              <a:t> </a:t>
            </a:r>
            <a:r>
              <a:rPr lang="pt-BR" sz="2000" dirty="0" err="1"/>
              <a:t>bloc</a:t>
            </a:r>
            <a:r>
              <a:rPr lang="pt-BR" sz="2000" dirty="0"/>
              <a:t>:</a:t>
            </a:r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5572140"/>
            <a:ext cx="26003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 cstate="print"/>
          <a:srcRect l="21612" t="-2702" r="67399"/>
          <a:stretch>
            <a:fillRect/>
          </a:stretch>
        </p:blipFill>
        <p:spPr bwMode="auto">
          <a:xfrm>
            <a:off x="3500430" y="5572140"/>
            <a:ext cx="285752" cy="36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5572140"/>
            <a:ext cx="1428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6000768"/>
            <a:ext cx="14573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29321" y="5610242"/>
            <a:ext cx="17430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5"/>
          <p:cNvSpPr txBox="1"/>
          <p:nvPr/>
        </p:nvSpPr>
        <p:spPr>
          <a:xfrm>
            <a:off x="5295904" y="5529220"/>
            <a:ext cx="56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et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25671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4" name="TextBox 5"/>
          <p:cNvSpPr txBox="1"/>
          <p:nvPr/>
        </p:nvSpPr>
        <p:spPr>
          <a:xfrm>
            <a:off x="571472" y="1714488"/>
            <a:ext cx="2071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Cascade</a:t>
            </a:r>
            <a:endParaRPr lang="pt-BR" sz="2000" b="1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285992"/>
            <a:ext cx="778674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25671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4" name="TextBox 5"/>
          <p:cNvSpPr txBox="1"/>
          <p:nvPr/>
        </p:nvSpPr>
        <p:spPr>
          <a:xfrm>
            <a:off x="571472" y="1714488"/>
            <a:ext cx="2071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Cascade</a:t>
            </a:r>
            <a:endParaRPr lang="pt-BR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143116"/>
            <a:ext cx="835824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2567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2. </a:t>
            </a:r>
            <a:r>
              <a:rPr lang="pt-BR" dirty="0" err="1"/>
              <a:t>Objectifs</a:t>
            </a:r>
            <a:endParaRPr lang="pt-BR" dirty="0"/>
          </a:p>
        </p:txBody>
      </p:sp>
      <p:pic>
        <p:nvPicPr>
          <p:cNvPr id="1028" name="Picture 4" descr="Resultado de imagem para kuka youb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1920" y="1499634"/>
            <a:ext cx="3744416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tick tack to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4230613" cy="4218894"/>
          </a:xfrm>
          <a:prstGeom prst="rect">
            <a:avLst/>
          </a:prstGeom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633566" y="5317532"/>
            <a:ext cx="81115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La </a:t>
            </a:r>
            <a:r>
              <a:rPr lang="pt-BR" sz="2600" dirty="0" err="1"/>
              <a:t>validation</a:t>
            </a:r>
            <a:r>
              <a:rPr lang="pt-BR" sz="2600" dirty="0"/>
              <a:t> </a:t>
            </a:r>
            <a:r>
              <a:rPr lang="pt-BR" sz="2600" dirty="0" err="1"/>
              <a:t>du</a:t>
            </a:r>
            <a:r>
              <a:rPr lang="pt-BR" sz="2600" dirty="0"/>
              <a:t> </a:t>
            </a:r>
            <a:r>
              <a:rPr lang="pt-BR" sz="2600" dirty="0" err="1"/>
              <a:t>projet</a:t>
            </a:r>
            <a:r>
              <a:rPr lang="pt-BR" sz="2600" dirty="0"/>
              <a:t> consiste </a:t>
            </a:r>
            <a:r>
              <a:rPr lang="pt-BR" sz="2600" dirty="0" err="1"/>
              <a:t>en</a:t>
            </a:r>
            <a:r>
              <a:rPr lang="pt-BR" sz="2600" dirty="0"/>
              <a:t> </a:t>
            </a:r>
            <a:r>
              <a:rPr lang="pt-BR" sz="2600" dirty="0" err="1"/>
              <a:t>jouer</a:t>
            </a:r>
            <a:r>
              <a:rPr lang="pt-BR" sz="2600" dirty="0"/>
              <a:t> </a:t>
            </a:r>
            <a:r>
              <a:rPr lang="pt-BR" sz="2600" dirty="0" err="1"/>
              <a:t>le</a:t>
            </a:r>
            <a:r>
              <a:rPr lang="pt-BR" sz="2600" dirty="0"/>
              <a:t> </a:t>
            </a:r>
            <a:r>
              <a:rPr lang="pt-BR" sz="2600" dirty="0" err="1"/>
              <a:t>jeu</a:t>
            </a:r>
            <a:r>
              <a:rPr lang="pt-BR" sz="2600" dirty="0"/>
              <a:t> </a:t>
            </a:r>
            <a:r>
              <a:rPr lang="pt-BR" sz="2600" dirty="0" err="1"/>
              <a:t>du</a:t>
            </a:r>
            <a:r>
              <a:rPr lang="pt-BR" sz="2600" dirty="0"/>
              <a:t> </a:t>
            </a:r>
            <a:r>
              <a:rPr lang="pt-BR" sz="2600" dirty="0" err="1"/>
              <a:t>morpion</a:t>
            </a:r>
            <a:r>
              <a:rPr lang="pt-BR" sz="2600" dirty="0"/>
              <a:t> </a:t>
            </a:r>
          </a:p>
          <a:p>
            <a:r>
              <a:rPr lang="pt-BR" sz="2600" dirty="0" err="1"/>
              <a:t>dans</a:t>
            </a:r>
            <a:r>
              <a:rPr lang="pt-BR" sz="2600" dirty="0"/>
              <a:t> </a:t>
            </a:r>
            <a:r>
              <a:rPr lang="pt-BR" sz="2600" dirty="0" err="1"/>
              <a:t>un</a:t>
            </a:r>
            <a:r>
              <a:rPr lang="pt-BR" sz="2600" dirty="0"/>
              <a:t> tableau</a:t>
            </a:r>
          </a:p>
        </p:txBody>
      </p:sp>
    </p:spTree>
    <p:extLst>
      <p:ext uri="{BB962C8B-B14F-4D97-AF65-F5344CB8AC3E}">
        <p14:creationId xmlns:p14="http://schemas.microsoft.com/office/powerpoint/2010/main" val="2695028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4" name="TextBox 5"/>
          <p:cNvSpPr txBox="1"/>
          <p:nvPr/>
        </p:nvSpPr>
        <p:spPr>
          <a:xfrm>
            <a:off x="571472" y="1714488"/>
            <a:ext cx="2071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Cascade</a:t>
            </a:r>
            <a:endParaRPr lang="pt-BR" sz="20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143116"/>
            <a:ext cx="828680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25671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4" name="TextBox 5"/>
          <p:cNvSpPr txBox="1"/>
          <p:nvPr/>
        </p:nvSpPr>
        <p:spPr>
          <a:xfrm>
            <a:off x="571472" y="1714488"/>
            <a:ext cx="2071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Cascade</a:t>
            </a:r>
            <a:endParaRPr lang="pt-BR" sz="2000" b="1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 l="6364" t="7647"/>
          <a:stretch>
            <a:fillRect/>
          </a:stretch>
        </p:blipFill>
        <p:spPr bwMode="auto">
          <a:xfrm>
            <a:off x="571472" y="2285992"/>
            <a:ext cx="778674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25671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4" name="TextBox 5"/>
          <p:cNvSpPr txBox="1"/>
          <p:nvPr/>
        </p:nvSpPr>
        <p:spPr>
          <a:xfrm>
            <a:off x="571472" y="1714488"/>
            <a:ext cx="2071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Cascade</a:t>
            </a:r>
            <a:endParaRPr lang="pt-BR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143116"/>
            <a:ext cx="828680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25671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4" name="TextBox 5"/>
          <p:cNvSpPr txBox="1"/>
          <p:nvPr/>
        </p:nvSpPr>
        <p:spPr>
          <a:xfrm>
            <a:off x="571472" y="1714488"/>
            <a:ext cx="2071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Cascade</a:t>
            </a:r>
            <a:endParaRPr lang="pt-BR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071678"/>
            <a:ext cx="842968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25671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4" name="TextBox 5"/>
          <p:cNvSpPr txBox="1"/>
          <p:nvPr/>
        </p:nvSpPr>
        <p:spPr>
          <a:xfrm>
            <a:off x="571472" y="1714488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MDI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1857364"/>
            <a:ext cx="33909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5"/>
          <p:cNvSpPr txBox="1"/>
          <p:nvPr/>
        </p:nvSpPr>
        <p:spPr>
          <a:xfrm>
            <a:off x="571472" y="2786058"/>
            <a:ext cx="4000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MDI: </a:t>
            </a:r>
            <a:r>
              <a:rPr lang="pt-BR" sz="2000" dirty="0" err="1"/>
              <a:t>basée</a:t>
            </a:r>
            <a:r>
              <a:rPr lang="pt-BR" sz="2000" dirty="0"/>
              <a:t> </a:t>
            </a:r>
            <a:r>
              <a:rPr lang="pt-BR" sz="2000" dirty="0" err="1"/>
              <a:t>sur</a:t>
            </a:r>
            <a:r>
              <a:rPr lang="pt-BR" sz="2000" dirty="0"/>
              <a:t> </a:t>
            </a:r>
            <a:r>
              <a:rPr lang="pt-BR" sz="2000" dirty="0" err="1"/>
              <a:t>la</a:t>
            </a:r>
            <a:r>
              <a:rPr lang="pt-BR" sz="2000" dirty="0"/>
              <a:t> </a:t>
            </a:r>
            <a:r>
              <a:rPr lang="pt-BR" sz="2000" dirty="0" err="1"/>
              <a:t>structure</a:t>
            </a:r>
            <a:r>
              <a:rPr lang="pt-BR" sz="2000" dirty="0"/>
              <a:t> </a:t>
            </a:r>
            <a:r>
              <a:rPr lang="pt-BR" sz="2000" dirty="0" err="1"/>
              <a:t>physique</a:t>
            </a:r>
            <a:r>
              <a:rPr lang="pt-BR" sz="2000" dirty="0"/>
              <a:t> </a:t>
            </a:r>
            <a:r>
              <a:rPr lang="pt-BR" sz="2000" dirty="0" err="1"/>
              <a:t>du</a:t>
            </a:r>
            <a:r>
              <a:rPr lang="pt-BR" sz="2000" dirty="0"/>
              <a:t> </a:t>
            </a:r>
            <a:r>
              <a:rPr lang="pt-BR" sz="2000" dirty="0" err="1"/>
              <a:t>robot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25671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81" t="9554" b="4458"/>
          <a:stretch>
            <a:fillRect/>
          </a:stretch>
        </p:blipFill>
        <p:spPr bwMode="auto">
          <a:xfrm>
            <a:off x="214282" y="3792164"/>
            <a:ext cx="8639162" cy="1065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5"/>
          <p:cNvSpPr txBox="1"/>
          <p:nvPr/>
        </p:nvSpPr>
        <p:spPr>
          <a:xfrm>
            <a:off x="428596" y="2357430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Première </a:t>
            </a:r>
            <a:r>
              <a:rPr lang="pt-BR" sz="2000" dirty="0" err="1"/>
              <a:t>étape</a:t>
            </a:r>
            <a:r>
              <a:rPr lang="pt-BR" sz="2000" dirty="0"/>
              <a:t>: </a:t>
            </a:r>
            <a:r>
              <a:rPr lang="pt-BR" sz="2000" dirty="0" err="1"/>
              <a:t>rélation</a:t>
            </a:r>
            <a:r>
              <a:rPr lang="pt-BR" sz="2000" dirty="0"/>
              <a:t> </a:t>
            </a:r>
            <a:r>
              <a:rPr lang="pt-BR" sz="2000" dirty="0" err="1"/>
              <a:t>matricielle</a:t>
            </a:r>
            <a:endParaRPr lang="pt-BR" sz="2000" dirty="0"/>
          </a:p>
        </p:txBody>
      </p:sp>
      <p:sp>
        <p:nvSpPr>
          <p:cNvPr id="5" name="TextBox 5"/>
          <p:cNvSpPr txBox="1"/>
          <p:nvPr/>
        </p:nvSpPr>
        <p:spPr>
          <a:xfrm>
            <a:off x="571472" y="1714488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MDI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928934"/>
            <a:ext cx="456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lipse 7"/>
          <p:cNvSpPr/>
          <p:nvPr/>
        </p:nvSpPr>
        <p:spPr>
          <a:xfrm>
            <a:off x="4572000" y="4071942"/>
            <a:ext cx="1928826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7000892" y="4071942"/>
            <a:ext cx="71438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7786710" y="3714752"/>
            <a:ext cx="642942" cy="928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>
            <a:stCxn id="8" idx="4"/>
          </p:cNvCxnSpPr>
          <p:nvPr/>
        </p:nvCxnSpPr>
        <p:spPr>
          <a:xfrm rot="16200000" flipH="1">
            <a:off x="5161363" y="4732743"/>
            <a:ext cx="785818" cy="357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16200000" flipH="1">
            <a:off x="6679422" y="5036355"/>
            <a:ext cx="1428761" cy="71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16200000" flipH="1">
            <a:off x="7858149" y="4929198"/>
            <a:ext cx="57150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 cstate="print"/>
          <a:srcRect l="89622" t="3580" r="944" b="89260"/>
          <a:stretch>
            <a:fillRect/>
          </a:stretch>
        </p:blipFill>
        <p:spPr bwMode="auto">
          <a:xfrm>
            <a:off x="5500694" y="5143512"/>
            <a:ext cx="28575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 l="13836" t="40931" r="76730" b="50119"/>
          <a:stretch>
            <a:fillRect/>
          </a:stretch>
        </p:blipFill>
        <p:spPr bwMode="auto">
          <a:xfrm>
            <a:off x="7286644" y="5857892"/>
            <a:ext cx="28575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 l="32389" t="81862" r="20441" b="9188"/>
          <a:stretch>
            <a:fillRect/>
          </a:stretch>
        </p:blipFill>
        <p:spPr bwMode="auto">
          <a:xfrm>
            <a:off x="7500958" y="5286388"/>
            <a:ext cx="142876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1438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4" name="TextBox 5"/>
          <p:cNvSpPr txBox="1"/>
          <p:nvPr/>
        </p:nvSpPr>
        <p:spPr>
          <a:xfrm>
            <a:off x="428596" y="2357430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Deuxième</a:t>
            </a:r>
            <a:r>
              <a:rPr lang="pt-BR" sz="2000" dirty="0"/>
              <a:t> </a:t>
            </a:r>
            <a:r>
              <a:rPr lang="pt-BR" sz="2000" dirty="0" err="1"/>
              <a:t>étape</a:t>
            </a:r>
            <a:r>
              <a:rPr lang="pt-BR" sz="2000" dirty="0"/>
              <a:t>: </a:t>
            </a:r>
            <a:r>
              <a:rPr lang="pt-BR" sz="2000" dirty="0" err="1"/>
              <a:t>rélation</a:t>
            </a:r>
            <a:r>
              <a:rPr lang="pt-BR" sz="2000" dirty="0"/>
              <a:t> </a:t>
            </a:r>
            <a:r>
              <a:rPr lang="pt-BR" sz="2000" dirty="0" err="1"/>
              <a:t>géometrique</a:t>
            </a:r>
            <a:r>
              <a:rPr lang="pt-BR" sz="2000" dirty="0"/>
              <a:t> (</a:t>
            </a:r>
            <a:r>
              <a:rPr lang="pt-BR" sz="2000" dirty="0" err="1"/>
              <a:t>dans</a:t>
            </a:r>
            <a:r>
              <a:rPr lang="pt-BR" sz="2000" dirty="0"/>
              <a:t> </a:t>
            </a:r>
            <a:r>
              <a:rPr lang="pt-BR" sz="2000" dirty="0" err="1"/>
              <a:t>le</a:t>
            </a:r>
            <a:r>
              <a:rPr lang="pt-BR" sz="2000" dirty="0"/>
              <a:t> </a:t>
            </a:r>
            <a:r>
              <a:rPr lang="pt-BR" sz="2000" dirty="0" err="1"/>
              <a:t>niveau</a:t>
            </a:r>
            <a:r>
              <a:rPr lang="pt-BR" sz="2000" dirty="0"/>
              <a:t> de </a:t>
            </a:r>
            <a:r>
              <a:rPr lang="pt-BR" sz="2000" dirty="0" err="1"/>
              <a:t>l’axe</a:t>
            </a:r>
            <a:r>
              <a:rPr lang="pt-BR" sz="2000" dirty="0"/>
              <a:t> 2)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71472" y="1714488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MDI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/>
          <a:srcRect l="53616" t="81862" r="36950" b="9188"/>
          <a:stretch>
            <a:fillRect/>
          </a:stretch>
        </p:blipFill>
        <p:spPr bwMode="auto">
          <a:xfrm>
            <a:off x="6500826" y="4500570"/>
            <a:ext cx="28575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Conector de seta reta 17"/>
          <p:cNvCxnSpPr/>
          <p:nvPr/>
        </p:nvCxnSpPr>
        <p:spPr>
          <a:xfrm flipV="1">
            <a:off x="5929324" y="4214819"/>
            <a:ext cx="428627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 l="32389" t="81862" r="55819" b="9188"/>
          <a:stretch>
            <a:fillRect/>
          </a:stretch>
        </p:blipFill>
        <p:spPr bwMode="auto">
          <a:xfrm>
            <a:off x="6357950" y="4071942"/>
            <a:ext cx="35719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 t="1873" r="242"/>
          <a:stretch>
            <a:fillRect/>
          </a:stretch>
        </p:blipFill>
        <p:spPr bwMode="auto">
          <a:xfrm>
            <a:off x="714348" y="2857496"/>
            <a:ext cx="5214974" cy="374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Conector de seta reta 20"/>
          <p:cNvCxnSpPr/>
          <p:nvPr/>
        </p:nvCxnSpPr>
        <p:spPr>
          <a:xfrm flipV="1">
            <a:off x="5929323" y="4643445"/>
            <a:ext cx="428627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38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5" name="TextBox 5"/>
          <p:cNvSpPr txBox="1"/>
          <p:nvPr/>
        </p:nvSpPr>
        <p:spPr>
          <a:xfrm>
            <a:off x="571472" y="1714488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MDI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143116"/>
            <a:ext cx="800105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1438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5" name="TextBox 5"/>
          <p:cNvSpPr txBox="1"/>
          <p:nvPr/>
        </p:nvSpPr>
        <p:spPr>
          <a:xfrm>
            <a:off x="571472" y="1714488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MDI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214554"/>
            <a:ext cx="8001056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1438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5" name="TextBox 5"/>
          <p:cNvSpPr txBox="1"/>
          <p:nvPr/>
        </p:nvSpPr>
        <p:spPr>
          <a:xfrm>
            <a:off x="571472" y="1714488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MDI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214554"/>
            <a:ext cx="8001056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143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2. </a:t>
            </a:r>
            <a:r>
              <a:rPr lang="pt-BR" dirty="0" err="1"/>
              <a:t>Objectifs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2648" y="2276872"/>
            <a:ext cx="71287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. </a:t>
            </a:r>
            <a:r>
              <a:rPr lang="pt-BR" sz="2600" dirty="0" err="1"/>
              <a:t>Systéme</a:t>
            </a:r>
            <a:r>
              <a:rPr lang="pt-BR" sz="2600" dirty="0"/>
              <a:t> de </a:t>
            </a:r>
            <a:r>
              <a:rPr lang="pt-BR" sz="2600" dirty="0" err="1"/>
              <a:t>coommande</a:t>
            </a:r>
            <a:endParaRPr lang="pt-BR" sz="2600" dirty="0"/>
          </a:p>
          <a:p>
            <a:r>
              <a:rPr lang="pt-BR" sz="2600" dirty="0"/>
              <a:t>. </a:t>
            </a:r>
            <a:r>
              <a:rPr lang="pt-BR" sz="2600" dirty="0" err="1"/>
              <a:t>Gestion</a:t>
            </a:r>
            <a:r>
              <a:rPr lang="pt-BR" sz="2600" dirty="0"/>
              <a:t>  de </a:t>
            </a:r>
            <a:r>
              <a:rPr lang="pt-BR" sz="2600" dirty="0" err="1"/>
              <a:t>trajectoire</a:t>
            </a:r>
            <a:endParaRPr lang="pt-BR" sz="2600" dirty="0"/>
          </a:p>
          <a:p>
            <a:r>
              <a:rPr lang="pt-BR" sz="2600" dirty="0"/>
              <a:t>. Interface </a:t>
            </a:r>
            <a:r>
              <a:rPr lang="pt-BR" sz="2600" dirty="0" err="1"/>
              <a:t>Homme-Machine</a:t>
            </a:r>
            <a:endParaRPr lang="pt-BR" sz="2600" dirty="0"/>
          </a:p>
          <a:p>
            <a:r>
              <a:rPr lang="pt-BR" sz="2600" dirty="0"/>
              <a:t>. </a:t>
            </a:r>
            <a:r>
              <a:rPr lang="pt-BR" sz="2600" dirty="0" err="1"/>
              <a:t>Implementation</a:t>
            </a:r>
            <a:r>
              <a:rPr lang="pt-BR" sz="2600" dirty="0"/>
              <a:t> </a:t>
            </a:r>
            <a:r>
              <a:rPr lang="pt-BR" sz="2600" dirty="0" err="1"/>
              <a:t>sur</a:t>
            </a:r>
            <a:r>
              <a:rPr lang="pt-BR" sz="2600" dirty="0"/>
              <a:t> </a:t>
            </a:r>
            <a:r>
              <a:rPr lang="pt-BR" sz="2600" dirty="0" err="1"/>
              <a:t>le</a:t>
            </a:r>
            <a:r>
              <a:rPr lang="pt-BR" sz="2600" dirty="0"/>
              <a:t> </a:t>
            </a:r>
            <a:r>
              <a:rPr lang="pt-BR" sz="2600" dirty="0" err="1"/>
              <a:t>robot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14310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5" name="TextBox 5"/>
          <p:cNvSpPr txBox="1"/>
          <p:nvPr/>
        </p:nvSpPr>
        <p:spPr>
          <a:xfrm>
            <a:off x="571472" y="1714488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MDI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285992"/>
            <a:ext cx="800105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1438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5" name="TextBox 5"/>
          <p:cNvSpPr txBox="1"/>
          <p:nvPr/>
        </p:nvSpPr>
        <p:spPr>
          <a:xfrm>
            <a:off x="571472" y="1714488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MDI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214554"/>
            <a:ext cx="792961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1438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5" name="TextBox 5"/>
          <p:cNvSpPr txBox="1"/>
          <p:nvPr/>
        </p:nvSpPr>
        <p:spPr>
          <a:xfrm>
            <a:off x="571472" y="1714488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MDI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214554"/>
            <a:ext cx="785818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1438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5" name="TextBox 5"/>
          <p:cNvSpPr txBox="1"/>
          <p:nvPr/>
        </p:nvSpPr>
        <p:spPr>
          <a:xfrm>
            <a:off x="571472" y="1714488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MDI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214554"/>
            <a:ext cx="3714776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1438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5" name="TextBox 5"/>
          <p:cNvSpPr txBox="1"/>
          <p:nvPr/>
        </p:nvSpPr>
        <p:spPr>
          <a:xfrm>
            <a:off x="571472" y="1714488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MDI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143116"/>
            <a:ext cx="8072494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1438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4.2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cartésienne</a:t>
            </a:r>
            <a:endParaRPr lang="pt-BR" dirty="0"/>
          </a:p>
        </p:txBody>
      </p:sp>
      <p:sp>
        <p:nvSpPr>
          <p:cNvPr id="5" name="TextBox 5"/>
          <p:cNvSpPr txBox="1"/>
          <p:nvPr/>
        </p:nvSpPr>
        <p:spPr>
          <a:xfrm>
            <a:off x="571472" y="1714488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Méthode</a:t>
            </a:r>
            <a:r>
              <a:rPr lang="pt-BR" sz="2000" b="1" dirty="0"/>
              <a:t> </a:t>
            </a:r>
            <a:r>
              <a:rPr lang="pt-BR" sz="2000" b="1" dirty="0" err="1"/>
              <a:t>du</a:t>
            </a:r>
            <a:r>
              <a:rPr lang="pt-BR" sz="2000" b="1" dirty="0"/>
              <a:t> MDI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143116"/>
            <a:ext cx="7929618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1438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</a:t>
            </a:r>
            <a:r>
              <a:rPr lang="pt-BR" dirty="0" err="1"/>
              <a:t>Trajectoires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 3" descr="C:\Users\Rafael\AppData\Local\Microsoft\Windows\INetCache\Content.Word\Untitled Diagram (1).png">
            <a:extLst>
              <a:ext uri="{FF2B5EF4-FFF2-40B4-BE49-F238E27FC236}">
                <a16:creationId xmlns:a16="http://schemas.microsoft.com/office/drawing/2014/main" id="{C9E3A146-42B4-44A6-8F3A-F475CCC25B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85" y="2996952"/>
            <a:ext cx="7993725" cy="2063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581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</a:t>
            </a:r>
            <a:r>
              <a:rPr lang="pt-BR" dirty="0" err="1"/>
              <a:t>Trajectoires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dirty="0"/>
              </a:p>
              <a:p>
                <a:pPr algn="ctr"/>
                <a:r>
                  <a:rPr lang="pt-BR" dirty="0"/>
                  <a:t>Espace</a:t>
                </a:r>
              </a:p>
              <a:p>
                <a:pPr lvl="1" algn="ctr"/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algn="ctr"/>
                <a:r>
                  <a:rPr lang="pt-BR" dirty="0"/>
                  <a:t>Temps</a:t>
                </a:r>
              </a:p>
              <a:p>
                <a:pPr lvl="1" algn="ctr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𝑃𝑜𝑙𝑖𝑛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ô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	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𝑡𝑓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140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</a:t>
            </a:r>
            <a:r>
              <a:rPr lang="pt-BR" dirty="0" err="1"/>
              <a:t>Trajectoires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Continuité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̈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pt-BR" b="0" dirty="0"/>
              </a:p>
              <a:p>
                <a:r>
                  <a:rPr lang="pt-BR" dirty="0"/>
                  <a:t>Vitesses et </a:t>
                </a:r>
                <a:r>
                  <a:rPr lang="fr-FR" dirty="0"/>
                  <a:t>accélérations nulles au début du mouvement.</a:t>
                </a:r>
              </a:p>
              <a:p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−15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7956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</a:t>
            </a:r>
            <a:r>
              <a:rPr lang="pt-BR" dirty="0" err="1"/>
              <a:t>Trajectoires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42D5B13-2163-4653-9465-0A5D9180C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463" y="1556792"/>
            <a:ext cx="7026937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2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3. </a:t>
            </a:r>
            <a:r>
              <a:rPr lang="pt-BR" dirty="0" err="1"/>
              <a:t>Division</a:t>
            </a:r>
            <a:r>
              <a:rPr lang="pt-BR" dirty="0"/>
              <a:t> </a:t>
            </a:r>
            <a:r>
              <a:rPr lang="pt-BR" dirty="0" err="1"/>
              <a:t>du</a:t>
            </a:r>
            <a:r>
              <a:rPr lang="pt-BR" dirty="0"/>
              <a:t> </a:t>
            </a:r>
            <a:r>
              <a:rPr lang="pt-BR" dirty="0" err="1"/>
              <a:t>Travail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64" y="1700808"/>
            <a:ext cx="4946873" cy="3497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365665"/>
            <a:ext cx="4827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Designation</a:t>
            </a:r>
            <a:r>
              <a:rPr lang="pt-BR" sz="2000" dirty="0"/>
              <a:t> de </a:t>
            </a:r>
            <a:r>
              <a:rPr lang="pt-BR" sz="2000" dirty="0" err="1"/>
              <a:t>tâches</a:t>
            </a:r>
            <a:r>
              <a:rPr lang="pt-BR" sz="2000" dirty="0"/>
              <a:t>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Structure</a:t>
            </a:r>
            <a:r>
              <a:rPr lang="pt-BR" sz="2000" dirty="0"/>
              <a:t> A: Rafael </a:t>
            </a:r>
            <a:r>
              <a:rPr lang="pt-BR" sz="2000" dirty="0" err="1"/>
              <a:t>Accacio</a:t>
            </a:r>
            <a:r>
              <a:rPr lang="pt-BR" sz="2000" dirty="0"/>
              <a:t> et Rafael Eller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Structure</a:t>
            </a:r>
            <a:r>
              <a:rPr lang="pt-BR" sz="2000" dirty="0"/>
              <a:t> B: Tiago et Karoline</a:t>
            </a:r>
          </a:p>
        </p:txBody>
      </p:sp>
    </p:spTree>
    <p:extLst>
      <p:ext uri="{BB962C8B-B14F-4D97-AF65-F5344CB8AC3E}">
        <p14:creationId xmlns:p14="http://schemas.microsoft.com/office/powerpoint/2010/main" val="25695853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5.1 </a:t>
            </a:r>
            <a:r>
              <a:rPr lang="pt-BR" dirty="0" err="1"/>
              <a:t>Trajectoires</a:t>
            </a:r>
            <a:r>
              <a:rPr lang="pt-BR" dirty="0"/>
              <a:t> – Cas Linéaire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12648" y="1600200"/>
                <a:ext cx="8153400" cy="4495800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1600200"/>
                <a:ext cx="8153400" cy="4495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4C3A1AD-2BD6-4238-B13B-29126F99A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547734"/>
            <a:ext cx="5303486" cy="390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739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5.2 Trajectoires – Cas Circulaire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+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+ 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br>
                  <a:rPr lang="fr-FR" dirty="0"/>
                </a:b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82BBBBD9-93FA-4B57-92A3-E7537B347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95" y="2697312"/>
            <a:ext cx="5132505" cy="377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829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5.3 Trajectoires – Cas arc de Cercle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ce réservé du contenu 7">
                <a:extLst>
                  <a:ext uri="{FF2B5EF4-FFF2-40B4-BE49-F238E27FC236}">
                    <a16:creationId xmlns:a16="http://schemas.microsoft.com/office/drawing/2014/main" id="{719A82E0-25B0-4139-A9CC-516D3079849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+ 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+ 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br>
                  <a:rPr lang="fr-FR" dirty="0"/>
                </a:br>
                <a:endParaRPr lang="fr-FR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Espace réservé du contenu 7">
                <a:extLst>
                  <a:ext uri="{FF2B5EF4-FFF2-40B4-BE49-F238E27FC236}">
                    <a16:creationId xmlns:a16="http://schemas.microsoft.com/office/drawing/2014/main" id="{719A82E0-25B0-4139-A9CC-516D30798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CCF1B484-8F94-4856-ACB0-89EE9815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73" y="2852936"/>
            <a:ext cx="4997549" cy="36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922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 Communication </a:t>
            </a:r>
            <a:r>
              <a:rPr lang="pt-BR" dirty="0" err="1"/>
              <a:t>Robot</a:t>
            </a:r>
            <a:endParaRPr lang="fr-FR" dirty="0"/>
          </a:p>
        </p:txBody>
      </p:sp>
      <p:pic>
        <p:nvPicPr>
          <p:cNvPr id="5" name="Picture 4" descr="Resultado de imagem para kuka youb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23010" y="1916832"/>
            <a:ext cx="4297981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1999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9572" y="1700808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Utilité</a:t>
            </a:r>
            <a:r>
              <a:rPr lang="pt-BR" sz="2000" dirty="0"/>
              <a:t>: interface entre </a:t>
            </a:r>
            <a:r>
              <a:rPr lang="pt-BR" sz="2000" dirty="0" err="1"/>
              <a:t>l’ordinateur</a:t>
            </a:r>
            <a:r>
              <a:rPr lang="pt-BR" sz="2000" dirty="0"/>
              <a:t> et </a:t>
            </a:r>
            <a:r>
              <a:rPr lang="pt-BR" sz="2000" dirty="0" err="1"/>
              <a:t>les</a:t>
            </a:r>
            <a:r>
              <a:rPr lang="pt-BR" sz="2000" dirty="0"/>
              <a:t> </a:t>
            </a:r>
            <a:r>
              <a:rPr lang="pt-BR" sz="2000" dirty="0" err="1"/>
              <a:t>joueurs</a:t>
            </a:r>
            <a:r>
              <a:rPr lang="pt-BR" sz="2000" dirty="0"/>
              <a:t> </a:t>
            </a:r>
            <a:r>
              <a:rPr lang="pt-BR" sz="2000" dirty="0" err="1"/>
              <a:t>pour</a:t>
            </a:r>
            <a:r>
              <a:rPr lang="pt-BR" sz="2000" dirty="0"/>
              <a:t> </a:t>
            </a:r>
            <a:r>
              <a:rPr lang="pt-BR" sz="2000" dirty="0" err="1"/>
              <a:t>lancer</a:t>
            </a:r>
            <a:r>
              <a:rPr lang="pt-BR" sz="2000" dirty="0"/>
              <a:t> </a:t>
            </a:r>
            <a:r>
              <a:rPr lang="pt-BR" sz="2000" dirty="0" err="1"/>
              <a:t>les</a:t>
            </a:r>
            <a:r>
              <a:rPr lang="pt-BR" sz="2000" dirty="0"/>
              <a:t> </a:t>
            </a:r>
            <a:r>
              <a:rPr lang="pt-BR" sz="2000" dirty="0" err="1"/>
              <a:t>mouvements</a:t>
            </a:r>
            <a:r>
              <a:rPr lang="pt-BR" sz="2000" dirty="0"/>
              <a:t> </a:t>
            </a:r>
            <a:r>
              <a:rPr lang="pt-BR" sz="2000" dirty="0" err="1"/>
              <a:t>du</a:t>
            </a:r>
            <a:r>
              <a:rPr lang="pt-BR" sz="2000" dirty="0"/>
              <a:t> </a:t>
            </a:r>
            <a:r>
              <a:rPr lang="pt-BR" sz="2000" dirty="0" err="1"/>
              <a:t>jeu</a:t>
            </a:r>
            <a:r>
              <a:rPr lang="pt-BR" sz="20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Méthodologie</a:t>
            </a:r>
            <a:r>
              <a:rPr lang="pt-BR" sz="2000" dirty="0"/>
              <a:t>:  </a:t>
            </a:r>
            <a:r>
              <a:rPr lang="pt-BR" sz="2000" dirty="0" err="1"/>
              <a:t>développé</a:t>
            </a:r>
            <a:r>
              <a:rPr lang="pt-BR" sz="2000" dirty="0"/>
              <a:t> par </a:t>
            </a:r>
            <a:r>
              <a:rPr lang="pt-BR" sz="2000" dirty="0" err="1"/>
              <a:t>programmation</a:t>
            </a:r>
            <a:r>
              <a:rPr lang="pt-BR" sz="2000" dirty="0"/>
              <a:t> </a:t>
            </a:r>
            <a:r>
              <a:rPr lang="pt-BR" sz="2000" dirty="0" err="1"/>
              <a:t>en</a:t>
            </a:r>
            <a:r>
              <a:rPr lang="pt-BR" sz="2000" dirty="0"/>
              <a:t> MATLAB.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Déployé</a:t>
            </a:r>
            <a:r>
              <a:rPr lang="pt-BR" sz="2000" dirty="0"/>
              <a:t> de </a:t>
            </a:r>
            <a:r>
              <a:rPr lang="pt-BR" sz="2000" dirty="0" err="1"/>
              <a:t>manière</a:t>
            </a:r>
            <a:r>
              <a:rPr lang="pt-BR" sz="2000" dirty="0"/>
              <a:t> </a:t>
            </a:r>
            <a:r>
              <a:rPr lang="pt-BR" sz="2000" dirty="0" err="1"/>
              <a:t>modularisée</a:t>
            </a:r>
            <a:r>
              <a:rPr lang="pt-BR" sz="2000" dirty="0"/>
              <a:t>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16" y="3234552"/>
            <a:ext cx="3074768" cy="30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37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700808"/>
            <a:ext cx="253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Tâches</a:t>
            </a:r>
            <a:r>
              <a:rPr lang="pt-BR" sz="2000" dirty="0"/>
              <a:t> à </a:t>
            </a:r>
            <a:r>
              <a:rPr lang="pt-BR" sz="2000" dirty="0" err="1"/>
              <a:t>accomplir</a:t>
            </a:r>
            <a:r>
              <a:rPr lang="pt-BR" sz="2000" dirty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3" y="2204864"/>
            <a:ext cx="5077534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474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4740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Calendrier</a:t>
            </a:r>
            <a:r>
              <a:rPr lang="pt-BR" sz="2000" dirty="0"/>
              <a:t> de </a:t>
            </a:r>
            <a:r>
              <a:rPr lang="pt-BR" sz="2000" dirty="0" err="1"/>
              <a:t>réalisation</a:t>
            </a:r>
            <a:r>
              <a:rPr lang="pt-BR" sz="2000" dirty="0"/>
              <a:t> de </a:t>
            </a:r>
            <a:r>
              <a:rPr lang="pt-BR" sz="2000" dirty="0" err="1"/>
              <a:t>l’étape</a:t>
            </a:r>
            <a:r>
              <a:rPr lang="pt-BR" sz="2000" dirty="0"/>
              <a:t> 2.B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1" y="2350288"/>
            <a:ext cx="851653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21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Questions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799"/>
          <a:stretch>
            <a:fillRect/>
          </a:stretch>
        </p:blipFill>
        <p:spPr bwMode="auto">
          <a:xfrm>
            <a:off x="1703412" y="2276872"/>
            <a:ext cx="5676900" cy="35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1079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00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4. Commande du robot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616959" y="2643182"/>
          <a:ext cx="5910083" cy="3869647"/>
        </p:xfrm>
        <a:graphic>
          <a:graphicData uri="http://schemas.openxmlformats.org/drawingml/2006/table">
            <a:tbl>
              <a:tblPr/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1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88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Identificateur d'activité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Description de l'activité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1.B.1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Étude: modélisation systèmes robotiques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1.B.2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Compréhension modèle Matlab du robot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1.B.3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des articulations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1.B.4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Éxecution: commande espace des articulations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1.B.5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 opérationnel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1.B.6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Éxecution: commande espace opérationnel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1.B.7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Optimisation des lois de commande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1.B.8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Intégration avec générateur des trajectoires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1.B.9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Intégration avec le robot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142844" y="1895765"/>
            <a:ext cx="871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Générer les lois de commande angulaire et cartésienne pour le robot.</a:t>
            </a:r>
          </a:p>
        </p:txBody>
      </p:sp>
    </p:spTree>
    <p:extLst>
      <p:ext uri="{BB962C8B-B14F-4D97-AF65-F5344CB8AC3E}">
        <p14:creationId xmlns:p14="http://schemas.microsoft.com/office/powerpoint/2010/main" val="24079355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du</a:t>
            </a:r>
            <a:r>
              <a:rPr lang="pt-BR" dirty="0"/>
              <a:t> </a:t>
            </a:r>
            <a:r>
              <a:rPr lang="pt-BR" dirty="0" err="1"/>
              <a:t>robot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42848" y="2071678"/>
          <a:ext cx="8883196" cy="3857652"/>
        </p:xfrm>
        <a:graphic>
          <a:graphicData uri="http://schemas.openxmlformats.org/drawingml/2006/table">
            <a:tbl>
              <a:tblPr/>
              <a:tblGrid>
                <a:gridCol w="1214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48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49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99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99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19909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32147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Identificateur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d'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activité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l'activité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Unités (1h30)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0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Calendrier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du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projet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Séquence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Séquence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4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modélisation systèmes robotiques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1.B.2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Compréhension modèle Matlab du robot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des articulations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Éxecution: commande espace articulaire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 opérationnel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Éxecution: commande espace opérationnel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Optimisation des lois de commande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Intégration avec générateur des trajectoires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Intégration avec le robot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8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du</a:t>
            </a:r>
            <a:r>
              <a:rPr lang="pt-BR" dirty="0"/>
              <a:t> </a:t>
            </a:r>
            <a:r>
              <a:rPr lang="pt-BR" dirty="0" err="1"/>
              <a:t>robot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42884" y="2107435"/>
          <a:ext cx="8786836" cy="3821896"/>
        </p:xfrm>
        <a:graphic>
          <a:graphicData uri="http://schemas.openxmlformats.org/drawingml/2006/table">
            <a:tbl>
              <a:tblPr/>
              <a:tblGrid>
                <a:gridCol w="13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7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7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7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3199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55"/>
                    </a:ext>
                  </a:extLst>
                </a:gridCol>
                <a:gridCol w="127475">
                  <a:extLst>
                    <a:ext uri="{9D8B030D-6E8A-4147-A177-3AD203B41FA5}">
                      <a16:colId xmlns:a16="http://schemas.microsoft.com/office/drawing/2014/main" val="20056"/>
                    </a:ext>
                  </a:extLst>
                </a:gridCol>
              </a:tblGrid>
              <a:tr h="33399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Identificateur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d'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activité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Unités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(1h30)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5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Calendrier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du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projet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9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Séquence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9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Séquence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9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9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9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9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9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9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9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9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9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8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 </a:t>
            </a:r>
            <a:r>
              <a:rPr lang="pt-BR" dirty="0" err="1"/>
              <a:t>Commande</a:t>
            </a:r>
            <a:r>
              <a:rPr lang="pt-BR" dirty="0"/>
              <a:t> </a:t>
            </a:r>
            <a:r>
              <a:rPr lang="pt-BR" dirty="0" err="1"/>
              <a:t>du</a:t>
            </a:r>
            <a:r>
              <a:rPr lang="pt-BR" dirty="0"/>
              <a:t> </a:t>
            </a:r>
            <a:r>
              <a:rPr lang="pt-BR" dirty="0" err="1"/>
              <a:t>robot</a:t>
            </a:r>
            <a:endParaRPr lang="pt-BR" dirty="0"/>
          </a:p>
        </p:txBody>
      </p:sp>
      <p:sp>
        <p:nvSpPr>
          <p:cNvPr id="19" name="TextBox 5"/>
          <p:cNvSpPr txBox="1"/>
          <p:nvPr/>
        </p:nvSpPr>
        <p:spPr>
          <a:xfrm>
            <a:off x="357158" y="1714488"/>
            <a:ext cx="226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Concepts</a:t>
            </a:r>
            <a:r>
              <a:rPr lang="pt-BR" sz="2000" b="1" dirty="0"/>
              <a:t> </a:t>
            </a:r>
            <a:r>
              <a:rPr lang="pt-BR" sz="2000" b="1" dirty="0" err="1"/>
              <a:t>Généraux</a:t>
            </a:r>
            <a:endParaRPr lang="pt-BR" sz="2000" b="1" dirty="0"/>
          </a:p>
        </p:txBody>
      </p:sp>
      <p:sp>
        <p:nvSpPr>
          <p:cNvPr id="21" name="TextBox 5"/>
          <p:cNvSpPr txBox="1"/>
          <p:nvPr/>
        </p:nvSpPr>
        <p:spPr>
          <a:xfrm>
            <a:off x="571472" y="2357430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000" dirty="0"/>
              <a:t> </a:t>
            </a:r>
            <a:r>
              <a:rPr lang="pt-BR" sz="2000" dirty="0" err="1"/>
              <a:t>Modèle</a:t>
            </a:r>
            <a:r>
              <a:rPr lang="pt-BR" sz="2000" dirty="0"/>
              <a:t> </a:t>
            </a:r>
            <a:r>
              <a:rPr lang="pt-BR" sz="2000" dirty="0" err="1"/>
              <a:t>dynamique</a:t>
            </a:r>
            <a:r>
              <a:rPr lang="pt-BR" sz="2000" dirty="0"/>
              <a:t> </a:t>
            </a:r>
            <a:r>
              <a:rPr lang="pt-BR" sz="2000" dirty="0" err="1"/>
              <a:t>direct</a:t>
            </a:r>
            <a:r>
              <a:rPr lang="pt-BR" sz="2000" dirty="0"/>
              <a:t>:</a:t>
            </a: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 cstate="print"/>
          <a:srcRect l="58289" r="31283" b="76415"/>
          <a:stretch>
            <a:fillRect/>
          </a:stretch>
        </p:blipFill>
        <p:spPr bwMode="auto">
          <a:xfrm>
            <a:off x="1000100" y="2830020"/>
            <a:ext cx="1000132" cy="3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3" cstate="print"/>
          <a:srcRect l="42246" t="23585" r="47326" b="57547"/>
          <a:stretch>
            <a:fillRect/>
          </a:stretch>
        </p:blipFill>
        <p:spPr bwMode="auto">
          <a:xfrm>
            <a:off x="2214546" y="2901458"/>
            <a:ext cx="92869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3" cstate="print"/>
          <a:srcRect l="29412" t="42453" r="52139" b="38679"/>
          <a:stretch>
            <a:fillRect/>
          </a:stretch>
        </p:blipFill>
        <p:spPr bwMode="auto">
          <a:xfrm>
            <a:off x="3428992" y="2901458"/>
            <a:ext cx="164307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3" cstate="print"/>
          <a:srcRect l="79840" t="41824" b="39308"/>
          <a:stretch>
            <a:fillRect/>
          </a:stretch>
        </p:blipFill>
        <p:spPr bwMode="auto">
          <a:xfrm>
            <a:off x="5286380" y="2901458"/>
            <a:ext cx="179544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620" y="2357430"/>
            <a:ext cx="25241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5"/>
          <p:cNvSpPr txBox="1"/>
          <p:nvPr/>
        </p:nvSpPr>
        <p:spPr>
          <a:xfrm>
            <a:off x="571472" y="3571876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000" dirty="0"/>
              <a:t> </a:t>
            </a:r>
            <a:r>
              <a:rPr lang="pt-BR" sz="2000" dirty="0" err="1"/>
              <a:t>Modèle</a:t>
            </a:r>
            <a:r>
              <a:rPr lang="pt-BR" sz="2000" dirty="0"/>
              <a:t> </a:t>
            </a:r>
            <a:r>
              <a:rPr lang="pt-BR" sz="2000" dirty="0" err="1"/>
              <a:t>géometrique</a:t>
            </a:r>
            <a:r>
              <a:rPr lang="pt-BR" sz="2000" dirty="0"/>
              <a:t> </a:t>
            </a:r>
            <a:r>
              <a:rPr lang="pt-BR" sz="2000" dirty="0" err="1"/>
              <a:t>direct</a:t>
            </a:r>
            <a:r>
              <a:rPr lang="pt-BR" sz="2000" dirty="0"/>
              <a:t>: </a:t>
            </a:r>
            <a:r>
              <a:rPr lang="pt-BR" sz="2000" dirty="0" err="1"/>
              <a:t>convertir</a:t>
            </a:r>
            <a:r>
              <a:rPr lang="pt-BR" sz="2000" dirty="0"/>
              <a:t> </a:t>
            </a:r>
            <a:r>
              <a:rPr lang="pt-BR" sz="2000" dirty="0" err="1"/>
              <a:t>les</a:t>
            </a:r>
            <a:r>
              <a:rPr lang="pt-BR" sz="2000" dirty="0"/>
              <a:t> </a:t>
            </a:r>
            <a:r>
              <a:rPr lang="pt-BR" sz="2000" dirty="0" err="1"/>
              <a:t>angles</a:t>
            </a:r>
            <a:r>
              <a:rPr lang="pt-BR" sz="2000" dirty="0"/>
              <a:t> </a:t>
            </a:r>
            <a:r>
              <a:rPr lang="pt-BR" sz="2000" dirty="0" err="1"/>
              <a:t>des</a:t>
            </a:r>
            <a:r>
              <a:rPr lang="pt-BR" sz="2000" dirty="0"/>
              <a:t> </a:t>
            </a:r>
            <a:r>
              <a:rPr lang="pt-BR" sz="2000" dirty="0" err="1"/>
              <a:t>axes</a:t>
            </a:r>
            <a:r>
              <a:rPr lang="pt-BR" sz="2000" dirty="0"/>
              <a:t> </a:t>
            </a:r>
            <a:r>
              <a:rPr lang="pt-BR" sz="2000" dirty="0" err="1"/>
              <a:t>dans</a:t>
            </a:r>
            <a:r>
              <a:rPr lang="pt-BR" sz="2000" dirty="0"/>
              <a:t> </a:t>
            </a:r>
            <a:r>
              <a:rPr lang="pt-BR" sz="2000" dirty="0" err="1"/>
              <a:t>la</a:t>
            </a:r>
            <a:r>
              <a:rPr lang="pt-BR" sz="2000" dirty="0"/>
              <a:t> </a:t>
            </a:r>
            <a:r>
              <a:rPr lang="pt-BR" sz="2000" dirty="0" err="1"/>
              <a:t>position</a:t>
            </a:r>
            <a:r>
              <a:rPr lang="pt-BR" sz="2000" dirty="0"/>
              <a:t> de </a:t>
            </a:r>
            <a:r>
              <a:rPr lang="pt-BR" sz="2000" dirty="0" err="1"/>
              <a:t>l’outil</a:t>
            </a:r>
            <a:r>
              <a:rPr lang="pt-BR" sz="2000" dirty="0"/>
              <a:t>.</a:t>
            </a:r>
          </a:p>
        </p:txBody>
      </p:sp>
      <p:sp>
        <p:nvSpPr>
          <p:cNvPr id="28" name="TextBox 5"/>
          <p:cNvSpPr txBox="1"/>
          <p:nvPr/>
        </p:nvSpPr>
        <p:spPr>
          <a:xfrm>
            <a:off x="571472" y="4507064"/>
            <a:ext cx="6357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000" dirty="0"/>
              <a:t> </a:t>
            </a:r>
            <a:r>
              <a:rPr lang="pt-BR" sz="2000" dirty="0" err="1"/>
              <a:t>Matrice</a:t>
            </a:r>
            <a:r>
              <a:rPr lang="pt-BR" sz="2000" dirty="0"/>
              <a:t> </a:t>
            </a:r>
            <a:r>
              <a:rPr lang="pt-BR" sz="2000" dirty="0" err="1"/>
              <a:t>homogène</a:t>
            </a:r>
            <a:r>
              <a:rPr lang="pt-BR" sz="2000" dirty="0"/>
              <a:t> de </a:t>
            </a:r>
            <a:r>
              <a:rPr lang="pt-BR" sz="2000" dirty="0" err="1"/>
              <a:t>changement</a:t>
            </a:r>
            <a:r>
              <a:rPr lang="pt-BR" sz="2000" dirty="0"/>
              <a:t> de </a:t>
            </a:r>
            <a:r>
              <a:rPr lang="pt-BR" sz="2000" dirty="0" err="1"/>
              <a:t>répère</a:t>
            </a:r>
            <a:r>
              <a:rPr lang="pt-BR" sz="2000" dirty="0"/>
              <a:t> 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t-BR" sz="2000" dirty="0"/>
              <a:t> </a:t>
            </a:r>
            <a:r>
              <a:rPr lang="pt-BR" sz="2000" dirty="0">
                <a:latin typeface="Times New Roman"/>
                <a:cs typeface="Times New Roman"/>
              </a:rPr>
              <a:t>→ i</a:t>
            </a:r>
            <a:r>
              <a:rPr lang="pt-BR" sz="2000" dirty="0"/>
              <a:t>:</a:t>
            </a:r>
          </a:p>
        </p:txBody>
      </p:sp>
      <p:graphicFrame>
        <p:nvGraphicFramePr>
          <p:cNvPr id="29" name="Objeto 28"/>
          <p:cNvGraphicFramePr>
            <a:graphicFrameLocks noChangeAspect="1"/>
          </p:cNvGraphicFramePr>
          <p:nvPr/>
        </p:nvGraphicFramePr>
        <p:xfrm>
          <a:off x="2714612" y="5143512"/>
          <a:ext cx="2233377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ção" r:id="rId5" imgW="1371600" imgH="482400" progId="Equation.3">
                  <p:embed/>
                </p:oleObj>
              </mc:Choice>
              <mc:Fallback>
                <p:oleObj name="Equação" r:id="rId5" imgW="137160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5143512"/>
                        <a:ext cx="2233377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616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911</TotalTime>
  <Words>1031</Words>
  <Application>Microsoft Office PowerPoint</Application>
  <PresentationFormat>Affichage à l'écran (4:3)</PresentationFormat>
  <Paragraphs>363</Paragraphs>
  <Slides>57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Cambria Math</vt:lpstr>
      <vt:lpstr>Monotype Corsiva</vt:lpstr>
      <vt:lpstr>Times New Roman</vt:lpstr>
      <vt:lpstr>Tw Cen MT</vt:lpstr>
      <vt:lpstr>Wingdings</vt:lpstr>
      <vt:lpstr>Wingdings 2</vt:lpstr>
      <vt:lpstr>Median</vt:lpstr>
      <vt:lpstr>Equação</vt:lpstr>
      <vt:lpstr>Présentation PowerPoint</vt:lpstr>
      <vt:lpstr>1. Introduction</vt:lpstr>
      <vt:lpstr>2. Objectifs</vt:lpstr>
      <vt:lpstr>2. Objectifs</vt:lpstr>
      <vt:lpstr>3. Division du Travail</vt:lpstr>
      <vt:lpstr>4. Commande du robot</vt:lpstr>
      <vt:lpstr>4. Commande du robot</vt:lpstr>
      <vt:lpstr>4. Commande du robot</vt:lpstr>
      <vt:lpstr>4. Commande du robot</vt:lpstr>
      <vt:lpstr>4. Commande du robot</vt:lpstr>
      <vt:lpstr>4.1 Commande angulaire</vt:lpstr>
      <vt:lpstr>4.1 Commande angulaire</vt:lpstr>
      <vt:lpstr>4.1 Commande angulaire</vt:lpstr>
      <vt:lpstr>4.1 Commande angulaire</vt:lpstr>
      <vt:lpstr>4.1 Commande angulaire</vt:lpstr>
      <vt:lpstr>4.1 Commande angulaire</vt:lpstr>
      <vt:lpstr>4.1 Commande angulaire</vt:lpstr>
      <vt:lpstr>4.1 Commande angulaire</vt:lpstr>
      <vt:lpstr>4.1 Commande angulaire</vt:lpstr>
      <vt:lpstr>4.1 Commande angulaire</vt:lpstr>
      <vt:lpstr>4.1 Commande angulaire</vt:lpstr>
      <vt:lpstr>4.1 Commande angulaire</vt:lpstr>
      <vt:lpstr>4.1 Commande angulaire</vt:lpstr>
      <vt:lpstr>4.1 Commande angulaire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5. Trajectoires</vt:lpstr>
      <vt:lpstr>5. Trajectoires</vt:lpstr>
      <vt:lpstr>5. Trajectoires</vt:lpstr>
      <vt:lpstr>5. Trajectoires</vt:lpstr>
      <vt:lpstr>5.1 Trajectoires – Cas Linéaire</vt:lpstr>
      <vt:lpstr>5.2 Trajectoires – Cas Circulaire</vt:lpstr>
      <vt:lpstr>5.3 Trajectoires – Cas arc de Cercle</vt:lpstr>
      <vt:lpstr>6. Communication Robot</vt:lpstr>
      <vt:lpstr>7. L’interface homme machine (IHM)</vt:lpstr>
      <vt:lpstr>7. L’interface homme machine (IHM)</vt:lpstr>
      <vt:lpstr>7. L’interface homme machine (IHM)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Karoline</dc:creator>
  <cp:lastModifiedBy>Rafael Cruz</cp:lastModifiedBy>
  <cp:revision>63</cp:revision>
  <dcterms:created xsi:type="dcterms:W3CDTF">2017-04-24T12:33:28Z</dcterms:created>
  <dcterms:modified xsi:type="dcterms:W3CDTF">2017-06-14T07:17:45Z</dcterms:modified>
</cp:coreProperties>
</file>