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4" r:id="rId3"/>
    <p:sldId id="285" r:id="rId4"/>
    <p:sldId id="283" r:id="rId5"/>
    <p:sldId id="281" r:id="rId6"/>
    <p:sldId id="279" r:id="rId7"/>
    <p:sldId id="277" r:id="rId8"/>
    <p:sldId id="266" r:id="rId9"/>
    <p:sldId id="268" r:id="rId10"/>
    <p:sldId id="269" r:id="rId11"/>
    <p:sldId id="274" r:id="rId12"/>
    <p:sldId id="295" r:id="rId13"/>
    <p:sldId id="288" r:id="rId14"/>
    <p:sldId id="292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5" autoAdjust="0"/>
    <p:restoredTop sz="86433" autoAdjust="0"/>
  </p:normalViewPr>
  <p:slideViewPr>
    <p:cSldViewPr>
      <p:cViewPr varScale="1">
        <p:scale>
          <a:sx n="105" d="100"/>
          <a:sy n="105" d="100"/>
        </p:scale>
        <p:origin x="-15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2204864"/>
            <a:ext cx="9144000" cy="4653136"/>
          </a:xfrm>
          <a:prstGeom prst="rect">
            <a:avLst/>
          </a:prstGeom>
          <a:solidFill>
            <a:srgbClr val="FED1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57263"/>
            <a:endParaRPr lang="en-US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0" y="2205100"/>
            <a:ext cx="9144000" cy="174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282" name="Bild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8463"/>
            <a:ext cx="25177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3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4365104"/>
            <a:ext cx="9144000" cy="210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80000" rIns="1080000"/>
          <a:lstStyle>
            <a:lvl1pPr marL="0" indent="0" algn="ctr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21" y="1521768"/>
            <a:ext cx="1730159" cy="1384126"/>
          </a:xfrm>
          <a:prstGeom prst="rect">
            <a:avLst/>
          </a:prstGeom>
        </p:spPr>
      </p:pic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690664"/>
            <a:ext cx="9144000" cy="1674440"/>
          </a:xfrm>
        </p:spPr>
        <p:txBody>
          <a:bodyPr lIns="1080000" tIns="504000" rIns="1080000"/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495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4A6A87D3-AA2D-4709-9203-E9741D6D241B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5816" y="6495876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495876"/>
            <a:ext cx="1745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FCDA-2270-47D0-9666-3680A9363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2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124744"/>
            <a:ext cx="2286000" cy="53285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124744"/>
            <a:ext cx="6705600" cy="53285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4916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4A6A87D3-AA2D-4709-9203-E9741D6D241B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5816" y="6491684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491684"/>
            <a:ext cx="1745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FCDA-2270-47D0-9666-3680A9363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292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328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4819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4A6A87D3-AA2D-4709-9203-E9741D6D241B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5816" y="6481911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481911"/>
            <a:ext cx="1745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FCDA-2270-47D0-9666-3680A9363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203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7772400" cy="1362075"/>
          </a:xfrm>
        </p:spPr>
        <p:txBody>
          <a:bodyPr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4293096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4819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4A6A87D3-AA2D-4709-9203-E9741D6D241B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5816" y="6481911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481911"/>
            <a:ext cx="1745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FCDA-2270-47D0-9666-3680A9363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25538"/>
            <a:ext cx="4495800" cy="532779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495800" cy="532779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8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4A6A87D3-AA2D-4709-9203-E9741D6D241B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5816" y="6486351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486351"/>
            <a:ext cx="1745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FCDA-2270-47D0-9666-3680A9363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13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6296" cy="11247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24744"/>
            <a:ext cx="4497388" cy="10501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4"/>
            <a:ext cx="4497388" cy="42784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498975" cy="105013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498975" cy="427846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8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4A6A87D3-AA2D-4709-9203-E9741D6D241B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15816" y="6486351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86351"/>
            <a:ext cx="1745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FCDA-2270-47D0-9666-3680A9363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0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4914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4A6A87D3-AA2D-4709-9203-E9741D6D241B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5816" y="6491436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491436"/>
            <a:ext cx="1745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FCDA-2270-47D0-9666-3680A9363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36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495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4A6A87D3-AA2D-4709-9203-E9741D6D241B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5816" y="6495876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495876"/>
            <a:ext cx="1745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FCDA-2270-47D0-9666-3680A9363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1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3465513" cy="1043672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45"/>
            <a:ext cx="5568950" cy="53285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2168417"/>
            <a:ext cx="3465513" cy="428492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16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4A6A87D3-AA2D-4709-9203-E9741D6D241B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5816" y="6491684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491684"/>
            <a:ext cx="1745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FCDA-2270-47D0-9666-3680A9363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6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13176"/>
            <a:ext cx="9144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124744"/>
            <a:ext cx="9144000" cy="38884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5589240"/>
            <a:ext cx="9144000" cy="864096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5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4A6A87D3-AA2D-4709-9203-E9741D6D241B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5816" y="6495876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495876"/>
            <a:ext cx="1745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FCDA-2270-47D0-9666-3680A9363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39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-2328" y="6475209"/>
            <a:ext cx="9144000" cy="381600"/>
          </a:xfrm>
          <a:prstGeom prst="rect">
            <a:avLst/>
          </a:prstGeom>
          <a:solidFill>
            <a:srgbClr val="FED1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0" tIns="288000" rIns="162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25537"/>
            <a:ext cx="9144000" cy="534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0" tIns="180000" rIns="36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endParaRPr lang="de-DE" dirty="0" smtClean="0"/>
          </a:p>
          <a:p>
            <a:pPr lvl="2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endParaRPr lang="de-DE" dirty="0" smtClean="0"/>
          </a:p>
          <a:p>
            <a:pPr lvl="3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endParaRPr lang="de-DE" dirty="0" smtClean="0"/>
          </a:p>
          <a:p>
            <a:pPr lvl="4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endParaRPr lang="de-DE" dirty="0" smtClean="0"/>
          </a:p>
          <a:p>
            <a:pPr lvl="4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0" y="1108075"/>
            <a:ext cx="9144000" cy="174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58" name="Bild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360363"/>
            <a:ext cx="16335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6" t="16487" r="22184" b="14700"/>
          <a:stretch/>
        </p:blipFill>
        <p:spPr>
          <a:xfrm>
            <a:off x="8298698" y="6153839"/>
            <a:ext cx="643925" cy="64274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4889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4A6A87D3-AA2D-4709-9203-E9741D6D241B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5816" y="6488901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488901"/>
            <a:ext cx="1745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A06BFCDA-2270-47D0-9666-3680A9363A7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5726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000" b="1">
          <a:solidFill>
            <a:srgbClr val="8F9097"/>
          </a:solidFill>
          <a:latin typeface="Century Gothic" pitchFamily="34" charset="0"/>
          <a:ea typeface="+mj-ea"/>
          <a:cs typeface="+mj-cs"/>
        </a:defRPr>
      </a:lvl1pPr>
      <a:lvl2pPr algn="l" defTabSz="95726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500" b="1">
          <a:solidFill>
            <a:srgbClr val="8F9097"/>
          </a:solidFill>
          <a:latin typeface="Arial" charset="0"/>
          <a:ea typeface="ＭＳ Ｐゴシック" pitchFamily="34" charset="-128"/>
        </a:defRPr>
      </a:lvl2pPr>
      <a:lvl3pPr algn="l" defTabSz="95726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500" b="1">
          <a:solidFill>
            <a:srgbClr val="8F9097"/>
          </a:solidFill>
          <a:latin typeface="Arial" charset="0"/>
          <a:ea typeface="ＭＳ Ｐゴシック" pitchFamily="34" charset="-128"/>
        </a:defRPr>
      </a:lvl3pPr>
      <a:lvl4pPr algn="l" defTabSz="95726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500" b="1">
          <a:solidFill>
            <a:srgbClr val="8F9097"/>
          </a:solidFill>
          <a:latin typeface="Arial" charset="0"/>
          <a:ea typeface="ＭＳ Ｐゴシック" pitchFamily="34" charset="-128"/>
        </a:defRPr>
      </a:lvl4pPr>
      <a:lvl5pPr algn="l" defTabSz="95726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500" b="1">
          <a:solidFill>
            <a:srgbClr val="8F9097"/>
          </a:solidFill>
          <a:latin typeface="Arial" charset="0"/>
          <a:ea typeface="ＭＳ Ｐゴシック" pitchFamily="34" charset="-128"/>
        </a:defRPr>
      </a:lvl5pPr>
      <a:lvl6pPr marL="457200" algn="l" defTabSz="95726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500" b="1">
          <a:solidFill>
            <a:srgbClr val="8F9097"/>
          </a:solidFill>
          <a:latin typeface="Arial" charset="0"/>
          <a:ea typeface="ＭＳ Ｐゴシック" pitchFamily="34" charset="-128"/>
        </a:defRPr>
      </a:lvl6pPr>
      <a:lvl7pPr marL="914400" algn="l" defTabSz="95726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500" b="1">
          <a:solidFill>
            <a:srgbClr val="8F9097"/>
          </a:solidFill>
          <a:latin typeface="Arial" charset="0"/>
          <a:ea typeface="ＭＳ Ｐゴシック" pitchFamily="34" charset="-128"/>
        </a:defRPr>
      </a:lvl7pPr>
      <a:lvl8pPr marL="1371600" algn="l" defTabSz="95726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500" b="1">
          <a:solidFill>
            <a:srgbClr val="8F9097"/>
          </a:solidFill>
          <a:latin typeface="Arial" charset="0"/>
          <a:ea typeface="ＭＳ Ｐゴシック" pitchFamily="34" charset="-128"/>
        </a:defRPr>
      </a:lvl8pPr>
      <a:lvl9pPr marL="1828800" algn="l" defTabSz="95726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500" b="1">
          <a:solidFill>
            <a:srgbClr val="8F9097"/>
          </a:solidFill>
          <a:latin typeface="Arial" charset="0"/>
          <a:ea typeface="ＭＳ Ｐゴシック" pitchFamily="34" charset="-128"/>
        </a:defRPr>
      </a:lvl9pPr>
    </p:titleStyle>
    <p:bodyStyle>
      <a:lvl1pPr marL="38100" indent="-38100" algn="l" defTabSz="179388" rtl="0" eaLnBrk="1" fontAlgn="base" hangingPunct="1">
        <a:spcBef>
          <a:spcPct val="30000"/>
        </a:spcBef>
        <a:spcAft>
          <a:spcPct val="50000"/>
        </a:spcAft>
        <a:buClr>
          <a:schemeClr val="bg2"/>
        </a:buClr>
        <a:buFont typeface="DINPro-Bold" pitchFamily="50" charset="0"/>
        <a:defRPr sz="1800" b="1">
          <a:solidFill>
            <a:srgbClr val="4A4D4A"/>
          </a:solidFill>
          <a:latin typeface="Century Gothic" pitchFamily="34" charset="0"/>
          <a:ea typeface="+mn-ea"/>
          <a:cs typeface="+mn-cs"/>
        </a:defRPr>
      </a:lvl1pPr>
      <a:lvl2pPr marL="285750" indent="-246063" algn="l" defTabSz="179388" rtl="0" eaLnBrk="1" fontAlgn="base" hangingPunct="1">
        <a:spcBef>
          <a:spcPts val="1000"/>
        </a:spcBef>
        <a:spcAft>
          <a:spcPts val="500"/>
        </a:spcAft>
        <a:buClrTx/>
        <a:buSzPct val="90000"/>
        <a:buFont typeface="Wingdings" pitchFamily="2" charset="2"/>
        <a:buChar char="Ø"/>
        <a:defRPr sz="1800" b="1">
          <a:solidFill>
            <a:srgbClr val="4A4D4A"/>
          </a:solidFill>
          <a:latin typeface="Century Gothic" pitchFamily="34" charset="0"/>
          <a:ea typeface="+mn-ea"/>
        </a:defRPr>
      </a:lvl2pPr>
      <a:lvl3pPr marL="533400" indent="-266700" algn="l" defTabSz="179388" rtl="0" eaLnBrk="1" fontAlgn="base" hangingPunct="1">
        <a:spcBef>
          <a:spcPct val="0"/>
        </a:spcBef>
        <a:spcAft>
          <a:spcPct val="50000"/>
        </a:spcAft>
        <a:buSzPct val="80000"/>
        <a:buFont typeface="Wingdings" pitchFamily="2" charset="2"/>
        <a:buChar char="Ø"/>
        <a:defRPr sz="1600">
          <a:solidFill>
            <a:srgbClr val="4A4D4A"/>
          </a:solidFill>
          <a:latin typeface="Century Gothic" pitchFamily="34" charset="0"/>
          <a:ea typeface="+mn-ea"/>
        </a:defRPr>
      </a:lvl3pPr>
      <a:lvl4pPr marL="723900" indent="-190500" algn="l" defTabSz="179388" rtl="0" eaLnBrk="1" fontAlgn="base" hangingPunct="1">
        <a:spcBef>
          <a:spcPct val="0"/>
        </a:spcBef>
        <a:spcAft>
          <a:spcPct val="30000"/>
        </a:spcAft>
        <a:buClr>
          <a:srgbClr val="4A4D4A"/>
        </a:buClr>
        <a:buSzPct val="100000"/>
        <a:buFont typeface="Wingdings" pitchFamily="2" charset="2"/>
        <a:buChar char=""/>
        <a:defRPr sz="1600">
          <a:solidFill>
            <a:srgbClr val="4A4D4A"/>
          </a:solidFill>
          <a:latin typeface="Century Gothic" pitchFamily="34" charset="0"/>
          <a:ea typeface="+mn-ea"/>
        </a:defRPr>
      </a:lvl4pPr>
      <a:lvl5pPr marL="990600" indent="-190500" algn="l" defTabSz="179388" rtl="0" eaLnBrk="1" fontAlgn="base" hangingPunct="1">
        <a:spcBef>
          <a:spcPct val="0"/>
        </a:spcBef>
        <a:spcAft>
          <a:spcPct val="30000"/>
        </a:spcAft>
        <a:buFont typeface="Arial" pitchFamily="34" charset="0"/>
        <a:buChar char="•"/>
        <a:defRPr sz="1200" i="0">
          <a:solidFill>
            <a:srgbClr val="4A4D4A"/>
          </a:solidFill>
          <a:latin typeface="Century Gothic" pitchFamily="34" charset="0"/>
          <a:ea typeface="+mn-ea"/>
        </a:defRPr>
      </a:lvl5pPr>
      <a:lvl6pPr marL="1447800" indent="-190500" algn="l" defTabSz="179388" rtl="0" eaLnBrk="1" fontAlgn="base" hangingPunct="1">
        <a:spcBef>
          <a:spcPct val="0"/>
        </a:spcBef>
        <a:spcAft>
          <a:spcPct val="30000"/>
        </a:spcAft>
        <a:buFont typeface="Wingdings" pitchFamily="2" charset="2"/>
        <a:buChar char="§"/>
        <a:defRPr sz="1600" i="1">
          <a:solidFill>
            <a:srgbClr val="4A4D4A"/>
          </a:solidFill>
          <a:latin typeface="+mn-lt"/>
          <a:ea typeface="+mn-ea"/>
        </a:defRPr>
      </a:lvl6pPr>
      <a:lvl7pPr marL="1905000" indent="-190500" algn="l" defTabSz="179388" rtl="0" eaLnBrk="1" fontAlgn="base" hangingPunct="1">
        <a:spcBef>
          <a:spcPct val="0"/>
        </a:spcBef>
        <a:spcAft>
          <a:spcPct val="30000"/>
        </a:spcAft>
        <a:buFont typeface="Wingdings" pitchFamily="2" charset="2"/>
        <a:buChar char="§"/>
        <a:defRPr sz="1600" i="1">
          <a:solidFill>
            <a:srgbClr val="4A4D4A"/>
          </a:solidFill>
          <a:latin typeface="+mn-lt"/>
          <a:ea typeface="+mn-ea"/>
        </a:defRPr>
      </a:lvl7pPr>
      <a:lvl8pPr marL="2362200" indent="-190500" algn="l" defTabSz="179388" rtl="0" eaLnBrk="1" fontAlgn="base" hangingPunct="1">
        <a:spcBef>
          <a:spcPct val="0"/>
        </a:spcBef>
        <a:spcAft>
          <a:spcPct val="30000"/>
        </a:spcAft>
        <a:buFont typeface="Wingdings" pitchFamily="2" charset="2"/>
        <a:buChar char="§"/>
        <a:defRPr sz="1600" i="1">
          <a:solidFill>
            <a:srgbClr val="4A4D4A"/>
          </a:solidFill>
          <a:latin typeface="+mn-lt"/>
          <a:ea typeface="+mn-ea"/>
        </a:defRPr>
      </a:lvl8pPr>
      <a:lvl9pPr marL="2819400" indent="-190500" algn="l" defTabSz="179388" rtl="0" eaLnBrk="1" fontAlgn="base" hangingPunct="1">
        <a:spcBef>
          <a:spcPct val="0"/>
        </a:spcBef>
        <a:spcAft>
          <a:spcPct val="30000"/>
        </a:spcAft>
        <a:buFont typeface="Wingdings" pitchFamily="2" charset="2"/>
        <a:buChar char="§"/>
        <a:defRPr sz="1600" i="1">
          <a:solidFill>
            <a:srgbClr val="4A4D4A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fr-FR" dirty="0"/>
              <a:t>Bus de Terrain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Contrôleur Robot R-30iB</a:t>
            </a:r>
            <a:endParaRPr lang="en-GB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 bwMode="auto">
          <a:xfrm>
            <a:off x="-300" y="4705176"/>
            <a:ext cx="91440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0" bIns="0" numCol="1" anchor="b" anchorCtr="0" compatLnSpc="1">
            <a:prstTxWarp prst="textNoShape">
              <a:avLst/>
            </a:prstTxWarp>
          </a:bodyPr>
          <a:lstStyle>
            <a:lvl1pPr marL="0" indent="0" algn="ctr" defTabSz="179388" rtl="0" eaLnBrk="1" fontAlgn="base" hangingPunct="1">
              <a:spcBef>
                <a:spcPct val="30000"/>
              </a:spcBef>
              <a:spcAft>
                <a:spcPct val="50000"/>
              </a:spcAft>
              <a:buClr>
                <a:schemeClr val="bg2"/>
              </a:buClr>
              <a:buFont typeface="DINPro-Bold" pitchFamily="50" charset="0"/>
              <a:defRPr sz="1800" b="1">
                <a:solidFill>
                  <a:srgbClr val="4A4D4A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285750" indent="-246063" algn="l" defTabSz="179388" rtl="0" eaLnBrk="1" fontAlgn="base" hangingPunct="1">
              <a:spcBef>
                <a:spcPts val="1000"/>
              </a:spcBef>
              <a:spcAft>
                <a:spcPts val="500"/>
              </a:spcAft>
              <a:buClrTx/>
              <a:buSzPct val="90000"/>
              <a:buFont typeface="Wingdings" pitchFamily="2" charset="2"/>
              <a:buChar char="Ø"/>
              <a:defRPr sz="1800" b="1">
                <a:solidFill>
                  <a:srgbClr val="4A4D4A"/>
                </a:solidFill>
                <a:latin typeface="Century Gothic" pitchFamily="34" charset="0"/>
                <a:ea typeface="+mn-ea"/>
              </a:defRPr>
            </a:lvl2pPr>
            <a:lvl3pPr marL="533400" indent="-266700" algn="l" defTabSz="179388" rtl="0" eaLnBrk="1" fontAlgn="base" hangingPunct="1">
              <a:spcBef>
                <a:spcPct val="0"/>
              </a:spcBef>
              <a:spcAft>
                <a:spcPct val="50000"/>
              </a:spcAft>
              <a:buSzPct val="80000"/>
              <a:buFont typeface="Wingdings" pitchFamily="2" charset="2"/>
              <a:buChar char="Ø"/>
              <a:defRPr sz="1600">
                <a:solidFill>
                  <a:srgbClr val="4A4D4A"/>
                </a:solidFill>
                <a:latin typeface="Century Gothic" pitchFamily="34" charset="0"/>
                <a:ea typeface="+mn-ea"/>
              </a:defRPr>
            </a:lvl3pPr>
            <a:lvl4pPr marL="723900" indent="-190500" algn="l" defTabSz="179388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4A4D4A"/>
              </a:buClr>
              <a:buSzPct val="100000"/>
              <a:buFont typeface="Wingdings" pitchFamily="2" charset="2"/>
              <a:buChar char=""/>
              <a:defRPr sz="1600">
                <a:solidFill>
                  <a:srgbClr val="4A4D4A"/>
                </a:solidFill>
                <a:latin typeface="Century Gothic" pitchFamily="34" charset="0"/>
                <a:ea typeface="+mn-ea"/>
              </a:defRPr>
            </a:lvl4pPr>
            <a:lvl5pPr marL="990600" indent="-190500" algn="l" defTabSz="179388" rtl="0" eaLnBrk="1" fontAlgn="base" hangingPunct="1">
              <a:spcBef>
                <a:spcPct val="0"/>
              </a:spcBef>
              <a:spcAft>
                <a:spcPct val="30000"/>
              </a:spcAft>
              <a:buFont typeface="Arial" pitchFamily="34" charset="0"/>
              <a:buChar char="•"/>
              <a:defRPr sz="1200" i="0">
                <a:solidFill>
                  <a:srgbClr val="4A4D4A"/>
                </a:solidFill>
                <a:latin typeface="Century Gothic" pitchFamily="34" charset="0"/>
                <a:ea typeface="+mn-ea"/>
              </a:defRPr>
            </a:lvl5pPr>
            <a:lvl6pPr marL="1447800" indent="-190500" algn="l" defTabSz="179388" rtl="0" eaLnBrk="1" fontAlgn="base" hangingPunct="1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§"/>
              <a:defRPr sz="1600" i="1">
                <a:solidFill>
                  <a:srgbClr val="4A4D4A"/>
                </a:solidFill>
                <a:latin typeface="+mn-lt"/>
                <a:ea typeface="+mn-ea"/>
              </a:defRPr>
            </a:lvl6pPr>
            <a:lvl7pPr marL="1905000" indent="-190500" algn="l" defTabSz="179388" rtl="0" eaLnBrk="1" fontAlgn="base" hangingPunct="1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§"/>
              <a:defRPr sz="1600" i="1">
                <a:solidFill>
                  <a:srgbClr val="4A4D4A"/>
                </a:solidFill>
                <a:latin typeface="+mn-lt"/>
                <a:ea typeface="+mn-ea"/>
              </a:defRPr>
            </a:lvl7pPr>
            <a:lvl8pPr marL="2362200" indent="-190500" algn="l" defTabSz="179388" rtl="0" eaLnBrk="1" fontAlgn="base" hangingPunct="1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§"/>
              <a:defRPr sz="1600" i="1">
                <a:solidFill>
                  <a:srgbClr val="4A4D4A"/>
                </a:solidFill>
                <a:latin typeface="+mn-lt"/>
                <a:ea typeface="+mn-ea"/>
              </a:defRPr>
            </a:lvl8pPr>
            <a:lvl9pPr marL="2819400" indent="-190500" algn="l" defTabSz="179388" rtl="0" eaLnBrk="1" fontAlgn="base" hangingPunct="1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§"/>
              <a:defRPr sz="1600" i="1">
                <a:solidFill>
                  <a:srgbClr val="4A4D4A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fr-FR" sz="900" kern="0" dirty="0" smtClean="0"/>
              <a:t>V4.3 </a:t>
            </a:r>
            <a:r>
              <a:rPr lang="fr-FR" sz="900" kern="0" dirty="0" smtClean="0"/>
              <a:t>/ </a:t>
            </a:r>
            <a:r>
              <a:rPr lang="fr-FR" sz="900" kern="0" dirty="0" smtClean="0"/>
              <a:t>04.12.2015</a:t>
            </a:r>
            <a:endParaRPr lang="fr-FR" sz="900" kern="0" dirty="0"/>
          </a:p>
        </p:txBody>
      </p:sp>
    </p:spTree>
    <p:extLst>
      <p:ext uri="{BB962C8B-B14F-4D97-AF65-F5344CB8AC3E}">
        <p14:creationId xmlns:p14="http://schemas.microsoft.com/office/powerpoint/2010/main" val="117666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Ethernet IP </a:t>
            </a:r>
            <a:r>
              <a:rPr lang="fr-FR" dirty="0" err="1" smtClean="0"/>
              <a:t>Safety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Disponibilité   </a:t>
            </a:r>
          </a:p>
          <a:p>
            <a:pPr lvl="2"/>
            <a:r>
              <a:rPr lang="fr-FR" dirty="0" smtClean="0"/>
              <a:t>R-30iB AR, R-30iB Mate et Open Air (Esclave seulement)</a:t>
            </a:r>
          </a:p>
          <a:p>
            <a:pPr lvl="1"/>
            <a:r>
              <a:rPr lang="fr-FR" dirty="0" smtClean="0"/>
              <a:t>Software (aucun Hardware)</a:t>
            </a:r>
          </a:p>
          <a:p>
            <a:pPr lvl="2"/>
            <a:r>
              <a:rPr lang="fr-FR" dirty="0" smtClean="0"/>
              <a:t>R713 ! Ethernet/IP </a:t>
            </a:r>
            <a:r>
              <a:rPr lang="fr-FR" dirty="0" err="1" smtClean="0"/>
              <a:t>Safety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Certifié ISO 13849    Pl = e</a:t>
            </a:r>
          </a:p>
          <a:p>
            <a:endParaRPr lang="fr-FR" dirty="0" smtClean="0"/>
          </a:p>
          <a:p>
            <a:endParaRPr lang="fr-FR" sz="1800" b="0" dirty="0" smtClean="0">
              <a:latin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242">
            <a:off x="3279244" y="356566"/>
            <a:ext cx="1316561" cy="65048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7" b="36899"/>
          <a:stretch>
            <a:fillRect/>
          </a:stretch>
        </p:blipFill>
        <p:spPr bwMode="auto">
          <a:xfrm>
            <a:off x="1187624" y="755946"/>
            <a:ext cx="1152401" cy="29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7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Ethernet Global Data ( EGD 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Disponibilité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R-30iB AR, R-30iB Mate et Open Air.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(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aucun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Hardware )</a:t>
            </a:r>
          </a:p>
          <a:p>
            <a:pPr lvl="2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R-30iB : R793 EGD I/O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Protocol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propre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à FANUC(GE)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sur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Ethernet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permettant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 communication entre robots et automates GE Fanuc 90/30 PLC</a:t>
            </a:r>
            <a:r>
              <a:rPr lang="en-GB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242">
            <a:off x="4359364" y="356566"/>
            <a:ext cx="1316561" cy="6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2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1124744"/>
            <a:ext cx="914400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0" tIns="180000" rIns="360000" bIns="0" numCol="1" anchor="t" anchorCtr="0" compatLnSpc="1">
            <a:prstTxWarp prst="textNoShape">
              <a:avLst/>
            </a:prstTxWarp>
          </a:bodyPr>
          <a:lstStyle>
            <a:lvl1pPr marL="38100" indent="-38100" algn="l" defTabSz="179388" rtl="0" eaLnBrk="1" fontAlgn="base" hangingPunct="1">
              <a:spcBef>
                <a:spcPct val="30000"/>
              </a:spcBef>
              <a:spcAft>
                <a:spcPct val="50000"/>
              </a:spcAft>
              <a:buClr>
                <a:schemeClr val="bg2"/>
              </a:buClr>
              <a:buFont typeface="DINPro-Bold" pitchFamily="50" charset="0"/>
              <a:defRPr sz="1800" b="1">
                <a:solidFill>
                  <a:srgbClr val="4A4D4A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285750" indent="-246063" algn="l" defTabSz="179388" rtl="0" eaLnBrk="1" fontAlgn="base" hangingPunct="1">
              <a:spcBef>
                <a:spcPts val="1000"/>
              </a:spcBef>
              <a:spcAft>
                <a:spcPts val="500"/>
              </a:spcAft>
              <a:buClrTx/>
              <a:buSzPct val="90000"/>
              <a:buFont typeface="Wingdings" pitchFamily="2" charset="2"/>
              <a:buChar char="Ø"/>
              <a:defRPr sz="1800" b="1">
                <a:solidFill>
                  <a:srgbClr val="4A4D4A"/>
                </a:solidFill>
                <a:latin typeface="Century Gothic" pitchFamily="34" charset="0"/>
                <a:ea typeface="+mn-ea"/>
              </a:defRPr>
            </a:lvl2pPr>
            <a:lvl3pPr marL="533400" indent="-266700" algn="l" defTabSz="179388" rtl="0" eaLnBrk="1" fontAlgn="base" hangingPunct="1">
              <a:spcBef>
                <a:spcPct val="0"/>
              </a:spcBef>
              <a:spcAft>
                <a:spcPct val="50000"/>
              </a:spcAft>
              <a:buSzPct val="80000"/>
              <a:buFont typeface="Wingdings" pitchFamily="2" charset="2"/>
              <a:buChar char="Ø"/>
              <a:defRPr sz="1600">
                <a:solidFill>
                  <a:srgbClr val="4A4D4A"/>
                </a:solidFill>
                <a:latin typeface="Century Gothic" pitchFamily="34" charset="0"/>
                <a:ea typeface="+mn-ea"/>
              </a:defRPr>
            </a:lvl3pPr>
            <a:lvl4pPr marL="723900" indent="-190500" algn="l" defTabSz="179388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4A4D4A"/>
              </a:buClr>
              <a:buSzPct val="100000"/>
              <a:buFont typeface="Wingdings" pitchFamily="2" charset="2"/>
              <a:buChar char=""/>
              <a:defRPr sz="1600">
                <a:solidFill>
                  <a:srgbClr val="4A4D4A"/>
                </a:solidFill>
                <a:latin typeface="Century Gothic" pitchFamily="34" charset="0"/>
                <a:ea typeface="+mn-ea"/>
              </a:defRPr>
            </a:lvl4pPr>
            <a:lvl5pPr marL="990600" indent="-190500" algn="l" defTabSz="179388" rtl="0" eaLnBrk="1" fontAlgn="base" hangingPunct="1">
              <a:spcBef>
                <a:spcPct val="0"/>
              </a:spcBef>
              <a:spcAft>
                <a:spcPct val="30000"/>
              </a:spcAft>
              <a:buFont typeface="Arial" pitchFamily="34" charset="0"/>
              <a:buChar char="•"/>
              <a:defRPr sz="1200" i="0">
                <a:solidFill>
                  <a:srgbClr val="4A4D4A"/>
                </a:solidFill>
                <a:latin typeface="Century Gothic" pitchFamily="34" charset="0"/>
                <a:ea typeface="+mn-ea"/>
              </a:defRPr>
            </a:lvl5pPr>
            <a:lvl6pPr marL="1447800" indent="-190500" algn="l" defTabSz="179388" rtl="0" eaLnBrk="1" fontAlgn="base" hangingPunct="1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§"/>
              <a:defRPr sz="1600" i="1">
                <a:solidFill>
                  <a:srgbClr val="4A4D4A"/>
                </a:solidFill>
                <a:latin typeface="+mn-lt"/>
                <a:ea typeface="+mn-ea"/>
              </a:defRPr>
            </a:lvl6pPr>
            <a:lvl7pPr marL="1905000" indent="-190500" algn="l" defTabSz="179388" rtl="0" eaLnBrk="1" fontAlgn="base" hangingPunct="1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§"/>
              <a:defRPr sz="1600" i="1">
                <a:solidFill>
                  <a:srgbClr val="4A4D4A"/>
                </a:solidFill>
                <a:latin typeface="+mn-lt"/>
                <a:ea typeface="+mn-ea"/>
              </a:defRPr>
            </a:lvl7pPr>
            <a:lvl8pPr marL="2362200" indent="-190500" algn="l" defTabSz="179388" rtl="0" eaLnBrk="1" fontAlgn="base" hangingPunct="1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§"/>
              <a:defRPr sz="1600" i="1">
                <a:solidFill>
                  <a:srgbClr val="4A4D4A"/>
                </a:solidFill>
                <a:latin typeface="+mn-lt"/>
                <a:ea typeface="+mn-ea"/>
              </a:defRPr>
            </a:lvl8pPr>
            <a:lvl9pPr marL="2819400" indent="-190500" algn="l" defTabSz="179388" rtl="0" eaLnBrk="1" fontAlgn="base" hangingPunct="1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§"/>
              <a:defRPr sz="1600" i="1">
                <a:solidFill>
                  <a:srgbClr val="4A4D4A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GB" kern="0" dirty="0" err="1" smtClean="0"/>
              <a:t>Disponibilité</a:t>
            </a:r>
            <a:endParaRPr lang="en-GB" kern="0" dirty="0" smtClean="0"/>
          </a:p>
          <a:p>
            <a:pPr lvl="2"/>
            <a:r>
              <a:rPr lang="fr-FR" dirty="0"/>
              <a:t>R-30iB AR, R-30iB Mate et Open Air </a:t>
            </a:r>
          </a:p>
          <a:p>
            <a:pPr lvl="1"/>
            <a:r>
              <a:rPr lang="en-GB" kern="0" dirty="0" smtClean="0"/>
              <a:t>Hardware</a:t>
            </a:r>
          </a:p>
          <a:p>
            <a:pPr lvl="2"/>
            <a:r>
              <a:rPr lang="en-GB" dirty="0" err="1"/>
              <a:t>EtherCAT</a:t>
            </a:r>
            <a:r>
              <a:rPr lang="en-GB" dirty="0"/>
              <a:t> Slave </a:t>
            </a:r>
            <a:r>
              <a:rPr lang="en-GB" dirty="0" smtClean="0"/>
              <a:t>Board</a:t>
            </a:r>
            <a:r>
              <a:rPr lang="en-GB" kern="0" dirty="0" smtClean="0"/>
              <a:t> : </a:t>
            </a:r>
            <a:r>
              <a:rPr lang="en-GB" dirty="0"/>
              <a:t>A05B-2600-J120</a:t>
            </a:r>
            <a:r>
              <a:rPr lang="en-GB" kern="0" dirty="0" smtClean="0"/>
              <a:t>  </a:t>
            </a:r>
          </a:p>
          <a:p>
            <a:pPr lvl="1"/>
            <a:r>
              <a:rPr lang="en-GB" kern="0" dirty="0" smtClean="0"/>
              <a:t>Software</a:t>
            </a:r>
          </a:p>
          <a:p>
            <a:pPr lvl="2"/>
            <a:r>
              <a:rPr lang="en-GB" kern="0" dirty="0" smtClean="0"/>
              <a:t>J743 ! </a:t>
            </a:r>
            <a:r>
              <a:rPr lang="en-GB" dirty="0"/>
              <a:t>ETHER CAT </a:t>
            </a:r>
            <a:r>
              <a:rPr lang="en-GB" dirty="0" smtClean="0"/>
              <a:t>SLAVE</a:t>
            </a:r>
            <a:endParaRPr lang="en-GB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Ethercat</a:t>
            </a:r>
            <a:r>
              <a:rPr lang="en-GB" smtClean="0"/>
              <a:t> Slave</a:t>
            </a:r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24069"/>
            <a:ext cx="2457994" cy="228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416875"/>
            <a:ext cx="1598571" cy="266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242">
            <a:off x="3279244" y="356566"/>
            <a:ext cx="1316561" cy="650484"/>
          </a:xfrm>
          <a:prstGeom prst="rect">
            <a:avLst/>
          </a:prstGeom>
        </p:spPr>
      </p:pic>
      <p:pic>
        <p:nvPicPr>
          <p:cNvPr id="3" name="Picture 2" descr="BECKHOF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54172"/>
            <a:ext cx="1152128" cy="2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FIP I/O – </a:t>
            </a:r>
            <a:r>
              <a:rPr lang="fr-FR" dirty="0" smtClean="0">
                <a:solidFill>
                  <a:srgbClr val="FF0000"/>
                </a:solidFill>
              </a:rPr>
              <a:t>Obsolète ( abandonné par Schneider 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752528"/>
          </a:xfrm>
        </p:spPr>
        <p:txBody>
          <a:bodyPr/>
          <a:lstStyle/>
          <a:p>
            <a:pPr lvl="1"/>
            <a:r>
              <a:rPr lang="en-GB" dirty="0" err="1" smtClean="0"/>
              <a:t>Disponibilité</a:t>
            </a:r>
            <a:endParaRPr lang="en-GB" dirty="0" smtClean="0"/>
          </a:p>
          <a:p>
            <a:pPr lvl="2"/>
            <a:r>
              <a:rPr lang="en-GB" dirty="0" smtClean="0"/>
              <a:t>R-30iA </a:t>
            </a:r>
            <a:r>
              <a:rPr lang="en-GB" dirty="0" err="1" smtClean="0"/>
              <a:t>seulement</a:t>
            </a:r>
            <a:r>
              <a:rPr lang="en-GB" dirty="0" smtClean="0"/>
              <a:t>. </a:t>
            </a:r>
          </a:p>
          <a:p>
            <a:pPr lvl="1"/>
            <a:r>
              <a:rPr lang="en-GB" dirty="0" smtClean="0"/>
              <a:t>Hardware</a:t>
            </a:r>
          </a:p>
          <a:p>
            <a:pPr lvl="2"/>
            <a:r>
              <a:rPr lang="en-GB" dirty="0" smtClean="0"/>
              <a:t>PC 104 Motherboard: A05B-2400-J315</a:t>
            </a:r>
          </a:p>
          <a:p>
            <a:pPr lvl="2"/>
            <a:r>
              <a:rPr lang="en-GB" dirty="0" smtClean="0"/>
              <a:t>FIP I/O Board: </a:t>
            </a:r>
            <a:r>
              <a:rPr lang="en-GB" dirty="0" err="1" smtClean="0"/>
              <a:t>Fournisseur</a:t>
            </a:r>
            <a:r>
              <a:rPr lang="en-GB" dirty="0" smtClean="0"/>
              <a:t> Schneider Carte Wide Mini Slot.</a:t>
            </a:r>
          </a:p>
          <a:p>
            <a:pPr lvl="1"/>
            <a:r>
              <a:rPr lang="en-GB" dirty="0" smtClean="0"/>
              <a:t>Software </a:t>
            </a:r>
          </a:p>
          <a:p>
            <a:pPr lvl="2"/>
            <a:r>
              <a:rPr lang="en-GB" dirty="0" smtClean="0"/>
              <a:t>J758 ! </a:t>
            </a:r>
            <a:r>
              <a:rPr lang="en-GB" dirty="0" err="1" smtClean="0"/>
              <a:t>Fipio</a:t>
            </a:r>
            <a:r>
              <a:rPr lang="en-GB" dirty="0" smtClean="0"/>
              <a:t> Interface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UTILISATION D’UNE PASSERELLE PRECONISEE ( HMS, autre … )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09127"/>
            <a:ext cx="36290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2"/>
          <p:cNvCxnSpPr>
            <a:cxnSpLocks noChangeShapeType="1"/>
          </p:cNvCxnSpPr>
          <p:nvPr/>
        </p:nvCxnSpPr>
        <p:spPr bwMode="auto">
          <a:xfrm flipH="1">
            <a:off x="0" y="1268760"/>
            <a:ext cx="8964490" cy="3888432"/>
          </a:xfrm>
          <a:prstGeom prst="line">
            <a:avLst/>
          </a:prstGeom>
          <a:noFill/>
          <a:ln w="539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Connecteur droit 8"/>
          <p:cNvCxnSpPr>
            <a:cxnSpLocks noChangeShapeType="1"/>
          </p:cNvCxnSpPr>
          <p:nvPr/>
        </p:nvCxnSpPr>
        <p:spPr bwMode="auto">
          <a:xfrm flipH="1" flipV="1">
            <a:off x="323528" y="1268762"/>
            <a:ext cx="8820472" cy="3960438"/>
          </a:xfrm>
          <a:prstGeom prst="line">
            <a:avLst/>
          </a:prstGeom>
          <a:noFill/>
          <a:ln w="539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4" b="22604"/>
          <a:stretch/>
        </p:blipFill>
        <p:spPr>
          <a:xfrm>
            <a:off x="755576" y="674590"/>
            <a:ext cx="792087" cy="4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Passerelle I/O Link 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pt-BR" dirty="0" err="1" smtClean="0"/>
              <a:t>Disponibilité</a:t>
            </a:r>
            <a:endParaRPr lang="pt-BR" dirty="0" smtClean="0"/>
          </a:p>
          <a:p>
            <a:pPr lvl="2"/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R-30iB AR, Mate et </a:t>
            </a:r>
            <a:r>
              <a:rPr lang="pt-BR" dirty="0" err="1" smtClean="0">
                <a:solidFill>
                  <a:schemeClr val="bg2">
                    <a:lumMod val="75000"/>
                  </a:schemeClr>
                </a:solidFill>
              </a:rPr>
              <a:t>OpenAir</a:t>
            </a:r>
            <a:endParaRPr lang="pt-BR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pt-BR" dirty="0" smtClean="0"/>
              <a:t>Hardware</a:t>
            </a:r>
          </a:p>
          <a:p>
            <a:pPr lvl="2"/>
            <a:r>
              <a:rPr lang="pt-BR" dirty="0" smtClean="0"/>
              <a:t>A03B-0817-C002 : </a:t>
            </a:r>
            <a:r>
              <a:rPr lang="pt-BR" dirty="0" err="1" smtClean="0"/>
              <a:t>Passerelle</a:t>
            </a:r>
            <a:r>
              <a:rPr lang="pt-BR" dirty="0" smtClean="0"/>
              <a:t> ASI</a:t>
            </a:r>
          </a:p>
          <a:p>
            <a:endParaRPr lang="en-GB" dirty="0"/>
          </a:p>
        </p:txBody>
      </p:sp>
      <p:pic>
        <p:nvPicPr>
          <p:cNvPr id="4" name="Picture 5144" descr="C:\DOCUME~1\evrats\LOCALS~1\Temp\Rar$DR01.890\IMG_06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51063"/>
            <a:ext cx="4307971" cy="323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242">
            <a:off x="4012920" y="356566"/>
            <a:ext cx="1316561" cy="6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5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Socket Messaging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Disponibilité </a:t>
            </a:r>
          </a:p>
          <a:p>
            <a:pPr lvl="2"/>
            <a:r>
              <a:rPr lang="fr-FR" dirty="0" smtClean="0"/>
              <a:t>R-J3iB, R-30iA, R-30iB. </a:t>
            </a:r>
          </a:p>
          <a:p>
            <a:pPr lvl="1"/>
            <a:r>
              <a:rPr lang="fr-FR" dirty="0" smtClean="0"/>
              <a:t>Software</a:t>
            </a:r>
          </a:p>
          <a:p>
            <a:pPr lvl="2"/>
            <a:r>
              <a:rPr lang="fr-FR" dirty="0" smtClean="0"/>
              <a:t>R648 : User Socket Messaging</a:t>
            </a:r>
          </a:p>
          <a:p>
            <a:pPr lvl="1"/>
            <a:r>
              <a:rPr lang="fr-FR" dirty="0" smtClean="0"/>
              <a:t>Permet la communication avec des matériels tiers </a:t>
            </a:r>
            <a:br>
              <a:rPr lang="fr-FR" dirty="0" smtClean="0"/>
            </a:br>
            <a:r>
              <a:rPr lang="fr-FR" dirty="0" smtClean="0"/>
              <a:t>(ex: COGNEX ou lecteur DATAMATRIX.) 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Développement Karel nécessaire.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242">
            <a:off x="3567276" y="356566"/>
            <a:ext cx="1316561" cy="6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Différents types de contrôleur</a:t>
            </a:r>
            <a:endParaRPr lang="en-GB" dirty="0"/>
          </a:p>
        </p:txBody>
      </p:sp>
      <p:pic>
        <p:nvPicPr>
          <p:cNvPr id="2050" name="Picture 2" descr="C:\Users\94000059\Desktop\R-30iBMate_OpenA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551" y="4799059"/>
            <a:ext cx="2365375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94000059\Desktop\R-30iB_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62547"/>
            <a:ext cx="2127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94000059\Desktop\R-30iBM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55" y="4569160"/>
            <a:ext cx="2123442" cy="182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4184859" y="1871803"/>
            <a:ext cx="9291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pPr eaLnBrk="1" hangingPunct="1"/>
            <a:r>
              <a:rPr lang="fr-FR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R-30iB AR</a:t>
            </a:r>
            <a:endParaRPr lang="en-US" sz="14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835696" y="4238940"/>
            <a:ext cx="1063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pPr eaLnBrk="1" hangingPunct="1"/>
            <a:r>
              <a:rPr lang="fr-FR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R-30iB Mate</a:t>
            </a:r>
            <a:endParaRPr lang="en-US" sz="14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6287367" y="4293095"/>
            <a:ext cx="1063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pPr algn="ctr" eaLnBrk="1" hangingPunct="1"/>
            <a:r>
              <a:rPr lang="fr-FR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R-30iB Mate</a:t>
            </a:r>
            <a:br>
              <a:rPr lang="fr-FR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fr-FR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OpenAir</a:t>
            </a:r>
            <a:endParaRPr lang="en-US" sz="14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9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PROFIBUS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err="1" smtClean="0"/>
              <a:t>Disponibilité</a:t>
            </a:r>
            <a:endParaRPr lang="en-GB" dirty="0" smtClean="0"/>
          </a:p>
          <a:p>
            <a:pPr lvl="2"/>
            <a:r>
              <a:rPr lang="fr-FR" dirty="0" smtClean="0"/>
              <a:t>R-30iB AR , Mate et Open Air</a:t>
            </a:r>
            <a:endParaRPr lang="en-GB" dirty="0" smtClean="0"/>
          </a:p>
          <a:p>
            <a:pPr lvl="1"/>
            <a:r>
              <a:rPr lang="en-GB" dirty="0" smtClean="0"/>
              <a:t>Hardware</a:t>
            </a:r>
          </a:p>
          <a:p>
            <a:pPr lvl="2"/>
            <a:r>
              <a:rPr lang="en-GB" dirty="0" err="1" smtClean="0"/>
              <a:t>Profibus</a:t>
            </a:r>
            <a:r>
              <a:rPr lang="en-GB" dirty="0" smtClean="0"/>
              <a:t> Slave = A20B-8101-0100</a:t>
            </a:r>
          </a:p>
          <a:p>
            <a:pPr lvl="2"/>
            <a:r>
              <a:rPr lang="en-GB" dirty="0" err="1" smtClean="0"/>
              <a:t>Profibus</a:t>
            </a:r>
            <a:r>
              <a:rPr lang="en-GB" dirty="0" smtClean="0"/>
              <a:t> Master = A20B-8101-0050</a:t>
            </a:r>
          </a:p>
          <a:p>
            <a:pPr lvl="1"/>
            <a:r>
              <a:rPr lang="en-GB" dirty="0" smtClean="0"/>
              <a:t>Software</a:t>
            </a:r>
          </a:p>
          <a:p>
            <a:pPr lvl="2"/>
            <a:r>
              <a:rPr lang="en-GB" dirty="0" smtClean="0"/>
              <a:t>J713 </a:t>
            </a:r>
            <a:r>
              <a:rPr lang="en-GB" dirty="0" err="1" smtClean="0"/>
              <a:t>Profibus</a:t>
            </a:r>
            <a:r>
              <a:rPr lang="en-GB" dirty="0" smtClean="0"/>
              <a:t> </a:t>
            </a:r>
            <a:r>
              <a:rPr lang="en-GB" dirty="0" err="1" smtClean="0"/>
              <a:t>Maitre</a:t>
            </a:r>
            <a:r>
              <a:rPr lang="en-GB" dirty="0" smtClean="0"/>
              <a:t>   </a:t>
            </a:r>
          </a:p>
          <a:p>
            <a:pPr lvl="2"/>
            <a:r>
              <a:rPr lang="en-GB" dirty="0" smtClean="0"/>
              <a:t>J751 </a:t>
            </a:r>
            <a:r>
              <a:rPr lang="en-GB" dirty="0" err="1" smtClean="0"/>
              <a:t>Profibus</a:t>
            </a:r>
            <a:r>
              <a:rPr lang="en-GB" dirty="0" smtClean="0"/>
              <a:t> </a:t>
            </a:r>
            <a:r>
              <a:rPr lang="en-GB" dirty="0" err="1" smtClean="0"/>
              <a:t>Esclave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43000"/>
            <a:ext cx="3436938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242">
            <a:off x="2615395" y="356566"/>
            <a:ext cx="1316561" cy="650484"/>
          </a:xfrm>
          <a:prstGeom prst="rect">
            <a:avLst/>
          </a:prstGeom>
        </p:spPr>
      </p:pic>
      <p:pic>
        <p:nvPicPr>
          <p:cNvPr id="8" name="Picture 14" descr="http://www.freelogovectors.net/wp-content/uploads/2012/02/siemens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27163"/>
            <a:ext cx="1016346" cy="22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0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PROFINET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err="1" smtClean="0"/>
              <a:t>Disponibilité</a:t>
            </a:r>
            <a:endParaRPr lang="en-GB" dirty="0" smtClean="0"/>
          </a:p>
          <a:p>
            <a:pPr lvl="2"/>
            <a:r>
              <a:rPr lang="en-GB" dirty="0" smtClean="0"/>
              <a:t>R-30iB AR </a:t>
            </a:r>
          </a:p>
          <a:p>
            <a:pPr lvl="1"/>
            <a:r>
              <a:rPr lang="en-GB" dirty="0" smtClean="0"/>
              <a:t>Hardware</a:t>
            </a:r>
          </a:p>
          <a:p>
            <a:pPr lvl="2"/>
            <a:r>
              <a:rPr lang="en-GB" dirty="0" smtClean="0"/>
              <a:t>CP1604: </a:t>
            </a:r>
            <a:r>
              <a:rPr lang="en-GB" dirty="0" err="1" smtClean="0"/>
              <a:t>fourniture</a:t>
            </a:r>
            <a:r>
              <a:rPr lang="en-GB" dirty="0" smtClean="0"/>
              <a:t> à la charge du client </a:t>
            </a:r>
          </a:p>
          <a:p>
            <a:pPr lvl="2"/>
            <a:r>
              <a:rPr lang="en-GB" dirty="0" smtClean="0"/>
              <a:t>PC104 Wide mini slot : A05B-2500-J075  A05B-2600-J075</a:t>
            </a:r>
          </a:p>
          <a:p>
            <a:pPr lvl="2"/>
            <a:r>
              <a:rPr lang="en-GB" dirty="0" smtClean="0"/>
              <a:t>Alimentation 0-4V </a:t>
            </a:r>
            <a:r>
              <a:rPr lang="en-GB" dirty="0" err="1" smtClean="0"/>
              <a:t>spéciale</a:t>
            </a:r>
            <a:r>
              <a:rPr lang="en-GB" dirty="0" smtClean="0"/>
              <a:t> pour </a:t>
            </a:r>
            <a:r>
              <a:rPr lang="en-GB" dirty="0" err="1" smtClean="0"/>
              <a:t>alimenter</a:t>
            </a:r>
            <a:r>
              <a:rPr lang="en-GB" dirty="0" smtClean="0"/>
              <a:t> la carte CP1604 </a:t>
            </a:r>
          </a:p>
          <a:p>
            <a:pPr lvl="3"/>
            <a:r>
              <a:rPr lang="en-GB" sz="1200" dirty="0" smtClean="0"/>
              <a:t>(Si </a:t>
            </a:r>
            <a:r>
              <a:rPr lang="en-GB" sz="1200" dirty="0" err="1" smtClean="0"/>
              <a:t>besoin</a:t>
            </a:r>
            <a:r>
              <a:rPr lang="en-GB" sz="1200" dirty="0" smtClean="0"/>
              <a:t> de </a:t>
            </a:r>
            <a:r>
              <a:rPr lang="en-GB" sz="1200" dirty="0" err="1" smtClean="0"/>
              <a:t>garder</a:t>
            </a:r>
            <a:r>
              <a:rPr lang="en-GB" sz="1200" dirty="0" smtClean="0"/>
              <a:t> </a:t>
            </a:r>
            <a:r>
              <a:rPr lang="en-GB" sz="1200" dirty="0" err="1" smtClean="0"/>
              <a:t>l’alimentation</a:t>
            </a:r>
            <a:r>
              <a:rPr lang="en-GB" sz="1200" dirty="0" smtClean="0"/>
              <a:t> de la carte robot </a:t>
            </a:r>
            <a:r>
              <a:rPr lang="en-GB" sz="1200" dirty="0" err="1" smtClean="0"/>
              <a:t>éteint</a:t>
            </a:r>
            <a:r>
              <a:rPr lang="en-GB" sz="1200" dirty="0" smtClean="0"/>
              <a:t>)</a:t>
            </a:r>
          </a:p>
          <a:p>
            <a:pPr lvl="1"/>
            <a:r>
              <a:rPr lang="en-GB" dirty="0" smtClean="0"/>
              <a:t>Software</a:t>
            </a:r>
          </a:p>
          <a:p>
            <a:pPr lvl="2"/>
            <a:r>
              <a:rPr lang="en-GB" dirty="0" smtClean="0"/>
              <a:t>J930 ! PROFINET I/O</a:t>
            </a:r>
          </a:p>
          <a:p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789040"/>
            <a:ext cx="1838325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242">
            <a:off x="2615395" y="356566"/>
            <a:ext cx="1316561" cy="650484"/>
          </a:xfrm>
          <a:prstGeom prst="rect">
            <a:avLst/>
          </a:prstGeom>
        </p:spPr>
      </p:pic>
      <p:pic>
        <p:nvPicPr>
          <p:cNvPr id="6" name="Picture 14" descr="http://www.freelogovectors.net/wp-content/uploads/2012/02/siemens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27163"/>
            <a:ext cx="1016346" cy="22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94000059\Desktop\CP1604-F(lach)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246984"/>
            <a:ext cx="941784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06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PROFISAFE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err="1" smtClean="0"/>
              <a:t>Disponibilité</a:t>
            </a:r>
            <a:endParaRPr lang="en-GB" dirty="0" smtClean="0"/>
          </a:p>
          <a:p>
            <a:pPr lvl="2"/>
            <a:r>
              <a:rPr lang="en-GB" dirty="0" smtClean="0"/>
              <a:t>R-30iB AR</a:t>
            </a:r>
          </a:p>
          <a:p>
            <a:pPr lvl="1"/>
            <a:r>
              <a:rPr lang="en-GB" dirty="0" smtClean="0"/>
              <a:t>Hardware</a:t>
            </a:r>
          </a:p>
          <a:p>
            <a:pPr lvl="2"/>
            <a:r>
              <a:rPr lang="en-GB" dirty="0" smtClean="0"/>
              <a:t>CP1604: à la charge du client </a:t>
            </a:r>
          </a:p>
          <a:p>
            <a:pPr lvl="2"/>
            <a:r>
              <a:rPr lang="en-GB" dirty="0" smtClean="0"/>
              <a:t>PC104 Wide mini slot : A05B-2500-J075  A05B-2600-J075</a:t>
            </a:r>
          </a:p>
          <a:p>
            <a:pPr lvl="2"/>
            <a:r>
              <a:rPr lang="en-GB" dirty="0" smtClean="0"/>
              <a:t>Alimentation 0-4V </a:t>
            </a:r>
            <a:r>
              <a:rPr lang="en-GB" dirty="0" err="1" smtClean="0"/>
              <a:t>spéciale</a:t>
            </a:r>
            <a:r>
              <a:rPr lang="en-GB" dirty="0" smtClean="0"/>
              <a:t> pour </a:t>
            </a:r>
            <a:r>
              <a:rPr lang="en-GB" dirty="0" err="1" smtClean="0"/>
              <a:t>alimenter</a:t>
            </a:r>
            <a:r>
              <a:rPr lang="en-GB" dirty="0" smtClean="0"/>
              <a:t> la carte CP1604 </a:t>
            </a:r>
          </a:p>
          <a:p>
            <a:pPr lvl="3"/>
            <a:r>
              <a:rPr lang="en-GB" sz="1200" dirty="0" smtClean="0"/>
              <a:t>(Si </a:t>
            </a:r>
            <a:r>
              <a:rPr lang="en-GB" sz="1200" dirty="0" err="1" smtClean="0"/>
              <a:t>besoin</a:t>
            </a:r>
            <a:r>
              <a:rPr lang="en-GB" sz="1200" dirty="0" smtClean="0"/>
              <a:t> de </a:t>
            </a:r>
            <a:r>
              <a:rPr lang="en-GB" sz="1200" dirty="0" err="1" smtClean="0"/>
              <a:t>garder</a:t>
            </a:r>
            <a:r>
              <a:rPr lang="en-GB" sz="1200" dirty="0" smtClean="0"/>
              <a:t> </a:t>
            </a:r>
            <a:r>
              <a:rPr lang="en-GB" sz="1200" dirty="0" err="1" smtClean="0"/>
              <a:t>l’alimentation</a:t>
            </a:r>
            <a:r>
              <a:rPr lang="en-GB" sz="1200" dirty="0" smtClean="0"/>
              <a:t> de la carte robot </a:t>
            </a:r>
            <a:r>
              <a:rPr lang="en-GB" sz="1200" dirty="0" err="1" smtClean="0"/>
              <a:t>éteint</a:t>
            </a:r>
            <a:r>
              <a:rPr lang="en-GB" sz="1200" dirty="0" smtClean="0"/>
              <a:t>)</a:t>
            </a:r>
          </a:p>
          <a:p>
            <a:pPr lvl="1"/>
            <a:r>
              <a:rPr lang="en-GB" dirty="0" smtClean="0"/>
              <a:t>Software</a:t>
            </a:r>
          </a:p>
          <a:p>
            <a:pPr lvl="2"/>
            <a:r>
              <a:rPr lang="en-GB" dirty="0" smtClean="0"/>
              <a:t>J931 ! PROFISAFE</a:t>
            </a:r>
          </a:p>
          <a:p>
            <a:pPr lvl="2"/>
            <a:r>
              <a:rPr lang="en-GB" dirty="0" smtClean="0"/>
              <a:t>J568 ! DCS Safe I/O connect (</a:t>
            </a:r>
            <a:r>
              <a:rPr lang="en-GB" dirty="0" err="1" smtClean="0"/>
              <a:t>inclus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>
                <a:solidFill>
                  <a:srgbClr val="FF0000"/>
                </a:solidFill>
              </a:rPr>
              <a:t>Certifié</a:t>
            </a:r>
            <a:r>
              <a:rPr lang="en-GB" dirty="0" smtClean="0">
                <a:solidFill>
                  <a:srgbClr val="FF0000"/>
                </a:solidFill>
              </a:rPr>
              <a:t> ISO 13849 Pl 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242">
            <a:off x="2615395" y="356566"/>
            <a:ext cx="1316561" cy="650484"/>
          </a:xfrm>
          <a:prstGeom prst="rect">
            <a:avLst/>
          </a:prstGeom>
        </p:spPr>
      </p:pic>
      <p:pic>
        <p:nvPicPr>
          <p:cNvPr id="5" name="Picture 14" descr="http://www.freelogovectors.net/wp-content/uploads/2012/02/siemens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27163"/>
            <a:ext cx="1016346" cy="22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694" y="1412776"/>
            <a:ext cx="1282760" cy="182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9230"/>
            <a:ext cx="716915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5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DeviceNET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err="1" smtClean="0"/>
              <a:t>Disponibilité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R-30iB : </a:t>
            </a:r>
            <a:r>
              <a:rPr lang="en-GB" dirty="0" err="1" smtClean="0"/>
              <a:t>Maitre</a:t>
            </a:r>
            <a:r>
              <a:rPr lang="en-GB" dirty="0" smtClean="0"/>
              <a:t> et/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Esclave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R-30iB Mate: </a:t>
            </a:r>
            <a:r>
              <a:rPr lang="en-GB" dirty="0" err="1" smtClean="0"/>
              <a:t>Esclave</a:t>
            </a:r>
            <a:r>
              <a:rPr lang="en-GB" dirty="0" smtClean="0"/>
              <a:t> </a:t>
            </a:r>
            <a:r>
              <a:rPr lang="en-GB" dirty="0" err="1" smtClean="0"/>
              <a:t>seulement</a:t>
            </a:r>
            <a:endParaRPr lang="en-GB" dirty="0" smtClean="0"/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Hardware</a:t>
            </a:r>
          </a:p>
          <a:p>
            <a:pPr lvl="2"/>
            <a:r>
              <a:rPr lang="en-GB" dirty="0" smtClean="0"/>
              <a:t>A05B-2500-J045 A05B-2600-J080 DEVICENET DAUGHTER board</a:t>
            </a:r>
            <a:br>
              <a:rPr lang="en-GB" dirty="0" smtClean="0"/>
            </a:br>
            <a:r>
              <a:rPr lang="en-GB" sz="1400" dirty="0" smtClean="0"/>
              <a:t>(DN4 single channel) master/slave </a:t>
            </a:r>
            <a:r>
              <a:rPr lang="en-GB" sz="1400" dirty="0" err="1" smtClean="0"/>
              <a:t>sur</a:t>
            </a:r>
            <a:r>
              <a:rPr lang="en-GB" sz="1400" dirty="0" smtClean="0"/>
              <a:t> PC104 wide mini slot (A20B-8101-0350)</a:t>
            </a:r>
          </a:p>
          <a:p>
            <a:pPr lvl="2"/>
            <a:r>
              <a:rPr lang="en-GB" dirty="0" smtClean="0"/>
              <a:t>A05B-2500-J046 A05B-2600-J081 DEVICENET DAUGHTER board</a:t>
            </a:r>
            <a:br>
              <a:rPr lang="en-GB" dirty="0" smtClean="0"/>
            </a:br>
            <a:r>
              <a:rPr lang="en-GB" sz="1400" dirty="0" smtClean="0"/>
              <a:t>(DN4 dual channel), master/slave/safety </a:t>
            </a:r>
            <a:r>
              <a:rPr lang="en-GB" sz="1400" dirty="0" err="1" smtClean="0"/>
              <a:t>sur</a:t>
            </a:r>
            <a:r>
              <a:rPr lang="en-GB" sz="1400" dirty="0" smtClean="0"/>
              <a:t> PC104 wide mini slot (A20B-8101-0350)             </a:t>
            </a:r>
            <a:endParaRPr lang="en-GB" dirty="0" smtClean="0"/>
          </a:p>
          <a:p>
            <a:pPr lvl="2"/>
            <a:r>
              <a:rPr lang="en-GB" dirty="0" smtClean="0"/>
              <a:t>A20B-8101-0330 DEVICENET DN4 board/Slave  Mini slot</a:t>
            </a:r>
          </a:p>
          <a:p>
            <a:pPr lvl="1"/>
            <a:r>
              <a:rPr lang="en-GB" dirty="0" smtClean="0"/>
              <a:t>Software</a:t>
            </a:r>
          </a:p>
          <a:p>
            <a:pPr lvl="2"/>
            <a:r>
              <a:rPr lang="en-GB" dirty="0" smtClean="0"/>
              <a:t>J753 ! </a:t>
            </a:r>
            <a:r>
              <a:rPr lang="en-GB" dirty="0" err="1" smtClean="0"/>
              <a:t>DeviceNet</a:t>
            </a:r>
            <a:r>
              <a:rPr lang="en-GB" dirty="0" smtClean="0"/>
              <a:t> Interface  </a:t>
            </a:r>
          </a:p>
          <a:p>
            <a:pPr lvl="2"/>
            <a:r>
              <a:rPr lang="en-GB" dirty="0" smtClean="0"/>
              <a:t>J754 ! </a:t>
            </a:r>
            <a:r>
              <a:rPr lang="en-GB" dirty="0" err="1" smtClean="0"/>
              <a:t>DeviceNet</a:t>
            </a:r>
            <a:r>
              <a:rPr lang="en-GB" dirty="0" smtClean="0"/>
              <a:t>(Slave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242">
            <a:off x="2919204" y="356566"/>
            <a:ext cx="1316561" cy="65048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7" b="36899"/>
          <a:stretch>
            <a:fillRect/>
          </a:stretch>
        </p:blipFill>
        <p:spPr bwMode="auto">
          <a:xfrm>
            <a:off x="827584" y="755946"/>
            <a:ext cx="1152401" cy="29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28" y="1556792"/>
            <a:ext cx="1210600" cy="167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6579272" y="1134860"/>
            <a:ext cx="747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pPr algn="ctr" eaLnBrk="1" hangingPunct="1"/>
            <a:r>
              <a:rPr lang="fr-FR" sz="12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R-30iB</a:t>
            </a:r>
          </a:p>
          <a:p>
            <a:pPr algn="ctr" eaLnBrk="1" hangingPunct="1"/>
            <a:r>
              <a:rPr lang="fr-FR" sz="12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Mini slot</a:t>
            </a:r>
            <a:endParaRPr lang="en-US" sz="24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915" y="1835509"/>
            <a:ext cx="1104841" cy="157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7884368" y="1365693"/>
            <a:ext cx="1140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pPr algn="ctr" eaLnBrk="1" hangingPunct="1"/>
            <a:r>
              <a:rPr lang="fr-FR" sz="12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R-30iB </a:t>
            </a:r>
            <a:br>
              <a:rPr lang="fr-FR" sz="12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fr-FR" sz="12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Wide </a:t>
            </a:r>
            <a:r>
              <a:rPr lang="fr-FR" sz="1200" b="0" dirty="0">
                <a:solidFill>
                  <a:schemeClr val="tx1"/>
                </a:solidFill>
                <a:latin typeface="Arial" charset="0"/>
                <a:cs typeface="Arial" charset="0"/>
              </a:rPr>
              <a:t>Mini </a:t>
            </a:r>
            <a:r>
              <a:rPr lang="fr-FR" sz="12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slot</a:t>
            </a:r>
            <a:endParaRPr lang="en-US" sz="2400" dirty="0"/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880136" y="5161844"/>
            <a:ext cx="1080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pPr algn="ctr" eaLnBrk="1" hangingPunct="1"/>
            <a:r>
              <a:rPr lang="fr-FR" sz="12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R-30iB </a:t>
            </a:r>
            <a:r>
              <a:rPr lang="fr-FR" sz="1200" b="0" dirty="0">
                <a:solidFill>
                  <a:schemeClr val="tx1"/>
                </a:solidFill>
                <a:latin typeface="Arial" charset="0"/>
                <a:cs typeface="Arial" charset="0"/>
              </a:rPr>
              <a:t>Mate </a:t>
            </a:r>
            <a:r>
              <a:rPr lang="fr-FR" sz="12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/>
            </a:r>
            <a:br>
              <a:rPr lang="fr-FR" sz="12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fr-FR" sz="12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Mini slot</a:t>
            </a:r>
            <a:endParaRPr lang="en-US" sz="2400" dirty="0"/>
          </a:p>
        </p:txBody>
      </p:sp>
      <p:pic>
        <p:nvPicPr>
          <p:cNvPr id="3074" name="Picture 2" descr="C:\Users\94000059\Desktop\R-30iBMate_CP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43" y="4837078"/>
            <a:ext cx="1814872" cy="13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 bwMode="auto">
          <a:xfrm flipH="1">
            <a:off x="7092281" y="5501190"/>
            <a:ext cx="86409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28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DeviceNET</a:t>
            </a:r>
            <a:r>
              <a:rPr lang="fr-FR" dirty="0" smtClean="0"/>
              <a:t> </a:t>
            </a:r>
            <a:r>
              <a:rPr lang="fr-FR" dirty="0" err="1" smtClean="0"/>
              <a:t>Safety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err="1" smtClean="0"/>
              <a:t>Disponibilité</a:t>
            </a:r>
            <a:endParaRPr lang="en-GB" dirty="0" smtClean="0"/>
          </a:p>
          <a:p>
            <a:pPr lvl="2"/>
            <a:r>
              <a:rPr lang="en-GB" dirty="0" smtClean="0"/>
              <a:t>R-30iB AR, R-30iB Mate et </a:t>
            </a:r>
            <a:r>
              <a:rPr lang="en-GB" dirty="0" err="1" smtClean="0"/>
              <a:t>OpenAir</a:t>
            </a:r>
            <a:endParaRPr lang="en-GB" dirty="0" smtClean="0"/>
          </a:p>
          <a:p>
            <a:pPr lvl="1"/>
            <a:r>
              <a:rPr lang="en-GB" dirty="0" smtClean="0"/>
              <a:t>Hardware</a:t>
            </a:r>
          </a:p>
          <a:p>
            <a:pPr lvl="2"/>
            <a:r>
              <a:rPr lang="en-GB" dirty="0" smtClean="0"/>
              <a:t>A20B-8101-0330  DN4 Device Net Board.</a:t>
            </a:r>
          </a:p>
          <a:p>
            <a:pPr lvl="1"/>
            <a:r>
              <a:rPr lang="en-GB" dirty="0" smtClean="0"/>
              <a:t>Software</a:t>
            </a:r>
          </a:p>
          <a:p>
            <a:pPr lvl="2"/>
            <a:r>
              <a:rPr lang="en-GB" dirty="0" smtClean="0"/>
              <a:t>J974 ! </a:t>
            </a:r>
            <a:r>
              <a:rPr lang="en-GB" dirty="0" err="1" smtClean="0"/>
              <a:t>DeviceNet</a:t>
            </a:r>
            <a:r>
              <a:rPr lang="en-GB" dirty="0" smtClean="0"/>
              <a:t> Safety </a:t>
            </a:r>
          </a:p>
          <a:p>
            <a:pPr lvl="2"/>
            <a:r>
              <a:rPr lang="en-GB" dirty="0" smtClean="0"/>
              <a:t>J568 ! DCS Safe I/O connect (</a:t>
            </a:r>
            <a:r>
              <a:rPr lang="en-GB" dirty="0" err="1" smtClean="0"/>
              <a:t>inclus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>
                <a:solidFill>
                  <a:srgbClr val="FF0000"/>
                </a:solidFill>
              </a:rPr>
              <a:t>Certifié</a:t>
            </a:r>
            <a:r>
              <a:rPr lang="en-GB" dirty="0" smtClean="0">
                <a:solidFill>
                  <a:srgbClr val="FF0000"/>
                </a:solidFill>
              </a:rPr>
              <a:t> ISO 13849    Pl = e</a:t>
            </a:r>
          </a:p>
          <a:p>
            <a:endParaRPr lang="en-GB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763688" y="5085184"/>
            <a:ext cx="5067300" cy="1071563"/>
            <a:chOff x="2166918" y="4714884"/>
            <a:chExt cx="5067300" cy="107157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6918" y="4714884"/>
              <a:ext cx="50673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095876" y="4857760"/>
              <a:ext cx="1285884" cy="928694"/>
            </a:xfrm>
            <a:prstGeom prst="rect">
              <a:avLst/>
            </a:prstGeom>
            <a:noFill/>
            <a:ln w="317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5419" rIns="377093" bIns="0"/>
            <a:lstStyle/>
            <a:p>
              <a:pPr defTabSz="957263"/>
              <a:endParaRPr lang="en-US"/>
            </a:p>
          </p:txBody>
        </p:sp>
      </p:grpSp>
      <p:pic>
        <p:nvPicPr>
          <p:cNvPr id="7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7" b="36899"/>
          <a:stretch>
            <a:fillRect/>
          </a:stretch>
        </p:blipFill>
        <p:spPr bwMode="auto">
          <a:xfrm>
            <a:off x="1187624" y="755946"/>
            <a:ext cx="1152401" cy="29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242">
            <a:off x="3567276" y="356566"/>
            <a:ext cx="1316561" cy="6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MODBUS TCP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328592"/>
          </a:xfrm>
        </p:spPr>
        <p:txBody>
          <a:bodyPr/>
          <a:lstStyle/>
          <a:p>
            <a:pPr lvl="1"/>
            <a:r>
              <a:rPr lang="fr-FR" dirty="0" smtClean="0"/>
              <a:t>Disponibilité :  </a:t>
            </a:r>
          </a:p>
          <a:p>
            <a:pPr lvl="2"/>
            <a:r>
              <a:rPr lang="fr-FR" dirty="0" smtClean="0"/>
              <a:t>R-30iB AR, R-30iB Mate et Open Air.</a:t>
            </a:r>
          </a:p>
          <a:p>
            <a:pPr lvl="0"/>
            <a:endParaRPr lang="fr-FR" dirty="0" smtClean="0"/>
          </a:p>
          <a:p>
            <a:pPr lvl="1"/>
            <a:r>
              <a:rPr lang="fr-FR" dirty="0" smtClean="0"/>
              <a:t>Software (aucun Hardware)</a:t>
            </a:r>
          </a:p>
          <a:p>
            <a:pPr lvl="2"/>
            <a:r>
              <a:rPr lang="fr-FR" dirty="0" smtClean="0"/>
              <a:t>R-30iB : R800 ! </a:t>
            </a:r>
            <a:r>
              <a:rPr lang="fr-FR" dirty="0" err="1" smtClean="0"/>
              <a:t>ModBus</a:t>
            </a:r>
            <a:r>
              <a:rPr lang="fr-FR" dirty="0" smtClean="0"/>
              <a:t> TCP </a:t>
            </a:r>
            <a:r>
              <a:rPr lang="fr-FR" dirty="0" err="1" smtClean="0"/>
              <a:t>Connection</a:t>
            </a:r>
            <a:r>
              <a:rPr lang="fr-FR" dirty="0" smtClean="0"/>
              <a:t> 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Fonction MODBUS TCP Server uniquement ( Esclave )</a:t>
            </a:r>
          </a:p>
          <a:p>
            <a:pPr lvl="1"/>
            <a:r>
              <a:rPr lang="fr-FR" dirty="0" smtClean="0"/>
              <a:t>Echange uniquement d’E/S TOR</a:t>
            </a:r>
          </a:p>
          <a:p>
            <a:endParaRPr lang="fr-FR" sz="2000" b="0" dirty="0" smtClean="0">
              <a:solidFill>
                <a:srgbClr val="8F9097"/>
              </a:solidFill>
              <a:effectLst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4" b="22604"/>
          <a:stretch/>
        </p:blipFill>
        <p:spPr>
          <a:xfrm>
            <a:off x="1097510" y="674590"/>
            <a:ext cx="792087" cy="411183"/>
          </a:xfrm>
          <a:prstGeom prst="rect">
            <a:avLst/>
          </a:prstGeom>
        </p:spPr>
      </p:pic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5626429" y="1124744"/>
            <a:ext cx="6527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pPr eaLnBrk="1" hangingPunct="1"/>
            <a:r>
              <a:rPr lang="fr-FR" sz="12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R-30iB</a:t>
            </a:r>
            <a:endParaRPr lang="en-US" sz="1400" b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7057593" y="1124744"/>
            <a:ext cx="1029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pPr eaLnBrk="1" hangingPunct="1"/>
            <a:r>
              <a:rPr lang="fr-FR" sz="12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R-30iB </a:t>
            </a:r>
            <a:r>
              <a:rPr lang="fr-FR" sz="1200" b="0" dirty="0">
                <a:solidFill>
                  <a:schemeClr val="tx1"/>
                </a:solidFill>
                <a:latin typeface="Arial" charset="0"/>
                <a:cs typeface="Arial" charset="0"/>
              </a:rPr>
              <a:t>Mate</a:t>
            </a:r>
            <a:endParaRPr lang="en-US" sz="1200" b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8037197" y="3014595"/>
            <a:ext cx="782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pPr eaLnBrk="1" hangingPunct="1"/>
            <a:r>
              <a:rPr lang="fr-FR" sz="1200" b="0" dirty="0">
                <a:solidFill>
                  <a:schemeClr val="tx1"/>
                </a:solidFill>
                <a:latin typeface="Arial" charset="0"/>
                <a:cs typeface="Arial" charset="0"/>
              </a:rPr>
              <a:t>Open Air</a:t>
            </a:r>
            <a:endParaRPr lang="en-US" sz="1200" b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242">
            <a:off x="3567276" y="356566"/>
            <a:ext cx="1316561" cy="650484"/>
          </a:xfrm>
          <a:prstGeom prst="rect">
            <a:avLst/>
          </a:prstGeom>
        </p:spPr>
      </p:pic>
      <p:pic>
        <p:nvPicPr>
          <p:cNvPr id="15" name="Picture 2" descr="C:\Users\94000059\Desktop\R-30iBMate_CP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75" y="1335336"/>
            <a:ext cx="1814872" cy="13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5"/>
          <p:cNvSpPr>
            <a:spLocks noChangeArrowheads="1"/>
          </p:cNvSpPr>
          <p:nvPr/>
        </p:nvSpPr>
        <p:spPr bwMode="auto">
          <a:xfrm>
            <a:off x="8174552" y="2286011"/>
            <a:ext cx="507428" cy="450218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5419" rIns="377093" bIns="0"/>
          <a:lstStyle/>
          <a:p>
            <a:pPr defTabSz="957263"/>
            <a:endParaRPr lang="fr-FR"/>
          </a:p>
        </p:txBody>
      </p:sp>
      <p:pic>
        <p:nvPicPr>
          <p:cNvPr id="4098" name="Picture 2" descr="C:\Users\94000059\Desktop\R-30iB_2slots_backpla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967" y="1496283"/>
            <a:ext cx="1314223" cy="286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lipse 18"/>
          <p:cNvSpPr>
            <a:spLocks noChangeArrowheads="1"/>
          </p:cNvSpPr>
          <p:nvPr/>
        </p:nvSpPr>
        <p:spPr bwMode="auto">
          <a:xfrm>
            <a:off x="5427394" y="2720205"/>
            <a:ext cx="503684" cy="432247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5419" rIns="377093" bIns="0"/>
          <a:lstStyle/>
          <a:p>
            <a:pPr defTabSz="957263"/>
            <a:endParaRPr lang="fr-FR"/>
          </a:p>
        </p:txBody>
      </p:sp>
      <p:pic>
        <p:nvPicPr>
          <p:cNvPr id="4099" name="Picture 3" descr="C:\Users\94000059\Desktop\R-30iBMate_OpenAir_Bac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212976"/>
            <a:ext cx="2316163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17"/>
          <p:cNvSpPr>
            <a:spLocks noChangeArrowheads="1"/>
          </p:cNvSpPr>
          <p:nvPr/>
        </p:nvSpPr>
        <p:spPr bwMode="auto">
          <a:xfrm>
            <a:off x="7026475" y="3965451"/>
            <a:ext cx="342739" cy="383630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5419" rIns="377093" bIns="0"/>
          <a:lstStyle/>
          <a:p>
            <a:pPr defTabSz="957263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4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Ethernet 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err="1" smtClean="0"/>
              <a:t>Disponibilité</a:t>
            </a:r>
            <a:endParaRPr lang="pt-BR" dirty="0" smtClean="0"/>
          </a:p>
          <a:p>
            <a:pPr lvl="2"/>
            <a:r>
              <a:rPr lang="pt-BR" dirty="0" smtClean="0"/>
              <a:t>R-30iB, R-30iB Mate et Open Air (</a:t>
            </a:r>
            <a:r>
              <a:rPr lang="pt-BR" dirty="0" err="1" smtClean="0"/>
              <a:t>Maitre</a:t>
            </a:r>
            <a:r>
              <a:rPr lang="pt-BR" dirty="0" smtClean="0"/>
              <a:t>/</a:t>
            </a:r>
            <a:r>
              <a:rPr lang="pt-BR" dirty="0" err="1" smtClean="0"/>
              <a:t>Esclave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Software ( </a:t>
            </a:r>
            <a:r>
              <a:rPr lang="pt-BR" dirty="0" err="1" smtClean="0"/>
              <a:t>aucun</a:t>
            </a:r>
            <a:r>
              <a:rPr lang="pt-BR" dirty="0" smtClean="0"/>
              <a:t> Hardware )</a:t>
            </a:r>
          </a:p>
          <a:p>
            <a:pPr lvl="2"/>
            <a:r>
              <a:rPr lang="pt-BR" dirty="0"/>
              <a:t>Ethernet/IP </a:t>
            </a:r>
            <a:r>
              <a:rPr lang="pt-BR" dirty="0" err="1" smtClean="0"/>
              <a:t>Adapter</a:t>
            </a:r>
            <a:r>
              <a:rPr lang="pt-BR" dirty="0" smtClean="0"/>
              <a:t> ( </a:t>
            </a:r>
            <a:r>
              <a:rPr lang="pt-BR" dirty="0" err="1" smtClean="0"/>
              <a:t>Esclave</a:t>
            </a:r>
            <a:r>
              <a:rPr lang="pt-BR" dirty="0" smtClean="0"/>
              <a:t> )</a:t>
            </a:r>
          </a:p>
          <a:p>
            <a:pPr lvl="3"/>
            <a:r>
              <a:rPr lang="pt-BR" dirty="0" smtClean="0"/>
              <a:t>R-30iB:  R784 </a:t>
            </a:r>
          </a:p>
          <a:p>
            <a:pPr lvl="2"/>
            <a:r>
              <a:rPr lang="pt-BR" dirty="0" err="1" smtClean="0"/>
              <a:t>EthernetIP</a:t>
            </a:r>
            <a:r>
              <a:rPr lang="pt-BR" dirty="0" smtClean="0"/>
              <a:t> I/O </a:t>
            </a:r>
            <a:r>
              <a:rPr lang="pt-BR" dirty="0" err="1" smtClean="0"/>
              <a:t>scan</a:t>
            </a:r>
            <a:r>
              <a:rPr lang="pt-BR" dirty="0" smtClean="0"/>
              <a:t> 	(</a:t>
            </a:r>
            <a:r>
              <a:rPr lang="pt-BR" dirty="0" err="1" smtClean="0"/>
              <a:t>Maître</a:t>
            </a:r>
            <a:r>
              <a:rPr lang="pt-BR" dirty="0" smtClean="0"/>
              <a:t>)</a:t>
            </a:r>
          </a:p>
          <a:p>
            <a:pPr lvl="3"/>
            <a:r>
              <a:rPr lang="pt-BR" dirty="0" smtClean="0"/>
              <a:t>R-30iB</a:t>
            </a:r>
            <a:r>
              <a:rPr lang="pt-BR" dirty="0"/>
              <a:t>:  R785 </a:t>
            </a:r>
            <a:endParaRPr lang="pt-BR" dirty="0" smtClean="0"/>
          </a:p>
          <a:p>
            <a:pPr lvl="3"/>
            <a:endParaRPr lang="pt-BR" dirty="0"/>
          </a:p>
          <a:p>
            <a:pPr lvl="3"/>
            <a:endParaRPr lang="pt-BR" dirty="0" smtClean="0"/>
          </a:p>
          <a:p>
            <a:endParaRPr lang="pt-BR" sz="1800" b="1" dirty="0" smtClean="0">
              <a:solidFill>
                <a:srgbClr val="8F9097"/>
              </a:solidFill>
              <a:effectLst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242">
            <a:off x="3279244" y="356566"/>
            <a:ext cx="1316561" cy="65048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7" b="36899"/>
          <a:stretch>
            <a:fillRect/>
          </a:stretch>
        </p:blipFill>
        <p:spPr bwMode="auto">
          <a:xfrm>
            <a:off x="827584" y="755946"/>
            <a:ext cx="1152401" cy="29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7876790" y="1277359"/>
            <a:ext cx="6527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pPr eaLnBrk="1" hangingPunct="1"/>
            <a:r>
              <a:rPr lang="fr-FR" sz="12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R-30iB</a:t>
            </a:r>
            <a:endParaRPr lang="en-US" sz="1400" b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1290750" y="4346386"/>
            <a:ext cx="1029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pPr eaLnBrk="1" hangingPunct="1"/>
            <a:r>
              <a:rPr lang="fr-FR" sz="12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R-30iB </a:t>
            </a:r>
            <a:r>
              <a:rPr lang="fr-FR" sz="1200" b="0" dirty="0">
                <a:solidFill>
                  <a:schemeClr val="tx1"/>
                </a:solidFill>
                <a:latin typeface="Arial" charset="0"/>
                <a:cs typeface="Arial" charset="0"/>
              </a:rPr>
              <a:t>Mate</a:t>
            </a:r>
            <a:endParaRPr lang="en-US" sz="1200" b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796136" y="4306394"/>
            <a:ext cx="782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pPr eaLnBrk="1" hangingPunct="1"/>
            <a:r>
              <a:rPr lang="fr-FR" sz="1200" b="0" dirty="0">
                <a:solidFill>
                  <a:schemeClr val="tx1"/>
                </a:solidFill>
                <a:latin typeface="Arial" charset="0"/>
                <a:cs typeface="Arial" charset="0"/>
              </a:rPr>
              <a:t>Open Air</a:t>
            </a:r>
            <a:endParaRPr lang="en-US" sz="1200" b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8" name="Picture 2" descr="C:\Users\94000059\Desktop\R-30iBMate_CP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56978"/>
            <a:ext cx="1814872" cy="13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llipse 5"/>
          <p:cNvSpPr>
            <a:spLocks noChangeArrowheads="1"/>
          </p:cNvSpPr>
          <p:nvPr/>
        </p:nvSpPr>
        <p:spPr bwMode="auto">
          <a:xfrm>
            <a:off x="7623076" y="2858199"/>
            <a:ext cx="507428" cy="450218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5419" rIns="377093" bIns="0"/>
          <a:lstStyle/>
          <a:p>
            <a:pPr defTabSz="957263"/>
            <a:endParaRPr lang="fr-FR"/>
          </a:p>
        </p:txBody>
      </p:sp>
      <p:pic>
        <p:nvPicPr>
          <p:cNvPr id="20" name="Picture 2" descr="C:\Users\94000059\Desktop\R-30iB_2slots_backpla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648898"/>
            <a:ext cx="1314223" cy="286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llipse 18"/>
          <p:cNvSpPr>
            <a:spLocks noChangeArrowheads="1"/>
          </p:cNvSpPr>
          <p:nvPr/>
        </p:nvSpPr>
        <p:spPr bwMode="auto">
          <a:xfrm>
            <a:off x="2379391" y="5578642"/>
            <a:ext cx="503684" cy="432247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5419" rIns="377093" bIns="0"/>
          <a:lstStyle/>
          <a:p>
            <a:pPr defTabSz="957263"/>
            <a:endParaRPr lang="fr-FR"/>
          </a:p>
        </p:txBody>
      </p:sp>
      <p:pic>
        <p:nvPicPr>
          <p:cNvPr id="22" name="Picture 3" descr="C:\Users\94000059\Desktop\R-30iBMate_OpenAir_Bac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476068"/>
            <a:ext cx="2316163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lipse 17"/>
          <p:cNvSpPr>
            <a:spLocks noChangeArrowheads="1"/>
          </p:cNvSpPr>
          <p:nvPr/>
        </p:nvSpPr>
        <p:spPr bwMode="auto">
          <a:xfrm>
            <a:off x="4671201" y="5228543"/>
            <a:ext cx="342739" cy="383630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5419" rIns="377093" bIns="0"/>
          <a:lstStyle/>
          <a:p>
            <a:pPr defTabSz="957263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479934"/>
      </p:ext>
    </p:extLst>
  </p:cSld>
  <p:clrMapOvr>
    <a:masterClrMapping/>
  </p:clrMapOvr>
</p:sld>
</file>

<file path=ppt/theme/theme1.xml><?xml version="1.0" encoding="utf-8"?>
<a:theme xmlns:a="http://schemas.openxmlformats.org/drawingml/2006/main" name="FANUC_Europe_04_2012">
  <a:themeElements>
    <a:clrScheme name="FLC">
      <a:dk1>
        <a:srgbClr val="0C0C0C"/>
      </a:dk1>
      <a:lt1>
        <a:srgbClr val="FFFFFF"/>
      </a:lt1>
      <a:dk2>
        <a:srgbClr val="3F3F3F"/>
      </a:dk2>
      <a:lt2>
        <a:srgbClr val="808080"/>
      </a:lt2>
      <a:accent1>
        <a:srgbClr val="C7C7C7"/>
      </a:accent1>
      <a:accent2>
        <a:srgbClr val="FED100"/>
      </a:accent2>
      <a:accent3>
        <a:srgbClr val="FFFFFF"/>
      </a:accent3>
      <a:accent4>
        <a:srgbClr val="000000"/>
      </a:accent4>
      <a:accent5>
        <a:srgbClr val="E0E0E0"/>
      </a:accent5>
      <a:accent6>
        <a:srgbClr val="E6BD00"/>
      </a:accent6>
      <a:hlink>
        <a:srgbClr val="292929"/>
      </a:hlink>
      <a:folHlink>
        <a:srgbClr val="292929"/>
      </a:folHlink>
    </a:clrScheme>
    <a:fontScheme name="fanucFA_2010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DINPro-Bold" pitchFamily="50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DINPro-Bold" pitchFamily="50" charset="0"/>
            <a:ea typeface="ＭＳ Ｐゴシック" pitchFamily="34" charset="-128"/>
          </a:defRPr>
        </a:defPPr>
      </a:lstStyle>
    </a:lnDef>
  </a:objectDefaults>
  <a:extraClrSchemeLst>
    <a:extraClrScheme>
      <a:clrScheme name="fanucFA_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ucFA_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ucFA_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ucFA_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ucFA_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ucFA_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nucFA_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nucFA_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nucFA_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nucFA_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nucFA_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nucFA_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nucFA_2010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C7C7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0E0"/>
        </a:accent5>
        <a:accent6>
          <a:srgbClr val="2D2D8A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ucFA_2010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C7C7"/>
        </a:accent1>
        <a:accent2>
          <a:srgbClr val="FED100"/>
        </a:accent2>
        <a:accent3>
          <a:srgbClr val="FFFFFF"/>
        </a:accent3>
        <a:accent4>
          <a:srgbClr val="000000"/>
        </a:accent4>
        <a:accent5>
          <a:srgbClr val="E0E0E0"/>
        </a:accent5>
        <a:accent6>
          <a:srgbClr val="E6BD00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ucFA_2010 15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7C7C7"/>
        </a:accent1>
        <a:accent2>
          <a:srgbClr val="FED100"/>
        </a:accent2>
        <a:accent3>
          <a:srgbClr val="FFFFFF"/>
        </a:accent3>
        <a:accent4>
          <a:srgbClr val="000000"/>
        </a:accent4>
        <a:accent5>
          <a:srgbClr val="E0E0E0"/>
        </a:accent5>
        <a:accent6>
          <a:srgbClr val="E6BD00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fanuc_europe_04_2012</Template>
  <TotalTime>1007</TotalTime>
  <Words>395</Words>
  <Application>Microsoft Office PowerPoint</Application>
  <PresentationFormat>On-screen Show (4:3)</PresentationFormat>
  <Paragraphs>134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FANUC_Europe_04_2012</vt:lpstr>
      <vt:lpstr>Contrôleur Robot R-30iB</vt:lpstr>
      <vt:lpstr>Rappel</vt:lpstr>
      <vt:lpstr>PROFIBUS</vt:lpstr>
      <vt:lpstr>PROFINET</vt:lpstr>
      <vt:lpstr>PROFISAFE</vt:lpstr>
      <vt:lpstr>DeviceNET</vt:lpstr>
      <vt:lpstr>DeviceNET Safety</vt:lpstr>
      <vt:lpstr>MODBUS TCP</vt:lpstr>
      <vt:lpstr>Ethernet IP</vt:lpstr>
      <vt:lpstr>Ethernet IP Safety</vt:lpstr>
      <vt:lpstr>Ethernet Global Data ( EGD )</vt:lpstr>
      <vt:lpstr>Ethercat Slave</vt:lpstr>
      <vt:lpstr>FIP I/O – Obsolète ( abandonné par Schneider )</vt:lpstr>
      <vt:lpstr>Passerelle I/O Link ASI</vt:lpstr>
      <vt:lpstr>Socket Messaging</vt:lpstr>
    </vt:vector>
  </TitlesOfParts>
  <Company>FANUC FA EUROPE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Couche, Nicolas (FANUC Robotics)</dc:creator>
  <cp:lastModifiedBy>Couche, Nicolas (FANUC France)</cp:lastModifiedBy>
  <cp:revision>36</cp:revision>
  <dcterms:created xsi:type="dcterms:W3CDTF">2012-08-29T18:58:04Z</dcterms:created>
  <dcterms:modified xsi:type="dcterms:W3CDTF">2015-12-04T09:09:52Z</dcterms:modified>
</cp:coreProperties>
</file>