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483" r:id="rId3"/>
    <p:sldId id="450" r:id="rId5"/>
    <p:sldId id="501" r:id="rId6"/>
    <p:sldId id="487" r:id="rId7"/>
    <p:sldId id="488" r:id="rId8"/>
    <p:sldId id="489" r:id="rId9"/>
    <p:sldId id="490" r:id="rId10"/>
    <p:sldId id="493" r:id="rId11"/>
    <p:sldId id="494" r:id="rId12"/>
    <p:sldId id="497" r:id="rId13"/>
    <p:sldId id="499" r:id="rId14"/>
    <p:sldId id="500" r:id="rId15"/>
    <p:sldId id="502" r:id="rId16"/>
    <p:sldId id="503" r:id="rId17"/>
    <p:sldId id="505" r:id="rId18"/>
    <p:sldId id="504" r:id="rId19"/>
    <p:sldId id="506" r:id="rId20"/>
    <p:sldId id="498" r:id="rId21"/>
  </p:sldIdLst>
  <p:sldSz cx="9144000" cy="5143500" type="screen16x9"/>
  <p:notesSz cx="9939020" cy="6805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A042"/>
    <a:srgbClr val="3CB03A"/>
    <a:srgbClr val="94C433"/>
    <a:srgbClr val="4F81BE"/>
    <a:srgbClr val="8BC232"/>
    <a:srgbClr val="E6E615"/>
    <a:srgbClr val="009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9"/>
    <p:restoredTop sz="82288" autoAdjust="0"/>
  </p:normalViewPr>
  <p:slideViewPr>
    <p:cSldViewPr>
      <p:cViewPr varScale="1">
        <p:scale>
          <a:sx n="119" d="100"/>
          <a:sy n="119" d="100"/>
        </p:scale>
        <p:origin x="664" y="184"/>
      </p:cViewPr>
      <p:guideLst>
        <p:guide orient="horz" pos="16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D087A-F0CF-464E-98FB-53370445F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6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9992" y="6464151"/>
            <a:ext cx="4307046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6B6A8-C088-4AC2-B2EA-F3EDAC02C6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D3C31-C6F2-864E-9469-5188125B7E9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934" y="3275201"/>
            <a:ext cx="7951470" cy="26797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9992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the XE loss is a word-level cost, and models trained on this suffer from the exposure bias problem. 都不能匹配到？为什么会有这个问题？</a:t>
            </a:r>
            <a:endParaRPr lang="x-none" altLang="en-US"/>
          </a:p>
          <a:p>
            <a:pPr algn="l"/>
            <a:r>
              <a:rPr lang="x-none" altLang="en-US"/>
              <a:t>c˜ = ( ˜w0, · · · , w˜T −1)</a:t>
            </a:r>
            <a:endParaRPr lang="x-none" altLang="en-US"/>
          </a:p>
          <a:p>
            <a:pPr algn="l"/>
            <a:r>
              <a:rPr lang="x-none" altLang="en-US"/>
              <a:t>r(˜c) is the reward calculated by comparing the generated sentence with the corresponding reference sentences using a standard evaluation metric like BLEU or CIDEr</a:t>
            </a:r>
            <a:endParaRPr lang="x-none" altLang="en-US"/>
          </a:p>
          <a:p>
            <a:pPr algn="l"/>
            <a:r>
              <a:rPr lang="x-none" altLang="en-US"/>
              <a:t>RL: Monte-Carlo sample c˜ from pθtc</a:t>
            </a:r>
            <a:endParaRPr lang="x-none" altLang="en-US"/>
          </a:p>
          <a:p>
            <a:pPr algn="l"/>
            <a:r>
              <a:rPr lang="x-none" altLang="en-US"/>
              <a:t>XE: readability and fluency </a:t>
            </a:r>
            <a:endParaRPr lang="x-none" altLang="en-US"/>
          </a:p>
          <a:p>
            <a:pPr algn="l"/>
            <a:endParaRPr lang="x-none" altLang="en-US"/>
          </a:p>
          <a:p>
            <a:pPr algn="l"/>
            <a:r>
              <a:rPr lang="x-none" altLang="en-US"/>
              <a:t> Text to Image: a conditional GAN: consists of a discriminator and a generator.</a:t>
            </a:r>
            <a:endParaRPr lang="x-none" altLang="en-US"/>
          </a:p>
          <a:p>
            <a:pPr algn="l"/>
            <a:r>
              <a:rPr lang="x-none" altLang="en-US"/>
              <a:t>directly combining tl with z cannot produce satisfactory results. This is because of the limited amount of data and the unsmoothness between tl and z.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vocabulary of 27,012</a:t>
            </a:r>
            <a:endParaRPr lang="x-none" altLang="en-US"/>
          </a:p>
          <a:p>
            <a:pPr algn="l"/>
            <a:r>
              <a:rPr lang="x-none" altLang="en-US"/>
              <a:t>word embedding size to 300</a:t>
            </a:r>
            <a:endParaRPr lang="x-none" altLang="en-US"/>
          </a:p>
          <a:p>
            <a:pPr algn="l"/>
            <a:r>
              <a:rPr lang="x-none" altLang="en-US"/>
              <a:t>joint embedding space to 1024</a:t>
            </a:r>
            <a:endParaRPr lang="x-none" altLang="en-US"/>
          </a:p>
          <a:p>
            <a:pPr algn="l"/>
            <a:r>
              <a:rPr lang="x-none" altLang="en-US"/>
              <a:t>a bi-directional GRU-based encoder to get the abstract feature representation th</a:t>
            </a:r>
            <a:endParaRPr lang="x-none" altLang="en-US"/>
          </a:p>
          <a:p>
            <a:pPr algn="l"/>
            <a:r>
              <a:rPr lang="x-none" altLang="en-US"/>
              <a:t>one GRU-based encoder to get the grounded feature representation tl</a:t>
            </a:r>
            <a:endParaRPr lang="x-none" altLang="en-US"/>
          </a:p>
          <a:p>
            <a:pPr algn="l"/>
            <a:r>
              <a:rPr lang="x-none" altLang="en-US"/>
              <a:t>The number of hidden units of both GRUs is set to 1024.</a:t>
            </a:r>
            <a:endParaRPr lang="x-none" altLang="en-US"/>
          </a:p>
          <a:p>
            <a:pPr algn="l"/>
            <a:r>
              <a:rPr lang="x-none" altLang="en-US"/>
              <a:t>CIDEr score as the sentence-level reward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"eat" and "stares"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aligning image region and word features</a:t>
            </a:r>
            <a:endParaRPr lang="x-none" altLang="en-US"/>
          </a:p>
          <a:p>
            <a:pPr algn="l"/>
            <a:r>
              <a:rPr lang="x-none" altLang="en-US"/>
              <a:t>refer to detection of salient regions as bottom-up attention and practically implement it with a Faster R-CNN [35] model.  bounding boxes,  ResNet-101. </a:t>
            </a:r>
            <a:endParaRPr lang="x-none" altLang="en-US"/>
          </a:p>
          <a:p>
            <a:pPr algn="l"/>
            <a:r>
              <a:rPr lang="x-none" altLang="en-US"/>
              <a:t> LogSumExp pooling (LSE)</a:t>
            </a:r>
            <a:endParaRPr lang="x-none" altLang="en-US"/>
          </a:p>
          <a:p>
            <a:pPr algn="l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visual saliency detection models are usually too big to fit into the networks for image-sentence matching. we design a lightweight saliency model, named Residual Refinement Saliency Network (RRSNet), which is able to detect salient regions with limited computing resources. </a:t>
            </a:r>
            <a:endParaRPr lang="x-none" altLang="en-US"/>
          </a:p>
          <a:p>
            <a:pPr algn="l"/>
            <a:endParaRPr lang="x-none" altLang="en-US"/>
          </a:p>
          <a:p>
            <a:pPr algn="l"/>
            <a:r>
              <a:rPr lang="x-none" altLang="en-US"/>
              <a:t>- saliency detector</a:t>
            </a:r>
            <a:endParaRPr lang="x-none" altLang="en-US"/>
          </a:p>
          <a:p>
            <a:pPr algn="l"/>
            <a:r>
              <a:rPr lang="x-none" altLang="en-US"/>
              <a:t>    - A lightweight saliency detection model provides the visual saliency information as the guidance for the two attention modules</a:t>
            </a:r>
            <a:endParaRPr lang="x-none" altLang="en-US"/>
          </a:p>
          <a:p>
            <a:pPr algn="l"/>
            <a:r>
              <a:rPr lang="x-none" altLang="en-US"/>
              <a:t>- Saliency-weighted Visual Attention (SVA) module</a:t>
            </a:r>
            <a:endParaRPr lang="x-none" altLang="en-US"/>
          </a:p>
          <a:p>
            <a:pPr algn="l"/>
            <a:r>
              <a:rPr lang="x-none" altLang="en-US"/>
              <a:t>    - leverage the advantage of the saliency information to improve discrimination of visual representations.</a:t>
            </a:r>
            <a:endParaRPr lang="x-none" altLang="en-US"/>
          </a:p>
          <a:p>
            <a:pPr algn="l"/>
            <a:r>
              <a:rPr lang="x-none" altLang="en-US"/>
              <a:t>    - The visual attention module selectively attends to various local visual features via resorting to the lightweight saliency detector</a:t>
            </a:r>
            <a:endParaRPr lang="x-none" altLang="en-US"/>
          </a:p>
          <a:p>
            <a:pPr algn="l"/>
            <a:r>
              <a:rPr lang="x-none" altLang="en-US"/>
              <a:t>    - take a step towards selectively attending to various words of the sentence.</a:t>
            </a:r>
            <a:endParaRPr lang="x-none" altLang="en-US"/>
          </a:p>
          <a:p>
            <a:pPr algn="l"/>
            <a:r>
              <a:rPr lang="x-none" altLang="en-US"/>
              <a:t>- Saliency-guided Textual Attention (STA) module</a:t>
            </a:r>
            <a:endParaRPr lang="x-none" altLang="en-US"/>
          </a:p>
          <a:p>
            <a:pPr algn="l"/>
            <a:r>
              <a:rPr lang="x-none" altLang="en-US"/>
              <a:t>    - By fusing the visual information from SVA and textual information as a multi-modal guidance, STA learns discriminative textual representations that are highly sensitive to visual clues.</a:t>
            </a:r>
            <a:endParaRPr lang="x-none" altLang="en-US"/>
          </a:p>
          <a:p>
            <a:pPr algn="l"/>
            <a:r>
              <a:rPr lang="x-none" altLang="en-US"/>
              <a:t>    - For the textual attention module, taking the intra-modality and inter-modality correlations into consideration, we merge the visual saliency, global visual and textual information effectively to generate multi-modal guidance for soft-attention mechanism, determining the importance of word-level textual features.</a:t>
            </a:r>
            <a:endParaRPr lang="x-none" altLang="en-US"/>
          </a:p>
          <a:p>
            <a:pPr algn="l"/>
            <a:r>
              <a:rPr lang="x-none" altLang="en-US"/>
              <a:t>    - design a gated fusion unit to fuse multi-modal information effectively. </a:t>
            </a:r>
            <a:endParaRPr lang="x-none" altLang="en-US"/>
          </a:p>
          <a:p>
            <a:pPr algn="l"/>
            <a:r>
              <a:rPr lang="x-none" altLang="en-US"/>
              <a:t>- points</a:t>
            </a:r>
            <a:endParaRPr lang="x-none" altLang="en-US"/>
          </a:p>
          <a:p>
            <a:pPr algn="l"/>
            <a:r>
              <a:rPr lang="x-none" altLang="en-US"/>
              <a:t>    - an image usually has the capability to convey more detailed information than a sentence.</a:t>
            </a:r>
            <a:endParaRPr lang="x-none" altLang="en-US"/>
          </a:p>
          <a:p>
            <a:pPr algn="l"/>
            <a:r>
              <a:rPr lang="x-none" altLang="en-US"/>
              <a:t>    - Unlike the above methods that explicitly aggregate local similarities to compute the global one</a:t>
            </a:r>
            <a:endParaRPr lang="x-none" altLang="en-US"/>
          </a:p>
          <a:p>
            <a:pPr algn="l"/>
            <a:r>
              <a:rPr lang="x-none" altLang="en-US"/>
              <a:t>    - an asymmetrical architecture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第一种方式：各自学习自己的表征，最后统一空间做匹配。 global alignment based methods</a:t>
            </a:r>
            <a:endParaRPr lang="x-none" altLang="en-US"/>
          </a:p>
          <a:p>
            <a:pPr algn="l"/>
            <a:r>
              <a:rPr lang="x-none" altLang="en-US"/>
              <a:t>第二种方式：先做交互，然后在交互空间直接做匹配，可以利用更细粒度的信息。 local alignment based methods</a:t>
            </a:r>
            <a:endParaRPr lang="x-none" altLang="en-US"/>
          </a:p>
          <a:p>
            <a:pPr algn="l"/>
            <a:r>
              <a:rPr lang="x-none" altLang="en-US"/>
              <a:t>第三种方式：直接从text生成图片，或者从图片生成text. </a:t>
            </a:r>
            <a:endParaRPr lang="x-none" altLang="en-US"/>
          </a:p>
          <a:p>
            <a:pPr algn="l"/>
            <a:endParaRPr lang="x-none" altLang="en-US"/>
          </a:p>
          <a:p>
            <a:pPr algn="l"/>
            <a:r>
              <a:rPr lang="x-none" altLang="en-US"/>
              <a:t>5篇文章</a:t>
            </a:r>
            <a:endParaRPr lang="x-none" altLang="en-US"/>
          </a:p>
          <a:p>
            <a:pPr algn="l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第一种方式：各自学习自己的表征，最后统一空间做匹配</a:t>
            </a:r>
            <a:endParaRPr lang="x-none" altLang="en-US"/>
          </a:p>
          <a:p>
            <a:pPr algn="l"/>
            <a:r>
              <a:rPr lang="x-none" altLang="en-US"/>
              <a:t>第二种方式：先做交互，然后在交互空间直接做匹配，可以利用更细粒度的信息</a:t>
            </a:r>
            <a:endParaRPr lang="x-none" altLang="en-US"/>
          </a:p>
          <a:p>
            <a:pPr algn="l"/>
            <a:r>
              <a:rPr lang="x-none" altLang="en-US"/>
              <a:t>第三种方式：直接从text生成图片，或者从图片生成text</a:t>
            </a:r>
            <a:endParaRPr lang="x-none" altLang="en-US"/>
          </a:p>
          <a:p>
            <a:pPr algn="l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en-US">
                <a:sym typeface="+mn-ea"/>
              </a:rPr>
              <a:t>FC7</a:t>
            </a:r>
            <a:r>
              <a:rPr lang="x-none" altLang="en-US">
                <a:sym typeface="+mn-ea"/>
              </a:rPr>
              <a:t>，</a:t>
            </a:r>
            <a:r>
              <a:rPr lang="en-US" altLang="en-US">
                <a:sym typeface="+mn-ea"/>
              </a:rPr>
              <a:t>Dφ , is 4096 for VGG19 and 2048 for ResNet152</a:t>
            </a:r>
            <a:r>
              <a:rPr lang="x-none" altLang="en-US">
                <a:sym typeface="+mn-ea"/>
              </a:rPr>
              <a:t>.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hinge loss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the caption embedding is normalized, while the image embedding is not. </a:t>
            </a:r>
            <a:endParaRPr lang="x-none" altLang="en-US"/>
          </a:p>
          <a:p>
            <a:pPr algn="l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For images, their semantic concepts refer to various objects, properties, actions, etc.</a:t>
            </a:r>
            <a:endParaRPr lang="x-none" altLang="en-US"/>
          </a:p>
          <a:p>
            <a:pPr algn="l"/>
            <a:r>
              <a:rPr lang="x-none" altLang="en-US"/>
              <a:t>keep the nouns, adjectives, verbs and numbers as semantic concepts</a:t>
            </a:r>
            <a:endParaRPr lang="x-none" altLang="en-US"/>
          </a:p>
          <a:p>
            <a:pPr algn="l"/>
            <a:r>
              <a:rPr lang="x-none" altLang="en-US">
                <a:sym typeface="+mn-ea"/>
              </a:rPr>
              <a:t>improving the image representation by learning semantic concepts and then organizing them in a correct semantic order. </a:t>
            </a:r>
            <a:endParaRPr lang="x-none" altLang="en-US"/>
          </a:p>
          <a:p>
            <a:pPr algn="l"/>
            <a:r>
              <a:rPr lang="x-none" altLang="en-US"/>
              <a:t>VGGNet</a:t>
            </a:r>
            <a:endParaRPr lang="x-none" altLang="en-US"/>
          </a:p>
          <a:p>
            <a:pPr algn="l"/>
            <a:r>
              <a:rPr lang="x-none" altLang="en-US"/>
              <a:t>concept multiple classification</a:t>
            </a:r>
            <a:endParaRPr lang="x-none" altLang="en-US"/>
          </a:p>
          <a:p>
            <a:pPr algn="l"/>
            <a:r>
              <a:rPr lang="x-none" altLang="en-US"/>
              <a:t>multi-regional multi-label CNN</a:t>
            </a:r>
            <a:endParaRPr lang="x-none" altLang="en-US"/>
          </a:p>
          <a:p>
            <a:pPr algn="l"/>
            <a:r>
              <a:rPr lang="x-none" altLang="en-US"/>
              <a:t>a context-gated sentence generation scheme that uses the image global context as reference and the sentence generation as supervision.</a:t>
            </a:r>
            <a:endParaRPr lang="x-none" altLang="en-US"/>
          </a:p>
          <a:p>
            <a:pPr algn="l"/>
            <a:r>
              <a:rPr lang="x-none" altLang="en-US"/>
              <a:t>the global context can not only describe all the semantic concepts in a coarse level, but also indicate their spatial relations with each other.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“sentence” uses the state-ofthe-art image captioning method [32] to generate sentences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consider (vh, th) as high-level abstract features, (vl, tl) as detailed grounded features</a:t>
            </a:r>
            <a:endParaRPr lang="x-none" altLang="en-US"/>
          </a:p>
          <a:p>
            <a:pPr algn="l"/>
            <a:r>
              <a:rPr lang="x-none" altLang="en-US"/>
              <a:t> Here we adopt the generative adversarial model, which comprises a generator/ decoder CNNDec and a discriminator Di</a:t>
            </a:r>
            <a:endParaRPr lang="x-none" altLang="en-US"/>
          </a:p>
          <a:p>
            <a:pPr algn="l"/>
            <a:r>
              <a:rPr lang="x-none" altLang="en-US"/>
              <a:t>During the testing stage, {vh, vl} and {th, tl} will be used as the final feature representations for cross-modal retrieval.</a:t>
            </a:r>
            <a:endParaRPr lang="x-none" altLang="en-US"/>
          </a:p>
          <a:p>
            <a:pPr algn="l"/>
            <a:r>
              <a:rPr lang="x-none" altLang="en-US"/>
              <a:t>Ranking loss, 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50DD-A76D-FA40-8769-48AFDCBF9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83320"/>
            <a:ext cx="7056437" cy="5762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 dirty="0"/>
              <a:t>大数据智能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71550"/>
            <a:ext cx="1738536" cy="857250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6" name="标题 1"/>
          <p:cNvSpPr txBox="1"/>
          <p:nvPr userDrawn="1"/>
        </p:nvSpPr>
        <p:spPr>
          <a:xfrm>
            <a:off x="467544" y="1779662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/>
              <a:t>一级标题</a:t>
            </a:r>
            <a:r>
              <a:rPr lang="zh-CN" altLang="en-US" sz="3200" baseline="0" dirty="0"/>
              <a:t>  </a:t>
            </a:r>
            <a:endParaRPr lang="zh-CN" altLang="en-US" sz="3200" dirty="0"/>
          </a:p>
        </p:txBody>
      </p:sp>
      <p:sp>
        <p:nvSpPr>
          <p:cNvPr id="7" name="标题 1"/>
          <p:cNvSpPr txBox="1"/>
          <p:nvPr userDrawn="1"/>
        </p:nvSpPr>
        <p:spPr>
          <a:xfrm>
            <a:off x="467544" y="2526382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/>
              <a:t>二级标题</a:t>
            </a:r>
            <a:r>
              <a:rPr lang="zh-CN" altLang="en-US" sz="2400" baseline="0" dirty="0"/>
              <a:t>  </a:t>
            </a:r>
            <a:endParaRPr lang="zh-CN" altLang="en-US" sz="2400" dirty="0"/>
          </a:p>
        </p:txBody>
      </p:sp>
      <p:sp>
        <p:nvSpPr>
          <p:cNvPr id="8" name="标题 1"/>
          <p:cNvSpPr txBox="1"/>
          <p:nvPr userDrawn="1"/>
        </p:nvSpPr>
        <p:spPr>
          <a:xfrm>
            <a:off x="467544" y="3142084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/>
              <a:t>三级标题</a:t>
            </a:r>
            <a:r>
              <a:rPr lang="zh-CN" altLang="en-US" sz="1800" baseline="0" dirty="0"/>
              <a:t>  </a:t>
            </a:r>
            <a:endParaRPr lang="zh-CN" altLang="en-US" sz="1800" dirty="0"/>
          </a:p>
        </p:txBody>
      </p:sp>
      <p:sp>
        <p:nvSpPr>
          <p:cNvPr id="9" name="标题 1"/>
          <p:cNvSpPr txBox="1"/>
          <p:nvPr userDrawn="1"/>
        </p:nvSpPr>
        <p:spPr>
          <a:xfrm>
            <a:off x="500038" y="3723878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/>
              <a:t>四 级标题</a:t>
            </a:r>
            <a:r>
              <a:rPr lang="zh-CN" altLang="en-US" sz="1400" baseline="0" dirty="0"/>
              <a:t>  </a:t>
            </a:r>
            <a:endParaRPr lang="zh-CN" altLang="en-US" sz="1400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08422" y="4299942"/>
            <a:ext cx="1944216" cy="363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100" dirty="0"/>
              <a:t>五 级标题</a:t>
            </a:r>
            <a:r>
              <a:rPr lang="zh-CN" altLang="en-US" sz="1100" baseline="0" dirty="0"/>
              <a:t>  </a:t>
            </a:r>
            <a:endParaRPr lang="zh-CN" altLang="en-US" sz="1100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3635896" y="1779662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/>
              <a:t>一级标题</a:t>
            </a:r>
            <a:r>
              <a:rPr lang="zh-CN" altLang="en-US" sz="3200" b="1" baseline="0" dirty="0"/>
              <a:t>  </a:t>
            </a:r>
            <a:endParaRPr lang="zh-CN" altLang="en-US" sz="3200" b="1" dirty="0"/>
          </a:p>
        </p:txBody>
      </p:sp>
      <p:sp>
        <p:nvSpPr>
          <p:cNvPr id="16" name="标题 1"/>
          <p:cNvSpPr txBox="1"/>
          <p:nvPr userDrawn="1"/>
        </p:nvSpPr>
        <p:spPr>
          <a:xfrm>
            <a:off x="3635896" y="2526382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/>
              <a:t>二级标题</a:t>
            </a:r>
            <a:r>
              <a:rPr lang="zh-CN" altLang="en-US" sz="2400" b="1" baseline="0" dirty="0"/>
              <a:t>  </a:t>
            </a:r>
            <a:endParaRPr lang="zh-CN" altLang="en-US" sz="2400" b="1" dirty="0"/>
          </a:p>
        </p:txBody>
      </p:sp>
      <p:sp>
        <p:nvSpPr>
          <p:cNvPr id="17" name="标题 1"/>
          <p:cNvSpPr txBox="1"/>
          <p:nvPr userDrawn="1"/>
        </p:nvSpPr>
        <p:spPr>
          <a:xfrm>
            <a:off x="3635896" y="3142084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/>
              <a:t>三级标题</a:t>
            </a:r>
            <a:r>
              <a:rPr lang="zh-CN" altLang="en-US" sz="1800" b="1" baseline="0" dirty="0"/>
              <a:t>  </a:t>
            </a:r>
            <a:endParaRPr lang="zh-CN" altLang="en-US" sz="1800" b="1" dirty="0"/>
          </a:p>
        </p:txBody>
      </p:sp>
      <p:sp>
        <p:nvSpPr>
          <p:cNvPr id="18" name="标题 1"/>
          <p:cNvSpPr txBox="1"/>
          <p:nvPr userDrawn="1"/>
        </p:nvSpPr>
        <p:spPr>
          <a:xfrm>
            <a:off x="3668390" y="3723878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b="1" dirty="0"/>
              <a:t>四 级标题</a:t>
            </a:r>
            <a:r>
              <a:rPr lang="zh-CN" altLang="en-US" sz="1400" b="1" baseline="0" dirty="0"/>
              <a:t>  </a:t>
            </a:r>
            <a:endParaRPr lang="zh-CN" altLang="en-US" sz="1400" b="1" dirty="0"/>
          </a:p>
        </p:txBody>
      </p:sp>
      <p:sp>
        <p:nvSpPr>
          <p:cNvPr id="19" name="标题 1"/>
          <p:cNvSpPr txBox="1"/>
          <p:nvPr userDrawn="1"/>
        </p:nvSpPr>
        <p:spPr>
          <a:xfrm>
            <a:off x="3676774" y="4299942"/>
            <a:ext cx="1944216" cy="363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100" b="1" dirty="0"/>
              <a:t>五 级标题</a:t>
            </a:r>
            <a:r>
              <a:rPr lang="zh-CN" altLang="en-US" sz="1100" b="1" baseline="0" dirty="0"/>
              <a:t>  </a:t>
            </a:r>
            <a:endParaRPr lang="zh-CN" altLang="en-US" sz="1100" b="1" dirty="0"/>
          </a:p>
        </p:txBody>
      </p:sp>
      <p:sp>
        <p:nvSpPr>
          <p:cNvPr id="20" name="标题 1"/>
          <p:cNvSpPr txBox="1"/>
          <p:nvPr userDrawn="1"/>
        </p:nvSpPr>
        <p:spPr>
          <a:xfrm>
            <a:off x="3668390" y="771550"/>
            <a:ext cx="173853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3ACC-83BC-41D1-9570-C4DE06774E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EBD6-0558-433E-A3D4-1B3C0C2B92A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" y="0"/>
            <a:ext cx="9140954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7" Type="http://schemas.openxmlformats.org/officeDocument/2006/relationships/notesSlide" Target="../notesSlides/notesSlide13.xml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 sz="3600"/>
              <a:t>Text-Image Matching Survey</a:t>
            </a:r>
            <a:endParaRPr lang="x-none" alt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pPr>
              <a:lnSpc>
                <a:spcPct val="140000"/>
              </a:lnSpc>
            </a:pPr>
            <a:r>
              <a:rPr lang="x-none" altLang="en-US"/>
              <a:t>2019.4.25</a:t>
            </a:r>
            <a:endParaRPr lang="x-none" altLang="en-US"/>
          </a:p>
          <a:p>
            <a:pPr>
              <a:lnSpc>
                <a:spcPct val="140000"/>
              </a:lnSpc>
            </a:pP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" y="1059180"/>
            <a:ext cx="8750300" cy="3771900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x-none" altLang="en-US" sz="1200">
                <a:sym typeface="+mn-ea"/>
              </a:rPr>
              <a:t>Look, Imagine and Match: Improving Textual-Visual Cross-Modal Retrieval with Generative Models. Gu et al.</a:t>
            </a:r>
            <a:endParaRPr lang="x-none" altLang="en-US" sz="12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x-none" altLang="en-US" sz="1400" b="1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1600" b="1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555625"/>
            <a:ext cx="465201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 b="1">
                <a:sym typeface="+mn-ea"/>
              </a:rPr>
              <a:t>Gen-XRN 2018 CVPR</a:t>
            </a:r>
            <a:endParaRPr lang="x-none" altLang="en-US" sz="2800" b="1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491615"/>
            <a:ext cx="7489825" cy="35769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" y="1059180"/>
            <a:ext cx="8750300" cy="3771900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x-none" altLang="en-US" sz="1200">
                <a:sym typeface="+mn-ea"/>
              </a:rPr>
              <a:t>Look, Imagine and Match: Improving Textual-Visual Cross-Modal Retrieval with Generative Models. Gu et al.</a:t>
            </a:r>
            <a:endParaRPr lang="x-none" altLang="en-US" sz="12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x-none" altLang="en-US" sz="1400" b="1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1600" b="1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419225"/>
            <a:ext cx="4771390" cy="1659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80" y="1419225"/>
            <a:ext cx="3018790" cy="575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935" y="1996440"/>
            <a:ext cx="2523490" cy="274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725" y="2427605"/>
            <a:ext cx="3304540" cy="835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010" y="3363595"/>
            <a:ext cx="2853690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100" y="3724275"/>
            <a:ext cx="2489835" cy="3092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00" y="4084320"/>
            <a:ext cx="3308350" cy="89662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51460" y="3652520"/>
            <a:ext cx="864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47945" y="1419225"/>
            <a:ext cx="0" cy="223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850" y="555625"/>
            <a:ext cx="465201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>
                <a:sym typeface="+mn-ea"/>
              </a:rPr>
              <a:t>Gen-XRN 2018 CVPR</a:t>
            </a:r>
            <a:endParaRPr lang="x-none" alt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430" y="987425"/>
            <a:ext cx="3088005" cy="18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2931795"/>
            <a:ext cx="6604635" cy="2124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" y="411480"/>
            <a:ext cx="465201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 b="1">
                <a:sym typeface="+mn-ea"/>
              </a:rPr>
              <a:t>Gen-XRN 2018 CVPR</a:t>
            </a:r>
            <a:endParaRPr lang="x-none" alt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915670"/>
            <a:ext cx="5892165" cy="2072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915" y="2715895"/>
            <a:ext cx="3152140" cy="2372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095" y="340360"/>
            <a:ext cx="465201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 b="1">
                <a:sym typeface="+mn-ea"/>
              </a:rPr>
              <a:t>Gen-XRN 2018 CVPR</a:t>
            </a:r>
            <a:endParaRPr lang="x-none" alt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" y="843915"/>
            <a:ext cx="8750300" cy="3987800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x-none" altLang="en-US" sz="1200">
                <a:sym typeface="+mn-ea"/>
              </a:rPr>
              <a:t>Stacked Cross Attention for Image-Text Matching. Lee. et al.</a:t>
            </a:r>
            <a:endParaRPr lang="x-none" altLang="en-US" sz="12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x-none" altLang="en-US" sz="1400" b="1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1600" b="1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40" y="412115"/>
            <a:ext cx="465201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 b="1">
                <a:sym typeface="+mn-ea"/>
              </a:rPr>
              <a:t>SCAN 2018 ECCV</a:t>
            </a:r>
            <a:endParaRPr lang="x-none" altLang="en-US" sz="2800" b="1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1203960"/>
            <a:ext cx="4096385" cy="2075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595" y="1134745"/>
            <a:ext cx="5066665" cy="2251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" y="3220720"/>
            <a:ext cx="1950085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5" y="3508375"/>
            <a:ext cx="786130" cy="332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" y="3867785"/>
            <a:ext cx="1170940" cy="294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0" y="4156075"/>
            <a:ext cx="977900" cy="2959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60" y="4506595"/>
            <a:ext cx="1907540" cy="3232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75" y="4803775"/>
            <a:ext cx="1423670" cy="3181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2320" y="3507740"/>
            <a:ext cx="2413635" cy="2292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8080" y="3579495"/>
            <a:ext cx="1118870" cy="3003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8080" y="4011930"/>
            <a:ext cx="1163320" cy="3022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7990" y="4443730"/>
            <a:ext cx="3392170" cy="2241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51910" y="4011930"/>
            <a:ext cx="1028065" cy="203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14140" y="4227195"/>
            <a:ext cx="909955" cy="1606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23665" y="4443730"/>
            <a:ext cx="103187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" y="843915"/>
            <a:ext cx="8750300" cy="3987800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endParaRPr lang="x-none" altLang="en-US" sz="12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x-none" altLang="en-US" sz="1400" b="1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1600" b="1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40" y="412115"/>
            <a:ext cx="465201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 b="1">
                <a:sym typeface="+mn-ea"/>
              </a:rPr>
              <a:t>SCAN 2018 ECCV</a:t>
            </a:r>
            <a:endParaRPr lang="x-none" altLang="en-US" sz="2800" b="1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275715"/>
            <a:ext cx="4498340" cy="29641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10" y="771525"/>
            <a:ext cx="4173220" cy="4244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" y="915670"/>
            <a:ext cx="8750300" cy="3915410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x-none" altLang="en-US" sz="1200">
                <a:sym typeface="+mn-ea"/>
              </a:rPr>
              <a:t>Saliency-Guided Attention Network for Image-Sentence Matching. Ji et al.</a:t>
            </a:r>
            <a:endParaRPr lang="x-none" altLang="en-US" sz="12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x-none" altLang="en-US" sz="1400" b="1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1600" b="1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555625"/>
            <a:ext cx="465201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 b="1">
                <a:sym typeface="+mn-ea"/>
              </a:rPr>
              <a:t>SGAN 2019</a:t>
            </a:r>
            <a:endParaRPr lang="x-none" altLang="en-US" sz="2800" b="1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3960"/>
            <a:ext cx="6508115" cy="293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3434080"/>
            <a:ext cx="3919855" cy="17710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5560" y="-19685"/>
            <a:ext cx="5745480" cy="2969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05" y="2858770"/>
            <a:ext cx="6121400" cy="23037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" y="1059180"/>
            <a:ext cx="8750300" cy="3771900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x-none" altLang="en-US" sz="1400" b="1">
                <a:sym typeface="+mn-ea"/>
              </a:rPr>
              <a:t>学术上更细粒度，模型更复杂</a:t>
            </a:r>
            <a:endParaRPr lang="x-none" altLang="en-US" sz="1400" b="1">
              <a:sym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x-none" altLang="en-US" sz="1400" b="1">
                <a:sym typeface="+mn-ea"/>
              </a:rPr>
              <a:t>Finetune效果更好</a:t>
            </a:r>
            <a:endParaRPr lang="x-none" altLang="en-US" sz="1400" b="1">
              <a:sym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x-none" altLang="en-US" sz="1400" b="1">
                <a:sym typeface="+mn-ea"/>
              </a:rPr>
              <a:t>GAN，Attention用的比较多</a:t>
            </a:r>
            <a:endParaRPr lang="x-none" altLang="en-US" sz="1400" b="1">
              <a:sym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x-none" altLang="en-US" sz="1400" b="1">
                <a:sym typeface="+mn-ea"/>
              </a:rPr>
              <a:t>分类问题 -&gt; rank问题</a:t>
            </a:r>
            <a:endParaRPr lang="x-none" altLang="en-US" sz="1400" b="1">
              <a:sym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x-none" altLang="en-US" sz="1400" b="1">
                <a:sym typeface="+mn-ea"/>
              </a:rPr>
              <a:t>可以利用Bert的Self-attention提取更细粒度的语义信息，在MSCOCO和Flickr30K</a:t>
            </a:r>
            <a:endParaRPr lang="en-US" altLang="en-US" sz="1600" b="1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555625"/>
            <a:ext cx="3877945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 b="1">
                <a:sym typeface="+mn-ea"/>
              </a:rPr>
              <a:t>思考</a:t>
            </a:r>
            <a:endParaRPr lang="x-none" alt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059815"/>
            <a:ext cx="8750300" cy="3771900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x-none" altLang="en-US" sz="2000">
                <a:sym typeface="+mn-ea"/>
              </a:rPr>
              <a:t>C</a:t>
            </a:r>
            <a:r>
              <a:rPr lang="en-US" altLang="en-US" sz="2000">
                <a:sym typeface="+mn-ea"/>
              </a:rPr>
              <a:t>ommon semantic vector space</a:t>
            </a:r>
            <a:endParaRPr lang="en-US" altLang="en-US" sz="2000">
              <a:sym typeface="+mn-ea"/>
            </a:endParaRPr>
          </a:p>
          <a:p>
            <a:pPr marL="171450" indent="-171450">
              <a:lnSpc>
                <a:spcPct val="150000"/>
              </a:lnSpc>
            </a:pPr>
            <a:r>
              <a:rPr lang="x-none" altLang="en-US" sz="2000">
                <a:sym typeface="+mn-ea"/>
              </a:rPr>
              <a:t>Pairwise similarity learning</a:t>
            </a:r>
            <a:endParaRPr lang="x-none" altLang="en-US" sz="2000">
              <a:sym typeface="+mn-ea"/>
            </a:endParaRPr>
          </a:p>
          <a:p>
            <a:pPr marL="171450" indent="-171450">
              <a:lnSpc>
                <a:spcPct val="150000"/>
              </a:lnSpc>
            </a:pPr>
            <a:r>
              <a:rPr lang="x-none" altLang="en-US" sz="2000">
                <a:sym typeface="+mn-ea"/>
              </a:rPr>
              <a:t>Image Captioning Based</a:t>
            </a:r>
            <a:endParaRPr lang="x-none" altLang="en-US" sz="2000">
              <a:sym typeface="+mn-ea"/>
            </a:endParaRPr>
          </a:p>
          <a:p>
            <a:pPr marL="171450" indent="-171450">
              <a:lnSpc>
                <a:spcPct val="150000"/>
              </a:lnSpc>
            </a:pPr>
            <a:endParaRPr lang="x-none" altLang="en-US" sz="2000">
              <a:sym typeface="+mn-ea"/>
            </a:endParaRPr>
          </a:p>
          <a:p>
            <a:pPr marL="171450" indent="-171450">
              <a:lnSpc>
                <a:spcPct val="150000"/>
              </a:lnSpc>
            </a:pPr>
            <a:endParaRPr lang="x-none" altLang="en-US" sz="200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1600" b="1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215" y="555625"/>
            <a:ext cx="3101975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>
                <a:sym typeface="+mn-ea"/>
              </a:rPr>
              <a:t>主要分类</a:t>
            </a:r>
            <a:endParaRPr lang="x-none" alt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059815"/>
            <a:ext cx="8750300" cy="3771900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endParaRPr lang="x-none" altLang="en-US" sz="2000">
              <a:sym typeface="+mn-ea"/>
            </a:endParaRPr>
          </a:p>
          <a:p>
            <a:pPr marL="171450" indent="-171450">
              <a:lnSpc>
                <a:spcPct val="150000"/>
              </a:lnSpc>
            </a:pPr>
            <a:endParaRPr lang="x-none" altLang="en-US" sz="2000">
              <a:sym typeface="+mn-ea"/>
            </a:endParaRPr>
          </a:p>
          <a:p>
            <a:pPr marL="171450" indent="-171450">
              <a:lnSpc>
                <a:spcPct val="150000"/>
              </a:lnSpc>
            </a:pPr>
            <a:endParaRPr lang="x-none" altLang="en-US" sz="200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1600" b="1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215" y="555625"/>
            <a:ext cx="3101975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 b="1">
                <a:sym typeface="+mn-ea"/>
              </a:rPr>
              <a:t>数据集</a:t>
            </a:r>
            <a:endParaRPr lang="x-none" altLang="en-US" sz="2800" b="1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419225"/>
            <a:ext cx="853313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059180"/>
            <a:ext cx="8750300" cy="3771900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x-none" altLang="en-US" sz="1800">
                <a:sym typeface="+mn-ea"/>
              </a:rPr>
              <a:t>Improving Visual-Semantic Embeddings with Hard Negatives. Faghri et al.</a:t>
            </a:r>
            <a:endParaRPr lang="x-none" altLang="en-US" sz="18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00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1600" b="1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215" y="555625"/>
            <a:ext cx="3101975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 b="1">
                <a:sym typeface="+mn-ea"/>
              </a:rPr>
              <a:t>VSE++ 2017</a:t>
            </a:r>
            <a:endParaRPr lang="x-none" altLang="en-US" sz="2800" b="1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593" y="1886585"/>
            <a:ext cx="2342674" cy="6215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278" y="1875631"/>
            <a:ext cx="3045619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350"/>
              <a:t>VGG 19 / ResNet152</a:t>
            </a:r>
            <a:endParaRPr lang="x-none" altLang="en-US" sz="1350"/>
          </a:p>
          <a:p>
            <a:r>
              <a:rPr lang="x-none" altLang="en-US" sz="1350"/>
              <a:t>GRU-based text encoder</a:t>
            </a:r>
            <a:endParaRPr lang="x-none" alt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8" y="2538571"/>
            <a:ext cx="2171224" cy="250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9" y="2834799"/>
            <a:ext cx="2392680" cy="264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8" y="3142933"/>
            <a:ext cx="4485799" cy="492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730" y="2382838"/>
            <a:ext cx="3955256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" y="3618230"/>
            <a:ext cx="502158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" y="1059180"/>
            <a:ext cx="8750300" cy="3771900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x-none" altLang="en-US" sz="1800">
                <a:sym typeface="+mn-ea"/>
              </a:rPr>
              <a:t>Improving Visual-Semantic Embeddings with Hard Negatives. Faghri et al.</a:t>
            </a:r>
            <a:endParaRPr lang="x-none" altLang="en-US" sz="18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00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1600" b="1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215" y="555625"/>
            <a:ext cx="3101975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 b="1">
                <a:sym typeface="+mn-ea"/>
              </a:rPr>
              <a:t>VSE++ 2017</a:t>
            </a:r>
            <a:endParaRPr lang="x-none" altLang="en-US" sz="2800" b="1">
              <a:sym typeface="+mn-ea"/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9" y="1851501"/>
            <a:ext cx="4386739" cy="253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821498"/>
            <a:ext cx="4917758" cy="26493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" y="1059180"/>
            <a:ext cx="8750300" cy="3771900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x-none" altLang="en-US" sz="1800">
                <a:sym typeface="+mn-ea"/>
              </a:rPr>
              <a:t>Improving Visual-Semantic Embeddings with Hard Negatives. Faghri et al.</a:t>
            </a:r>
            <a:endParaRPr lang="x-none" altLang="en-US" sz="18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00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1600" b="1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215" y="555625"/>
            <a:ext cx="3101975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 b="1">
                <a:sym typeface="+mn-ea"/>
              </a:rPr>
              <a:t>VSE++ 2017</a:t>
            </a:r>
            <a:endParaRPr lang="x-none" altLang="en-US" sz="2800" b="1">
              <a:sym typeface="+mn-ea"/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9" y="1851501"/>
            <a:ext cx="4386739" cy="253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821498"/>
            <a:ext cx="4917758" cy="26493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" y="1059180"/>
            <a:ext cx="8750300" cy="3771900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x-none" altLang="en-US" sz="1400">
                <a:sym typeface="+mn-ea"/>
              </a:rPr>
              <a:t>Learning Semantic Concepts and Order for Image and Sentence Matching, Huang et al.</a:t>
            </a:r>
            <a:endParaRPr lang="x-none" altLang="en-US" sz="1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x-none" altLang="en-US" sz="1400" b="1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1600" b="1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555625"/>
            <a:ext cx="3877945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 b="1">
                <a:sym typeface="+mn-ea"/>
              </a:rPr>
              <a:t>SCO 2018 CVPR</a:t>
            </a:r>
            <a:endParaRPr lang="x-none" altLang="en-US" sz="2800" b="1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635760"/>
            <a:ext cx="7245985" cy="3307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05" y="4299585"/>
            <a:ext cx="1840230" cy="278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" y="123190"/>
            <a:ext cx="8229600" cy="2655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2643505"/>
            <a:ext cx="7773035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699135"/>
            <a:ext cx="8305165" cy="4388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6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Kingsoft Office WPP</Application>
  <PresentationFormat>全屏显示(16:9)</PresentationFormat>
  <Paragraphs>88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Text-Image Matching Survey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cms</cp:lastModifiedBy>
  <cp:revision>1019</cp:revision>
  <cp:lastPrinted>2019-04-26T05:57:51Z</cp:lastPrinted>
  <dcterms:created xsi:type="dcterms:W3CDTF">2019-04-26T05:57:51Z</dcterms:created>
  <dcterms:modified xsi:type="dcterms:W3CDTF">2019-04-26T05:57:51Z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 9-10.1.0.5672</vt:lpwstr>
  </property>
</Properties>
</file>