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6.xml" ContentType="application/vnd.openxmlformats-officedocument.presentationml.slideMaster+xml"/>
  <Default Extension="xlsx" ContentType="application/vnd.openxmlformats-officedocument.spreadsheetml.sheet"/>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theme/theme6.xml" ContentType="application/vnd.openxmlformats-officedocument.them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theme/theme7.xml" ContentType="application/vnd.openxmlformats-officedocument.them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 id="2147483773" r:id="rId5"/>
    <p:sldMasterId id="2147483756" r:id="rId6"/>
    <p:sldMasterId id="2147483820" r:id="rId7"/>
    <p:sldMasterId id="2147483821" r:id="rId8"/>
    <p:sldMasterId id="2147483822" r:id="rId9"/>
    <p:sldMasterId id="2147483823" r:id="rId10"/>
  </p:sldMasterIdLst>
  <p:notesMasterIdLst>
    <p:notesMasterId r:id="rId43"/>
  </p:notesMasterIdLst>
  <p:handoutMasterIdLst>
    <p:handoutMasterId r:id="rId44"/>
  </p:handoutMasterIdLst>
  <p:sldIdLst>
    <p:sldId id="428" r:id="rId11"/>
    <p:sldId id="427" r:id="rId12"/>
    <p:sldId id="436" r:id="rId13"/>
    <p:sldId id="392" r:id="rId14"/>
    <p:sldId id="430" r:id="rId15"/>
    <p:sldId id="431" r:id="rId16"/>
    <p:sldId id="432" r:id="rId17"/>
    <p:sldId id="433" r:id="rId18"/>
    <p:sldId id="434" r:id="rId19"/>
    <p:sldId id="339" r:id="rId20"/>
    <p:sldId id="402" r:id="rId21"/>
    <p:sldId id="437" r:id="rId22"/>
    <p:sldId id="438" r:id="rId23"/>
    <p:sldId id="439" r:id="rId24"/>
    <p:sldId id="441" r:id="rId25"/>
    <p:sldId id="442" r:id="rId26"/>
    <p:sldId id="444" r:id="rId27"/>
    <p:sldId id="445" r:id="rId28"/>
    <p:sldId id="446" r:id="rId29"/>
    <p:sldId id="448" r:id="rId30"/>
    <p:sldId id="449" r:id="rId31"/>
    <p:sldId id="447" r:id="rId32"/>
    <p:sldId id="450" r:id="rId33"/>
    <p:sldId id="452" r:id="rId34"/>
    <p:sldId id="453" r:id="rId35"/>
    <p:sldId id="389" r:id="rId36"/>
    <p:sldId id="375" r:id="rId37"/>
    <p:sldId id="456" r:id="rId38"/>
    <p:sldId id="454" r:id="rId39"/>
    <p:sldId id="457" r:id="rId40"/>
    <p:sldId id="458" r:id="rId41"/>
    <p:sldId id="423"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开篇页面" id="{44008CE7-4650-416C-ACBD-B9B1038E76EB}">
          <p14:sldIdLst>
            <p14:sldId id="399"/>
            <p14:sldId id="397"/>
          </p14:sldIdLst>
        </p14:section>
        <p14:section name="篇章分隔页/内容页面背景" id="{6E32E176-4174-428B-8372-919382C2CEF6}">
          <p14:sldIdLst>
            <p14:sldId id="384"/>
            <p14:sldId id="425"/>
            <p14:sldId id="427"/>
            <p14:sldId id="411"/>
            <p14:sldId id="403"/>
            <p14:sldId id="392"/>
            <p14:sldId id="404"/>
            <p14:sldId id="387"/>
            <p14:sldId id="339"/>
            <p14:sldId id="402"/>
            <p14:sldId id="389"/>
            <p14:sldId id="375"/>
            <p14:sldId id="391"/>
            <p14:sldId id="390"/>
          </p14:sldIdLst>
        </p14:section>
        <p14:section name="文字排版部分" id="{5EB4219C-81BC-4A36-BE90-8A4AE0BE2458}">
          <p14:sldIdLst>
            <p14:sldId id="409"/>
            <p14:sldId id="405"/>
            <p14:sldId id="407"/>
            <p14:sldId id="408"/>
            <p14:sldId id="406"/>
          </p14:sldIdLst>
        </p14:section>
        <p14:section name="图片展示" id="{25AF2494-4EC3-4A98-81BA-31F4B3E43FA8}">
          <p14:sldIdLst>
            <p14:sldId id="414"/>
            <p14:sldId id="415"/>
            <p14:sldId id="416"/>
            <p14:sldId id="413"/>
            <p14:sldId id="421"/>
          </p14:sldIdLst>
        </p14:section>
        <p14:section name="表格的使用" id="{89BC780D-0704-43BE-9E1F-DA2EE780FF2B}">
          <p14:sldIdLst>
            <p14:sldId id="417"/>
            <p14:sldId id="418"/>
            <p14:sldId id="419"/>
            <p14:sldId id="426"/>
          </p14:sldIdLst>
        </p14:section>
        <p14:section name="尾页" id="{AE8ABB39-D6C7-42D8-8957-46318C29C858}">
          <p14:sldIdLst>
            <p14:sldId id="422"/>
            <p14:sldId id="4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0081CC"/>
    <a:srgbClr val="2FADCF"/>
    <a:srgbClr val="B2B2B2"/>
    <a:srgbClr val="EAEAEA"/>
    <a:srgbClr val="CEF721"/>
    <a:srgbClr val="0085D0"/>
    <a:srgbClr val="CCFF33"/>
    <a:srgbClr val="CCFF66"/>
    <a:srgbClr val="B7D31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22" autoAdjust="0"/>
    <p:restoredTop sz="98015" autoAdjust="0"/>
  </p:normalViewPr>
  <p:slideViewPr>
    <p:cSldViewPr snapToGrid="0">
      <p:cViewPr>
        <p:scale>
          <a:sx n="70" d="100"/>
          <a:sy n="70" d="100"/>
        </p:scale>
        <p:origin x="-540" y="6"/>
      </p:cViewPr>
      <p:guideLst>
        <p:guide orient="horz" pos="147"/>
        <p:guide orient="horz" pos="4171"/>
        <p:guide orient="horz" pos="2307"/>
        <p:guide orient="horz" pos="3565"/>
        <p:guide orient="horz" pos="3624"/>
        <p:guide orient="horz" pos="912"/>
        <p:guide orient="horz" pos="1057"/>
        <p:guide orient="horz" pos="2375"/>
        <p:guide pos="3806"/>
        <p:guide pos="2557"/>
        <p:guide pos="128"/>
        <p:guide pos="6301"/>
        <p:guide pos="1312"/>
        <p:guide pos="5123"/>
        <p:guide pos="1379"/>
        <p:guide pos="2626"/>
      </p:guideLst>
    </p:cSldViewPr>
  </p:slideViewPr>
  <p:outlineViewPr>
    <p:cViewPr>
      <p:scale>
        <a:sx n="33" d="100"/>
        <a:sy n="33" d="100"/>
      </p:scale>
      <p:origin x="0" y="5712"/>
    </p:cViewPr>
  </p:outlineViewPr>
  <p:notesTextViewPr>
    <p:cViewPr>
      <p:scale>
        <a:sx n="100" d="100"/>
        <a:sy n="100" d="100"/>
      </p:scale>
      <p:origin x="0" y="0"/>
    </p:cViewPr>
  </p:notesTextViewPr>
  <p:sorterViewPr>
    <p:cViewPr>
      <p:scale>
        <a:sx n="100" d="100"/>
        <a:sy n="100" d="100"/>
      </p:scale>
      <p:origin x="0" y="1974"/>
    </p:cViewPr>
  </p:sorterViewPr>
  <p:notesViewPr>
    <p:cSldViewPr snapToGrid="0" showGuides="1">
      <p:cViewPr varScale="1">
        <p:scale>
          <a:sx n="51" d="100"/>
          <a:sy n="51" d="100"/>
        </p:scale>
        <p:origin x="-291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__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26"/>
  <c:chart>
    <c:title>
      <c:tx>
        <c:rich>
          <a:bodyPr/>
          <a:lstStyle/>
          <a:p>
            <a:pPr>
              <a:defRPr/>
            </a:pPr>
            <a:r>
              <a:rPr lang="zh-CN" altLang="en-US" b="0" spc="300" dirty="0">
                <a:solidFill>
                  <a:srgbClr val="0081CC"/>
                </a:solidFill>
                <a:latin typeface="微软雅黑" pitchFamily="34" charset="-122"/>
                <a:ea typeface="微软雅黑" pitchFamily="34" charset="-122"/>
              </a:rPr>
              <a:t>图表标题</a:t>
            </a:r>
          </a:p>
        </c:rich>
      </c:tx>
      <c:layout>
        <c:manualLayout>
          <c:xMode val="edge"/>
          <c:yMode val="edge"/>
          <c:x val="0.43933072459113925"/>
          <c:y val="2.4058473205245078E-2"/>
        </c:manualLayout>
      </c:layout>
    </c:title>
    <c:plotArea>
      <c:layout>
        <c:manualLayout>
          <c:layoutTarget val="inner"/>
          <c:xMode val="edge"/>
          <c:yMode val="edge"/>
          <c:x val="0.10451330254521951"/>
          <c:y val="0.24495984054749198"/>
          <c:w val="0.82215953242382434"/>
          <c:h val="0.47837854082629"/>
        </c:manualLayout>
      </c:layout>
      <c:barChart>
        <c:barDir val="col"/>
        <c:grouping val="clustered"/>
        <c:ser>
          <c:idx val="0"/>
          <c:order val="0"/>
          <c:tx>
            <c:strRef>
              <c:f>Sheet1!$B$1</c:f>
              <c:strCache>
                <c:ptCount val="1"/>
                <c:pt idx="0">
                  <c:v>COMPANY 01</c:v>
                </c:pt>
              </c:strCache>
            </c:strRef>
          </c:tx>
          <c:spPr>
            <a:gradFill>
              <a:gsLst>
                <a:gs pos="0">
                  <a:srgbClr val="D1E84A"/>
                </a:gs>
                <a:gs pos="1000">
                  <a:schemeClr val="bg1"/>
                </a:gs>
                <a:gs pos="90000">
                  <a:srgbClr val="B6D224"/>
                </a:gs>
                <a:gs pos="5000">
                  <a:srgbClr val="D1E84A">
                    <a:lumMod val="90000"/>
                    <a:lumOff val="10000"/>
                  </a:srgbClr>
                </a:gs>
                <a:gs pos="100000">
                  <a:srgbClr val="5CAE1E"/>
                </a:gs>
                <a:gs pos="40000">
                  <a:srgbClr val="B7D31B">
                    <a:lumMod val="95000"/>
                    <a:lumOff val="5000"/>
                  </a:srgbClr>
                </a:gs>
              </a:gsLst>
              <a:lin ang="5400000" scaled="1"/>
            </a:gradFill>
            <a:scene3d>
              <a:camera prst="orthographicFront"/>
              <a:lightRig rig="threePt" dir="t">
                <a:rot lat="0" lon="0" rev="1200000"/>
              </a:lightRig>
            </a:scene3d>
            <a:sp3d>
              <a:bevelT w="12700" h="12700"/>
            </a:sp3d>
          </c:spPr>
          <c:cat>
            <c:strRef>
              <c:f>Sheet1!$A$2:$A$5</c:f>
              <c:strCache>
                <c:ptCount val="4"/>
                <c:pt idx="0">
                  <c:v>1ST QTR</c:v>
                </c:pt>
                <c:pt idx="1">
                  <c:v>2ND QTR</c:v>
                </c:pt>
                <c:pt idx="2">
                  <c:v>3RD QTR</c:v>
                </c:pt>
                <c:pt idx="3">
                  <c:v>4TH QTR</c:v>
                </c:pt>
              </c:strCache>
            </c:strRef>
          </c:cat>
          <c:val>
            <c:numRef>
              <c:f>Sheet1!$B$2:$B$5</c:f>
              <c:numCache>
                <c:formatCode>g/"通""用""格""式"</c:formatCode>
                <c:ptCount val="4"/>
                <c:pt idx="0">
                  <c:v>70</c:v>
                </c:pt>
                <c:pt idx="1">
                  <c:v>56</c:v>
                </c:pt>
                <c:pt idx="2">
                  <c:v>70</c:v>
                </c:pt>
                <c:pt idx="3">
                  <c:v>56</c:v>
                </c:pt>
              </c:numCache>
            </c:numRef>
          </c:val>
        </c:ser>
        <c:ser>
          <c:idx val="1"/>
          <c:order val="1"/>
          <c:tx>
            <c:strRef>
              <c:f>Sheet1!$C$1</c:f>
              <c:strCache>
                <c:ptCount val="1"/>
                <c:pt idx="0">
                  <c:v>COMPANY 02</c:v>
                </c:pt>
              </c:strCache>
            </c:strRef>
          </c:tx>
          <c:spPr>
            <a:gradFill>
              <a:gsLst>
                <a:gs pos="0">
                  <a:srgbClr val="3EAF38"/>
                </a:gs>
                <a:gs pos="1000">
                  <a:schemeClr val="bg1"/>
                </a:gs>
                <a:gs pos="90000">
                  <a:srgbClr val="3EAF38"/>
                </a:gs>
                <a:gs pos="5000">
                  <a:srgbClr val="5CAE1E">
                    <a:lumMod val="90000"/>
                    <a:lumOff val="10000"/>
                  </a:srgbClr>
                </a:gs>
                <a:gs pos="100000">
                  <a:srgbClr val="007600"/>
                </a:gs>
                <a:gs pos="40000">
                  <a:srgbClr val="5CAE1E">
                    <a:lumMod val="95000"/>
                    <a:lumOff val="5000"/>
                  </a:srgbClr>
                </a:gs>
              </a:gsLst>
              <a:lin ang="5400000" scaled="1"/>
            </a:gradFill>
            <a:effectLst>
              <a:outerShdw blurRad="40000" dist="23000" dir="5400000" rotWithShape="0">
                <a:srgbClr val="000000">
                  <a:alpha val="34000"/>
                </a:srgbClr>
              </a:outerShdw>
            </a:effectLst>
            <a:scene3d>
              <a:camera prst="orthographicFront"/>
              <a:lightRig rig="threePt" dir="t"/>
            </a:scene3d>
            <a:sp3d>
              <a:bevelT w="12700" h="12700"/>
            </a:sp3d>
          </c:spPr>
          <c:cat>
            <c:strRef>
              <c:f>Sheet1!$A$2:$A$5</c:f>
              <c:strCache>
                <c:ptCount val="4"/>
                <c:pt idx="0">
                  <c:v>1ST QTR</c:v>
                </c:pt>
                <c:pt idx="1">
                  <c:v>2ND QTR</c:v>
                </c:pt>
                <c:pt idx="2">
                  <c:v>3RD QTR</c:v>
                </c:pt>
                <c:pt idx="3">
                  <c:v>4TH QTR</c:v>
                </c:pt>
              </c:strCache>
            </c:strRef>
          </c:cat>
          <c:val>
            <c:numRef>
              <c:f>Sheet1!$C$2:$C$5</c:f>
              <c:numCache>
                <c:formatCode>g/"通""用""格""式"</c:formatCode>
                <c:ptCount val="4"/>
                <c:pt idx="0">
                  <c:v>38</c:v>
                </c:pt>
                <c:pt idx="1">
                  <c:v>52</c:v>
                </c:pt>
                <c:pt idx="2">
                  <c:v>38</c:v>
                </c:pt>
                <c:pt idx="3">
                  <c:v>52</c:v>
                </c:pt>
              </c:numCache>
            </c:numRef>
          </c:val>
        </c:ser>
        <c:ser>
          <c:idx val="2"/>
          <c:order val="2"/>
          <c:tx>
            <c:strRef>
              <c:f>Sheet1!$D$1</c:f>
              <c:strCache>
                <c:ptCount val="1"/>
                <c:pt idx="0">
                  <c:v>COMPANY 03</c:v>
                </c:pt>
              </c:strCache>
            </c:strRef>
          </c:tx>
          <c:spPr>
            <a:gradFill>
              <a:gsLst>
                <a:gs pos="0">
                  <a:srgbClr val="21ACC9"/>
                </a:gs>
                <a:gs pos="1000">
                  <a:schemeClr val="bg1"/>
                </a:gs>
                <a:gs pos="90000">
                  <a:srgbClr val="21ACC9"/>
                </a:gs>
                <a:gs pos="5000">
                  <a:srgbClr val="21ACC9">
                    <a:lumMod val="90000"/>
                    <a:lumOff val="10000"/>
                  </a:srgbClr>
                </a:gs>
                <a:gs pos="100000">
                  <a:srgbClr val="0070C0"/>
                </a:gs>
                <a:gs pos="40000">
                  <a:srgbClr val="21ACC9">
                    <a:lumMod val="95000"/>
                    <a:lumOff val="5000"/>
                  </a:srgbClr>
                </a:gs>
              </a:gsLst>
              <a:lin ang="5400000" scaled="1"/>
            </a:gradFill>
            <a:scene3d>
              <a:camera prst="orthographicFront"/>
              <a:lightRig rig="threePt" dir="t">
                <a:rot lat="0" lon="0" rev="1200000"/>
              </a:lightRig>
            </a:scene3d>
            <a:sp3d>
              <a:bevelT w="12700" h="12700"/>
            </a:sp3d>
          </c:spPr>
          <c:cat>
            <c:strRef>
              <c:f>Sheet1!$A$2:$A$5</c:f>
              <c:strCache>
                <c:ptCount val="4"/>
                <c:pt idx="0">
                  <c:v>1ST QTR</c:v>
                </c:pt>
                <c:pt idx="1">
                  <c:v>2ND QTR</c:v>
                </c:pt>
                <c:pt idx="2">
                  <c:v>3RD QTR</c:v>
                </c:pt>
                <c:pt idx="3">
                  <c:v>4TH QTR</c:v>
                </c:pt>
              </c:strCache>
            </c:strRef>
          </c:cat>
          <c:val>
            <c:numRef>
              <c:f>Sheet1!$D$2:$D$5</c:f>
              <c:numCache>
                <c:formatCode>g/"通""用""格""式"</c:formatCode>
                <c:ptCount val="4"/>
                <c:pt idx="0">
                  <c:v>42</c:v>
                </c:pt>
                <c:pt idx="1">
                  <c:v>45</c:v>
                </c:pt>
                <c:pt idx="2">
                  <c:v>42</c:v>
                </c:pt>
                <c:pt idx="3">
                  <c:v>45</c:v>
                </c:pt>
              </c:numCache>
            </c:numRef>
          </c:val>
        </c:ser>
        <c:ser>
          <c:idx val="3"/>
          <c:order val="3"/>
          <c:tx>
            <c:strRef>
              <c:f>Sheet1!$E$1</c:f>
              <c:strCache>
                <c:ptCount val="1"/>
                <c:pt idx="0">
                  <c:v>COMPANY 04</c:v>
                </c:pt>
              </c:strCache>
            </c:strRef>
          </c:tx>
          <c:spPr>
            <a:gradFill>
              <a:gsLst>
                <a:gs pos="0">
                  <a:srgbClr val="088DCC"/>
                </a:gs>
                <a:gs pos="1000">
                  <a:schemeClr val="bg1"/>
                </a:gs>
                <a:gs pos="90000">
                  <a:srgbClr val="088DCC"/>
                </a:gs>
                <a:gs pos="5000">
                  <a:srgbClr val="088DCC">
                    <a:lumMod val="90000"/>
                    <a:lumOff val="10000"/>
                  </a:srgbClr>
                </a:gs>
                <a:gs pos="100000">
                  <a:srgbClr val="00518E"/>
                </a:gs>
                <a:gs pos="40000">
                  <a:srgbClr val="088DCC">
                    <a:lumMod val="95000"/>
                    <a:lumOff val="5000"/>
                  </a:srgbClr>
                </a:gs>
              </a:gsLst>
              <a:lin ang="5400000" scaled="1"/>
            </a:gradFill>
            <a:scene3d>
              <a:camera prst="orthographicFront"/>
              <a:lightRig rig="threePt" dir="t">
                <a:rot lat="0" lon="0" rev="1200000"/>
              </a:lightRig>
            </a:scene3d>
            <a:sp3d>
              <a:bevelT w="12700"/>
            </a:sp3d>
          </c:spPr>
          <c:cat>
            <c:strRef>
              <c:f>Sheet1!$A$2:$A$5</c:f>
              <c:strCache>
                <c:ptCount val="4"/>
                <c:pt idx="0">
                  <c:v>1ST QTR</c:v>
                </c:pt>
                <c:pt idx="1">
                  <c:v>2ND QTR</c:v>
                </c:pt>
                <c:pt idx="2">
                  <c:v>3RD QTR</c:v>
                </c:pt>
                <c:pt idx="3">
                  <c:v>4TH QTR</c:v>
                </c:pt>
              </c:strCache>
            </c:strRef>
          </c:cat>
          <c:val>
            <c:numRef>
              <c:f>Sheet1!$E$2:$E$5</c:f>
              <c:numCache>
                <c:formatCode>g/"通""用""格""式"</c:formatCode>
                <c:ptCount val="4"/>
                <c:pt idx="0">
                  <c:v>56</c:v>
                </c:pt>
                <c:pt idx="1">
                  <c:v>55</c:v>
                </c:pt>
                <c:pt idx="2">
                  <c:v>56</c:v>
                </c:pt>
                <c:pt idx="3">
                  <c:v>55</c:v>
                </c:pt>
              </c:numCache>
            </c:numRef>
          </c:val>
        </c:ser>
        <c:gapWidth val="156"/>
        <c:axId val="115840512"/>
        <c:axId val="115842048"/>
      </c:barChart>
      <c:catAx>
        <c:axId val="115840512"/>
        <c:scaling>
          <c:orientation val="minMax"/>
        </c:scaling>
        <c:axPos val="b"/>
        <c:majorTickMark val="none"/>
        <c:tickLblPos val="nextTo"/>
        <c:spPr>
          <a:ln>
            <a:solidFill>
              <a:schemeClr val="bg1">
                <a:lumMod val="75000"/>
              </a:schemeClr>
            </a:solidFill>
          </a:ln>
        </c:spPr>
        <c:txPr>
          <a:bodyPr/>
          <a:lstStyle/>
          <a:p>
            <a:pPr>
              <a:defRPr sz="1400">
                <a:solidFill>
                  <a:schemeClr val="tx1">
                    <a:lumMod val="65000"/>
                    <a:lumOff val="35000"/>
                  </a:schemeClr>
                </a:solidFill>
                <a:latin typeface="+mn-lt"/>
              </a:defRPr>
            </a:pPr>
            <a:endParaRPr lang="zh-CN"/>
          </a:p>
        </c:txPr>
        <c:crossAx val="115842048"/>
        <c:crosses val="autoZero"/>
        <c:auto val="1"/>
        <c:lblAlgn val="ctr"/>
        <c:lblOffset val="100"/>
        <c:tickMarkSkip val="2"/>
      </c:catAx>
      <c:valAx>
        <c:axId val="115842048"/>
        <c:scaling>
          <c:orientation val="minMax"/>
          <c:max val="100"/>
          <c:min val="0"/>
        </c:scaling>
        <c:axPos val="l"/>
        <c:majorGridlines>
          <c:spPr>
            <a:ln>
              <a:solidFill>
                <a:schemeClr val="bg1">
                  <a:lumMod val="85000"/>
                </a:schemeClr>
              </a:solidFill>
            </a:ln>
          </c:spPr>
        </c:majorGridlines>
        <c:numFmt formatCode="g/&quot;通&quot;&quot;用&quot;&quot;格&quot;&quot;式&quot;" sourceLinked="1"/>
        <c:majorTickMark val="none"/>
        <c:tickLblPos val="nextTo"/>
        <c:spPr>
          <a:ln>
            <a:noFill/>
          </a:ln>
        </c:spPr>
        <c:txPr>
          <a:bodyPr/>
          <a:lstStyle/>
          <a:p>
            <a:pPr>
              <a:defRPr sz="1400">
                <a:solidFill>
                  <a:schemeClr val="tx1">
                    <a:lumMod val="65000"/>
                    <a:lumOff val="35000"/>
                  </a:schemeClr>
                </a:solidFill>
                <a:latin typeface="+mn-lt"/>
              </a:defRPr>
            </a:pPr>
            <a:endParaRPr lang="zh-CN"/>
          </a:p>
        </c:txPr>
        <c:crossAx val="115840512"/>
        <c:crosses val="autoZero"/>
        <c:crossBetween val="between"/>
        <c:majorUnit val="20"/>
      </c:valAx>
      <c:spPr>
        <a:noFill/>
      </c:spPr>
    </c:plotArea>
    <c:legend>
      <c:legendPos val="r"/>
      <c:layout>
        <c:manualLayout>
          <c:xMode val="edge"/>
          <c:yMode val="edge"/>
          <c:x val="4.9738602229975261E-2"/>
          <c:y val="0.81576312627120451"/>
          <c:w val="0.92642002885243657"/>
          <c:h val="9.5163902384542448E-2"/>
        </c:manualLayout>
      </c:layout>
      <c:overlay val="1"/>
      <c:txPr>
        <a:bodyPr/>
        <a:lstStyle/>
        <a:p>
          <a:pPr>
            <a:defRPr sz="1400">
              <a:solidFill>
                <a:schemeClr val="tx1">
                  <a:lumMod val="65000"/>
                  <a:lumOff val="35000"/>
                </a:schemeClr>
              </a:solidFill>
              <a:latin typeface="+mn-lt"/>
            </a:defRPr>
          </a:pPr>
          <a:endParaRPr lang="zh-CN"/>
        </a:p>
      </c:txPr>
    </c:legend>
    <c:plotVisOnly val="1"/>
    <c:dispBlanksAs val="gap"/>
  </c:chart>
  <c:spPr>
    <a:ln>
      <a:solidFill>
        <a:schemeClr val="bg1"/>
      </a:solidFill>
    </a:ln>
  </c:spPr>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style val="18"/>
  <c:clrMapOvr bg1="lt1" tx1="dk1" bg2="lt2" tx2="dk2" accent1="accent1" accent2="accent2" accent3="accent3" accent4="accent4" accent5="accent5" accent6="accent6" hlink="hlink" folHlink="folHlink"/>
  <c:chart>
    <c:plotArea>
      <c:layout/>
      <c:barChart>
        <c:barDir val="bar"/>
        <c:grouping val="clustered"/>
        <c:ser>
          <c:idx val="0"/>
          <c:order val="0"/>
          <c:tx>
            <c:strRef>
              <c:f>Sheet1!$B$1</c:f>
              <c:strCache>
                <c:ptCount val="1"/>
                <c:pt idx="0">
                  <c:v>COMPANY 01</c:v>
                </c:pt>
              </c:strCache>
            </c:strRef>
          </c:tx>
          <c:spPr>
            <a:solidFill>
              <a:srgbClr val="0081CC"/>
            </a:solidFill>
            <a:effectLst/>
          </c:spPr>
          <c:cat>
            <c:strRef>
              <c:f>Sheet1!$A$2:$A$5</c:f>
              <c:strCache>
                <c:ptCount val="4"/>
                <c:pt idx="0">
                  <c:v>1ST QTR</c:v>
                </c:pt>
                <c:pt idx="1">
                  <c:v>2ND QTR</c:v>
                </c:pt>
                <c:pt idx="2">
                  <c:v>3RD QTR</c:v>
                </c:pt>
                <c:pt idx="3">
                  <c:v>4TH QTR</c:v>
                </c:pt>
              </c:strCache>
            </c:strRef>
          </c:cat>
          <c:val>
            <c:numRef>
              <c:f>Sheet1!$B$2:$B$5</c:f>
              <c:numCache>
                <c:formatCode>g/"通""用""格""式"</c:formatCode>
                <c:ptCount val="4"/>
                <c:pt idx="0">
                  <c:v>70</c:v>
                </c:pt>
                <c:pt idx="1">
                  <c:v>56</c:v>
                </c:pt>
                <c:pt idx="2">
                  <c:v>70</c:v>
                </c:pt>
                <c:pt idx="3">
                  <c:v>56</c:v>
                </c:pt>
              </c:numCache>
            </c:numRef>
          </c:val>
        </c:ser>
        <c:ser>
          <c:idx val="1"/>
          <c:order val="1"/>
          <c:tx>
            <c:strRef>
              <c:f>Sheet1!$C$1</c:f>
              <c:strCache>
                <c:ptCount val="1"/>
                <c:pt idx="0">
                  <c:v>COMPANY 02</c:v>
                </c:pt>
              </c:strCache>
            </c:strRef>
          </c:tx>
          <c:spPr>
            <a:solidFill>
              <a:srgbClr val="D1E84A"/>
            </a:solidFill>
            <a:effectLst/>
          </c:spPr>
          <c:cat>
            <c:strRef>
              <c:f>Sheet1!$A$2:$A$5</c:f>
              <c:strCache>
                <c:ptCount val="4"/>
                <c:pt idx="0">
                  <c:v>1ST QTR</c:v>
                </c:pt>
                <c:pt idx="1">
                  <c:v>2ND QTR</c:v>
                </c:pt>
                <c:pt idx="2">
                  <c:v>3RD QTR</c:v>
                </c:pt>
                <c:pt idx="3">
                  <c:v>4TH QTR</c:v>
                </c:pt>
              </c:strCache>
            </c:strRef>
          </c:cat>
          <c:val>
            <c:numRef>
              <c:f>Sheet1!$C$2:$C$5</c:f>
              <c:numCache>
                <c:formatCode>g/"通""用""格""式"</c:formatCode>
                <c:ptCount val="4"/>
                <c:pt idx="0">
                  <c:v>38</c:v>
                </c:pt>
                <c:pt idx="1">
                  <c:v>52</c:v>
                </c:pt>
                <c:pt idx="2">
                  <c:v>38</c:v>
                </c:pt>
                <c:pt idx="3">
                  <c:v>52</c:v>
                </c:pt>
              </c:numCache>
            </c:numRef>
          </c:val>
        </c:ser>
        <c:ser>
          <c:idx val="2"/>
          <c:order val="2"/>
          <c:tx>
            <c:strRef>
              <c:f>Sheet1!$D$1</c:f>
              <c:strCache>
                <c:ptCount val="1"/>
                <c:pt idx="0">
                  <c:v>COMPANY 03</c:v>
                </c:pt>
              </c:strCache>
            </c:strRef>
          </c:tx>
          <c:spPr>
            <a:solidFill>
              <a:srgbClr val="00B0F0"/>
            </a:solidFill>
            <a:effectLst/>
          </c:spPr>
          <c:cat>
            <c:strRef>
              <c:f>Sheet1!$A$2:$A$5</c:f>
              <c:strCache>
                <c:ptCount val="4"/>
                <c:pt idx="0">
                  <c:v>1ST QTR</c:v>
                </c:pt>
                <c:pt idx="1">
                  <c:v>2ND QTR</c:v>
                </c:pt>
                <c:pt idx="2">
                  <c:v>3RD QTR</c:v>
                </c:pt>
                <c:pt idx="3">
                  <c:v>4TH QTR</c:v>
                </c:pt>
              </c:strCache>
            </c:strRef>
          </c:cat>
          <c:val>
            <c:numRef>
              <c:f>Sheet1!$D$2:$D$5</c:f>
              <c:numCache>
                <c:formatCode>g/"通""用""格""式"</c:formatCode>
                <c:ptCount val="4"/>
                <c:pt idx="0">
                  <c:v>42</c:v>
                </c:pt>
                <c:pt idx="1">
                  <c:v>45</c:v>
                </c:pt>
                <c:pt idx="2">
                  <c:v>42</c:v>
                </c:pt>
                <c:pt idx="3">
                  <c:v>45</c:v>
                </c:pt>
              </c:numCache>
            </c:numRef>
          </c:val>
        </c:ser>
        <c:axId val="147170048"/>
        <c:axId val="147171584"/>
      </c:barChart>
      <c:catAx>
        <c:axId val="147170048"/>
        <c:scaling>
          <c:orientation val="minMax"/>
        </c:scaling>
        <c:axPos val="l"/>
        <c:tickLblPos val="nextTo"/>
        <c:txPr>
          <a:bodyPr/>
          <a:lstStyle/>
          <a:p>
            <a:pPr>
              <a:defRPr sz="1000">
                <a:solidFill>
                  <a:srgbClr val="525051"/>
                </a:solidFill>
                <a:latin typeface="+mn-lt"/>
              </a:defRPr>
            </a:pPr>
            <a:endParaRPr lang="zh-CN"/>
          </a:p>
        </c:txPr>
        <c:crossAx val="147171584"/>
        <c:crosses val="autoZero"/>
        <c:auto val="1"/>
        <c:lblAlgn val="ctr"/>
        <c:lblOffset val="100"/>
      </c:catAx>
      <c:valAx>
        <c:axId val="147171584"/>
        <c:scaling>
          <c:orientation val="minMax"/>
        </c:scaling>
        <c:axPos val="b"/>
        <c:majorGridlines/>
        <c:numFmt formatCode="g/&quot;通&quot;&quot;用&quot;&quot;格&quot;&quot;式&quot;" sourceLinked="1"/>
        <c:tickLblPos val="nextTo"/>
        <c:txPr>
          <a:bodyPr/>
          <a:lstStyle/>
          <a:p>
            <a:pPr>
              <a:defRPr sz="1000">
                <a:solidFill>
                  <a:srgbClr val="525051"/>
                </a:solidFill>
                <a:latin typeface="Segoe"/>
              </a:defRPr>
            </a:pPr>
            <a:endParaRPr lang="zh-CN"/>
          </a:p>
        </c:txPr>
        <c:crossAx val="147170048"/>
        <c:crosses val="autoZero"/>
        <c:crossBetween val="between"/>
      </c:valAx>
    </c:plotArea>
    <c:legend>
      <c:legendPos val="r"/>
      <c:txPr>
        <a:bodyPr/>
        <a:lstStyle/>
        <a:p>
          <a:pPr>
            <a:defRPr sz="1050">
              <a:solidFill>
                <a:srgbClr val="525051"/>
              </a:solidFill>
              <a:latin typeface="+mn-lt"/>
            </a:defRPr>
          </a:pPr>
          <a:endParaRPr lang="zh-CN"/>
        </a:p>
      </c:txPr>
    </c:legend>
    <c:plotVisOnly val="1"/>
    <c:dispBlanksAs val="gap"/>
  </c:chart>
  <c:spPr>
    <a:solidFill>
      <a:schemeClr val="bg1"/>
    </a:solidFill>
    <a:ln>
      <a:noFill/>
    </a:ln>
    <a:effectLst/>
  </c:spPr>
  <c:txPr>
    <a:bodyPr/>
    <a:lstStyle/>
    <a:p>
      <a:pPr>
        <a:defRPr sz="1800"/>
      </a:pPr>
      <a:endParaRPr lang="zh-CN"/>
    </a:p>
  </c:txPr>
  <c:externalData r:id="rId2"/>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4/19/2013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4/19/2013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4/19/2013 9:27 AM</a:t>
            </a:fld>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006434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smtClean="0"/>
              <a:t>limei advertising platform</a:t>
            </a:r>
            <a:endParaRPr lang="zh-CN" altLang="en-US" dirty="0"/>
          </a:p>
        </p:txBody>
      </p:sp>
      <p:sp>
        <p:nvSpPr>
          <p:cNvPr id="6" name="灯片编号占位符 5"/>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
        <p:nvSpPr>
          <p:cNvPr id="8" name="内容占位符 14"/>
          <p:cNvSpPr>
            <a:spLocks noGrp="1"/>
          </p:cNvSpPr>
          <p:nvPr>
            <p:ph sz="quarter" idx="13" hasCustomPrompt="1"/>
          </p:nvPr>
        </p:nvSpPr>
        <p:spPr>
          <a:xfrm>
            <a:off x="609600" y="529704"/>
            <a:ext cx="4948238" cy="392634"/>
          </a:xfrm>
          <a:prstGeom prst="rect">
            <a:avLst/>
          </a:prstGeom>
        </p:spPr>
        <p:txBody>
          <a:bodyPr/>
          <a:lstStyle>
            <a:lvl1pPr marL="0" indent="0">
              <a:buNone/>
              <a:defRPr sz="1800">
                <a:solidFill>
                  <a:srgbClr val="0081CC"/>
                </a:solidFill>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
        <p:nvSpPr>
          <p:cNvPr id="14" name="标题 1"/>
          <p:cNvSpPr>
            <a:spLocks noGrp="1"/>
          </p:cNvSpPr>
          <p:nvPr>
            <p:ph type="title"/>
          </p:nvPr>
        </p:nvSpPr>
        <p:spPr>
          <a:xfrm>
            <a:off x="825405" y="1398944"/>
            <a:ext cx="8709212" cy="685350"/>
          </a:xfrm>
          <a:prstGeom prst="rect">
            <a:avLst/>
          </a:prstGeom>
        </p:spPr>
        <p:txBody>
          <a:bodyPr/>
          <a:lstStyle>
            <a:lvl1pPr>
              <a:defRPr sz="3200" baseline="0">
                <a:solidFill>
                  <a:srgbClr val="0081CC"/>
                </a:solidFill>
                <a:latin typeface="Segoe UI" pitchFamily="34" charset="0"/>
                <a:ea typeface="微软雅黑" pitchFamily="34" charset="-122"/>
              </a:defRPr>
            </a:lvl1pPr>
          </a:lstStyle>
          <a:p>
            <a:r>
              <a:rPr lang="zh-CN" altLang="en-US" dirty="0" smtClean="0"/>
              <a:t>单击此处编辑母版标题样式</a:t>
            </a:r>
            <a:endParaRPr lang="zh-CN" altLang="en-US" dirty="0"/>
          </a:p>
        </p:txBody>
      </p:sp>
      <p:sp>
        <p:nvSpPr>
          <p:cNvPr id="15" name="内容占位符 2"/>
          <p:cNvSpPr>
            <a:spLocks noGrp="1"/>
          </p:cNvSpPr>
          <p:nvPr>
            <p:ph idx="1" hasCustomPrompt="1"/>
          </p:nvPr>
        </p:nvSpPr>
        <p:spPr>
          <a:xfrm>
            <a:off x="825732" y="2211439"/>
            <a:ext cx="8708559" cy="3732161"/>
          </a:xfrm>
          <a:prstGeom prst="rect">
            <a:avLst/>
          </a:prstGeom>
        </p:spPr>
        <p:txBody>
          <a:bodyPr/>
          <a:lstStyle>
            <a:lvl1pPr>
              <a:lnSpc>
                <a:spcPct val="100000"/>
              </a:lnSpc>
              <a:defRPr sz="2800" baseline="0">
                <a:solidFill>
                  <a:schemeClr val="tx1">
                    <a:lumMod val="75000"/>
                    <a:lumOff val="25000"/>
                  </a:schemeClr>
                </a:solidFill>
                <a:latin typeface="Segoe UI" pitchFamily="34" charset="0"/>
                <a:ea typeface="微软雅黑" pitchFamily="34" charset="-122"/>
              </a:defRPr>
            </a:lvl1pPr>
            <a:lvl2pPr algn="l" defTabSz="914400" rtl="0" eaLnBrk="1" latinLnBrk="0" hangingPunct="1">
              <a:lnSpc>
                <a:spcPct val="120000"/>
              </a:lnSpc>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algn="l" defTabSz="914400" rtl="0" eaLnBrk="1" latinLnBrk="0" hangingPunct="1">
              <a:lnSpc>
                <a:spcPct val="120000"/>
              </a:lnSpc>
              <a:spcAft>
                <a:spcPts val="900"/>
              </a:spcAft>
              <a:defRPr lang="zh-CN" altLang="en-US" sz="1600" kern="1200" dirty="0" smtClean="0">
                <a:solidFill>
                  <a:schemeClr val="tx1">
                    <a:lumMod val="75000"/>
                    <a:lumOff val="25000"/>
                  </a:schemeClr>
                </a:solidFill>
                <a:latin typeface="微软雅黑" pitchFamily="34" charset="-122"/>
                <a:ea typeface="微软雅黑" pitchFamily="34" charset="-122"/>
                <a:cs typeface="+mn-cs"/>
              </a:defRPr>
            </a:lvl3pPr>
            <a:lvl4pPr marL="1440000" algn="l" defTabSz="914400" rtl="0" eaLnBrk="1" latinLnBrk="0" hangingPunct="1">
              <a:lnSpc>
                <a:spcPct val="120000"/>
              </a:lnSpc>
              <a:defRPr lang="zh-CN" altLang="en-US" sz="1400" kern="1200" dirty="0" smtClean="0">
                <a:solidFill>
                  <a:schemeClr val="tx1">
                    <a:lumMod val="75000"/>
                    <a:lumOff val="25000"/>
                  </a:schemeClr>
                </a:solidFill>
                <a:latin typeface="微软雅黑" pitchFamily="34" charset="-122"/>
                <a:ea typeface="微软雅黑" pitchFamily="34" charset="-122"/>
                <a:cs typeface="+mn-cs"/>
              </a:defRPr>
            </a:lvl4pPr>
            <a:lvl5pPr>
              <a:lnSpc>
                <a:spcPct val="100000"/>
              </a:lnSpc>
              <a:defRPr sz="1800" baseline="0">
                <a:latin typeface="Segoe UI" pitchFamily="34" charset="0"/>
                <a:ea typeface="微软雅黑" pitchFamily="34" charset="-122"/>
              </a:defRPr>
            </a:lvl5pPr>
          </a:lstStyle>
          <a:p>
            <a:pPr marL="571500" lvl="1" indent="-571500" algn="l" defTabSz="914400" rtl="0" eaLnBrk="1" latinLnBrk="0" hangingPunct="1">
              <a:lnSpc>
                <a:spcPct val="120000"/>
              </a:lnSpc>
              <a:buFont typeface="Arial" pitchFamily="34" charset="0"/>
              <a:buChar char="•"/>
            </a:pPr>
            <a:r>
              <a:rPr lang="zh-CN" altLang="en-US" dirty="0" smtClean="0"/>
              <a:t>第二级</a:t>
            </a:r>
          </a:p>
          <a:p>
            <a:pPr marL="1028700" lvl="2" indent="-571500" algn="l" defTabSz="914400" rtl="0" eaLnBrk="1" latinLnBrk="0" hangingPunct="1">
              <a:lnSpc>
                <a:spcPct val="120000"/>
              </a:lnSpc>
              <a:buFont typeface="Arial" pitchFamily="34" charset="0"/>
              <a:buChar char="•"/>
            </a:pPr>
            <a:r>
              <a:rPr lang="zh-CN" altLang="en-US" dirty="0" smtClean="0"/>
              <a:t>第三级</a:t>
            </a:r>
          </a:p>
          <a:p>
            <a:pPr marL="1485900" lvl="3" indent="-571500" algn="l" defTabSz="914400" rtl="0" eaLnBrk="1" latinLnBrk="0" hangingPunct="1">
              <a:lnSpc>
                <a:spcPct val="120000"/>
              </a:lnSpc>
              <a:buFont typeface="Arial" pitchFamily="34" charset="0"/>
              <a:buChar char="•"/>
            </a:pPr>
            <a:r>
              <a:rPr lang="zh-CN" altLang="en-US" dirty="0" smtClean="0"/>
              <a:t>第四级</a:t>
            </a:r>
          </a:p>
        </p:txBody>
      </p:sp>
    </p:spTree>
    <p:extLst>
      <p:ext uri="{BB962C8B-B14F-4D97-AF65-F5344CB8AC3E}">
        <p14:creationId xmlns:p14="http://schemas.microsoft.com/office/powerpoint/2010/main" xmlns="" val="20861638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0025" cy="1470025"/>
          </a:xfrm>
          <a:prstGeom prst="rect">
            <a:avLst/>
          </a:prstGeom>
        </p:spPr>
        <p:txBody>
          <a:bodyPr>
            <a:normAutofit/>
          </a:bodyPr>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1225" cy="1752600"/>
          </a:xfrm>
          <a:prstGeom prst="rect">
            <a:avLst/>
          </a:prstGeom>
        </p:spPr>
        <p:txBody>
          <a:bodyPr/>
          <a:lstStyle>
            <a:lvl1pPr marL="0" indent="0" algn="ctr">
              <a:buNone/>
              <a:defRPr sz="3200" baseline="0">
                <a:solidFill>
                  <a:schemeClr val="tx1">
                    <a:tint val="75000"/>
                  </a:schemeClr>
                </a:solidFill>
                <a:latin typeface="Segoe UI" pitchFamily="34" charset="0"/>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5" name="页脚占位符 4"/>
          <p:cNvSpPr>
            <a:spLocks noGrp="1"/>
          </p:cNvSpPr>
          <p:nvPr>
            <p:ph type="ftr" sz="quarter" idx="11"/>
          </p:nvPr>
        </p:nvSpPr>
        <p:spPr/>
        <p:txBody>
          <a:bodyPr/>
          <a:lstStyle/>
          <a:p>
            <a:r>
              <a:rPr lang="en-US" altLang="zh-CN" dirty="0" smtClean="0"/>
              <a:t>limei advertising platform</a:t>
            </a:r>
            <a:endParaRPr lang="zh-CN" altLang="en-US" dirty="0"/>
          </a:p>
        </p:txBody>
      </p:sp>
      <p:sp>
        <p:nvSpPr>
          <p:cNvPr id="6" name="灯片编号占位符 5"/>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
        <p:nvSpPr>
          <p:cNvPr id="8" name="内容占位符 14"/>
          <p:cNvSpPr>
            <a:spLocks noGrp="1"/>
          </p:cNvSpPr>
          <p:nvPr>
            <p:ph sz="quarter" idx="13" hasCustomPrompt="1"/>
          </p:nvPr>
        </p:nvSpPr>
        <p:spPr>
          <a:xfrm>
            <a:off x="609600" y="529704"/>
            <a:ext cx="4948238" cy="392634"/>
          </a:xfrm>
          <a:prstGeom prst="rect">
            <a:avLst/>
          </a:prstGeom>
        </p:spPr>
        <p:txBody>
          <a:bodyPr/>
          <a:lstStyle>
            <a:lvl1pPr marL="0" indent="0">
              <a:buNone/>
              <a:defRPr sz="1800">
                <a:solidFill>
                  <a:srgbClr val="0081CC"/>
                </a:solidFill>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Tree>
    <p:extLst>
      <p:ext uri="{BB962C8B-B14F-4D97-AF65-F5344CB8AC3E}">
        <p14:creationId xmlns:p14="http://schemas.microsoft.com/office/powerpoint/2010/main" xmlns="" val="39398753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en-US" altLang="zh-CN" dirty="0" smtClean="0"/>
              <a:t>limei advertising platform</a:t>
            </a:r>
            <a:endParaRPr lang="zh-CN" altLang="en-US" dirty="0"/>
          </a:p>
        </p:txBody>
      </p:sp>
      <p:sp>
        <p:nvSpPr>
          <p:cNvPr id="4" name="灯片编号占位符 3"/>
          <p:cNvSpPr>
            <a:spLocks noGrp="1"/>
          </p:cNvSpPr>
          <p:nvPr>
            <p:ph type="sldNum" sz="quarter" idx="11"/>
          </p:nvPr>
        </p:nvSpPr>
        <p:spPr/>
        <p:txBody>
          <a:bodyPr/>
          <a:lstStyle/>
          <a:p>
            <a:r>
              <a:rPr lang="en-US" altLang="zh-CN" smtClean="0"/>
              <a:t>Page </a:t>
            </a:r>
            <a:fld id="{F32FAEB7-D945-47EF-8031-93280887D3E5}" type="slidenum">
              <a:rPr lang="zh-CN" altLang="en-US" smtClean="0"/>
              <a:pPr/>
              <a:t>‹#›</a:t>
            </a:fld>
            <a:endParaRPr lang="zh-CN" altLang="en-US" dirty="0"/>
          </a:p>
        </p:txBody>
      </p:sp>
      <p:graphicFrame>
        <p:nvGraphicFramePr>
          <p:cNvPr id="5" name="Picture Placeholder 4"/>
          <p:cNvGraphicFramePr>
            <a:graphicFrameLocks/>
          </p:cNvGraphicFramePr>
          <p:nvPr userDrawn="1">
            <p:extLst>
              <p:ext uri="{D42A27DB-BD31-4B8C-83A1-F6EECF244321}">
                <p14:modId xmlns:p14="http://schemas.microsoft.com/office/powerpoint/2010/main" xmlns="" val="3064420159"/>
              </p:ext>
            </p:extLst>
          </p:nvPr>
        </p:nvGraphicFramePr>
        <p:xfrm>
          <a:off x="1881928" y="1228969"/>
          <a:ext cx="7990313" cy="47582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2852884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en-US" altLang="zh-CN" dirty="0" smtClean="0"/>
              <a:t>limei advertising platform</a:t>
            </a:r>
            <a:endParaRPr lang="zh-CN" altLang="en-US" dirty="0"/>
          </a:p>
        </p:txBody>
      </p:sp>
      <p:sp>
        <p:nvSpPr>
          <p:cNvPr id="4" name="灯片编号占位符 3"/>
          <p:cNvSpPr>
            <a:spLocks noGrp="1"/>
          </p:cNvSpPr>
          <p:nvPr>
            <p:ph type="sldNum" sz="quarter" idx="11"/>
          </p:nvPr>
        </p:nvSpPr>
        <p:spPr/>
        <p:txBody>
          <a:bodyPr/>
          <a:lstStyle/>
          <a:p>
            <a:r>
              <a:rPr lang="en-US" altLang="zh-CN" smtClean="0"/>
              <a:t>Page </a:t>
            </a:r>
            <a:fld id="{F32FAEB7-D945-47EF-8031-93280887D3E5}" type="slidenum">
              <a:rPr lang="zh-CN" altLang="en-US" smtClean="0"/>
              <a:pPr/>
              <a:t>‹#›</a:t>
            </a:fld>
            <a:endParaRPr lang="zh-CN" altLang="en-US" dirty="0"/>
          </a:p>
        </p:txBody>
      </p:sp>
      <p:graphicFrame>
        <p:nvGraphicFramePr>
          <p:cNvPr id="10" name="Chart 1"/>
          <p:cNvGraphicFramePr/>
          <p:nvPr userDrawn="1">
            <p:extLst>
              <p:ext uri="{D42A27DB-BD31-4B8C-83A1-F6EECF244321}">
                <p14:modId xmlns:p14="http://schemas.microsoft.com/office/powerpoint/2010/main" xmlns="" val="3007714829"/>
              </p:ext>
            </p:extLst>
          </p:nvPr>
        </p:nvGraphicFramePr>
        <p:xfrm>
          <a:off x="5071730" y="1925826"/>
          <a:ext cx="6429861" cy="3124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5688735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600200"/>
            <a:ext cx="540861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0613" y="1600200"/>
            <a:ext cx="540861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r>
              <a:rPr lang="en-US" altLang="zh-CN" dirty="0" smtClean="0"/>
              <a:t>limei advertising platform</a:t>
            </a:r>
            <a:endParaRPr lang="zh-CN" altLang="en-US" dirty="0"/>
          </a:p>
        </p:txBody>
      </p:sp>
      <p:sp>
        <p:nvSpPr>
          <p:cNvPr id="7" name="灯片编号占位符 6"/>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Tree>
    <p:extLst>
      <p:ext uri="{BB962C8B-B14F-4D97-AF65-F5344CB8AC3E}">
        <p14:creationId xmlns:p14="http://schemas.microsoft.com/office/powerpoint/2010/main" xmlns="" val="11053577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535113"/>
            <a:ext cx="538480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480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250" y="1535113"/>
            <a:ext cx="53879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250" y="2174875"/>
            <a:ext cx="53879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r>
              <a:rPr lang="en-US" altLang="zh-CN" dirty="0" smtClean="0"/>
              <a:t>limei advertising platform</a:t>
            </a:r>
            <a:endParaRPr lang="zh-CN" altLang="en-US" dirty="0"/>
          </a:p>
        </p:txBody>
      </p:sp>
      <p:sp>
        <p:nvSpPr>
          <p:cNvPr id="9" name="灯片编号占位符 8"/>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Tree>
    <p:extLst>
      <p:ext uri="{BB962C8B-B14F-4D97-AF65-F5344CB8AC3E}">
        <p14:creationId xmlns:p14="http://schemas.microsoft.com/office/powerpoint/2010/main" xmlns="" val="25129805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3612"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3612"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3612"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r>
              <a:rPr lang="en-US" altLang="zh-CN" dirty="0" smtClean="0"/>
              <a:t>limei advertising platform</a:t>
            </a:r>
            <a:endParaRPr lang="zh-CN" altLang="en-US" dirty="0"/>
          </a:p>
        </p:txBody>
      </p:sp>
      <p:sp>
        <p:nvSpPr>
          <p:cNvPr id="7" name="灯片编号占位符 6"/>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Tree>
    <p:extLst>
      <p:ext uri="{BB962C8B-B14F-4D97-AF65-F5344CB8AC3E}">
        <p14:creationId xmlns:p14="http://schemas.microsoft.com/office/powerpoint/2010/main" xmlns="" val="6410019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600" y="1875202"/>
            <a:ext cx="10969625" cy="4250961"/>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en-US" altLang="zh-CN" dirty="0" smtClean="0"/>
              <a:t>limei advertising platform</a:t>
            </a:r>
            <a:endParaRPr lang="zh-CN" altLang="en-US" dirty="0"/>
          </a:p>
        </p:txBody>
      </p:sp>
      <p:sp>
        <p:nvSpPr>
          <p:cNvPr id="6" name="灯片编号占位符 5"/>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Tree>
    <p:extLst>
      <p:ext uri="{BB962C8B-B14F-4D97-AF65-F5344CB8AC3E}">
        <p14:creationId xmlns:p14="http://schemas.microsoft.com/office/powerpoint/2010/main" xmlns="" val="2941866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7613" y="274638"/>
            <a:ext cx="2741612"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5613"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en-US" altLang="zh-CN" dirty="0" smtClean="0"/>
              <a:t>limei advertising platform</a:t>
            </a:r>
            <a:endParaRPr lang="zh-CN" altLang="en-US" dirty="0"/>
          </a:p>
        </p:txBody>
      </p:sp>
      <p:sp>
        <p:nvSpPr>
          <p:cNvPr id="6" name="灯片编号占位符 5"/>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Tree>
    <p:extLst>
      <p:ext uri="{BB962C8B-B14F-4D97-AF65-F5344CB8AC3E}">
        <p14:creationId xmlns:p14="http://schemas.microsoft.com/office/powerpoint/2010/main" xmlns="" val="26319133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53196" y="2060849"/>
            <a:ext cx="10360025" cy="1470025"/>
          </a:xfrm>
          <a:prstGeom prst="rect">
            <a:avLst/>
          </a:prstGeom>
        </p:spPr>
        <p:txBody>
          <a:bodyPr>
            <a:noAutofit/>
          </a:bodyPr>
          <a:lstStyle>
            <a:lvl1pPr algn="ctr">
              <a:defRPr sz="6000">
                <a:latin typeface="微软雅黑" pitchFamily="34" charset="-122"/>
                <a:ea typeface="微软雅黑" pitchFamily="34" charset="-122"/>
              </a:defRPr>
            </a:lvl1pPr>
          </a:lstStyle>
          <a:p>
            <a:r>
              <a:rPr lang="zh-CN" altLang="en-US" dirty="0" smtClean="0"/>
              <a:t>单击此处编辑标题样式</a:t>
            </a:r>
            <a:endParaRPr lang="zh-CN" altLang="en-US" dirty="0"/>
          </a:p>
        </p:txBody>
      </p:sp>
      <p:sp>
        <p:nvSpPr>
          <p:cNvPr id="3" name="副标题 2"/>
          <p:cNvSpPr>
            <a:spLocks noGrp="1"/>
          </p:cNvSpPr>
          <p:nvPr>
            <p:ph type="subTitle" idx="1"/>
          </p:nvPr>
        </p:nvSpPr>
        <p:spPr>
          <a:xfrm>
            <a:off x="1828800" y="3886200"/>
            <a:ext cx="8531225" cy="1752600"/>
          </a:xfrm>
          <a:prstGeom prst="rect">
            <a:avLst/>
          </a:prstGeom>
        </p:spPr>
        <p:txBody>
          <a:bodyPr/>
          <a:lstStyle>
            <a:lvl1pPr marL="0" indent="0" algn="ctr">
              <a:buNone/>
              <a:defRPr sz="3200">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5" name="页脚占位符 4"/>
          <p:cNvSpPr>
            <a:spLocks noGrp="1"/>
          </p:cNvSpPr>
          <p:nvPr>
            <p:ph type="ftr" sz="quarter" idx="11"/>
          </p:nvPr>
        </p:nvSpPr>
        <p:spPr/>
        <p:txBody>
          <a:bodyPr/>
          <a:lstStyle/>
          <a:p>
            <a:r>
              <a:rPr lang="en-US" altLang="zh-CN" dirty="0" smtClean="0"/>
              <a:t>limei advertising platform</a:t>
            </a:r>
            <a:endParaRPr lang="zh-CN" altLang="en-US" dirty="0"/>
          </a:p>
        </p:txBody>
      </p:sp>
      <p:sp>
        <p:nvSpPr>
          <p:cNvPr id="6" name="灯片编号占位符 5"/>
          <p:cNvSpPr>
            <a:spLocks noGrp="1"/>
          </p:cNvSpPr>
          <p:nvPr>
            <p:ph type="sldNum" sz="quarter" idx="12"/>
          </p:nvPr>
        </p:nvSpPr>
        <p:spPr/>
        <p:txBody>
          <a:bodyPr/>
          <a:lstStyle/>
          <a:p>
            <a:r>
              <a:rPr lang="en-US" altLang="zh-CN" dirty="0" smtClean="0"/>
              <a:t>Page </a:t>
            </a:r>
            <a:fld id="{F32FAEB7-D945-47EF-8031-93280887D3E5}" type="slidenum">
              <a:rPr lang="zh-CN" altLang="en-US" smtClean="0"/>
              <a:pPr/>
              <a:t>‹#›</a:t>
            </a:fld>
            <a:endParaRPr lang="zh-CN" altLang="en-US" dirty="0"/>
          </a:p>
        </p:txBody>
      </p:sp>
    </p:spTree>
    <p:extLst>
      <p:ext uri="{BB962C8B-B14F-4D97-AF65-F5344CB8AC3E}">
        <p14:creationId xmlns:p14="http://schemas.microsoft.com/office/powerpoint/2010/main" xmlns="" val="3131407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259303" y="1848238"/>
            <a:ext cx="3625518" cy="1105239"/>
          </a:xfrm>
          <a:prstGeom prst="rect">
            <a:avLst/>
          </a:prstGeom>
        </p:spPr>
      </p:pic>
      <p:sp>
        <p:nvSpPr>
          <p:cNvPr id="5" name="页脚占位符 2"/>
          <p:cNvSpPr txBox="1">
            <a:spLocks/>
          </p:cNvSpPr>
          <p:nvPr userDrawn="1"/>
        </p:nvSpPr>
        <p:spPr>
          <a:xfrm>
            <a:off x="7718425" y="6356350"/>
            <a:ext cx="3860800" cy="365125"/>
          </a:xfrm>
          <a:prstGeom prst="rect">
            <a:avLst/>
          </a:prstGeom>
        </p:spPr>
        <p:txBody>
          <a:bodyPr vert="horz" lIns="91440" tIns="45720" rIns="91440" bIns="45720" rtlCol="0" anchor="ctr"/>
          <a:lstStyle>
            <a:defPPr>
              <a:defRPr lang="en-US"/>
            </a:defPPr>
            <a:lvl1pPr marL="0" algn="r" defTabSz="914363" rtl="0" eaLnBrk="1" latinLnBrk="0" hangingPunct="1">
              <a:defRPr sz="1200" kern="1200">
                <a:solidFill>
                  <a:srgbClr val="0081CC"/>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81CC"/>
                </a:solidFill>
                <a:effectLst/>
                <a:uLnTx/>
                <a:uFillTx/>
                <a:latin typeface="Calibri"/>
                <a:ea typeface="宋体"/>
                <a:cs typeface="+mn-cs"/>
              </a:rPr>
              <a:t>limei advertising platform</a:t>
            </a:r>
            <a:endParaRPr kumimoji="0" lang="zh-CN" altLang="en-US" sz="1200" b="0" i="0" u="none" strike="noStrike" kern="1200" cap="none" spc="0" normalizeH="0" baseline="0" noProof="0" dirty="0">
              <a:ln>
                <a:noFill/>
              </a:ln>
              <a:solidFill>
                <a:srgbClr val="0081CC"/>
              </a:solidFill>
              <a:effectLst/>
              <a:uLnTx/>
              <a:uFillTx/>
              <a:latin typeface="Calibri"/>
              <a:ea typeface="宋体"/>
              <a:cs typeface="+mn-cs"/>
            </a:endParaRPr>
          </a:p>
        </p:txBody>
      </p:sp>
      <p:sp>
        <p:nvSpPr>
          <p:cNvPr id="9" name="文本占位符 8"/>
          <p:cNvSpPr>
            <a:spLocks noGrp="1"/>
          </p:cNvSpPr>
          <p:nvPr>
            <p:ph type="body" sz="quarter" idx="10" hasCustomPrompt="1"/>
          </p:nvPr>
        </p:nvSpPr>
        <p:spPr>
          <a:xfrm>
            <a:off x="5829300" y="2400857"/>
            <a:ext cx="5599008" cy="680177"/>
          </a:xfrm>
          <a:prstGeom prst="rect">
            <a:avLst/>
          </a:prstGeom>
        </p:spPr>
        <p:txBody>
          <a:bodyPr>
            <a:normAutofit/>
          </a:bodyPr>
          <a:lstStyle>
            <a:lvl1pPr marL="0" indent="0">
              <a:buNone/>
              <a:defRPr lang="en-US" altLang="zh-CN" sz="3200" kern="1200" dirty="0" smtClean="0">
                <a:solidFill>
                  <a:schemeClr val="tx1">
                    <a:lumMod val="75000"/>
                    <a:lumOff val="25000"/>
                  </a:schemeClr>
                </a:solidFill>
                <a:latin typeface="Segoe UI Light" pitchFamily="34" charset="0"/>
                <a:ea typeface="微软雅黑" pitchFamily="34" charset="-122"/>
                <a:cs typeface="+mn-cs"/>
              </a:defRPr>
            </a:lvl1pPr>
          </a:lstStyle>
          <a:p>
            <a:r>
              <a:rPr lang="zh-CN" altLang="en-US"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单击此处添加标题</a:t>
            </a:r>
            <a:endParaRPr lang="en-US" altLang="zh-CN"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8" name="文本占位符 17"/>
          <p:cNvSpPr>
            <a:spLocks noGrp="1"/>
          </p:cNvSpPr>
          <p:nvPr>
            <p:ph type="body" sz="quarter" idx="11" hasCustomPrompt="1"/>
          </p:nvPr>
        </p:nvSpPr>
        <p:spPr>
          <a:xfrm>
            <a:off x="5829300" y="3467100"/>
            <a:ext cx="3819525" cy="381000"/>
          </a:xfrm>
          <a:prstGeom prst="rect">
            <a:avLst/>
          </a:prstGeom>
        </p:spPr>
        <p:txBody>
          <a:bodyPr/>
          <a:lstStyle>
            <a:lvl1pPr marL="0" indent="0">
              <a:buNone/>
              <a:defRPr sz="2400">
                <a:solidFill>
                  <a:schemeClr val="tx1">
                    <a:lumMod val="50000"/>
                    <a:lumOff val="50000"/>
                  </a:schemeClr>
                </a:solidFill>
              </a:defRPr>
            </a:lvl1pPr>
          </a:lstStyle>
          <a:p>
            <a:pPr lvl="0"/>
            <a:r>
              <a:rPr lang="zh-CN" altLang="en-US" dirty="0" smtClean="0"/>
              <a:t>发言人</a:t>
            </a:r>
            <a:endParaRPr lang="zh-CN" altLang="en-US" dirty="0"/>
          </a:p>
        </p:txBody>
      </p:sp>
      <p:sp>
        <p:nvSpPr>
          <p:cNvPr id="20" name="文本占位符 19"/>
          <p:cNvSpPr>
            <a:spLocks noGrp="1"/>
          </p:cNvSpPr>
          <p:nvPr>
            <p:ph type="body" sz="quarter" idx="12" hasCustomPrompt="1"/>
          </p:nvPr>
        </p:nvSpPr>
        <p:spPr>
          <a:xfrm>
            <a:off x="5829300" y="4514850"/>
            <a:ext cx="3781425" cy="1549774"/>
          </a:xfrm>
          <a:prstGeom prst="rect">
            <a:avLst/>
          </a:prstGeom>
        </p:spPr>
        <p:txBody>
          <a:bodyPr/>
          <a:lstStyle>
            <a:lvl1pPr marL="0" indent="0">
              <a:buFontTx/>
              <a:buNone/>
              <a:defRPr sz="1400">
                <a:solidFill>
                  <a:schemeClr val="tx1">
                    <a:lumMod val="50000"/>
                    <a:lumOff val="50000"/>
                  </a:schemeClr>
                </a:solidFill>
                <a:latin typeface="+mn-ea"/>
                <a:ea typeface="+mn-ea"/>
              </a:defRPr>
            </a:lvl1pPr>
          </a:lstStyle>
          <a:p>
            <a:pPr lvl="0"/>
            <a:r>
              <a:rPr lang="en-US" altLang="zh-CN" dirty="0" smtClean="0"/>
              <a:t>Title</a:t>
            </a:r>
            <a:r>
              <a:rPr lang="zh-CN" altLang="en-US" dirty="0" smtClean="0"/>
              <a:t>：</a:t>
            </a:r>
            <a:endParaRPr lang="en-US" altLang="zh-CN" dirty="0" smtClean="0"/>
          </a:p>
          <a:p>
            <a:pPr lvl="0"/>
            <a:r>
              <a:rPr lang="en-US" altLang="zh-CN" dirty="0" smtClean="0"/>
              <a:t>Email</a:t>
            </a:r>
            <a:r>
              <a:rPr lang="zh-CN" altLang="en-US" dirty="0" smtClean="0"/>
              <a:t>：</a:t>
            </a:r>
            <a:endParaRPr lang="en-US" altLang="zh-CN" dirty="0" smtClean="0"/>
          </a:p>
          <a:p>
            <a:pPr lvl="0"/>
            <a:r>
              <a:rPr lang="en-US" altLang="zh-CN" dirty="0" smtClean="0"/>
              <a:t>TEL</a:t>
            </a:r>
            <a:r>
              <a:rPr lang="zh-CN" altLang="en-US" dirty="0" smtClean="0"/>
              <a:t>：</a:t>
            </a:r>
            <a:endParaRPr lang="en-US" altLang="zh-CN" dirty="0" smtClean="0"/>
          </a:p>
          <a:p>
            <a:pPr lvl="0"/>
            <a:endParaRPr lang="zh-CN" altLang="en-US" dirty="0"/>
          </a:p>
        </p:txBody>
      </p:sp>
      <p:grpSp>
        <p:nvGrpSpPr>
          <p:cNvPr id="8" name="组合 7"/>
          <p:cNvGrpSpPr/>
          <p:nvPr userDrawn="1"/>
        </p:nvGrpSpPr>
        <p:grpSpPr>
          <a:xfrm>
            <a:off x="609600" y="6324600"/>
            <a:ext cx="10969625" cy="72000"/>
            <a:chOff x="609600" y="6324600"/>
            <a:chExt cx="10969625" cy="72000"/>
          </a:xfrm>
        </p:grpSpPr>
        <p:sp>
          <p:nvSpPr>
            <p:cNvPr id="10" name="矩形 9"/>
            <p:cNvSpPr/>
            <p:nvPr userDrawn="1"/>
          </p:nvSpPr>
          <p:spPr bwMode="auto">
            <a:xfrm>
              <a:off x="609600" y="6324600"/>
              <a:ext cx="9296400" cy="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zh-CN" alt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矩形 11"/>
            <p:cNvSpPr/>
            <p:nvPr userDrawn="1"/>
          </p:nvSpPr>
          <p:spPr bwMode="auto">
            <a:xfrm>
              <a:off x="9658351" y="6324600"/>
              <a:ext cx="1920874" cy="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zh-CN" alt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xmlns="" val="411715367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81CC"/>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259303" y="1848238"/>
            <a:ext cx="3625517" cy="1105239"/>
          </a:xfrm>
          <a:prstGeom prst="rect">
            <a:avLst/>
          </a:prstGeom>
        </p:spPr>
      </p:pic>
      <p:cxnSp>
        <p:nvCxnSpPr>
          <p:cNvPr id="10" name="直接连接符 9"/>
          <p:cNvCxnSpPr/>
          <p:nvPr userDrawn="1"/>
        </p:nvCxnSpPr>
        <p:spPr>
          <a:xfrm>
            <a:off x="760099" y="3193062"/>
            <a:ext cx="10668626" cy="0"/>
          </a:xfrm>
          <a:prstGeom prst="line">
            <a:avLst/>
          </a:prstGeom>
          <a:ln w="25400">
            <a:solidFill>
              <a:srgbClr val="0081CC">
                <a:alpha val="50196"/>
              </a:srgbClr>
            </a:solidFill>
            <a:prstDash val="sysDash"/>
          </a:ln>
          <a:effectLst>
            <a:outerShdw blurRad="406400" dist="533400" dir="5400000" sx="65000" sy="65000" rotWithShape="0">
              <a:srgbClr val="000000">
                <a:alpha val="6000"/>
              </a:srgbClr>
            </a:outerShdw>
          </a:effectLst>
        </p:spPr>
        <p:style>
          <a:lnRef idx="3">
            <a:schemeClr val="accent5"/>
          </a:lnRef>
          <a:fillRef idx="0">
            <a:schemeClr val="accent5"/>
          </a:fillRef>
          <a:effectRef idx="2">
            <a:schemeClr val="accent5"/>
          </a:effectRef>
          <a:fontRef idx="minor">
            <a:schemeClr val="tx1"/>
          </a:fontRef>
        </p:style>
      </p:cxnSp>
      <p:cxnSp>
        <p:nvCxnSpPr>
          <p:cNvPr id="11" name="直接连接符 10"/>
          <p:cNvCxnSpPr/>
          <p:nvPr userDrawn="1"/>
        </p:nvCxnSpPr>
        <p:spPr>
          <a:xfrm>
            <a:off x="759600" y="3193200"/>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
        <p:nvSpPr>
          <p:cNvPr id="6" name="内容占位符 2"/>
          <p:cNvSpPr>
            <a:spLocks noGrp="1"/>
          </p:cNvSpPr>
          <p:nvPr>
            <p:ph sz="quarter" idx="10" hasCustomPrompt="1"/>
          </p:nvPr>
        </p:nvSpPr>
        <p:spPr>
          <a:xfrm>
            <a:off x="5757531" y="2400299"/>
            <a:ext cx="5671194" cy="553177"/>
          </a:xfrm>
          <a:prstGeom prst="rect">
            <a:avLst/>
          </a:prstGeom>
        </p:spPr>
        <p:txBody>
          <a:bodyPr/>
          <a:lstStyle>
            <a:lvl1pPr marL="0" indent="0">
              <a:buNone/>
              <a:defRPr lang="zh-CN" altLang="en-US" sz="4000" kern="1200" dirty="0" smtClean="0">
                <a:solidFill>
                  <a:schemeClr val="tx1"/>
                </a:solidFill>
                <a:latin typeface="微软雅黑" pitchFamily="34" charset="-122"/>
                <a:ea typeface="微软雅黑" pitchFamily="34" charset="-122"/>
                <a:cs typeface="+mn-cs"/>
              </a:defRPr>
            </a:lvl1pPr>
          </a:lstStyle>
          <a:p>
            <a:pPr lvl="0"/>
            <a:r>
              <a:rPr lang="zh-CN" altLang="en-US" dirty="0" smtClean="0"/>
              <a:t>单击此处添加标题</a:t>
            </a:r>
          </a:p>
        </p:txBody>
      </p:sp>
      <p:sp>
        <p:nvSpPr>
          <p:cNvPr id="3" name="内容占位符 2"/>
          <p:cNvSpPr>
            <a:spLocks noGrp="1"/>
          </p:cNvSpPr>
          <p:nvPr>
            <p:ph sz="quarter" idx="13" hasCustomPrompt="1"/>
          </p:nvPr>
        </p:nvSpPr>
        <p:spPr>
          <a:xfrm>
            <a:off x="5751513" y="3392488"/>
            <a:ext cx="5676900" cy="249299"/>
          </a:xfrm>
          <a:prstGeom prst="rect">
            <a:avLst/>
          </a:prstGeom>
        </p:spPr>
        <p:txBody>
          <a:bodyPr/>
          <a:lstStyle>
            <a:lvl1pPr marL="0" indent="0">
              <a:buNone/>
              <a:defRPr sz="1800">
                <a:solidFill>
                  <a:schemeClr val="tx1">
                    <a:lumMod val="85000"/>
                  </a:schemeClr>
                </a:solidFill>
              </a:defRPr>
            </a:lvl1pPr>
          </a:lstStyle>
          <a:p>
            <a:pPr lvl="0"/>
            <a:r>
              <a:rPr lang="zh-CN" altLang="en-US" dirty="0" smtClean="0"/>
              <a:t>单击此处添加标题</a:t>
            </a:r>
            <a:endParaRPr lang="zh-CN" altLang="en-US" dirty="0"/>
          </a:p>
        </p:txBody>
      </p:sp>
      <p:sp>
        <p:nvSpPr>
          <p:cNvPr id="12" name="页脚占位符 1"/>
          <p:cNvSpPr>
            <a:spLocks noGrp="1"/>
          </p:cNvSpPr>
          <p:nvPr>
            <p:ph type="ftr" sz="quarter" idx="3"/>
          </p:nvPr>
        </p:nvSpPr>
        <p:spPr>
          <a:xfrm>
            <a:off x="7718425" y="6356350"/>
            <a:ext cx="3860800" cy="365125"/>
          </a:xfrm>
          <a:prstGeom prst="rect">
            <a:avLst/>
          </a:prstGeom>
        </p:spPr>
        <p:txBody>
          <a:bodyPr/>
          <a:lstStyle>
            <a:lvl1pPr algn="r">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ysClr val="window" lastClr="FFFFFF"/>
                </a:solidFill>
                <a:effectLst/>
                <a:uLnTx/>
                <a:uFillTx/>
              </a:rPr>
              <a:t>limei</a:t>
            </a:r>
            <a:r>
              <a:rPr kumimoji="0" lang="en-US" altLang="zh-CN" sz="1800" b="0" i="0" u="none" strike="noStrike" kern="0" cap="none" spc="0" normalizeH="0" baseline="0" noProof="0" dirty="0" smtClean="0">
                <a:ln>
                  <a:noFill/>
                </a:ln>
                <a:solidFill>
                  <a:sysClr val="windowText" lastClr="000000"/>
                </a:solidFill>
                <a:effectLst/>
                <a:uLnTx/>
                <a:uFillTx/>
              </a:rPr>
              <a:t> </a:t>
            </a:r>
            <a:r>
              <a:rPr kumimoji="0" lang="en-US" altLang="zh-CN" sz="1200" b="0" i="0" u="none" strike="noStrike" kern="0" cap="none" spc="0" normalizeH="0" baseline="0" noProof="0" dirty="0" smtClean="0">
                <a:ln>
                  <a:noFill/>
                </a:ln>
                <a:solidFill>
                  <a:sysClr val="window" lastClr="FFFFFF"/>
                </a:solidFill>
                <a:effectLst/>
                <a:uLnTx/>
                <a:uFillTx/>
              </a:rPr>
              <a:t>advertising platform</a:t>
            </a:r>
            <a:endParaRPr kumimoji="0" lang="zh-CN" altLang="en-US" sz="1200" b="0" i="0" u="none" strike="noStrike" kern="0" cap="none" spc="0" normalizeH="0" baseline="0" noProof="0" dirty="0" smtClean="0">
              <a:ln>
                <a:noFill/>
              </a:ln>
              <a:solidFill>
                <a:sysClr val="window" lastClr="FFFFFF"/>
              </a:solidFill>
              <a:effectLst/>
              <a:uLnTx/>
              <a:uFillTx/>
            </a:endParaRPr>
          </a:p>
        </p:txBody>
      </p:sp>
    </p:spTree>
    <p:extLst>
      <p:ext uri="{BB962C8B-B14F-4D97-AF65-F5344CB8AC3E}">
        <p14:creationId xmlns:p14="http://schemas.microsoft.com/office/powerpoint/2010/main" xmlns="" val="109158587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0081CC"/>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13" name="Text Placeholder 5"/>
          <p:cNvSpPr>
            <a:spLocks noGrp="1"/>
          </p:cNvSpPr>
          <p:nvPr>
            <p:ph type="body" sz="quarter" idx="10" hasCustomPrompt="1"/>
          </p:nvPr>
        </p:nvSpPr>
        <p:spPr>
          <a:xfrm>
            <a:off x="759600" y="2587180"/>
            <a:ext cx="10948532" cy="472670"/>
          </a:xfrm>
          <a:prstGeom prst="rect">
            <a:avLst/>
          </a:prstGeom>
        </p:spPr>
        <p:txBody>
          <a:bodyPr/>
          <a:lstStyle>
            <a:lvl1pPr marL="0" indent="0">
              <a:buNone/>
              <a:defRPr sz="2100" i="0" spc="-100" baseline="0">
                <a:solidFill>
                  <a:schemeClr val="bg1"/>
                </a:solidFill>
                <a:latin typeface="Segoe UI Light"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100" normalizeH="0" baseline="0" noProof="0" dirty="0" smtClean="0">
                <a:ln>
                  <a:noFill/>
                </a:ln>
                <a:solidFill>
                  <a:sysClr val="window" lastClr="FFFFFF"/>
                </a:solidFill>
                <a:effectLst/>
                <a:uLnTx/>
                <a:uFillTx/>
                <a:latin typeface="Segoe UI Light" pitchFamily="34" charset="0"/>
              </a:rPr>
              <a:t>Click to edit title style</a:t>
            </a:r>
          </a:p>
        </p:txBody>
      </p:sp>
      <p:cxnSp>
        <p:nvCxnSpPr>
          <p:cNvPr id="14" name="直接连接符 13"/>
          <p:cNvCxnSpPr/>
          <p:nvPr userDrawn="1"/>
        </p:nvCxnSpPr>
        <p:spPr>
          <a:xfrm>
            <a:off x="759600" y="3193200"/>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Tree>
    <p:extLst>
      <p:ext uri="{BB962C8B-B14F-4D97-AF65-F5344CB8AC3E}">
        <p14:creationId xmlns:p14="http://schemas.microsoft.com/office/powerpoint/2010/main" xmlns="" val="199568750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0081CC"/>
        </a:solidFill>
        <a:effectLst/>
      </p:bgPr>
    </p:bg>
    <p:spTree>
      <p:nvGrpSpPr>
        <p:cNvPr id="1" name=""/>
        <p:cNvGrpSpPr/>
        <p:nvPr/>
      </p:nvGrpSpPr>
      <p:grpSpPr>
        <a:xfrm>
          <a:off x="0" y="0"/>
          <a:ext cx="0" cy="0"/>
          <a:chOff x="0" y="0"/>
          <a:chExt cx="0" cy="0"/>
        </a:xfrm>
      </p:grpSpPr>
      <p:cxnSp>
        <p:nvCxnSpPr>
          <p:cNvPr id="2" name="直接连接符 1"/>
          <p:cNvCxnSpPr/>
          <p:nvPr userDrawn="1"/>
        </p:nvCxnSpPr>
        <p:spPr>
          <a:xfrm>
            <a:off x="360362" y="6121239"/>
            <a:ext cx="11468100" cy="0"/>
          </a:xfrm>
          <a:prstGeom prst="line">
            <a:avLst/>
          </a:prstGeom>
          <a:ln>
            <a:solidFill>
              <a:schemeClr val="tx1">
                <a:lumMod val="8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6" name="标题 1"/>
          <p:cNvSpPr>
            <a:spLocks noGrp="1"/>
          </p:cNvSpPr>
          <p:nvPr>
            <p:ph type="title"/>
          </p:nvPr>
        </p:nvSpPr>
        <p:spPr>
          <a:xfrm>
            <a:off x="609600" y="430755"/>
            <a:ext cx="10969625" cy="1057469"/>
          </a:xfrm>
          <a:prstGeom prst="rect">
            <a:avLst/>
          </a:prstGeom>
        </p:spPr>
        <p:txBody>
          <a:bodyPr/>
          <a:lstStyle>
            <a:lvl1pPr>
              <a:defRPr sz="4800" baseline="0">
                <a:latin typeface="Segoe UI" pitchFamily="34" charset="0"/>
                <a:ea typeface="微软雅黑" pitchFamily="34" charset="-122"/>
              </a:defRPr>
            </a:lvl1pPr>
          </a:lstStyle>
          <a:p>
            <a:r>
              <a:rPr lang="zh-CN" altLang="en-US" dirty="0" smtClean="0"/>
              <a:t>单击此处编辑母版标题样式</a:t>
            </a:r>
            <a:endParaRPr lang="zh-CN" altLang="en-US" dirty="0"/>
          </a:p>
        </p:txBody>
      </p:sp>
      <p:sp>
        <p:nvSpPr>
          <p:cNvPr id="7" name="内容占位符 2"/>
          <p:cNvSpPr>
            <a:spLocks noGrp="1"/>
          </p:cNvSpPr>
          <p:nvPr>
            <p:ph idx="1"/>
          </p:nvPr>
        </p:nvSpPr>
        <p:spPr>
          <a:xfrm>
            <a:off x="609600" y="1756317"/>
            <a:ext cx="10969625" cy="4187283"/>
          </a:xfrm>
          <a:prstGeom prst="rect">
            <a:avLst/>
          </a:prstGeom>
        </p:spPr>
        <p:txBody>
          <a:bodyPr/>
          <a:lstStyle>
            <a:lvl1pPr>
              <a:lnSpc>
                <a:spcPct val="100000"/>
              </a:lnSpc>
              <a:defRPr baseline="0">
                <a:latin typeface="Segoe UI" pitchFamily="34" charset="0"/>
                <a:ea typeface="微软雅黑" pitchFamily="34" charset="-122"/>
              </a:defRPr>
            </a:lvl1pPr>
            <a:lvl2pPr>
              <a:lnSpc>
                <a:spcPct val="100000"/>
              </a:lnSpc>
              <a:defRPr baseline="0">
                <a:latin typeface="Segoe UI" pitchFamily="34" charset="0"/>
                <a:ea typeface="微软雅黑" pitchFamily="34" charset="-122"/>
              </a:defRPr>
            </a:lvl2pPr>
            <a:lvl3pPr>
              <a:lnSpc>
                <a:spcPct val="100000"/>
              </a:lnSpc>
              <a:defRPr baseline="0">
                <a:latin typeface="Segoe UI" pitchFamily="34" charset="0"/>
                <a:ea typeface="微软雅黑" pitchFamily="34" charset="-122"/>
              </a:defRPr>
            </a:lvl3pPr>
            <a:lvl4pPr marL="1440000">
              <a:lnSpc>
                <a:spcPct val="100000"/>
              </a:lnSpc>
              <a:defRPr baseline="0">
                <a:latin typeface="Segoe UI" pitchFamily="34" charset="0"/>
                <a:ea typeface="微软雅黑" pitchFamily="34" charset="-122"/>
              </a:defRPr>
            </a:lvl4pPr>
            <a:lvl5pPr>
              <a:lnSpc>
                <a:spcPct val="100000"/>
              </a:lnSpc>
              <a:defRPr sz="1800" baseline="0">
                <a:latin typeface="Segoe UI" pitchFamily="34" charset="0"/>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tx1"/>
                </a:solidFill>
                <a:latin typeface="+mn-lt"/>
              </a:defRPr>
            </a:lvl1pPr>
          </a:lstStyle>
          <a:p>
            <a:pPr defTabSz="914400"/>
            <a:r>
              <a:rPr lang="en-US" altLang="zh-CN" kern="0" dirty="0" smtClean="0">
                <a:latin typeface="Calibri"/>
              </a:rPr>
              <a:t>Page </a:t>
            </a:r>
            <a:fld id="{F32FAEB7-D945-47EF-8031-93280887D3E5}" type="slidenum">
              <a:rPr lang="zh-CN" altLang="en-US" kern="0" smtClean="0">
                <a:latin typeface="Calibri"/>
              </a:rPr>
              <a:pPr defTabSz="914400"/>
              <a:t>‹#›</a:t>
            </a:fld>
            <a:endParaRPr lang="zh-CN" altLang="en-US" kern="0" dirty="0" smtClean="0">
              <a:latin typeface="Calibri"/>
            </a:endParaRPr>
          </a:p>
        </p:txBody>
      </p:sp>
    </p:spTree>
    <p:extLst>
      <p:ext uri="{BB962C8B-B14F-4D97-AF65-F5344CB8AC3E}">
        <p14:creationId xmlns:p14="http://schemas.microsoft.com/office/powerpoint/2010/main" xmlns="" val="198523393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tx1"/>
                </a:solidFill>
                <a:latin typeface="+mn-lt"/>
              </a:defRPr>
            </a:lvl1pPr>
          </a:lstStyle>
          <a:p>
            <a:pPr defTabSz="914400"/>
            <a:r>
              <a:rPr lang="en-US" altLang="zh-CN" kern="0" dirty="0" smtClean="0">
                <a:latin typeface="Calibri"/>
              </a:rPr>
              <a:t>Page </a:t>
            </a:r>
            <a:fld id="{F32FAEB7-D945-47EF-8031-93280887D3E5}" type="slidenum">
              <a:rPr lang="zh-CN" altLang="en-US" kern="0" smtClean="0">
                <a:latin typeface="Calibri"/>
              </a:rPr>
              <a:pPr defTabSz="914400"/>
              <a:t>‹#›</a:t>
            </a:fld>
            <a:endParaRPr lang="zh-CN" altLang="en-US" kern="0" dirty="0" smtClean="0">
              <a:latin typeface="Calibri"/>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132391" y="309171"/>
            <a:ext cx="1446833" cy="441067"/>
          </a:xfrm>
          <a:prstGeom prst="rect">
            <a:avLst/>
          </a:prstGeom>
        </p:spPr>
      </p:pic>
      <p:cxnSp>
        <p:nvCxnSpPr>
          <p:cNvPr id="11" name="直接连接符 10"/>
          <p:cNvCxnSpPr/>
          <p:nvPr userDrawn="1"/>
        </p:nvCxnSpPr>
        <p:spPr>
          <a:xfrm>
            <a:off x="609600" y="922338"/>
            <a:ext cx="10969625"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
        <p:nvSpPr>
          <p:cNvPr id="15" name="内容占位符 14"/>
          <p:cNvSpPr>
            <a:spLocks noGrp="1"/>
          </p:cNvSpPr>
          <p:nvPr>
            <p:ph sz="quarter" idx="10" hasCustomPrompt="1"/>
          </p:nvPr>
        </p:nvSpPr>
        <p:spPr>
          <a:xfrm>
            <a:off x="609600" y="529704"/>
            <a:ext cx="4948238" cy="392634"/>
          </a:xfrm>
          <a:prstGeom prst="rect">
            <a:avLst/>
          </a:prstGeom>
        </p:spPr>
        <p:txBody>
          <a:bodyPr/>
          <a:lstStyle>
            <a:lvl1pPr marL="0" indent="0">
              <a:buNone/>
              <a:defRPr sz="1800">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
        <p:nvSpPr>
          <p:cNvPr id="9" name="页脚占位符 1"/>
          <p:cNvSpPr>
            <a:spLocks noGrp="1"/>
          </p:cNvSpPr>
          <p:nvPr>
            <p:ph type="ftr" sz="quarter" idx="3"/>
          </p:nvPr>
        </p:nvSpPr>
        <p:spPr>
          <a:xfrm>
            <a:off x="7718425" y="6356350"/>
            <a:ext cx="3860800" cy="365125"/>
          </a:xfrm>
          <a:prstGeom prst="rect">
            <a:avLst/>
          </a:prstGeom>
        </p:spPr>
        <p:txBody>
          <a:bodyPr/>
          <a:lstStyle>
            <a:lvl1pPr algn="r">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ysClr val="window" lastClr="FFFFFF"/>
                </a:solidFill>
                <a:effectLst/>
                <a:uLnTx/>
                <a:uFillTx/>
              </a:rPr>
              <a:t>limei</a:t>
            </a:r>
            <a:r>
              <a:rPr kumimoji="0" lang="en-US" altLang="zh-CN" sz="1800" b="0" i="0" u="none" strike="noStrike" kern="0" cap="none" spc="0" normalizeH="0" baseline="0" noProof="0" dirty="0" smtClean="0">
                <a:ln>
                  <a:noFill/>
                </a:ln>
                <a:solidFill>
                  <a:sysClr val="windowText" lastClr="000000"/>
                </a:solidFill>
                <a:effectLst/>
                <a:uLnTx/>
                <a:uFillTx/>
              </a:rPr>
              <a:t> </a:t>
            </a:r>
            <a:r>
              <a:rPr kumimoji="0" lang="en-US" altLang="zh-CN" sz="1200" b="0" i="0" u="none" strike="noStrike" kern="0" cap="none" spc="0" normalizeH="0" baseline="0" noProof="0" dirty="0" smtClean="0">
                <a:ln>
                  <a:noFill/>
                </a:ln>
                <a:solidFill>
                  <a:sysClr val="window" lastClr="FFFFFF"/>
                </a:solidFill>
                <a:effectLst/>
                <a:uLnTx/>
                <a:uFillTx/>
              </a:rPr>
              <a:t>advertising platform</a:t>
            </a:r>
            <a:endParaRPr kumimoji="0" lang="zh-CN" altLang="en-US" sz="1200" b="0" i="0" u="none" strike="noStrike" kern="0" cap="none" spc="0" normalizeH="0" baseline="0" noProof="0" dirty="0" smtClean="0">
              <a:ln>
                <a:noFill/>
              </a:ln>
              <a:solidFill>
                <a:sysClr val="window" lastClr="FFFFFF"/>
              </a:solidFill>
              <a:effectLst/>
              <a:uLnTx/>
              <a:uFillTx/>
            </a:endParaRPr>
          </a:p>
        </p:txBody>
      </p:sp>
    </p:spTree>
    <p:extLst>
      <p:ext uri="{BB962C8B-B14F-4D97-AF65-F5344CB8AC3E}">
        <p14:creationId xmlns:p14="http://schemas.microsoft.com/office/powerpoint/2010/main" xmlns="" val="241043064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759600" y="2587180"/>
            <a:ext cx="10948532" cy="472670"/>
          </a:xfrm>
          <a:prstGeom prst="rect">
            <a:avLst/>
          </a:prstGeom>
        </p:spPr>
        <p:txBody>
          <a:bodyPr/>
          <a:lstStyle>
            <a:lvl1pPr marL="0" indent="0">
              <a:buNone/>
              <a:defRPr sz="2100" i="0" spc="-100" baseline="0">
                <a:solidFill>
                  <a:schemeClr val="bg1"/>
                </a:solidFill>
                <a:latin typeface="Segoe UI Light" pitchFamily="34" charset="0"/>
              </a:defRPr>
            </a:lvl1pPr>
          </a:lstStyle>
          <a:p>
            <a:pPr lvl="0"/>
            <a:r>
              <a:rPr lang="en-US" dirty="0" smtClean="0"/>
              <a:t>Click to edit title style</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cxnSp>
        <p:nvCxnSpPr>
          <p:cNvPr id="8" name="直接连接符 7"/>
          <p:cNvCxnSpPr/>
          <p:nvPr userDrawn="1"/>
        </p:nvCxnSpPr>
        <p:spPr>
          <a:xfrm>
            <a:off x="759600" y="3193200"/>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Tree>
    <p:extLst>
      <p:ext uri="{BB962C8B-B14F-4D97-AF65-F5344CB8AC3E}">
        <p14:creationId xmlns:p14="http://schemas.microsoft.com/office/powerpoint/2010/main" xmlns="" val="1844174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B7D31B"/>
        </a:solidFill>
        <a:effectLst/>
      </p:bgPr>
    </p:bg>
    <p:spTree>
      <p:nvGrpSpPr>
        <p:cNvPr id="1" name=""/>
        <p:cNvGrpSpPr/>
        <p:nvPr/>
      </p:nvGrpSpPr>
      <p:grpSpPr>
        <a:xfrm>
          <a:off x="0" y="0"/>
          <a:ext cx="0" cy="0"/>
          <a:chOff x="0" y="0"/>
          <a:chExt cx="0" cy="0"/>
        </a:xfrm>
      </p:grpSpPr>
      <p:cxnSp>
        <p:nvCxnSpPr>
          <p:cNvPr id="2" name="直接连接符 1"/>
          <p:cNvCxnSpPr/>
          <p:nvPr userDrawn="1"/>
        </p:nvCxnSpPr>
        <p:spPr>
          <a:xfrm>
            <a:off x="360362" y="6121239"/>
            <a:ext cx="11468100"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10" name="标题 1"/>
          <p:cNvSpPr>
            <a:spLocks noGrp="1"/>
          </p:cNvSpPr>
          <p:nvPr>
            <p:ph type="title"/>
          </p:nvPr>
        </p:nvSpPr>
        <p:spPr>
          <a:xfrm>
            <a:off x="609600" y="430755"/>
            <a:ext cx="10969625" cy="1057469"/>
          </a:xfrm>
          <a:prstGeom prst="rect">
            <a:avLst/>
          </a:prstGeom>
        </p:spPr>
        <p:txBody>
          <a:bodyPr/>
          <a:lstStyle>
            <a:lvl1pPr>
              <a:defRPr sz="4800" baseline="0">
                <a:solidFill>
                  <a:schemeClr val="bg1"/>
                </a:solidFill>
                <a:latin typeface="Segoe UI" pitchFamily="34" charset="0"/>
                <a:ea typeface="微软雅黑" pitchFamily="34" charset="-122"/>
              </a:defRPr>
            </a:lvl1pPr>
          </a:lstStyle>
          <a:p>
            <a:r>
              <a:rPr lang="zh-CN" altLang="en-US" dirty="0" smtClean="0"/>
              <a:t>单击此处编辑母版标题样式</a:t>
            </a:r>
            <a:endParaRPr lang="zh-CN" altLang="en-US" dirty="0"/>
          </a:p>
        </p:txBody>
      </p:sp>
      <p:sp>
        <p:nvSpPr>
          <p:cNvPr id="11" name="内容占位符 2"/>
          <p:cNvSpPr>
            <a:spLocks noGrp="1"/>
          </p:cNvSpPr>
          <p:nvPr>
            <p:ph idx="1"/>
          </p:nvPr>
        </p:nvSpPr>
        <p:spPr>
          <a:xfrm>
            <a:off x="609600" y="1756317"/>
            <a:ext cx="10969625" cy="4187283"/>
          </a:xfrm>
          <a:prstGeom prst="rect">
            <a:avLst/>
          </a:prstGeom>
        </p:spPr>
        <p:txBody>
          <a:bodyPr/>
          <a:lstStyle>
            <a:lvl1pPr marL="342900" indent="-342900">
              <a:lnSpc>
                <a:spcPct val="100000"/>
              </a:lnSpc>
              <a:buFont typeface="Arial" pitchFamily="34" charset="0"/>
              <a:buChar char="•"/>
              <a:defRPr baseline="0">
                <a:solidFill>
                  <a:schemeClr val="bg1"/>
                </a:solidFill>
                <a:latin typeface="Segoe UI" pitchFamily="34" charset="0"/>
                <a:ea typeface="微软雅黑" pitchFamily="34" charset="-122"/>
              </a:defRPr>
            </a:lvl1pPr>
            <a:lvl2pPr marL="742950" indent="-285750">
              <a:lnSpc>
                <a:spcPct val="100000"/>
              </a:lnSpc>
              <a:buFont typeface="Arial" pitchFamily="34" charset="0"/>
              <a:buChar char="•"/>
              <a:defRPr baseline="0">
                <a:solidFill>
                  <a:schemeClr val="bg1"/>
                </a:solidFill>
                <a:latin typeface="Segoe UI" pitchFamily="34" charset="0"/>
                <a:ea typeface="微软雅黑" pitchFamily="34" charset="-122"/>
              </a:defRPr>
            </a:lvl2pPr>
            <a:lvl3pPr marL="1143000" indent="-228600">
              <a:lnSpc>
                <a:spcPct val="100000"/>
              </a:lnSpc>
              <a:buFont typeface="Arial" pitchFamily="34" charset="0"/>
              <a:buChar char="•"/>
              <a:defRPr baseline="0">
                <a:solidFill>
                  <a:schemeClr val="bg1"/>
                </a:solidFill>
                <a:latin typeface="Segoe UI" pitchFamily="34" charset="0"/>
                <a:ea typeface="微软雅黑" pitchFamily="34" charset="-122"/>
              </a:defRPr>
            </a:lvl3pPr>
            <a:lvl4pPr marL="1440000" indent="-228600">
              <a:lnSpc>
                <a:spcPct val="100000"/>
              </a:lnSpc>
              <a:buFont typeface="Arial" pitchFamily="34" charset="0"/>
              <a:buChar char="•"/>
              <a:defRPr baseline="0">
                <a:solidFill>
                  <a:schemeClr val="bg1"/>
                </a:solidFill>
                <a:latin typeface="Segoe UI" pitchFamily="34" charset="0"/>
                <a:ea typeface="微软雅黑" pitchFamily="34" charset="-122"/>
              </a:defRPr>
            </a:lvl4pPr>
            <a:lvl5pPr marL="2057400" indent="-228600">
              <a:lnSpc>
                <a:spcPct val="100000"/>
              </a:lnSpc>
              <a:buFont typeface="Arial" pitchFamily="34" charset="0"/>
              <a:buChar char="•"/>
              <a:defRPr sz="1800" baseline="0">
                <a:solidFill>
                  <a:schemeClr val="bg1"/>
                </a:solidFill>
                <a:latin typeface="Segoe UI" pitchFamily="34" charset="0"/>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bg1"/>
                </a:solidFill>
                <a:latin typeface="+mn-lt"/>
              </a:defRPr>
            </a:lvl1pPr>
          </a:lstStyle>
          <a:p>
            <a:pPr defTabSz="914400"/>
            <a:r>
              <a:rPr lang="en-US" altLang="zh-CN" kern="0" dirty="0" smtClean="0"/>
              <a:t>Page </a:t>
            </a:r>
            <a:fld id="{F32FAEB7-D945-47EF-8031-93280887D3E5}" type="slidenum">
              <a:rPr lang="zh-CN" altLang="en-US" kern="0" smtClean="0"/>
              <a:pPr defTabSz="914400"/>
              <a:t>‹#›</a:t>
            </a:fld>
            <a:endParaRPr lang="zh-CN" altLang="en-US" kern="0" dirty="0" smtClean="0"/>
          </a:p>
        </p:txBody>
      </p:sp>
    </p:spTree>
    <p:extLst>
      <p:ext uri="{BB962C8B-B14F-4D97-AF65-F5344CB8AC3E}">
        <p14:creationId xmlns:p14="http://schemas.microsoft.com/office/powerpoint/2010/main" xmlns="" val="13699303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B6D21B"/>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marL="0" algn="l" defTabSz="914400" rtl="0" eaLnBrk="1" latinLnBrk="0" hangingPunct="1">
              <a:defRPr lang="en-US" altLang="zh-CN" sz="1200" kern="0" smtClean="0">
                <a:solidFill>
                  <a:schemeClr val="bg1"/>
                </a:solidFill>
                <a:latin typeface="+mn-lt"/>
                <a:ea typeface="+mn-ea"/>
                <a:cs typeface="+mn-cs"/>
              </a:defRPr>
            </a:lvl1pPr>
          </a:lstStyle>
          <a:p>
            <a:r>
              <a:rPr lang="en-US" dirty="0" smtClean="0"/>
              <a:t>Page </a:t>
            </a:r>
            <a:fld id="{F32FAEB7-D945-47EF-8031-93280887D3E5}" type="slidenum">
              <a:rPr lang="en-US" smtClean="0"/>
              <a:pPr/>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132391" y="309171"/>
            <a:ext cx="1446833" cy="441067"/>
          </a:xfrm>
          <a:prstGeom prst="rect">
            <a:avLst/>
          </a:prstGeom>
        </p:spPr>
      </p:pic>
      <p:cxnSp>
        <p:nvCxnSpPr>
          <p:cNvPr id="11" name="直接连接符 10"/>
          <p:cNvCxnSpPr/>
          <p:nvPr userDrawn="1"/>
        </p:nvCxnSpPr>
        <p:spPr>
          <a:xfrm>
            <a:off x="609600" y="922338"/>
            <a:ext cx="10969625"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
        <p:nvSpPr>
          <p:cNvPr id="15" name="内容占位符 14"/>
          <p:cNvSpPr>
            <a:spLocks noGrp="1"/>
          </p:cNvSpPr>
          <p:nvPr>
            <p:ph sz="quarter" idx="10" hasCustomPrompt="1"/>
          </p:nvPr>
        </p:nvSpPr>
        <p:spPr>
          <a:xfrm>
            <a:off x="609600" y="529704"/>
            <a:ext cx="4948238" cy="392634"/>
          </a:xfrm>
          <a:prstGeom prst="rect">
            <a:avLst/>
          </a:prstGeom>
        </p:spPr>
        <p:txBody>
          <a:bodyPr/>
          <a:lstStyle>
            <a:lvl1pPr marL="0" indent="0">
              <a:buNone/>
              <a:defRPr sz="1800">
                <a:solidFill>
                  <a:schemeClr val="bg1"/>
                </a:solidFill>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
        <p:nvSpPr>
          <p:cNvPr id="9" name="页脚占位符 1"/>
          <p:cNvSpPr>
            <a:spLocks noGrp="1"/>
          </p:cNvSpPr>
          <p:nvPr>
            <p:ph type="ftr" sz="quarter" idx="3"/>
          </p:nvPr>
        </p:nvSpPr>
        <p:spPr>
          <a:xfrm>
            <a:off x="7718425" y="6356350"/>
            <a:ext cx="3860800" cy="365125"/>
          </a:xfrm>
          <a:prstGeom prst="rect">
            <a:avLst/>
          </a:prstGeom>
        </p:spPr>
        <p:txBody>
          <a:bodyPr/>
          <a:lstStyle>
            <a:lvl1pPr algn="r">
              <a:defRPr/>
            </a:lvl1pPr>
          </a:lstStyle>
          <a:p>
            <a:pPr defTabSz="914400"/>
            <a:r>
              <a:rPr lang="en-US" altLang="zh-CN" sz="1200" kern="0" dirty="0" err="1" smtClean="0">
                <a:solidFill>
                  <a:schemeClr val="bg1"/>
                </a:solidFill>
              </a:rPr>
              <a:t>limei</a:t>
            </a:r>
            <a:r>
              <a:rPr lang="en-US" altLang="zh-CN" sz="1200" kern="0" dirty="0" smtClean="0"/>
              <a:t> </a:t>
            </a:r>
            <a:r>
              <a:rPr lang="en-US" altLang="zh-CN" sz="1200" kern="0" dirty="0" smtClean="0">
                <a:solidFill>
                  <a:schemeClr val="bg1"/>
                </a:solidFill>
              </a:rPr>
              <a:t>advertising platform</a:t>
            </a:r>
            <a:endParaRPr lang="zh-CN" altLang="en-US" sz="1200" kern="0" dirty="0">
              <a:solidFill>
                <a:schemeClr val="bg1"/>
              </a:solidFill>
            </a:endParaRPr>
          </a:p>
        </p:txBody>
      </p:sp>
    </p:spTree>
    <p:extLst>
      <p:ext uri="{BB962C8B-B14F-4D97-AF65-F5344CB8AC3E}">
        <p14:creationId xmlns:p14="http://schemas.microsoft.com/office/powerpoint/2010/main" xmlns="" val="19630221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2FADCF"/>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8" name="Text Placeholder 5"/>
          <p:cNvSpPr>
            <a:spLocks noGrp="1"/>
          </p:cNvSpPr>
          <p:nvPr>
            <p:ph type="body" sz="quarter" idx="10" hasCustomPrompt="1"/>
          </p:nvPr>
        </p:nvSpPr>
        <p:spPr>
          <a:xfrm>
            <a:off x="759600" y="2587180"/>
            <a:ext cx="10948532" cy="472670"/>
          </a:xfrm>
          <a:prstGeom prst="rect">
            <a:avLst/>
          </a:prstGeom>
        </p:spPr>
        <p:txBody>
          <a:bodyPr/>
          <a:lstStyle>
            <a:lvl1pPr marL="0" indent="0">
              <a:buNone/>
              <a:defRPr sz="2100" i="0" spc="-100" baseline="0">
                <a:solidFill>
                  <a:schemeClr val="bg1"/>
                </a:solidFill>
                <a:latin typeface="Segoe UI Light"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100" normalizeH="0" baseline="0" noProof="0" dirty="0" smtClean="0">
                <a:ln>
                  <a:noFill/>
                </a:ln>
                <a:solidFill>
                  <a:sysClr val="window" lastClr="FFFFFF"/>
                </a:solidFill>
                <a:effectLst/>
                <a:uLnTx/>
                <a:uFillTx/>
                <a:latin typeface="Segoe UI Light" pitchFamily="34" charset="0"/>
              </a:rPr>
              <a:t>Click to edit title style</a:t>
            </a:r>
          </a:p>
        </p:txBody>
      </p:sp>
      <p:cxnSp>
        <p:nvCxnSpPr>
          <p:cNvPr id="9" name="直接连接符 8"/>
          <p:cNvCxnSpPr/>
          <p:nvPr userDrawn="1"/>
        </p:nvCxnSpPr>
        <p:spPr>
          <a:xfrm>
            <a:off x="759600" y="3193200"/>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Tree>
    <p:extLst>
      <p:ext uri="{BB962C8B-B14F-4D97-AF65-F5344CB8AC3E}">
        <p14:creationId xmlns:p14="http://schemas.microsoft.com/office/powerpoint/2010/main" xmlns="" val="10395791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2FADCF"/>
        </a:solidFill>
        <a:effectLst/>
      </p:bgPr>
    </p:bg>
    <p:spTree>
      <p:nvGrpSpPr>
        <p:cNvPr id="1" name=""/>
        <p:cNvGrpSpPr/>
        <p:nvPr/>
      </p:nvGrpSpPr>
      <p:grpSpPr>
        <a:xfrm>
          <a:off x="0" y="0"/>
          <a:ext cx="0" cy="0"/>
          <a:chOff x="0" y="0"/>
          <a:chExt cx="0" cy="0"/>
        </a:xfrm>
      </p:grpSpPr>
      <p:cxnSp>
        <p:nvCxnSpPr>
          <p:cNvPr id="2" name="直接连接符 1"/>
          <p:cNvCxnSpPr/>
          <p:nvPr userDrawn="1"/>
        </p:nvCxnSpPr>
        <p:spPr>
          <a:xfrm>
            <a:off x="360362" y="6121239"/>
            <a:ext cx="11468100"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4" name="标题 1"/>
          <p:cNvSpPr>
            <a:spLocks noGrp="1"/>
          </p:cNvSpPr>
          <p:nvPr>
            <p:ph type="title"/>
          </p:nvPr>
        </p:nvSpPr>
        <p:spPr>
          <a:xfrm>
            <a:off x="609600" y="430755"/>
            <a:ext cx="10969625" cy="1057469"/>
          </a:xfrm>
          <a:prstGeom prst="rect">
            <a:avLst/>
          </a:prstGeom>
        </p:spPr>
        <p:txBody>
          <a:bodyPr/>
          <a:lstStyle>
            <a:lvl1pPr>
              <a:defRPr sz="4800" baseline="0">
                <a:solidFill>
                  <a:schemeClr val="bg1"/>
                </a:solidFill>
                <a:latin typeface="Segoe UI" pitchFamily="34" charset="0"/>
                <a:ea typeface="微软雅黑" pitchFamily="34" charset="-122"/>
              </a:defRPr>
            </a:lvl1pPr>
          </a:lstStyle>
          <a:p>
            <a:r>
              <a:rPr lang="zh-CN" altLang="en-US" dirty="0" smtClean="0"/>
              <a:t>单击此处编辑母版标题样式</a:t>
            </a:r>
            <a:endParaRPr lang="zh-CN" altLang="en-US" dirty="0"/>
          </a:p>
        </p:txBody>
      </p:sp>
      <p:sp>
        <p:nvSpPr>
          <p:cNvPr id="5" name="内容占位符 2"/>
          <p:cNvSpPr>
            <a:spLocks noGrp="1"/>
          </p:cNvSpPr>
          <p:nvPr>
            <p:ph idx="1"/>
          </p:nvPr>
        </p:nvSpPr>
        <p:spPr>
          <a:xfrm>
            <a:off x="609600" y="1756317"/>
            <a:ext cx="10969625" cy="4187283"/>
          </a:xfrm>
          <a:prstGeom prst="rect">
            <a:avLst/>
          </a:prstGeom>
        </p:spPr>
        <p:txBody>
          <a:bodyPr/>
          <a:lstStyle>
            <a:lvl1pPr marL="342900" indent="-342900">
              <a:lnSpc>
                <a:spcPct val="100000"/>
              </a:lnSpc>
              <a:buFont typeface="Arial" pitchFamily="34" charset="0"/>
              <a:buChar char="•"/>
              <a:defRPr baseline="0">
                <a:solidFill>
                  <a:schemeClr val="bg1"/>
                </a:solidFill>
                <a:latin typeface="Segoe UI" pitchFamily="34" charset="0"/>
                <a:ea typeface="微软雅黑" pitchFamily="34" charset="-122"/>
              </a:defRPr>
            </a:lvl1pPr>
            <a:lvl2pPr marL="742950" indent="-285750">
              <a:lnSpc>
                <a:spcPct val="100000"/>
              </a:lnSpc>
              <a:buFont typeface="Arial" pitchFamily="34" charset="0"/>
              <a:buChar char="•"/>
              <a:defRPr baseline="0">
                <a:solidFill>
                  <a:schemeClr val="bg1"/>
                </a:solidFill>
                <a:latin typeface="Segoe UI" pitchFamily="34" charset="0"/>
                <a:ea typeface="微软雅黑" pitchFamily="34" charset="-122"/>
              </a:defRPr>
            </a:lvl2pPr>
            <a:lvl3pPr marL="1143000" indent="-228600">
              <a:lnSpc>
                <a:spcPct val="100000"/>
              </a:lnSpc>
              <a:buFont typeface="Arial" pitchFamily="34" charset="0"/>
              <a:buChar char="•"/>
              <a:defRPr baseline="0">
                <a:solidFill>
                  <a:schemeClr val="bg1"/>
                </a:solidFill>
                <a:latin typeface="Segoe UI" pitchFamily="34" charset="0"/>
                <a:ea typeface="微软雅黑" pitchFamily="34" charset="-122"/>
              </a:defRPr>
            </a:lvl3pPr>
            <a:lvl4pPr marL="1440000" indent="-228600">
              <a:lnSpc>
                <a:spcPct val="100000"/>
              </a:lnSpc>
              <a:buFont typeface="Arial" pitchFamily="34" charset="0"/>
              <a:buChar char="•"/>
              <a:defRPr baseline="0">
                <a:solidFill>
                  <a:schemeClr val="bg1"/>
                </a:solidFill>
                <a:latin typeface="Segoe UI" pitchFamily="34" charset="0"/>
                <a:ea typeface="微软雅黑" pitchFamily="34" charset="-122"/>
              </a:defRPr>
            </a:lvl4pPr>
            <a:lvl5pPr marL="2057400" indent="-228600">
              <a:lnSpc>
                <a:spcPct val="100000"/>
              </a:lnSpc>
              <a:buFont typeface="Arial" pitchFamily="34" charset="0"/>
              <a:buChar char="•"/>
              <a:defRPr sz="1800" baseline="0">
                <a:solidFill>
                  <a:schemeClr val="bg1"/>
                </a:solidFill>
                <a:latin typeface="Segoe UI" pitchFamily="34" charset="0"/>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bg1"/>
                </a:solidFill>
                <a:latin typeface="+mn-lt"/>
              </a:defRPr>
            </a:lvl1pPr>
          </a:lstStyle>
          <a:p>
            <a:pPr defTabSz="914400"/>
            <a:r>
              <a:rPr lang="en-US" altLang="zh-CN" kern="0" dirty="0" smtClean="0"/>
              <a:t>Page </a:t>
            </a:r>
            <a:fld id="{F32FAEB7-D945-47EF-8031-93280887D3E5}" type="slidenum">
              <a:rPr lang="zh-CN" altLang="en-US" kern="0" smtClean="0"/>
              <a:pPr defTabSz="914400"/>
              <a:t>‹#›</a:t>
            </a:fld>
            <a:endParaRPr lang="zh-CN" altLang="en-US" kern="0" dirty="0" smtClean="0"/>
          </a:p>
        </p:txBody>
      </p:sp>
    </p:spTree>
    <p:extLst>
      <p:ext uri="{BB962C8B-B14F-4D97-AF65-F5344CB8AC3E}">
        <p14:creationId xmlns:p14="http://schemas.microsoft.com/office/powerpoint/2010/main" xmlns="" val="38662969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2FADCF"/>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bg1"/>
                </a:solidFill>
                <a:latin typeface="+mn-lt"/>
              </a:defRPr>
            </a:lvl1pPr>
          </a:lstStyle>
          <a:p>
            <a:pPr defTabSz="914400"/>
            <a:r>
              <a:rPr lang="en-US" altLang="zh-CN" kern="0" dirty="0" smtClean="0"/>
              <a:t>Page </a:t>
            </a:r>
            <a:fld id="{F32FAEB7-D945-47EF-8031-93280887D3E5}" type="slidenum">
              <a:rPr lang="zh-CN" altLang="en-US" kern="0" smtClean="0"/>
              <a:pPr defTabSz="914400"/>
              <a:t>‹#›</a:t>
            </a:fld>
            <a:endParaRPr lang="zh-CN" altLang="en-US" kern="0" dirty="0" smtClean="0"/>
          </a:p>
        </p:txBody>
      </p:sp>
      <p:pic>
        <p:nvPicPr>
          <p:cNvPr id="10" name="图片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132391" y="309171"/>
            <a:ext cx="1446833" cy="441067"/>
          </a:xfrm>
          <a:prstGeom prst="rect">
            <a:avLst/>
          </a:prstGeom>
        </p:spPr>
      </p:pic>
      <p:cxnSp>
        <p:nvCxnSpPr>
          <p:cNvPr id="11" name="直接连接符 10"/>
          <p:cNvCxnSpPr/>
          <p:nvPr userDrawn="1"/>
        </p:nvCxnSpPr>
        <p:spPr>
          <a:xfrm>
            <a:off x="609600" y="922338"/>
            <a:ext cx="10969625"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
        <p:nvSpPr>
          <p:cNvPr id="15" name="内容占位符 14"/>
          <p:cNvSpPr>
            <a:spLocks noGrp="1"/>
          </p:cNvSpPr>
          <p:nvPr>
            <p:ph sz="quarter" idx="10" hasCustomPrompt="1"/>
          </p:nvPr>
        </p:nvSpPr>
        <p:spPr>
          <a:xfrm>
            <a:off x="609600" y="529704"/>
            <a:ext cx="4948238" cy="392634"/>
          </a:xfrm>
          <a:prstGeom prst="rect">
            <a:avLst/>
          </a:prstGeom>
        </p:spPr>
        <p:txBody>
          <a:bodyPr/>
          <a:lstStyle>
            <a:lvl1pPr marL="0" indent="0">
              <a:buNone/>
              <a:defRPr sz="1800">
                <a:solidFill>
                  <a:schemeClr val="bg1"/>
                </a:solidFill>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
        <p:nvSpPr>
          <p:cNvPr id="8" name="页脚占位符 1"/>
          <p:cNvSpPr>
            <a:spLocks noGrp="1"/>
          </p:cNvSpPr>
          <p:nvPr>
            <p:ph type="ftr" sz="quarter" idx="3"/>
          </p:nvPr>
        </p:nvSpPr>
        <p:spPr>
          <a:xfrm>
            <a:off x="7718425" y="6356350"/>
            <a:ext cx="3860800" cy="365125"/>
          </a:xfrm>
          <a:prstGeom prst="rect">
            <a:avLst/>
          </a:prstGeom>
        </p:spPr>
        <p:txBody>
          <a:bodyPr/>
          <a:lstStyle>
            <a:lvl1pPr algn="r">
              <a:defRPr/>
            </a:lvl1pPr>
          </a:lstStyle>
          <a:p>
            <a:pPr defTabSz="914400"/>
            <a:r>
              <a:rPr lang="en-US" altLang="zh-CN" sz="1200" kern="0" dirty="0" err="1" smtClean="0">
                <a:solidFill>
                  <a:schemeClr val="bg1"/>
                </a:solidFill>
              </a:rPr>
              <a:t>limei</a:t>
            </a:r>
            <a:r>
              <a:rPr lang="en-US" altLang="zh-CN" kern="0" dirty="0" smtClean="0"/>
              <a:t> </a:t>
            </a:r>
            <a:r>
              <a:rPr lang="en-US" altLang="zh-CN" sz="1200" kern="0" dirty="0" smtClean="0">
                <a:solidFill>
                  <a:schemeClr val="bg1"/>
                </a:solidFill>
              </a:rPr>
              <a:t>advertising platform</a:t>
            </a:r>
            <a:endParaRPr lang="zh-CN" altLang="en-US" sz="1200" kern="0" dirty="0">
              <a:solidFill>
                <a:schemeClr val="bg1"/>
              </a:solidFill>
            </a:endParaRPr>
          </a:p>
        </p:txBody>
      </p:sp>
    </p:spTree>
    <p:extLst>
      <p:ext uri="{BB962C8B-B14F-4D97-AF65-F5344CB8AC3E}">
        <p14:creationId xmlns:p14="http://schemas.microsoft.com/office/powerpoint/2010/main" xmlns="" val="13274673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Non-Bullete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9766466" y="6080042"/>
            <a:ext cx="1812759" cy="552620"/>
          </a:xfrm>
          <a:prstGeom prst="rect">
            <a:avLst/>
          </a:prstGeom>
        </p:spPr>
      </p:pic>
      <p:cxnSp>
        <p:nvCxnSpPr>
          <p:cNvPr id="6" name="直接连接符 5"/>
          <p:cNvCxnSpPr/>
          <p:nvPr userDrawn="1"/>
        </p:nvCxnSpPr>
        <p:spPr>
          <a:xfrm>
            <a:off x="760100" y="3193062"/>
            <a:ext cx="10668626" cy="0"/>
          </a:xfrm>
          <a:prstGeom prst="line">
            <a:avLst/>
          </a:prstGeom>
          <a:noFill/>
          <a:ln w="12700" cap="flat" cmpd="sng" algn="ctr">
            <a:solidFill>
              <a:srgbClr val="0081CC">
                <a:alpha val="20000"/>
              </a:srgbClr>
            </a:solidFill>
            <a:prstDash val="sysDot"/>
          </a:ln>
          <a:effectLst>
            <a:outerShdw blurRad="406400" dist="533400" dir="5400000" sx="65000" sy="65000" rotWithShape="0">
              <a:srgbClr val="000000">
                <a:alpha val="6000"/>
              </a:srgbClr>
            </a:outerShdw>
          </a:effectLst>
        </p:spPr>
      </p:cxnSp>
      <p:sp>
        <p:nvSpPr>
          <p:cNvPr id="2" name="TextBox 1"/>
          <p:cNvSpPr txBox="1"/>
          <p:nvPr userDrawn="1"/>
        </p:nvSpPr>
        <p:spPr>
          <a:xfrm>
            <a:off x="910441" y="2400859"/>
            <a:ext cx="3816921" cy="646331"/>
          </a:xfrm>
          <a:prstGeom prst="rect">
            <a:avLst/>
          </a:prstGeom>
          <a:noFill/>
        </p:spPr>
        <p:txBody>
          <a:bodyPr wrap="square" rtlCol="0">
            <a:spAutoFit/>
          </a:bodyPr>
          <a:lstStyle/>
          <a:p>
            <a:r>
              <a:rPr lang="zh-CN" altLang="en-US" sz="3600" b="1" dirty="0" smtClean="0">
                <a:solidFill>
                  <a:srgbClr val="0081CC"/>
                </a:solidFill>
                <a:latin typeface="微软雅黑" pitchFamily="34" charset="-122"/>
                <a:ea typeface="微软雅黑" pitchFamily="34" charset="-122"/>
              </a:rPr>
              <a:t>谢谢观看</a:t>
            </a:r>
            <a:endParaRPr lang="zh-CN" altLang="en-US" sz="3600" b="1" dirty="0">
              <a:solidFill>
                <a:srgbClr val="0081CC"/>
              </a:solidFill>
              <a:latin typeface="微软雅黑" pitchFamily="34" charset="-122"/>
              <a:ea typeface="微软雅黑" pitchFamily="34" charset="-122"/>
            </a:endParaRPr>
          </a:p>
        </p:txBody>
      </p:sp>
      <p:sp>
        <p:nvSpPr>
          <p:cNvPr id="7" name="TextBox 6"/>
          <p:cNvSpPr txBox="1"/>
          <p:nvPr userDrawn="1"/>
        </p:nvSpPr>
        <p:spPr>
          <a:xfrm>
            <a:off x="909161" y="3356993"/>
            <a:ext cx="3816921" cy="646331"/>
          </a:xfrm>
          <a:prstGeom prst="rect">
            <a:avLst/>
          </a:prstGeom>
          <a:noFill/>
        </p:spPr>
        <p:txBody>
          <a:bodyPr wrap="square" rtlCol="0">
            <a:spAutoFit/>
          </a:bodyPr>
          <a:lstStyle/>
          <a:p>
            <a:r>
              <a:rPr lang="en-US" altLang="zh-CN" sz="3600" b="1" kern="1200" dirty="0" smtClean="0">
                <a:solidFill>
                  <a:srgbClr val="B8D31B"/>
                </a:solidFill>
                <a:latin typeface="微软雅黑" pitchFamily="34" charset="-122"/>
                <a:ea typeface="微软雅黑" pitchFamily="34" charset="-122"/>
                <a:cs typeface="+mn-cs"/>
              </a:rPr>
              <a:t>THANK YOU</a:t>
            </a:r>
            <a:endParaRPr lang="zh-CN" altLang="en-US" sz="3600" b="1" kern="1200" dirty="0">
              <a:solidFill>
                <a:srgbClr val="B8D31B"/>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xmlns="" val="286285550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ED6D00"/>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8" name="Text Placeholder 5"/>
          <p:cNvSpPr>
            <a:spLocks noGrp="1"/>
          </p:cNvSpPr>
          <p:nvPr>
            <p:ph type="body" sz="quarter" idx="10" hasCustomPrompt="1"/>
          </p:nvPr>
        </p:nvSpPr>
        <p:spPr>
          <a:xfrm>
            <a:off x="759600" y="2587180"/>
            <a:ext cx="10948532" cy="472670"/>
          </a:xfrm>
          <a:prstGeom prst="rect">
            <a:avLst/>
          </a:prstGeom>
        </p:spPr>
        <p:txBody>
          <a:bodyPr/>
          <a:lstStyle>
            <a:lvl1pPr marL="0" indent="0">
              <a:buNone/>
              <a:defRPr sz="2100" i="0" spc="-100" baseline="0">
                <a:solidFill>
                  <a:schemeClr val="bg1"/>
                </a:solidFill>
                <a:latin typeface="Segoe UI Light"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100" normalizeH="0" baseline="0" noProof="0" dirty="0" smtClean="0">
                <a:ln>
                  <a:noFill/>
                </a:ln>
                <a:solidFill>
                  <a:sysClr val="window" lastClr="FFFFFF"/>
                </a:solidFill>
                <a:effectLst/>
                <a:uLnTx/>
                <a:uFillTx/>
                <a:latin typeface="Segoe UI Light" pitchFamily="34" charset="0"/>
              </a:rPr>
              <a:t>Click to edit title style</a:t>
            </a:r>
          </a:p>
        </p:txBody>
      </p:sp>
      <p:cxnSp>
        <p:nvCxnSpPr>
          <p:cNvPr id="9" name="直接连接符 8"/>
          <p:cNvCxnSpPr/>
          <p:nvPr userDrawn="1"/>
        </p:nvCxnSpPr>
        <p:spPr>
          <a:xfrm>
            <a:off x="759600" y="3193200"/>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Tree>
    <p:extLst>
      <p:ext uri="{BB962C8B-B14F-4D97-AF65-F5344CB8AC3E}">
        <p14:creationId xmlns:p14="http://schemas.microsoft.com/office/powerpoint/2010/main" xmlns="" val="29323755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ED6D00"/>
        </a:solidFill>
        <a:effectLst/>
      </p:bgPr>
    </p:bg>
    <p:spTree>
      <p:nvGrpSpPr>
        <p:cNvPr id="1" name=""/>
        <p:cNvGrpSpPr/>
        <p:nvPr/>
      </p:nvGrpSpPr>
      <p:grpSpPr>
        <a:xfrm>
          <a:off x="0" y="0"/>
          <a:ext cx="0" cy="0"/>
          <a:chOff x="0" y="0"/>
          <a:chExt cx="0" cy="0"/>
        </a:xfrm>
      </p:grpSpPr>
      <p:cxnSp>
        <p:nvCxnSpPr>
          <p:cNvPr id="2" name="直接连接符 1"/>
          <p:cNvCxnSpPr/>
          <p:nvPr userDrawn="1"/>
        </p:nvCxnSpPr>
        <p:spPr>
          <a:xfrm>
            <a:off x="360362" y="6121239"/>
            <a:ext cx="11468100"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4" name="标题 1"/>
          <p:cNvSpPr>
            <a:spLocks noGrp="1"/>
          </p:cNvSpPr>
          <p:nvPr>
            <p:ph type="title"/>
          </p:nvPr>
        </p:nvSpPr>
        <p:spPr>
          <a:xfrm>
            <a:off x="609600" y="430755"/>
            <a:ext cx="10969625" cy="1057469"/>
          </a:xfrm>
          <a:prstGeom prst="rect">
            <a:avLst/>
          </a:prstGeom>
        </p:spPr>
        <p:txBody>
          <a:bodyPr/>
          <a:lstStyle>
            <a:lvl1pPr>
              <a:defRPr sz="4800" baseline="0">
                <a:solidFill>
                  <a:schemeClr val="bg1"/>
                </a:solidFill>
                <a:latin typeface="Segoe UI" pitchFamily="34" charset="0"/>
                <a:ea typeface="微软雅黑" pitchFamily="34" charset="-122"/>
              </a:defRPr>
            </a:lvl1pPr>
          </a:lstStyle>
          <a:p>
            <a:r>
              <a:rPr lang="zh-CN" altLang="en-US" dirty="0" smtClean="0"/>
              <a:t>单击此处编辑母版标题样式</a:t>
            </a:r>
            <a:endParaRPr lang="zh-CN" altLang="en-US" dirty="0"/>
          </a:p>
        </p:txBody>
      </p:sp>
      <p:sp>
        <p:nvSpPr>
          <p:cNvPr id="5" name="内容占位符 2"/>
          <p:cNvSpPr>
            <a:spLocks noGrp="1"/>
          </p:cNvSpPr>
          <p:nvPr>
            <p:ph idx="1"/>
          </p:nvPr>
        </p:nvSpPr>
        <p:spPr>
          <a:xfrm>
            <a:off x="609600" y="1756317"/>
            <a:ext cx="10969625" cy="4187283"/>
          </a:xfrm>
          <a:prstGeom prst="rect">
            <a:avLst/>
          </a:prstGeom>
        </p:spPr>
        <p:txBody>
          <a:bodyPr/>
          <a:lstStyle>
            <a:lvl1pPr marL="342900" indent="-342900">
              <a:lnSpc>
                <a:spcPct val="100000"/>
              </a:lnSpc>
              <a:buFont typeface="Arial" pitchFamily="34" charset="0"/>
              <a:buChar char="•"/>
              <a:defRPr baseline="0">
                <a:solidFill>
                  <a:schemeClr val="bg1"/>
                </a:solidFill>
                <a:latin typeface="Segoe UI" pitchFamily="34" charset="0"/>
                <a:ea typeface="微软雅黑" pitchFamily="34" charset="-122"/>
              </a:defRPr>
            </a:lvl1pPr>
            <a:lvl2pPr marL="742950" indent="-285750">
              <a:lnSpc>
                <a:spcPct val="100000"/>
              </a:lnSpc>
              <a:buFont typeface="Arial" pitchFamily="34" charset="0"/>
              <a:buChar char="•"/>
              <a:defRPr baseline="0">
                <a:solidFill>
                  <a:schemeClr val="bg1"/>
                </a:solidFill>
                <a:latin typeface="Segoe UI" pitchFamily="34" charset="0"/>
                <a:ea typeface="微软雅黑" pitchFamily="34" charset="-122"/>
              </a:defRPr>
            </a:lvl2pPr>
            <a:lvl3pPr marL="1143000" indent="-228600">
              <a:lnSpc>
                <a:spcPct val="100000"/>
              </a:lnSpc>
              <a:buFont typeface="Arial" pitchFamily="34" charset="0"/>
              <a:buChar char="•"/>
              <a:defRPr baseline="0">
                <a:solidFill>
                  <a:schemeClr val="bg1"/>
                </a:solidFill>
                <a:latin typeface="Segoe UI" pitchFamily="34" charset="0"/>
                <a:ea typeface="微软雅黑" pitchFamily="34" charset="-122"/>
              </a:defRPr>
            </a:lvl3pPr>
            <a:lvl4pPr marL="1440000" indent="-228600">
              <a:lnSpc>
                <a:spcPct val="100000"/>
              </a:lnSpc>
              <a:buFont typeface="Arial" pitchFamily="34" charset="0"/>
              <a:buChar char="•"/>
              <a:defRPr baseline="0">
                <a:solidFill>
                  <a:schemeClr val="bg1"/>
                </a:solidFill>
                <a:latin typeface="Segoe UI" pitchFamily="34" charset="0"/>
                <a:ea typeface="微软雅黑" pitchFamily="34" charset="-122"/>
              </a:defRPr>
            </a:lvl4pPr>
            <a:lvl5pPr marL="2057400" indent="-228600">
              <a:lnSpc>
                <a:spcPct val="100000"/>
              </a:lnSpc>
              <a:buFont typeface="Arial" pitchFamily="34" charset="0"/>
              <a:buChar char="•"/>
              <a:defRPr sz="1800" baseline="0">
                <a:solidFill>
                  <a:schemeClr val="bg1"/>
                </a:solidFill>
                <a:latin typeface="Segoe UI" pitchFamily="34" charset="0"/>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bg1"/>
                </a:solidFill>
                <a:latin typeface="+mn-lt"/>
              </a:defRPr>
            </a:lvl1pPr>
          </a:lstStyle>
          <a:p>
            <a:pPr defTabSz="914400"/>
            <a:r>
              <a:rPr lang="en-US" altLang="zh-CN" kern="0" dirty="0" smtClean="0"/>
              <a:t>Page </a:t>
            </a:r>
            <a:fld id="{F32FAEB7-D945-47EF-8031-93280887D3E5}" type="slidenum">
              <a:rPr lang="zh-CN" altLang="en-US" kern="0" smtClean="0"/>
              <a:pPr defTabSz="914400"/>
              <a:t>‹#›</a:t>
            </a:fld>
            <a:endParaRPr lang="zh-CN" altLang="en-US" kern="0" dirty="0" smtClean="0"/>
          </a:p>
        </p:txBody>
      </p:sp>
    </p:spTree>
    <p:extLst>
      <p:ext uri="{BB962C8B-B14F-4D97-AF65-F5344CB8AC3E}">
        <p14:creationId xmlns:p14="http://schemas.microsoft.com/office/powerpoint/2010/main" xmlns="" val="539085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D6D00"/>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bg1"/>
                </a:solidFill>
                <a:latin typeface="+mn-lt"/>
              </a:defRPr>
            </a:lvl1pPr>
          </a:lstStyle>
          <a:p>
            <a:pPr defTabSz="914400"/>
            <a:r>
              <a:rPr lang="en-US" altLang="zh-CN" kern="0" dirty="0" smtClean="0"/>
              <a:t>Page </a:t>
            </a:r>
            <a:fld id="{F32FAEB7-D945-47EF-8031-93280887D3E5}" type="slidenum">
              <a:rPr lang="zh-CN" altLang="en-US" kern="0" smtClean="0"/>
              <a:pPr defTabSz="914400"/>
              <a:t>‹#›</a:t>
            </a:fld>
            <a:endParaRPr lang="zh-CN" altLang="en-US" kern="0" dirty="0" smtClean="0"/>
          </a:p>
        </p:txBody>
      </p:sp>
      <p:pic>
        <p:nvPicPr>
          <p:cNvPr id="10" name="图片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132391" y="309171"/>
            <a:ext cx="1446833" cy="441067"/>
          </a:xfrm>
          <a:prstGeom prst="rect">
            <a:avLst/>
          </a:prstGeom>
        </p:spPr>
      </p:pic>
      <p:cxnSp>
        <p:nvCxnSpPr>
          <p:cNvPr id="11" name="直接连接符 10"/>
          <p:cNvCxnSpPr/>
          <p:nvPr userDrawn="1"/>
        </p:nvCxnSpPr>
        <p:spPr>
          <a:xfrm>
            <a:off x="609600" y="922338"/>
            <a:ext cx="10969625"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
        <p:nvSpPr>
          <p:cNvPr id="15" name="内容占位符 14"/>
          <p:cNvSpPr>
            <a:spLocks noGrp="1"/>
          </p:cNvSpPr>
          <p:nvPr>
            <p:ph sz="quarter" idx="10" hasCustomPrompt="1"/>
          </p:nvPr>
        </p:nvSpPr>
        <p:spPr>
          <a:xfrm>
            <a:off x="609600" y="529704"/>
            <a:ext cx="4948238" cy="392634"/>
          </a:xfrm>
          <a:prstGeom prst="rect">
            <a:avLst/>
          </a:prstGeom>
        </p:spPr>
        <p:txBody>
          <a:bodyPr/>
          <a:lstStyle>
            <a:lvl1pPr marL="0" indent="0">
              <a:buNone/>
              <a:defRPr sz="1800">
                <a:solidFill>
                  <a:schemeClr val="bg1"/>
                </a:solidFill>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
        <p:nvSpPr>
          <p:cNvPr id="8" name="页脚占位符 1"/>
          <p:cNvSpPr>
            <a:spLocks noGrp="1"/>
          </p:cNvSpPr>
          <p:nvPr>
            <p:ph type="ftr" sz="quarter" idx="3"/>
          </p:nvPr>
        </p:nvSpPr>
        <p:spPr>
          <a:xfrm>
            <a:off x="7718425" y="6356350"/>
            <a:ext cx="3860800" cy="365125"/>
          </a:xfrm>
          <a:prstGeom prst="rect">
            <a:avLst/>
          </a:prstGeom>
        </p:spPr>
        <p:txBody>
          <a:bodyPr/>
          <a:lstStyle>
            <a:lvl1pPr algn="r">
              <a:defRPr/>
            </a:lvl1pPr>
          </a:lstStyle>
          <a:p>
            <a:pPr defTabSz="914400"/>
            <a:r>
              <a:rPr lang="en-US" altLang="zh-CN" sz="1200" kern="0" dirty="0" err="1" smtClean="0">
                <a:solidFill>
                  <a:schemeClr val="bg1"/>
                </a:solidFill>
              </a:rPr>
              <a:t>limei</a:t>
            </a:r>
            <a:r>
              <a:rPr lang="en-US" altLang="zh-CN" kern="0" dirty="0" smtClean="0"/>
              <a:t> </a:t>
            </a:r>
            <a:r>
              <a:rPr lang="en-US" altLang="zh-CN" sz="1200" kern="0" dirty="0" smtClean="0">
                <a:solidFill>
                  <a:schemeClr val="bg1"/>
                </a:solidFill>
              </a:rPr>
              <a:t>advertising platform</a:t>
            </a:r>
            <a:endParaRPr lang="zh-CN" altLang="en-US" sz="1200" kern="0" dirty="0">
              <a:solidFill>
                <a:schemeClr val="bg1"/>
              </a:solidFill>
            </a:endParaRPr>
          </a:p>
        </p:txBody>
      </p:sp>
    </p:spTree>
    <p:extLst>
      <p:ext uri="{BB962C8B-B14F-4D97-AF65-F5344CB8AC3E}">
        <p14:creationId xmlns:p14="http://schemas.microsoft.com/office/powerpoint/2010/main" xmlns="" val="154249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rgbClr val="FCC700"/>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8" name="Text Placeholder 5"/>
          <p:cNvSpPr>
            <a:spLocks noGrp="1"/>
          </p:cNvSpPr>
          <p:nvPr>
            <p:ph type="body" sz="quarter" idx="10" hasCustomPrompt="1"/>
          </p:nvPr>
        </p:nvSpPr>
        <p:spPr>
          <a:xfrm>
            <a:off x="759600" y="2587180"/>
            <a:ext cx="10948532" cy="472670"/>
          </a:xfrm>
          <a:prstGeom prst="rect">
            <a:avLst/>
          </a:prstGeom>
        </p:spPr>
        <p:txBody>
          <a:bodyPr/>
          <a:lstStyle>
            <a:lvl1pPr marL="0" indent="0">
              <a:buNone/>
              <a:defRPr sz="2100" i="0" spc="-100" baseline="0">
                <a:solidFill>
                  <a:schemeClr val="bg1"/>
                </a:solidFill>
                <a:latin typeface="Segoe UI Light"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100" normalizeH="0" baseline="0" noProof="0" dirty="0" smtClean="0">
                <a:ln>
                  <a:noFill/>
                </a:ln>
                <a:solidFill>
                  <a:sysClr val="window" lastClr="FFFFFF"/>
                </a:solidFill>
                <a:effectLst/>
                <a:uLnTx/>
                <a:uFillTx/>
                <a:latin typeface="Segoe UI Light" pitchFamily="34" charset="0"/>
              </a:rPr>
              <a:t>Click to edit title style</a:t>
            </a:r>
          </a:p>
        </p:txBody>
      </p:sp>
      <p:cxnSp>
        <p:nvCxnSpPr>
          <p:cNvPr id="9" name="直接连接符 8"/>
          <p:cNvCxnSpPr/>
          <p:nvPr userDrawn="1"/>
        </p:nvCxnSpPr>
        <p:spPr>
          <a:xfrm>
            <a:off x="759600" y="3193200"/>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Tree>
    <p:extLst>
      <p:ext uri="{BB962C8B-B14F-4D97-AF65-F5344CB8AC3E}">
        <p14:creationId xmlns:p14="http://schemas.microsoft.com/office/powerpoint/2010/main" xmlns="" val="2157780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FCC700"/>
        </a:solidFill>
        <a:effectLst/>
      </p:bgPr>
    </p:bg>
    <p:spTree>
      <p:nvGrpSpPr>
        <p:cNvPr id="1" name=""/>
        <p:cNvGrpSpPr/>
        <p:nvPr/>
      </p:nvGrpSpPr>
      <p:grpSpPr>
        <a:xfrm>
          <a:off x="0" y="0"/>
          <a:ext cx="0" cy="0"/>
          <a:chOff x="0" y="0"/>
          <a:chExt cx="0" cy="0"/>
        </a:xfrm>
      </p:grpSpPr>
      <p:cxnSp>
        <p:nvCxnSpPr>
          <p:cNvPr id="2" name="直接连接符 1"/>
          <p:cNvCxnSpPr/>
          <p:nvPr userDrawn="1"/>
        </p:nvCxnSpPr>
        <p:spPr>
          <a:xfrm>
            <a:off x="360362" y="6121239"/>
            <a:ext cx="11468100"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4" name="标题 1"/>
          <p:cNvSpPr>
            <a:spLocks noGrp="1"/>
          </p:cNvSpPr>
          <p:nvPr>
            <p:ph type="title"/>
          </p:nvPr>
        </p:nvSpPr>
        <p:spPr>
          <a:xfrm>
            <a:off x="609600" y="430755"/>
            <a:ext cx="10969625" cy="1057469"/>
          </a:xfrm>
          <a:prstGeom prst="rect">
            <a:avLst/>
          </a:prstGeom>
        </p:spPr>
        <p:txBody>
          <a:bodyPr/>
          <a:lstStyle>
            <a:lvl1pPr>
              <a:defRPr sz="4800" baseline="0">
                <a:solidFill>
                  <a:schemeClr val="bg1"/>
                </a:solidFill>
                <a:latin typeface="Segoe UI" pitchFamily="34" charset="0"/>
                <a:ea typeface="微软雅黑" pitchFamily="34" charset="-122"/>
              </a:defRPr>
            </a:lvl1pPr>
          </a:lstStyle>
          <a:p>
            <a:r>
              <a:rPr lang="zh-CN" altLang="en-US" dirty="0" smtClean="0"/>
              <a:t>单击此处编辑母版标题样式</a:t>
            </a:r>
            <a:endParaRPr lang="zh-CN" altLang="en-US" dirty="0"/>
          </a:p>
        </p:txBody>
      </p:sp>
      <p:sp>
        <p:nvSpPr>
          <p:cNvPr id="5" name="内容占位符 2"/>
          <p:cNvSpPr>
            <a:spLocks noGrp="1"/>
          </p:cNvSpPr>
          <p:nvPr>
            <p:ph idx="1"/>
          </p:nvPr>
        </p:nvSpPr>
        <p:spPr>
          <a:xfrm>
            <a:off x="609600" y="1756317"/>
            <a:ext cx="10969625" cy="4187283"/>
          </a:xfrm>
          <a:prstGeom prst="rect">
            <a:avLst/>
          </a:prstGeom>
        </p:spPr>
        <p:txBody>
          <a:bodyPr/>
          <a:lstStyle>
            <a:lvl1pPr marL="342900" indent="-342900">
              <a:lnSpc>
                <a:spcPct val="100000"/>
              </a:lnSpc>
              <a:buFont typeface="Arial" pitchFamily="34" charset="0"/>
              <a:buChar char="•"/>
              <a:defRPr baseline="0">
                <a:solidFill>
                  <a:schemeClr val="bg1"/>
                </a:solidFill>
                <a:latin typeface="Segoe UI" pitchFamily="34" charset="0"/>
                <a:ea typeface="微软雅黑" pitchFamily="34" charset="-122"/>
              </a:defRPr>
            </a:lvl1pPr>
            <a:lvl2pPr marL="742950" indent="-285750">
              <a:lnSpc>
                <a:spcPct val="100000"/>
              </a:lnSpc>
              <a:buFont typeface="Arial" pitchFamily="34" charset="0"/>
              <a:buChar char="•"/>
              <a:defRPr baseline="0">
                <a:solidFill>
                  <a:schemeClr val="bg1"/>
                </a:solidFill>
                <a:latin typeface="Segoe UI" pitchFamily="34" charset="0"/>
                <a:ea typeface="微软雅黑" pitchFamily="34" charset="-122"/>
              </a:defRPr>
            </a:lvl2pPr>
            <a:lvl3pPr marL="1143000" indent="-228600">
              <a:lnSpc>
                <a:spcPct val="100000"/>
              </a:lnSpc>
              <a:buFont typeface="Arial" pitchFamily="34" charset="0"/>
              <a:buChar char="•"/>
              <a:defRPr baseline="0">
                <a:solidFill>
                  <a:schemeClr val="bg1"/>
                </a:solidFill>
                <a:latin typeface="Segoe UI" pitchFamily="34" charset="0"/>
                <a:ea typeface="微软雅黑" pitchFamily="34" charset="-122"/>
              </a:defRPr>
            </a:lvl3pPr>
            <a:lvl4pPr marL="1440000" indent="-228600">
              <a:lnSpc>
                <a:spcPct val="100000"/>
              </a:lnSpc>
              <a:buFont typeface="Arial" pitchFamily="34" charset="0"/>
              <a:buChar char="•"/>
              <a:defRPr baseline="0">
                <a:solidFill>
                  <a:schemeClr val="bg1"/>
                </a:solidFill>
                <a:latin typeface="Segoe UI" pitchFamily="34" charset="0"/>
                <a:ea typeface="微软雅黑" pitchFamily="34" charset="-122"/>
              </a:defRPr>
            </a:lvl4pPr>
            <a:lvl5pPr marL="2057400" indent="-228600">
              <a:lnSpc>
                <a:spcPct val="100000"/>
              </a:lnSpc>
              <a:buFont typeface="Arial" pitchFamily="34" charset="0"/>
              <a:buChar char="•"/>
              <a:defRPr sz="1800" baseline="0">
                <a:solidFill>
                  <a:schemeClr val="bg1"/>
                </a:solidFill>
                <a:latin typeface="Segoe UI" pitchFamily="34" charset="0"/>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bg1"/>
                </a:solidFill>
                <a:latin typeface="+mn-lt"/>
              </a:defRPr>
            </a:lvl1pPr>
          </a:lstStyle>
          <a:p>
            <a:pPr defTabSz="914400"/>
            <a:r>
              <a:rPr lang="en-US" altLang="zh-CN" kern="0" dirty="0" smtClean="0"/>
              <a:t>Page </a:t>
            </a:r>
            <a:fld id="{F32FAEB7-D945-47EF-8031-93280887D3E5}" type="slidenum">
              <a:rPr lang="zh-CN" altLang="en-US" kern="0" smtClean="0"/>
              <a:pPr defTabSz="914400"/>
              <a:t>‹#›</a:t>
            </a:fld>
            <a:endParaRPr lang="zh-CN" altLang="en-US" kern="0" dirty="0" smtClean="0"/>
          </a:p>
        </p:txBody>
      </p:sp>
    </p:spTree>
    <p:extLst>
      <p:ext uri="{BB962C8B-B14F-4D97-AF65-F5344CB8AC3E}">
        <p14:creationId xmlns:p14="http://schemas.microsoft.com/office/powerpoint/2010/main" xmlns="" val="40848107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FCC700"/>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chemeClr val="bg1"/>
                </a:solidFill>
                <a:latin typeface="+mn-lt"/>
              </a:defRPr>
            </a:lvl1pPr>
          </a:lstStyle>
          <a:p>
            <a:pPr defTabSz="914400"/>
            <a:r>
              <a:rPr lang="en-US" altLang="zh-CN" kern="0" dirty="0" smtClean="0"/>
              <a:t>Page </a:t>
            </a:r>
            <a:fld id="{F32FAEB7-D945-47EF-8031-93280887D3E5}" type="slidenum">
              <a:rPr lang="zh-CN" altLang="en-US" kern="0" smtClean="0"/>
              <a:pPr defTabSz="914400"/>
              <a:t>‹#›</a:t>
            </a:fld>
            <a:endParaRPr lang="zh-CN" altLang="en-US" kern="0" dirty="0" smtClean="0"/>
          </a:p>
        </p:txBody>
      </p:sp>
      <p:pic>
        <p:nvPicPr>
          <p:cNvPr id="10" name="图片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132391" y="309171"/>
            <a:ext cx="1446833" cy="441067"/>
          </a:xfrm>
          <a:prstGeom prst="rect">
            <a:avLst/>
          </a:prstGeom>
        </p:spPr>
      </p:pic>
      <p:cxnSp>
        <p:nvCxnSpPr>
          <p:cNvPr id="11" name="直接连接符 10"/>
          <p:cNvCxnSpPr/>
          <p:nvPr userDrawn="1"/>
        </p:nvCxnSpPr>
        <p:spPr>
          <a:xfrm>
            <a:off x="609600" y="922338"/>
            <a:ext cx="10969625"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
        <p:nvSpPr>
          <p:cNvPr id="15" name="内容占位符 14"/>
          <p:cNvSpPr>
            <a:spLocks noGrp="1"/>
          </p:cNvSpPr>
          <p:nvPr>
            <p:ph sz="quarter" idx="10" hasCustomPrompt="1"/>
          </p:nvPr>
        </p:nvSpPr>
        <p:spPr>
          <a:xfrm>
            <a:off x="609600" y="529704"/>
            <a:ext cx="4948238" cy="392634"/>
          </a:xfrm>
          <a:prstGeom prst="rect">
            <a:avLst/>
          </a:prstGeom>
        </p:spPr>
        <p:txBody>
          <a:bodyPr/>
          <a:lstStyle>
            <a:lvl1pPr marL="0" indent="0">
              <a:buNone/>
              <a:defRPr sz="1800">
                <a:solidFill>
                  <a:schemeClr val="bg1"/>
                </a:solidFill>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
        <p:nvSpPr>
          <p:cNvPr id="8" name="页脚占位符 1"/>
          <p:cNvSpPr>
            <a:spLocks noGrp="1"/>
          </p:cNvSpPr>
          <p:nvPr>
            <p:ph type="ftr" sz="quarter" idx="3"/>
          </p:nvPr>
        </p:nvSpPr>
        <p:spPr>
          <a:xfrm>
            <a:off x="7718425" y="6356350"/>
            <a:ext cx="3860800" cy="365125"/>
          </a:xfrm>
          <a:prstGeom prst="rect">
            <a:avLst/>
          </a:prstGeom>
        </p:spPr>
        <p:txBody>
          <a:bodyPr/>
          <a:lstStyle>
            <a:lvl1pPr algn="r">
              <a:defRPr/>
            </a:lvl1pPr>
          </a:lstStyle>
          <a:p>
            <a:pPr defTabSz="914400"/>
            <a:r>
              <a:rPr lang="en-US" altLang="zh-CN" sz="1200" kern="0" dirty="0" err="1" smtClean="0">
                <a:solidFill>
                  <a:schemeClr val="bg1"/>
                </a:solidFill>
              </a:rPr>
              <a:t>limei</a:t>
            </a:r>
            <a:r>
              <a:rPr lang="en-US" altLang="zh-CN" kern="0" dirty="0" smtClean="0"/>
              <a:t> </a:t>
            </a:r>
            <a:r>
              <a:rPr lang="en-US" altLang="zh-CN" sz="1200" kern="0" dirty="0" smtClean="0">
                <a:solidFill>
                  <a:schemeClr val="bg1"/>
                </a:solidFill>
              </a:rPr>
              <a:t>advertising platform</a:t>
            </a:r>
            <a:endParaRPr lang="zh-CN" altLang="en-US" sz="1200" kern="0" dirty="0">
              <a:solidFill>
                <a:schemeClr val="bg1"/>
              </a:solidFill>
            </a:endParaRPr>
          </a:p>
        </p:txBody>
      </p:sp>
    </p:spTree>
    <p:extLst>
      <p:ext uri="{BB962C8B-B14F-4D97-AF65-F5344CB8AC3E}">
        <p14:creationId xmlns:p14="http://schemas.microsoft.com/office/powerpoint/2010/main" xmlns="" val="15677615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2"/>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259303" y="1848238"/>
            <a:ext cx="3625517" cy="1105239"/>
          </a:xfrm>
          <a:prstGeom prst="rect">
            <a:avLst/>
          </a:prstGeom>
        </p:spPr>
      </p:pic>
      <p:sp>
        <p:nvSpPr>
          <p:cNvPr id="10" name="文本占位符 8"/>
          <p:cNvSpPr>
            <a:spLocks noGrp="1"/>
          </p:cNvSpPr>
          <p:nvPr>
            <p:ph type="body" sz="quarter" idx="10" hasCustomPrompt="1"/>
          </p:nvPr>
        </p:nvSpPr>
        <p:spPr>
          <a:xfrm>
            <a:off x="5829717" y="2400857"/>
            <a:ext cx="5599008" cy="680177"/>
          </a:xfrm>
          <a:prstGeom prst="rect">
            <a:avLst/>
          </a:prstGeom>
        </p:spPr>
        <p:txBody>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sz="3200">
                <a:solidFill>
                  <a:schemeClr val="bg1"/>
                </a:solidFill>
                <a:latin typeface="微软雅黑" pitchFamily="34" charset="-122"/>
                <a:ea typeface="微软雅黑" pitchFamily="34" charset="-122"/>
              </a:defRPr>
            </a:lvl1pPr>
          </a:lstStyle>
          <a:p>
            <a:r>
              <a:rPr lang="zh-CN" altLang="en-US"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单击此处添加标题</a:t>
            </a:r>
          </a:p>
          <a:p>
            <a:endParaRPr lang="zh-CN" altLang="en-US"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 name="文本占位符 17"/>
          <p:cNvSpPr>
            <a:spLocks noGrp="1"/>
          </p:cNvSpPr>
          <p:nvPr>
            <p:ph type="body" sz="quarter" idx="11" hasCustomPrompt="1"/>
          </p:nvPr>
        </p:nvSpPr>
        <p:spPr>
          <a:xfrm>
            <a:off x="5829300" y="3467100"/>
            <a:ext cx="3819525" cy="381000"/>
          </a:xfrm>
          <a:prstGeom prst="rect">
            <a:avLst/>
          </a:prstGeom>
        </p:spPr>
        <p:txBody>
          <a:bodyPr/>
          <a:lstStyle>
            <a:lvl1pPr marL="0" indent="0">
              <a:buNone/>
              <a:defRPr sz="2400">
                <a:solidFill>
                  <a:schemeClr val="bg1"/>
                </a:solidFill>
              </a:defRPr>
            </a:lvl1pPr>
          </a:lstStyle>
          <a:p>
            <a:pPr lvl="0"/>
            <a:r>
              <a:rPr lang="zh-CN" altLang="en-US" dirty="0" smtClean="0"/>
              <a:t>发言人</a:t>
            </a:r>
            <a:endParaRPr lang="zh-CN" altLang="en-US" dirty="0"/>
          </a:p>
        </p:txBody>
      </p:sp>
      <p:sp>
        <p:nvSpPr>
          <p:cNvPr id="13" name="文本占位符 19"/>
          <p:cNvSpPr>
            <a:spLocks noGrp="1"/>
          </p:cNvSpPr>
          <p:nvPr>
            <p:ph type="body" sz="quarter" idx="12" hasCustomPrompt="1"/>
          </p:nvPr>
        </p:nvSpPr>
        <p:spPr>
          <a:xfrm>
            <a:off x="5829300" y="4514849"/>
            <a:ext cx="3781425" cy="1643903"/>
          </a:xfrm>
          <a:prstGeom prst="rect">
            <a:avLst/>
          </a:prstGeom>
        </p:spPr>
        <p:txBody>
          <a:bodyPr/>
          <a:lstStyle>
            <a:lvl1pPr marL="0" indent="0">
              <a:buFont typeface="Arial" pitchFamily="34" charset="0"/>
              <a:buNone/>
              <a:defRPr sz="1400">
                <a:solidFill>
                  <a:schemeClr val="bg1"/>
                </a:solidFill>
                <a:latin typeface="+mn-ea"/>
                <a:ea typeface="+mn-ea"/>
              </a:defRPr>
            </a:lvl1pPr>
          </a:lstStyle>
          <a:p>
            <a:pPr lvl="0"/>
            <a:r>
              <a:rPr lang="en-US" altLang="zh-CN" dirty="0" smtClean="0"/>
              <a:t>Title</a:t>
            </a:r>
            <a:r>
              <a:rPr lang="zh-CN" altLang="en-US" dirty="0" smtClean="0"/>
              <a:t>：</a:t>
            </a:r>
            <a:endParaRPr lang="en-US" altLang="zh-CN" dirty="0" smtClean="0"/>
          </a:p>
          <a:p>
            <a:pPr lvl="0"/>
            <a:r>
              <a:rPr lang="en-US" altLang="zh-CN" dirty="0" smtClean="0"/>
              <a:t>Email</a:t>
            </a:r>
            <a:r>
              <a:rPr lang="zh-CN" altLang="en-US" dirty="0" smtClean="0"/>
              <a:t>：</a:t>
            </a:r>
            <a:endParaRPr lang="en-US" altLang="zh-CN" dirty="0" smtClean="0"/>
          </a:p>
          <a:p>
            <a:pPr lvl="0"/>
            <a:r>
              <a:rPr lang="en-US" altLang="zh-CN" dirty="0" smtClean="0"/>
              <a:t>TEL</a:t>
            </a:r>
            <a:r>
              <a:rPr lang="zh-CN" altLang="en-US" dirty="0" smtClean="0"/>
              <a:t>：</a:t>
            </a:r>
            <a:endParaRPr lang="en-US" altLang="zh-CN" dirty="0" smtClean="0"/>
          </a:p>
          <a:p>
            <a:pPr lvl="0"/>
            <a:endParaRPr lang="zh-CN" altLang="en-US" dirty="0"/>
          </a:p>
        </p:txBody>
      </p:sp>
      <p:sp>
        <p:nvSpPr>
          <p:cNvPr id="14" name="页脚占位符 2"/>
          <p:cNvSpPr txBox="1">
            <a:spLocks/>
          </p:cNvSpPr>
          <p:nvPr userDrawn="1"/>
        </p:nvSpPr>
        <p:spPr>
          <a:xfrm>
            <a:off x="7718425" y="6356350"/>
            <a:ext cx="3860800" cy="365125"/>
          </a:xfrm>
          <a:prstGeom prst="rect">
            <a:avLst/>
          </a:prstGeom>
        </p:spPr>
        <p:txBody>
          <a:bodyPr vert="horz" lIns="91440" tIns="45720" rIns="91440" bIns="45720" rtlCol="0" anchor="ctr"/>
          <a:lstStyle>
            <a:defPPr>
              <a:defRPr lang="en-US"/>
            </a:defPPr>
            <a:lvl1pPr marL="0" algn="r" defTabSz="914363" rtl="0" eaLnBrk="1" latinLnBrk="0" hangingPunct="1">
              <a:defRPr sz="1200" kern="1200">
                <a:solidFill>
                  <a:srgbClr val="0081CC"/>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bg1"/>
                </a:solidFill>
                <a:effectLst/>
                <a:uLnTx/>
                <a:uFillTx/>
                <a:latin typeface="Calibri"/>
                <a:ea typeface="宋体"/>
                <a:cs typeface="+mn-cs"/>
              </a:rPr>
              <a:t>limei advertising platform</a:t>
            </a:r>
            <a:endParaRPr kumimoji="0" lang="zh-CN" altLang="en-US" sz="1200" b="0" i="0" u="none" strike="noStrike" kern="1200" cap="none" spc="0" normalizeH="0" baseline="0" noProof="0" dirty="0">
              <a:ln>
                <a:noFill/>
              </a:ln>
              <a:solidFill>
                <a:schemeClr val="bg1"/>
              </a:solidFill>
              <a:effectLst/>
              <a:uLnTx/>
              <a:uFillTx/>
              <a:latin typeface="Calibri"/>
              <a:ea typeface="宋体"/>
              <a:cs typeface="+mn-cs"/>
            </a:endParaRPr>
          </a:p>
        </p:txBody>
      </p:sp>
    </p:spTree>
    <p:extLst>
      <p:ext uri="{BB962C8B-B14F-4D97-AF65-F5344CB8AC3E}">
        <p14:creationId xmlns:p14="http://schemas.microsoft.com/office/powerpoint/2010/main" xmlns="" val="9188651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Non-Bulleted Content">
    <p:bg>
      <p:bgPr>
        <a:solidFill>
          <a:schemeClr val="tx2"/>
        </a:solidFill>
        <a:effectLst/>
      </p:bgPr>
    </p:bg>
    <p:spTree>
      <p:nvGrpSpPr>
        <p:cNvPr id="1" name=""/>
        <p:cNvGrpSpPr/>
        <p:nvPr/>
      </p:nvGrpSpPr>
      <p:grpSpPr>
        <a:xfrm>
          <a:off x="0" y="0"/>
          <a:ext cx="0" cy="0"/>
          <a:chOff x="0" y="0"/>
          <a:chExt cx="0" cy="0"/>
        </a:xfrm>
      </p:grpSpPr>
      <p:cxnSp>
        <p:nvCxnSpPr>
          <p:cNvPr id="6" name="直接连接符 5"/>
          <p:cNvCxnSpPr/>
          <p:nvPr userDrawn="1"/>
        </p:nvCxnSpPr>
        <p:spPr>
          <a:xfrm>
            <a:off x="760100" y="3193062"/>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
        <p:nvSpPr>
          <p:cNvPr id="7" name="TextBox 6"/>
          <p:cNvSpPr txBox="1"/>
          <p:nvPr userDrawn="1"/>
        </p:nvSpPr>
        <p:spPr>
          <a:xfrm>
            <a:off x="909161" y="2546731"/>
            <a:ext cx="3816921" cy="646331"/>
          </a:xfrm>
          <a:prstGeom prst="rect">
            <a:avLst/>
          </a:prstGeom>
          <a:noFill/>
        </p:spPr>
        <p:txBody>
          <a:bodyPr wrap="square" rtlCol="0">
            <a:spAutoFit/>
          </a:bodyPr>
          <a:lstStyle/>
          <a:p>
            <a:r>
              <a:rPr lang="en-US" altLang="zh-CN" sz="3600" b="1" kern="1200" dirty="0" smtClean="0">
                <a:solidFill>
                  <a:schemeClr val="bg1"/>
                </a:solidFill>
                <a:latin typeface="微软雅黑" pitchFamily="34" charset="-122"/>
                <a:ea typeface="微软雅黑" pitchFamily="34" charset="-122"/>
                <a:cs typeface="+mn-cs"/>
              </a:rPr>
              <a:t>THANK YOU</a:t>
            </a:r>
            <a:endParaRPr lang="zh-CN" altLang="en-US" sz="3600" b="1" kern="1200" dirty="0">
              <a:solidFill>
                <a:schemeClr val="bg1"/>
              </a:solidFill>
              <a:latin typeface="微软雅黑" pitchFamily="34" charset="-122"/>
              <a:ea typeface="微软雅黑" pitchFamily="34" charset="-122"/>
              <a:cs typeface="+mn-cs"/>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9766466" y="6080042"/>
            <a:ext cx="1812759" cy="552619"/>
          </a:xfrm>
          <a:prstGeom prst="rect">
            <a:avLst/>
          </a:prstGeom>
        </p:spPr>
      </p:pic>
    </p:spTree>
    <p:extLst>
      <p:ext uri="{BB962C8B-B14F-4D97-AF65-F5344CB8AC3E}">
        <p14:creationId xmlns:p14="http://schemas.microsoft.com/office/powerpoint/2010/main" xmlns="" val="153038307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rgbClr val="0081CC"/>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9"/>
          </a:xfrm>
          <a:prstGeom prst="rect">
            <a:avLst/>
          </a:prstGeom>
          <a:noFill/>
          <a:ln>
            <a:noFill/>
          </a:ln>
        </p:spPr>
      </p:pic>
      <p:sp>
        <p:nvSpPr>
          <p:cNvPr id="13" name="Text Placeholder 5"/>
          <p:cNvSpPr>
            <a:spLocks noGrp="1"/>
          </p:cNvSpPr>
          <p:nvPr>
            <p:ph type="body" sz="quarter" idx="10" hasCustomPrompt="1"/>
          </p:nvPr>
        </p:nvSpPr>
        <p:spPr>
          <a:xfrm>
            <a:off x="759600" y="2587180"/>
            <a:ext cx="10948532" cy="472670"/>
          </a:xfrm>
          <a:prstGeom prst="rect">
            <a:avLst/>
          </a:prstGeom>
        </p:spPr>
        <p:txBody>
          <a:bodyPr/>
          <a:lstStyle>
            <a:lvl1pPr marL="0" indent="0">
              <a:buNone/>
              <a:defRPr sz="2100" i="0" spc="-100" baseline="0">
                <a:solidFill>
                  <a:schemeClr val="bg1"/>
                </a:solidFill>
                <a:latin typeface="Segoe UI Light"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100" normalizeH="0" baseline="0" noProof="0" dirty="0" smtClean="0">
                <a:ln>
                  <a:noFill/>
                </a:ln>
                <a:solidFill>
                  <a:sysClr val="window" lastClr="FFFFFF"/>
                </a:solidFill>
                <a:effectLst/>
                <a:uLnTx/>
                <a:uFillTx/>
                <a:latin typeface="Segoe UI Light" pitchFamily="34" charset="0"/>
              </a:rPr>
              <a:t>Click to edit title style</a:t>
            </a:r>
          </a:p>
        </p:txBody>
      </p:sp>
      <p:cxnSp>
        <p:nvCxnSpPr>
          <p:cNvPr id="14" name="直接连接符 13"/>
          <p:cNvCxnSpPr/>
          <p:nvPr userDrawn="1"/>
        </p:nvCxnSpPr>
        <p:spPr>
          <a:xfrm>
            <a:off x="759600" y="3193200"/>
            <a:ext cx="10668626" cy="0"/>
          </a:xfrm>
          <a:prstGeom prst="line">
            <a:avLst/>
          </a:prstGeom>
          <a:noFill/>
          <a:ln w="12700" cap="flat" cmpd="sng" algn="ctr">
            <a:solidFill>
              <a:srgbClr val="FFFFFF">
                <a:alpha val="20000"/>
              </a:srgbClr>
            </a:solidFill>
            <a:prstDash val="sysDot"/>
          </a:ln>
          <a:effectLst>
            <a:outerShdw blurRad="406400" dist="533400" dir="5400000" sx="65000" sy="65000" rotWithShape="0">
              <a:srgbClr val="000000">
                <a:alpha val="6000"/>
              </a:srgbClr>
            </a:outerShdw>
          </a:effectLst>
        </p:spPr>
      </p:cxnSp>
    </p:spTree>
    <p:extLst>
      <p:ext uri="{BB962C8B-B14F-4D97-AF65-F5344CB8AC3E}">
        <p14:creationId xmlns:p14="http://schemas.microsoft.com/office/powerpoint/2010/main" xmlns="" val="19956875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5" name="矩形 4"/>
          <p:cNvSpPr/>
          <p:nvPr userDrawn="1"/>
        </p:nvSpPr>
        <p:spPr>
          <a:xfrm>
            <a:off x="0" y="0"/>
            <a:ext cx="1218882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8"/>
          </a:xfrm>
          <a:prstGeom prst="rect">
            <a:avLst/>
          </a:prstGeom>
          <a:noFill/>
          <a:ln>
            <a:noFill/>
          </a:ln>
        </p:spPr>
      </p:pic>
      <p:cxnSp>
        <p:nvCxnSpPr>
          <p:cNvPr id="10" name="直接连接符 9"/>
          <p:cNvCxnSpPr/>
          <p:nvPr userDrawn="1"/>
        </p:nvCxnSpPr>
        <p:spPr>
          <a:xfrm>
            <a:off x="360362" y="6121239"/>
            <a:ext cx="11468100" cy="0"/>
          </a:xfrm>
          <a:prstGeom prst="line">
            <a:avLst/>
          </a:prstGeom>
          <a:ln w="6350">
            <a:solidFill>
              <a:srgbClr val="2FADCF">
                <a:alpha val="20000"/>
              </a:srgbClr>
            </a:solidFill>
            <a:prstDash val="solid"/>
          </a:ln>
          <a:effectLst>
            <a:outerShdw blurRad="406400" dist="533400" dir="5400000" sx="65000" sy="65000" rotWithShape="0">
              <a:srgbClr val="000000">
                <a:alpha val="6000"/>
              </a:srgbClr>
            </a:outerShdw>
          </a:effectLst>
        </p:spPr>
        <p:style>
          <a:lnRef idx="3">
            <a:schemeClr val="accent5"/>
          </a:lnRef>
          <a:fillRef idx="0">
            <a:schemeClr val="accent5"/>
          </a:fillRef>
          <a:effectRef idx="2">
            <a:schemeClr val="accent5"/>
          </a:effectRef>
          <a:fontRef idx="minor">
            <a:schemeClr val="tx1"/>
          </a:fontRef>
        </p:style>
      </p:cxnSp>
      <p:sp>
        <p:nvSpPr>
          <p:cNvPr id="12" name="灯片编号占位符 3"/>
          <p:cNvSpPr>
            <a:spLocks noGrp="1"/>
          </p:cNvSpPr>
          <p:nvPr>
            <p:ph type="sldNum" sz="quarter" idx="11"/>
          </p:nvPr>
        </p:nvSpPr>
        <p:spPr>
          <a:xfrm>
            <a:off x="549758" y="6356350"/>
            <a:ext cx="2843212" cy="365125"/>
          </a:xfrm>
        </p:spPr>
        <p:txBody>
          <a:bodyPr/>
          <a:lstStyle/>
          <a:p>
            <a:r>
              <a:rPr lang="en-US" altLang="zh-CN" smtClean="0"/>
              <a:t>Page </a:t>
            </a:r>
            <a:fld id="{F32FAEB7-D945-47EF-8031-93280887D3E5}" type="slidenum">
              <a:rPr lang="zh-CN" altLang="en-US" smtClean="0"/>
              <a:pPr/>
              <a:t>‹#›</a:t>
            </a:fld>
            <a:endParaRPr lang="zh-CN" altLang="en-US" dirty="0"/>
          </a:p>
        </p:txBody>
      </p:sp>
      <p:sp>
        <p:nvSpPr>
          <p:cNvPr id="6" name="标题 1"/>
          <p:cNvSpPr>
            <a:spLocks noGrp="1"/>
          </p:cNvSpPr>
          <p:nvPr>
            <p:ph type="title"/>
          </p:nvPr>
        </p:nvSpPr>
        <p:spPr>
          <a:xfrm>
            <a:off x="609600" y="430755"/>
            <a:ext cx="10969625" cy="1057469"/>
          </a:xfrm>
          <a:prstGeom prst="rect">
            <a:avLst/>
          </a:prstGeom>
        </p:spPr>
        <p:txBody>
          <a:bodyPr/>
          <a:lstStyle>
            <a:lvl1pPr>
              <a:defRPr sz="4800" baseline="0">
                <a:latin typeface="Segoe UI" pitchFamily="34" charset="0"/>
                <a:ea typeface="微软雅黑" pitchFamily="34"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609600" y="1756317"/>
            <a:ext cx="10969625" cy="4187283"/>
          </a:xfrm>
          <a:prstGeom prst="rect">
            <a:avLst/>
          </a:prstGeom>
        </p:spPr>
        <p:txBody>
          <a:bodyPr/>
          <a:lstStyle>
            <a:lvl1pPr>
              <a:lnSpc>
                <a:spcPct val="100000"/>
              </a:lnSpc>
              <a:defRPr baseline="0">
                <a:solidFill>
                  <a:schemeClr val="tx1">
                    <a:lumMod val="90000"/>
                    <a:lumOff val="10000"/>
                  </a:schemeClr>
                </a:solidFill>
                <a:latin typeface="Segoe UI" pitchFamily="34" charset="0"/>
                <a:ea typeface="微软雅黑" pitchFamily="34" charset="-122"/>
              </a:defRPr>
            </a:lvl1pPr>
            <a:lvl2pPr>
              <a:lnSpc>
                <a:spcPct val="100000"/>
              </a:lnSpc>
              <a:defRPr baseline="0">
                <a:solidFill>
                  <a:schemeClr val="tx1">
                    <a:lumMod val="75000"/>
                    <a:lumOff val="25000"/>
                  </a:schemeClr>
                </a:solidFill>
                <a:latin typeface="Segoe UI" pitchFamily="34" charset="0"/>
                <a:ea typeface="微软雅黑" pitchFamily="34" charset="-122"/>
              </a:defRPr>
            </a:lvl2pPr>
            <a:lvl3pPr>
              <a:lnSpc>
                <a:spcPct val="100000"/>
              </a:lnSpc>
              <a:defRPr baseline="0">
                <a:solidFill>
                  <a:schemeClr val="tx1">
                    <a:lumMod val="75000"/>
                    <a:lumOff val="25000"/>
                  </a:schemeClr>
                </a:solidFill>
                <a:latin typeface="微软雅黑" pitchFamily="34" charset="-122"/>
                <a:ea typeface="微软雅黑" pitchFamily="34" charset="-122"/>
              </a:defRPr>
            </a:lvl3pPr>
            <a:lvl4pPr marL="1440000">
              <a:lnSpc>
                <a:spcPct val="100000"/>
              </a:lnSpc>
              <a:defRPr baseline="0">
                <a:solidFill>
                  <a:schemeClr val="tx1">
                    <a:lumMod val="75000"/>
                    <a:lumOff val="25000"/>
                  </a:schemeClr>
                </a:solidFill>
                <a:latin typeface="Segoe UI" pitchFamily="34" charset="0"/>
                <a:ea typeface="微软雅黑" pitchFamily="34" charset="-122"/>
              </a:defRPr>
            </a:lvl4pPr>
            <a:lvl5pPr>
              <a:lnSpc>
                <a:spcPct val="100000"/>
              </a:lnSpc>
              <a:defRPr sz="1800" baseline="0">
                <a:solidFill>
                  <a:schemeClr val="tx1">
                    <a:lumMod val="75000"/>
                    <a:lumOff val="25000"/>
                  </a:schemeClr>
                </a:solidFill>
                <a:latin typeface="Segoe UI" pitchFamily="34" charset="0"/>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20449497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矩形 4"/>
          <p:cNvSpPr/>
          <p:nvPr userDrawn="1"/>
        </p:nvSpPr>
        <p:spPr>
          <a:xfrm>
            <a:off x="0" y="0"/>
            <a:ext cx="1218882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10539822" y="6249865"/>
            <a:ext cx="1271178" cy="387518"/>
          </a:xfrm>
          <a:prstGeom prst="rect">
            <a:avLst/>
          </a:prstGeom>
          <a:noFill/>
          <a:ln>
            <a:noFill/>
          </a:ln>
        </p:spPr>
      </p:pic>
      <p:sp>
        <p:nvSpPr>
          <p:cNvPr id="9" name="Text Placeholder 5"/>
          <p:cNvSpPr>
            <a:spLocks noGrp="1"/>
          </p:cNvSpPr>
          <p:nvPr>
            <p:ph type="body" sz="quarter" idx="10" hasCustomPrompt="1"/>
          </p:nvPr>
        </p:nvSpPr>
        <p:spPr>
          <a:xfrm>
            <a:off x="759600" y="2587180"/>
            <a:ext cx="10948532" cy="472670"/>
          </a:xfrm>
          <a:prstGeom prst="rect">
            <a:avLst/>
          </a:prstGeom>
        </p:spPr>
        <p:txBody>
          <a:bodyPr/>
          <a:lstStyle>
            <a:lvl1pPr marL="0" indent="0">
              <a:buNone/>
              <a:defRPr sz="2100" i="0" spc="-100" baseline="0">
                <a:solidFill>
                  <a:schemeClr val="tx2"/>
                </a:solidFill>
                <a:latin typeface="Segoe UI Light" pitchFamily="34" charset="0"/>
              </a:defRPr>
            </a:lvl1pPr>
          </a:lstStyle>
          <a:p>
            <a:pPr lvl="0"/>
            <a:r>
              <a:rPr lang="en-US" dirty="0" smtClean="0"/>
              <a:t>Click to edit title style</a:t>
            </a:r>
          </a:p>
        </p:txBody>
      </p:sp>
      <p:cxnSp>
        <p:nvCxnSpPr>
          <p:cNvPr id="10" name="直接连接符 9"/>
          <p:cNvCxnSpPr/>
          <p:nvPr userDrawn="1"/>
        </p:nvCxnSpPr>
        <p:spPr>
          <a:xfrm>
            <a:off x="759600" y="3193200"/>
            <a:ext cx="10668626" cy="0"/>
          </a:xfrm>
          <a:prstGeom prst="line">
            <a:avLst/>
          </a:prstGeom>
          <a:noFill/>
          <a:ln w="12700" cap="flat" cmpd="sng" algn="ctr">
            <a:solidFill>
              <a:srgbClr val="0081CC">
                <a:alpha val="20000"/>
              </a:srgbClr>
            </a:solidFill>
            <a:prstDash val="sysDot"/>
          </a:ln>
          <a:effectLst>
            <a:outerShdw blurRad="406400" dist="533400" dir="5400000" sx="65000" sy="65000" rotWithShape="0">
              <a:srgbClr val="000000">
                <a:alpha val="6000"/>
              </a:srgbClr>
            </a:outerShdw>
          </a:effectLst>
        </p:spPr>
      </p:cxnSp>
    </p:spTree>
    <p:extLst>
      <p:ext uri="{BB962C8B-B14F-4D97-AF65-F5344CB8AC3E}">
        <p14:creationId xmlns:p14="http://schemas.microsoft.com/office/powerpoint/2010/main" xmlns="" val="5507616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en-US" altLang="zh-CN" dirty="0" smtClean="0"/>
              <a:t>limei advertising platform</a:t>
            </a:r>
            <a:endParaRPr lang="zh-CN" altLang="en-US" dirty="0"/>
          </a:p>
        </p:txBody>
      </p:sp>
      <p:sp>
        <p:nvSpPr>
          <p:cNvPr id="4" name="灯片编号占位符 3"/>
          <p:cNvSpPr>
            <a:spLocks noGrp="1"/>
          </p:cNvSpPr>
          <p:nvPr>
            <p:ph type="sldNum" sz="quarter" idx="11"/>
          </p:nvPr>
        </p:nvSpPr>
        <p:spPr/>
        <p:txBody>
          <a:bodyPr/>
          <a:lstStyle/>
          <a:p>
            <a:r>
              <a:rPr lang="en-US" altLang="zh-CN" smtClean="0"/>
              <a:t>Page </a:t>
            </a:r>
            <a:fld id="{F32FAEB7-D945-47EF-8031-93280887D3E5}" type="slidenum">
              <a:rPr lang="zh-CN" altLang="en-US" smtClean="0"/>
              <a:pPr/>
              <a:t>‹#›</a:t>
            </a:fld>
            <a:endParaRPr lang="zh-CN" altLang="en-US" dirty="0"/>
          </a:p>
        </p:txBody>
      </p:sp>
      <p:sp>
        <p:nvSpPr>
          <p:cNvPr id="5" name="内容占位符 14"/>
          <p:cNvSpPr>
            <a:spLocks noGrp="1"/>
          </p:cNvSpPr>
          <p:nvPr>
            <p:ph sz="quarter" idx="12" hasCustomPrompt="1"/>
          </p:nvPr>
        </p:nvSpPr>
        <p:spPr>
          <a:xfrm>
            <a:off x="609600" y="529704"/>
            <a:ext cx="4948238" cy="392634"/>
          </a:xfrm>
          <a:prstGeom prst="rect">
            <a:avLst/>
          </a:prstGeom>
        </p:spPr>
        <p:txBody>
          <a:bodyPr/>
          <a:lstStyle>
            <a:lvl1pPr marL="0" indent="0">
              <a:buNone/>
              <a:defRPr sz="1800">
                <a:solidFill>
                  <a:srgbClr val="0081CC"/>
                </a:solidFill>
                <a:latin typeface="微软雅黑" pitchFamily="34" charset="-122"/>
                <a:ea typeface="微软雅黑" pitchFamily="34" charset="-122"/>
              </a:defRPr>
            </a:lvl1pPr>
          </a:lstStyle>
          <a:p>
            <a:pPr lvl="0"/>
            <a:r>
              <a:rPr lang="zh-CN" altLang="en-US" dirty="0" smtClean="0"/>
              <a:t>单击此处添加标题</a:t>
            </a:r>
            <a:endParaRPr lang="zh-CN" altLang="en-US" dirty="0"/>
          </a:p>
        </p:txBody>
      </p:sp>
    </p:spTree>
    <p:extLst>
      <p:ext uri="{BB962C8B-B14F-4D97-AF65-F5344CB8AC3E}">
        <p14:creationId xmlns:p14="http://schemas.microsoft.com/office/powerpoint/2010/main" xmlns="" val="26621975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3" name="标题占位符 2"/>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4" name="文本占位符 3"/>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1669786927"/>
      </p:ext>
    </p:extLst>
  </p:cSld>
  <p:clrMap bg1="lt1" tx1="dk1" bg2="lt2" tx2="dk2" accent1="accent1" accent2="accent2" accent3="accent3" accent4="accent4" accent5="accent5" accent6="accent6" hlink="hlink" folHlink="folHlink"/>
  <p:sldLayoutIdLst>
    <p:sldLayoutId id="2147483740" r:id="rId1"/>
    <p:sldLayoutId id="2147483744" r:id="rId2"/>
    <p:sldLayoutId id="2147483872" r:id="rId3"/>
    <p:sldLayoutId id="2147483870" r:id="rId4"/>
    <p:sldLayoutId id="2147483873" r:id="rId5"/>
    <p:sldLayoutId id="2147483880" r:id="rId6"/>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rgbClr val="0081CC"/>
          </a:soli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7718425" y="6356350"/>
            <a:ext cx="3860800" cy="365125"/>
          </a:xfrm>
          <a:prstGeom prst="rect">
            <a:avLst/>
          </a:prstGeom>
        </p:spPr>
        <p:txBody>
          <a:bodyPr vert="horz" lIns="91440" tIns="45720" rIns="91440" bIns="45720" rtlCol="0" anchor="ctr"/>
          <a:lstStyle>
            <a:lvl1pPr algn="r">
              <a:defRPr sz="1200">
                <a:solidFill>
                  <a:srgbClr val="0081CC"/>
                </a:solidFill>
                <a:latin typeface="+mn-lt"/>
              </a:defRPr>
            </a:lvl1pPr>
          </a:lstStyle>
          <a:p>
            <a:r>
              <a:rPr lang="en-US" altLang="zh-CN" dirty="0" smtClean="0"/>
              <a:t>limei advertising platform</a:t>
            </a:r>
            <a:endParaRPr lang="zh-CN" altLang="en-US" dirty="0"/>
          </a:p>
        </p:txBody>
      </p:sp>
      <p:sp>
        <p:nvSpPr>
          <p:cNvPr id="6" name="灯片编号占位符 5"/>
          <p:cNvSpPr>
            <a:spLocks noGrp="1"/>
          </p:cNvSpPr>
          <p:nvPr>
            <p:ph type="sldNum" sz="quarter" idx="4"/>
          </p:nvPr>
        </p:nvSpPr>
        <p:spPr>
          <a:xfrm>
            <a:off x="549758" y="6356350"/>
            <a:ext cx="2843212" cy="365125"/>
          </a:xfrm>
          <a:prstGeom prst="rect">
            <a:avLst/>
          </a:prstGeom>
        </p:spPr>
        <p:txBody>
          <a:bodyPr vert="horz" lIns="91440" tIns="45720" rIns="91440" bIns="45720" rtlCol="0" anchor="ctr"/>
          <a:lstStyle>
            <a:lvl1pPr algn="l">
              <a:defRPr sz="1200">
                <a:solidFill>
                  <a:srgbClr val="0081CC"/>
                </a:solidFill>
                <a:latin typeface="+mn-lt"/>
              </a:defRPr>
            </a:lvl1pPr>
          </a:lstStyle>
          <a:p>
            <a:r>
              <a:rPr lang="en-US" altLang="zh-CN" dirty="0" smtClean="0"/>
              <a:t>Page </a:t>
            </a:r>
            <a:fld id="{F32FAEB7-D945-47EF-8031-93280887D3E5}" type="slidenum">
              <a:rPr lang="zh-CN" altLang="en-US" smtClean="0"/>
              <a:pPr/>
              <a:t>‹#›</a:t>
            </a:fld>
            <a:endParaRPr lang="zh-CN" altLang="en-US" dirty="0"/>
          </a:p>
        </p:txBody>
      </p:sp>
      <p:pic>
        <p:nvPicPr>
          <p:cNvPr id="7" name="图片 6"/>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10132391" y="309171"/>
            <a:ext cx="1446834" cy="441067"/>
          </a:xfrm>
          <a:prstGeom prst="rect">
            <a:avLst/>
          </a:prstGeom>
        </p:spPr>
      </p:pic>
      <p:cxnSp>
        <p:nvCxnSpPr>
          <p:cNvPr id="9" name="直接连接符 8"/>
          <p:cNvCxnSpPr/>
          <p:nvPr userDrawn="1"/>
        </p:nvCxnSpPr>
        <p:spPr>
          <a:xfrm>
            <a:off x="609600" y="922338"/>
            <a:ext cx="10969625" cy="0"/>
          </a:xfrm>
          <a:prstGeom prst="line">
            <a:avLst/>
          </a:prstGeom>
          <a:noFill/>
          <a:ln w="12700" cap="flat" cmpd="sng" algn="ctr">
            <a:solidFill>
              <a:srgbClr val="0081CC">
                <a:alpha val="20000"/>
              </a:srgbClr>
            </a:solidFill>
            <a:prstDash val="sysDot"/>
          </a:ln>
          <a:effectLst>
            <a:outerShdw blurRad="406400" dist="533400" dir="5400000" sx="65000" sy="65000" rotWithShape="0">
              <a:srgbClr val="000000">
                <a:alpha val="6000"/>
              </a:srgbClr>
            </a:outerShdw>
          </a:effectLst>
        </p:spPr>
      </p:cxnSp>
      <p:grpSp>
        <p:nvGrpSpPr>
          <p:cNvPr id="2" name="组合 1"/>
          <p:cNvGrpSpPr/>
          <p:nvPr userDrawn="1"/>
        </p:nvGrpSpPr>
        <p:grpSpPr>
          <a:xfrm>
            <a:off x="609600" y="6324600"/>
            <a:ext cx="10969625" cy="72000"/>
            <a:chOff x="609600" y="6324600"/>
            <a:chExt cx="10969625" cy="72000"/>
          </a:xfrm>
        </p:grpSpPr>
        <p:sp>
          <p:nvSpPr>
            <p:cNvPr id="10" name="矩形 9"/>
            <p:cNvSpPr/>
            <p:nvPr userDrawn="1"/>
          </p:nvSpPr>
          <p:spPr bwMode="auto">
            <a:xfrm>
              <a:off x="609600" y="6324600"/>
              <a:ext cx="9296400" cy="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zh-CN" alt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矩形 10"/>
            <p:cNvSpPr/>
            <p:nvPr userDrawn="1"/>
          </p:nvSpPr>
          <p:spPr bwMode="auto">
            <a:xfrm>
              <a:off x="9658351" y="6324600"/>
              <a:ext cx="1920874" cy="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zh-CN" alt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xmlns="" val="3239340993"/>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785" r:id="rId3"/>
    <p:sldLayoutId id="2147483774" r:id="rId4"/>
    <p:sldLayoutId id="2147483875" r:id="rId5"/>
    <p:sldLayoutId id="2147483786" r:id="rId6"/>
    <p:sldLayoutId id="2147483787" r:id="rId7"/>
    <p:sldLayoutId id="2147483777" r:id="rId8"/>
    <p:sldLayoutId id="2147483778" r:id="rId9"/>
    <p:sldLayoutId id="2147483782" r:id="rId10"/>
    <p:sldLayoutId id="2147483783" r:id="rId11"/>
    <p:sldLayoutId id="2147483784" r:id="rId12"/>
    <p:sldLayoutId id="2147483878" r:id="rId13"/>
  </p:sldLayoutIdLst>
  <p:timing>
    <p:tnLst>
      <p:par>
        <p:cTn id="1" dur="indefinite" restart="never" nodeType="tmRoot"/>
      </p:par>
    </p:tnLst>
  </p:timing>
  <p:hf hdr="0" dt="0"/>
  <p:txStyles>
    <p:titleStyle>
      <a:lvl1pPr algn="l" defTabSz="914400" rtl="0" eaLnBrk="1" latinLnBrk="0" hangingPunct="1">
        <a:spcBef>
          <a:spcPct val="0"/>
        </a:spcBef>
        <a:buNone/>
        <a:defRPr sz="2100" b="0" kern="1200">
          <a:solidFill>
            <a:srgbClr val="0081CC"/>
          </a:solidFill>
          <a:latin typeface="微软雅黑" pitchFamily="34" charset="-122"/>
          <a:ea typeface="微软雅黑" pitchFamily="34" charset="-122"/>
          <a:cs typeface="+mj-cs"/>
        </a:defRPr>
      </a:lvl1pPr>
    </p:titleStyle>
    <p:bodyStyle>
      <a:lvl1pPr marL="0" indent="0" algn="l" defTabSz="914400" rtl="0" eaLnBrk="1" latinLnBrk="0" hangingPunct="1">
        <a:spcBef>
          <a:spcPts val="0"/>
        </a:spcBef>
        <a:spcAft>
          <a:spcPts val="900"/>
        </a:spcAft>
        <a:buFont typeface="Arial" pitchFamily="34" charset="0"/>
        <a:buNone/>
        <a:defRPr lang="en-US" altLang="zh-CN" sz="4000" kern="1200" spc="-100">
          <a:gradFill>
            <a:gsLst>
              <a:gs pos="0">
                <a:schemeClr val="accent3"/>
              </a:gs>
              <a:gs pos="86000">
                <a:schemeClr val="accent3"/>
              </a:gs>
            </a:gsLst>
            <a:lin ang="5400000" scaled="0"/>
          </a:gradFill>
          <a:latin typeface="+mn-lt"/>
          <a:ea typeface="+mn-ea"/>
          <a:cs typeface="+mn-cs"/>
        </a:defRPr>
      </a:lvl1pPr>
      <a:lvl2pPr marL="0" indent="0" algn="l" defTabSz="914400" rtl="0" eaLnBrk="1" latinLnBrk="0" hangingPunct="1">
        <a:lnSpc>
          <a:spcPct val="86000"/>
        </a:lnSpc>
        <a:spcBef>
          <a:spcPts val="2400"/>
        </a:spcBef>
        <a:spcAft>
          <a:spcPts val="900"/>
        </a:spcAft>
        <a:buFont typeface="Arial" pitchFamily="34" charset="0"/>
        <a:buNone/>
        <a:defRPr lang="en-US" altLang="zh-CN" sz="4000" kern="1200" spc="-100">
          <a:gradFill>
            <a:gsLst>
              <a:gs pos="0">
                <a:schemeClr val="accent3"/>
              </a:gs>
              <a:gs pos="86000">
                <a:schemeClr val="accent3"/>
              </a:gs>
            </a:gsLst>
            <a:lin ang="5400000" scaled="0"/>
          </a:gra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81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5013393"/>
      </p:ext>
    </p:extLst>
  </p:cSld>
  <p:clrMap bg1="dk1" tx1="lt1" bg2="dk2" tx2="lt2" accent1="accent1" accent2="accent2" accent3="accent3" accent4="accent4" accent5="accent5" accent6="accent6" hlink="hlink" folHlink="folHlink"/>
  <p:sldLayoutIdLst>
    <p:sldLayoutId id="2147483802" r:id="rId1"/>
    <p:sldLayoutId id="2147483763" r:id="rId2"/>
    <p:sldLayoutId id="2147483768" r:id="rId3"/>
    <p:sldLayoutId id="2147483812" r:id="rId4"/>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B7D31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33333871"/>
      </p:ext>
    </p:extLst>
  </p:cSld>
  <p:clrMap bg1="lt1" tx1="dk1" bg2="lt2" tx2="dk2" accent1="accent1" accent2="accent2" accent3="accent3" accent4="accent4" accent5="accent5" accent6="accent6" hlink="hlink" folHlink="folHlink"/>
  <p:sldLayoutIdLst>
    <p:sldLayoutId id="2147483814" r:id="rId1"/>
    <p:sldLayoutId id="2147483769" r:id="rId2"/>
    <p:sldLayoutId id="2147483815" r:id="rId3"/>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2FADC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34352383"/>
      </p:ext>
    </p:extLst>
  </p:cSld>
  <p:clrMap bg1="lt1" tx1="dk1" bg2="lt2" tx2="dk2" accent1="accent1" accent2="accent2" accent3="accent3" accent4="accent4" accent5="accent5" accent6="accent6" hlink="hlink" folHlink="folHlink"/>
  <p:sldLayoutIdLst>
    <p:sldLayoutId id="2147483804" r:id="rId1"/>
    <p:sldLayoutId id="2147483809" r:id="rId2"/>
    <p:sldLayoutId id="2147483817" r:id="rId3"/>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ED6D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61928608"/>
      </p:ext>
    </p:extLst>
  </p:cSld>
  <p:clrMap bg1="lt1" tx1="dk1" bg2="lt2" tx2="dk2" accent1="accent1" accent2="accent2" accent3="accent3" accent4="accent4" accent5="accent5" accent6="accent6" hlink="hlink" folHlink="folHlink"/>
  <p:sldLayoutIdLst>
    <p:sldLayoutId id="2147483805" r:id="rId1"/>
    <p:sldLayoutId id="2147483771" r:id="rId2"/>
    <p:sldLayoutId id="2147483818" r:id="rId3"/>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C7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66408322"/>
      </p:ext>
    </p:extLst>
  </p:cSld>
  <p:clrMap bg1="lt1" tx1="dk1" bg2="lt2" tx2="dk2" accent1="accent1" accent2="accent2" accent3="accent3" accent4="accent4" accent5="accent5" accent6="accent6" hlink="hlink" folHlink="folHlink"/>
  <p:sldLayoutIdLst>
    <p:sldLayoutId id="2147483767" r:id="rId1"/>
    <p:sldLayoutId id="2147483772" r:id="rId2"/>
    <p:sldLayoutId id="2147483819" r:id="rId3"/>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9.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2190152" y="2357430"/>
            <a:ext cx="7332391" cy="588954"/>
          </a:xfrm>
          <a:prstGeom prst="rect">
            <a:avLst/>
          </a:prstGeom>
        </p:spPr>
        <p:txBody>
          <a:bodyPr>
            <a:noAutofit/>
          </a:bodyPr>
          <a:lstStyle/>
          <a:p>
            <a:pPr>
              <a:buNone/>
            </a:pPr>
            <a:r>
              <a:rPr lang="en-US" altLang="zh-CN" sz="3600" dirty="0" smtClean="0">
                <a:solidFill>
                  <a:srgbClr val="0081CC"/>
                </a:solidFill>
                <a:latin typeface="黑体" pitchFamily="49" charset="-122"/>
                <a:ea typeface="黑体" pitchFamily="49" charset="-122"/>
              </a:rPr>
              <a:t>DSP</a:t>
            </a:r>
            <a:r>
              <a:rPr lang="zh-CN" altLang="en-US" sz="3600" dirty="0" smtClean="0">
                <a:solidFill>
                  <a:srgbClr val="0081CC"/>
                </a:solidFill>
                <a:latin typeface="黑体" pitchFamily="49" charset="-122"/>
                <a:ea typeface="黑体" pitchFamily="49" charset="-122"/>
              </a:rPr>
              <a:t>基础模型与算法研究</a:t>
            </a:r>
            <a:endParaRPr lang="zh-CN" altLang="en-US" sz="3600" dirty="0">
              <a:solidFill>
                <a:srgbClr val="0081CC"/>
              </a:solidFill>
              <a:latin typeface="黑体" pitchFamily="49" charset="-122"/>
              <a:ea typeface="黑体" pitchFamily="49" charset="-122"/>
            </a:endParaRPr>
          </a:p>
        </p:txBody>
      </p:sp>
      <p:sp>
        <p:nvSpPr>
          <p:cNvPr id="6" name="文本占位符 5"/>
          <p:cNvSpPr>
            <a:spLocks noGrp="1"/>
          </p:cNvSpPr>
          <p:nvPr>
            <p:ph type="body" sz="quarter" idx="4294967295"/>
          </p:nvPr>
        </p:nvSpPr>
        <p:spPr>
          <a:xfrm>
            <a:off x="7522799" y="3500437"/>
            <a:ext cx="3054215" cy="757663"/>
          </a:xfrm>
          <a:prstGeom prst="rect">
            <a:avLst/>
          </a:prstGeom>
        </p:spPr>
        <p:txBody>
          <a:bodyPr>
            <a:normAutofit fontScale="85000" lnSpcReduction="20000"/>
          </a:bodyPr>
          <a:lstStyle/>
          <a:p>
            <a:pPr>
              <a:buNone/>
            </a:pPr>
            <a:r>
              <a:rPr lang="zh-CN" altLang="en-US" sz="2000" dirty="0" smtClean="0">
                <a:solidFill>
                  <a:srgbClr val="2FADCF"/>
                </a:solidFill>
                <a:latin typeface="微软雅黑" pitchFamily="34" charset="-122"/>
                <a:ea typeface="微软雅黑" pitchFamily="34" charset="-122"/>
              </a:rPr>
              <a:t>江申 </a:t>
            </a:r>
            <a:r>
              <a:rPr lang="en-US" altLang="zh-CN" sz="2000" dirty="0" smtClean="0">
                <a:solidFill>
                  <a:srgbClr val="2FADCF"/>
                </a:solidFill>
                <a:latin typeface="微软雅黑" pitchFamily="34" charset="-122"/>
                <a:ea typeface="微软雅黑" pitchFamily="34" charset="-122"/>
              </a:rPr>
              <a:t>@ </a:t>
            </a:r>
            <a:r>
              <a:rPr lang="zh-CN" altLang="en-US" sz="2000" dirty="0" smtClean="0">
                <a:solidFill>
                  <a:srgbClr val="2FADCF"/>
                </a:solidFill>
                <a:latin typeface="微软雅黑" pitchFamily="34" charset="-122"/>
                <a:ea typeface="微软雅黑" pitchFamily="34" charset="-122"/>
              </a:rPr>
              <a:t>力美移动广告</a:t>
            </a:r>
            <a:endParaRPr sz="2000" dirty="0" smtClean="0">
              <a:solidFill>
                <a:srgbClr val="2FADCF"/>
              </a:solidFill>
              <a:latin typeface="微软雅黑" pitchFamily="34" charset="-122"/>
              <a:ea typeface="微软雅黑" pitchFamily="34" charset="-122"/>
            </a:endParaRPr>
          </a:p>
          <a:p>
            <a:pPr>
              <a:buNone/>
            </a:pPr>
            <a:r>
              <a:rPr altLang="zh-CN" sz="2000" dirty="0" smtClean="0">
                <a:solidFill>
                  <a:srgbClr val="2FADCF"/>
                </a:solidFill>
                <a:latin typeface="Calibri" pitchFamily="34" charset="0"/>
                <a:ea typeface="微软雅黑" pitchFamily="34" charset="-122"/>
              </a:rPr>
              <a:t>April 20</a:t>
            </a:r>
            <a:r>
              <a:rPr altLang="zh-CN" sz="2000" baseline="30000" dirty="0" smtClean="0">
                <a:solidFill>
                  <a:srgbClr val="2FADCF"/>
                </a:solidFill>
                <a:latin typeface="Calibri" pitchFamily="34" charset="0"/>
                <a:ea typeface="微软雅黑" pitchFamily="34" charset="-122"/>
              </a:rPr>
              <a:t>th</a:t>
            </a:r>
            <a:r>
              <a:rPr altLang="zh-CN" sz="2000" dirty="0" smtClean="0">
                <a:solidFill>
                  <a:srgbClr val="2FADCF"/>
                </a:solidFill>
                <a:latin typeface="Calibri" pitchFamily="34" charset="0"/>
                <a:ea typeface="微软雅黑" pitchFamily="34" charset="-122"/>
              </a:rPr>
              <a:t>, 2013</a:t>
            </a:r>
            <a:endParaRPr lang="en-US" altLang="zh-CN" sz="2000" dirty="0" smtClean="0">
              <a:solidFill>
                <a:srgbClr val="2FADCF"/>
              </a:solidFill>
              <a:latin typeface="Calibri" pitchFamily="34" charset="0"/>
              <a:ea typeface="微软雅黑" pitchFamily="34" charset="-122"/>
            </a:endParaRPr>
          </a:p>
          <a:p>
            <a:pPr>
              <a:buNone/>
            </a:pPr>
            <a:endParaRPr lang="zh-CN" altLang="en-US" dirty="0"/>
          </a:p>
        </p:txBody>
      </p:sp>
    </p:spTree>
    <p:extLst>
      <p:ext uri="{BB962C8B-B14F-4D97-AF65-F5344CB8AC3E}">
        <p14:creationId xmlns:p14="http://schemas.microsoft.com/office/powerpoint/2010/main" xmlns="" val="5179527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a:spLocks noGrp="1"/>
          </p:cNvSpPr>
          <p:nvPr>
            <p:ph type="body" sz="quarter" idx="10"/>
          </p:nvPr>
        </p:nvSpPr>
        <p:spPr>
          <a:xfrm>
            <a:off x="759600" y="2764604"/>
            <a:ext cx="10948532" cy="472670"/>
          </a:xfrm>
        </p:spPr>
        <p:txBody>
          <a:bodyPr/>
          <a:lstStyle/>
          <a:p>
            <a:pPr defTabSz="914363">
              <a:lnSpc>
                <a:spcPct val="70000"/>
              </a:lnSpc>
              <a:buSzPct val="90000"/>
            </a:pPr>
            <a:r>
              <a:rPr lang="en-US" altLang="zh-CN" sz="3400" dirty="0" smtClean="0">
                <a:solidFill>
                  <a:schemeClr val="bg1">
                    <a:lumMod val="95000"/>
                  </a:schemeClr>
                </a:solidFill>
                <a:latin typeface="+mn-lt"/>
              </a:rPr>
              <a:t>Part II : M6D DSP</a:t>
            </a:r>
            <a:r>
              <a:rPr lang="zh-CN" altLang="en-US" sz="3400" dirty="0" smtClean="0">
                <a:solidFill>
                  <a:schemeClr val="bg1">
                    <a:lumMod val="95000"/>
                  </a:schemeClr>
                </a:solidFill>
                <a:latin typeface="+mn-lt"/>
              </a:rPr>
              <a:t>核心算法</a:t>
            </a:r>
          </a:p>
        </p:txBody>
      </p:sp>
      <p:sp>
        <p:nvSpPr>
          <p:cNvPr id="3" name="TextBox 2"/>
          <p:cNvSpPr txBox="1"/>
          <p:nvPr/>
        </p:nvSpPr>
        <p:spPr>
          <a:xfrm>
            <a:off x="1119117" y="3466532"/>
            <a:ext cx="5759355" cy="1477328"/>
          </a:xfrm>
          <a:prstGeom prst="rect">
            <a:avLst/>
          </a:prstGeom>
          <a:noFill/>
        </p:spPr>
        <p:txBody>
          <a:bodyPr wrap="square" rtlCol="0">
            <a:spAutoFit/>
          </a:bodyPr>
          <a:lstStyle/>
          <a:p>
            <a:pPr marL="2182950" lvl="3" indent="-742950">
              <a:buFont typeface="Arial" pitchFamily="34" charset="0"/>
              <a:buChar char="•"/>
            </a:pPr>
            <a:r>
              <a:rPr lang="en-US" altLang="zh-CN" sz="2400" spc="-100" dirty="0" smtClean="0">
                <a:solidFill>
                  <a:schemeClr val="bg1">
                    <a:lumMod val="95000"/>
                  </a:schemeClr>
                </a:solidFill>
              </a:rPr>
              <a:t>Audience Selection Model</a:t>
            </a:r>
          </a:p>
          <a:p>
            <a:pPr marL="2182950" lvl="3" indent="-742950">
              <a:buFont typeface="Arial" pitchFamily="34" charset="0"/>
              <a:buChar char="•"/>
            </a:pPr>
            <a:r>
              <a:rPr lang="en-US" altLang="zh-CN" sz="2400" spc="-100" dirty="0" smtClean="0">
                <a:solidFill>
                  <a:schemeClr val="bg1">
                    <a:lumMod val="95000"/>
                  </a:schemeClr>
                </a:solidFill>
              </a:rPr>
              <a:t>Bidding Algorithm</a:t>
            </a:r>
          </a:p>
          <a:p>
            <a:pPr marL="2182950" lvl="3" indent="-742950">
              <a:buFont typeface="Arial" pitchFamily="34" charset="0"/>
              <a:buChar char="•"/>
            </a:pPr>
            <a:r>
              <a:rPr lang="en-US" altLang="zh-CN" sz="2400" spc="-100" dirty="0" smtClean="0">
                <a:solidFill>
                  <a:schemeClr val="bg1">
                    <a:lumMod val="95000"/>
                  </a:schemeClr>
                </a:solidFill>
              </a:rPr>
              <a:t>Evaluation</a:t>
            </a:r>
          </a:p>
          <a:p>
            <a:endParaRPr lang="zh-CN" altLang="en-US" dirty="0"/>
          </a:p>
        </p:txBody>
      </p:sp>
    </p:spTree>
    <p:extLst>
      <p:ext uri="{BB962C8B-B14F-4D97-AF65-F5344CB8AC3E}">
        <p14:creationId xmlns:p14="http://schemas.microsoft.com/office/powerpoint/2010/main" xmlns="" val="33130131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11</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40" y="1160063"/>
            <a:ext cx="10890914" cy="3539430"/>
          </a:xfrm>
          <a:prstGeom prst="rect">
            <a:avLst/>
          </a:prstGeom>
          <a:noFill/>
        </p:spPr>
        <p:txBody>
          <a:bodyPr wrap="square" rtlCol="0">
            <a:spAutoFit/>
          </a:bodyPr>
          <a:lstStyle/>
          <a:p>
            <a:pPr marL="514350" indent="-514350">
              <a:buAutoNum type="arabicPeriod"/>
            </a:pPr>
            <a:r>
              <a:rPr lang="en-US" altLang="zh-CN" sz="3200" b="1" dirty="0" smtClean="0">
                <a:solidFill>
                  <a:srgbClr val="FFFFFF"/>
                </a:solidFill>
              </a:rPr>
              <a:t>Audience Selection Model</a:t>
            </a:r>
          </a:p>
          <a:p>
            <a:pPr marL="514350" indent="-514350"/>
            <a:endParaRPr lang="en-US" altLang="zh-CN" sz="2400" b="1" dirty="0" smtClean="0">
              <a:solidFill>
                <a:srgbClr val="FFFFFF"/>
              </a:solidFill>
            </a:endParaRPr>
          </a:p>
          <a:p>
            <a:pPr marL="514350" indent="-514350"/>
            <a:r>
              <a:rPr lang="en-US" altLang="zh-CN" sz="3200" b="1" dirty="0" smtClean="0">
                <a:solidFill>
                  <a:srgbClr val="FFFFFF"/>
                </a:solidFill>
              </a:rPr>
              <a:t>	</a:t>
            </a:r>
            <a:r>
              <a:rPr lang="zh-CN" altLang="en-US" sz="2800" b="1" dirty="0" smtClean="0">
                <a:solidFill>
                  <a:srgbClr val="FFFFFF"/>
                </a:solidFill>
              </a:rPr>
              <a:t>预估目标：对每个</a:t>
            </a:r>
            <a:r>
              <a:rPr lang="en-US" altLang="zh-CN" sz="2800" b="1" dirty="0" smtClean="0">
                <a:solidFill>
                  <a:srgbClr val="FFFFFF"/>
                </a:solidFill>
              </a:rPr>
              <a:t>Campaign, </a:t>
            </a:r>
            <a:r>
              <a:rPr lang="zh-CN" altLang="en-US" sz="2800" b="1" dirty="0" smtClean="0">
                <a:solidFill>
                  <a:srgbClr val="FFFFFF"/>
                </a:solidFill>
              </a:rPr>
              <a:t>预估每个用户的转化概率</a:t>
            </a:r>
            <a:r>
              <a:rPr lang="en-US" altLang="zh-CN" sz="2800" b="1" dirty="0" smtClean="0">
                <a:solidFill>
                  <a:srgbClr val="FFFFFF"/>
                </a:solidFill>
              </a:rPr>
              <a:t>P(</a:t>
            </a:r>
            <a:r>
              <a:rPr lang="en-US" altLang="zh-CN" sz="2800" b="1" dirty="0" err="1" smtClean="0">
                <a:solidFill>
                  <a:srgbClr val="FFFFFF"/>
                </a:solidFill>
              </a:rPr>
              <a:t>c|u</a:t>
            </a:r>
            <a:r>
              <a:rPr lang="en-US" altLang="zh-CN" sz="2800" b="1" dirty="0" smtClean="0">
                <a:solidFill>
                  <a:srgbClr val="FFFFFF"/>
                </a:solidFill>
              </a:rPr>
              <a:t>)</a:t>
            </a:r>
            <a:r>
              <a:rPr lang="zh-CN" altLang="en-US" sz="2800" b="1" dirty="0" smtClean="0">
                <a:solidFill>
                  <a:srgbClr val="FFFFFF"/>
                </a:solidFill>
              </a:rPr>
              <a:t> </a:t>
            </a:r>
            <a:endParaRPr lang="en-US" altLang="zh-CN" sz="2800" b="1" dirty="0" smtClean="0">
              <a:solidFill>
                <a:srgbClr val="FFFFFF"/>
              </a:solidFill>
            </a:endParaRPr>
          </a:p>
          <a:p>
            <a:pPr marL="514350" indent="-514350"/>
            <a:r>
              <a:rPr lang="en-US" altLang="zh-CN" sz="3200" b="1" dirty="0" smtClean="0">
                <a:solidFill>
                  <a:srgbClr val="FFFFFF"/>
                </a:solidFill>
              </a:rPr>
              <a:t>	</a:t>
            </a:r>
            <a:r>
              <a:rPr lang="zh-CN" altLang="en-US" sz="2800" b="1" dirty="0" smtClean="0">
                <a:solidFill>
                  <a:srgbClr val="FFFFFF"/>
                </a:solidFill>
              </a:rPr>
              <a:t>模型特点：</a:t>
            </a:r>
            <a:endParaRPr lang="en-US" altLang="zh-CN" sz="2800" b="1" dirty="0" smtClean="0">
              <a:solidFill>
                <a:srgbClr val="FFFFFF"/>
              </a:solidFill>
            </a:endParaRPr>
          </a:p>
          <a:p>
            <a:pPr marL="514350" indent="-514350"/>
            <a:r>
              <a:rPr lang="en-US" altLang="zh-CN" sz="2800" b="1" dirty="0" smtClean="0">
                <a:solidFill>
                  <a:srgbClr val="FFFFFF"/>
                </a:solidFill>
              </a:rPr>
              <a:t>		</a:t>
            </a:r>
            <a:r>
              <a:rPr lang="zh-CN" altLang="en-US" sz="2800" b="1" dirty="0" smtClean="0">
                <a:solidFill>
                  <a:srgbClr val="FFFFFF"/>
                </a:solidFill>
              </a:rPr>
              <a:t>（</a:t>
            </a:r>
            <a:r>
              <a:rPr lang="en-US" altLang="zh-CN" sz="2800" b="1" dirty="0" smtClean="0">
                <a:solidFill>
                  <a:srgbClr val="FFFFFF"/>
                </a:solidFill>
              </a:rPr>
              <a:t>1</a:t>
            </a:r>
            <a:r>
              <a:rPr lang="zh-CN" altLang="en-US" sz="2800" b="1" dirty="0" smtClean="0">
                <a:solidFill>
                  <a:srgbClr val="FFFFFF"/>
                </a:solidFill>
              </a:rPr>
              <a:t>）</a:t>
            </a:r>
            <a:r>
              <a:rPr lang="en-US" altLang="zh-CN" sz="2800" b="1" dirty="0" smtClean="0">
                <a:solidFill>
                  <a:srgbClr val="FFFFFF"/>
                </a:solidFill>
              </a:rPr>
              <a:t>Offline</a:t>
            </a:r>
            <a:r>
              <a:rPr lang="zh-CN" altLang="en-US" sz="2800" b="1" dirty="0" smtClean="0">
                <a:solidFill>
                  <a:srgbClr val="FFFFFF"/>
                </a:solidFill>
              </a:rPr>
              <a:t>模型</a:t>
            </a:r>
            <a:endParaRPr lang="en-US" altLang="zh-CN" sz="2800" b="1" dirty="0" smtClean="0">
              <a:solidFill>
                <a:srgbClr val="FFFFFF"/>
              </a:solidFill>
            </a:endParaRPr>
          </a:p>
          <a:p>
            <a:pPr marL="514350" indent="-514350"/>
            <a:r>
              <a:rPr lang="en-US" altLang="zh-CN" sz="2800" b="1" dirty="0" smtClean="0">
                <a:solidFill>
                  <a:srgbClr val="FFFFFF"/>
                </a:solidFill>
              </a:rPr>
              <a:t>		</a:t>
            </a:r>
            <a:r>
              <a:rPr lang="zh-CN" altLang="en-US" sz="2800" b="1" dirty="0" smtClean="0">
                <a:solidFill>
                  <a:srgbClr val="FFFFFF"/>
                </a:solidFill>
              </a:rPr>
              <a:t>（</a:t>
            </a:r>
            <a:r>
              <a:rPr lang="en-US" altLang="zh-CN" sz="2800" b="1" dirty="0" smtClean="0">
                <a:solidFill>
                  <a:srgbClr val="FFFFFF"/>
                </a:solidFill>
              </a:rPr>
              <a:t>2</a:t>
            </a:r>
            <a:r>
              <a:rPr lang="zh-CN" altLang="en-US" sz="2800" b="1" dirty="0" smtClean="0">
                <a:solidFill>
                  <a:srgbClr val="FFFFFF"/>
                </a:solidFill>
              </a:rPr>
              <a:t>）每一个</a:t>
            </a:r>
            <a:r>
              <a:rPr lang="en-US" altLang="zh-CN" sz="2800" b="1" dirty="0" smtClean="0">
                <a:solidFill>
                  <a:srgbClr val="FFFFFF"/>
                </a:solidFill>
              </a:rPr>
              <a:t>Campaign</a:t>
            </a:r>
            <a:r>
              <a:rPr lang="zh-CN" altLang="en-US" sz="2800" b="1" dirty="0" smtClean="0">
                <a:solidFill>
                  <a:srgbClr val="FFFFFF"/>
                </a:solidFill>
              </a:rPr>
              <a:t>训练一个模型，原因</a:t>
            </a:r>
            <a:r>
              <a:rPr lang="en-US" altLang="zh-CN" sz="2800" b="1" dirty="0" smtClean="0">
                <a:solidFill>
                  <a:srgbClr val="FFFFFF"/>
                </a:solidFill>
              </a:rPr>
              <a:t>:</a:t>
            </a:r>
          </a:p>
          <a:p>
            <a:pPr marL="2800259" lvl="5" indent="-514350">
              <a:buFont typeface="Arial" pitchFamily="34" charset="0"/>
              <a:buChar char="•"/>
            </a:pPr>
            <a:r>
              <a:rPr lang="zh-CN" altLang="en-US" sz="2000" b="1" dirty="0" smtClean="0">
                <a:solidFill>
                  <a:srgbClr val="FFFFFF"/>
                </a:solidFill>
              </a:rPr>
              <a:t>广告主的</a:t>
            </a:r>
            <a:r>
              <a:rPr lang="en-US" altLang="zh-CN" sz="2000" b="1" dirty="0" smtClean="0">
                <a:solidFill>
                  <a:srgbClr val="FFFFFF"/>
                </a:solidFill>
              </a:rPr>
              <a:t>Privacy</a:t>
            </a:r>
          </a:p>
          <a:p>
            <a:pPr marL="2800259" lvl="5" indent="-514350">
              <a:buFont typeface="Arial" pitchFamily="34" charset="0"/>
              <a:buChar char="•"/>
            </a:pPr>
            <a:r>
              <a:rPr lang="zh-CN" altLang="en-US" sz="2000" b="1" dirty="0" smtClean="0">
                <a:solidFill>
                  <a:srgbClr val="FFFFFF"/>
                </a:solidFill>
              </a:rPr>
              <a:t>模型效果</a:t>
            </a:r>
            <a:endParaRPr lang="zh-CN" altLang="en-US" sz="3200" b="1"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12</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40" y="1160060"/>
            <a:ext cx="10740788" cy="4770537"/>
          </a:xfrm>
          <a:prstGeom prst="rect">
            <a:avLst/>
          </a:prstGeom>
          <a:noFill/>
        </p:spPr>
        <p:txBody>
          <a:bodyPr wrap="square" rtlCol="0">
            <a:spAutoFit/>
          </a:bodyPr>
          <a:lstStyle/>
          <a:p>
            <a:pPr marL="514350" indent="-514350">
              <a:buAutoNum type="arabicPeriod"/>
            </a:pPr>
            <a:r>
              <a:rPr lang="en-US" altLang="zh-CN" sz="3200" b="1" dirty="0" smtClean="0">
                <a:solidFill>
                  <a:schemeClr val="bg1"/>
                </a:solidFill>
              </a:rPr>
              <a:t>Audience Selection Model </a:t>
            </a:r>
            <a:r>
              <a:rPr lang="zh-CN" altLang="en-US" sz="3200" b="1" dirty="0" smtClean="0">
                <a:solidFill>
                  <a:schemeClr val="bg1"/>
                </a:solidFill>
              </a:rPr>
              <a:t>结构</a:t>
            </a:r>
            <a:endParaRPr lang="en-US" altLang="zh-CN" sz="3200" b="1" dirty="0" smtClean="0">
              <a:solidFill>
                <a:schemeClr val="bg1"/>
              </a:solidFill>
            </a:endParaRPr>
          </a:p>
          <a:p>
            <a:pPr marL="514350" indent="-514350"/>
            <a:endParaRPr lang="en-US" altLang="zh-CN" sz="2400" b="1" dirty="0" smtClean="0">
              <a:solidFill>
                <a:schemeClr val="bg1"/>
              </a:solidFill>
            </a:endParaRPr>
          </a:p>
          <a:p>
            <a:pPr marL="514350" indent="-514350"/>
            <a:r>
              <a:rPr lang="en-US" altLang="zh-CN" sz="3200" b="1" dirty="0" smtClean="0">
                <a:solidFill>
                  <a:schemeClr val="bg1"/>
                </a:solidFill>
              </a:rPr>
              <a:t>	</a:t>
            </a:r>
            <a:r>
              <a:rPr lang="zh-CN" altLang="en-US" sz="2400" b="1" dirty="0" smtClean="0">
                <a:solidFill>
                  <a:schemeClr val="bg1"/>
                </a:solidFill>
              </a:rPr>
              <a:t>两级模型：</a:t>
            </a:r>
            <a:endParaRPr lang="en-US" altLang="zh-CN" sz="2400" b="1" dirty="0" smtClean="0">
              <a:solidFill>
                <a:schemeClr val="bg1"/>
              </a:solidFill>
            </a:endParaRPr>
          </a:p>
          <a:p>
            <a:pPr marL="514350" indent="-514350"/>
            <a:r>
              <a:rPr lang="en-US" altLang="zh-CN" sz="2400" b="1" dirty="0" smtClean="0">
                <a:solidFill>
                  <a:schemeClr val="bg1"/>
                </a:solidFill>
              </a:rPr>
              <a:t>		a. Low-level Model</a:t>
            </a:r>
          </a:p>
          <a:p>
            <a:pPr marL="514350" indent="-514350"/>
            <a:r>
              <a:rPr lang="en-US" altLang="zh-CN" sz="2400" b="1" dirty="0" smtClean="0">
                <a:solidFill>
                  <a:schemeClr val="bg1"/>
                </a:solidFill>
              </a:rPr>
              <a:t>		b. High-level Model</a:t>
            </a:r>
          </a:p>
          <a:p>
            <a:pPr marL="514350" indent="-514350"/>
            <a:r>
              <a:rPr lang="en-US" altLang="zh-CN" sz="3200" b="1" dirty="0" smtClean="0">
                <a:solidFill>
                  <a:srgbClr val="FFFFFF"/>
                </a:solidFill>
              </a:rPr>
              <a:t>	</a:t>
            </a:r>
          </a:p>
          <a:p>
            <a:pPr marL="514350" indent="-514350">
              <a:buAutoNum type="arabicPeriod"/>
            </a:pPr>
            <a:endParaRPr lang="en-US" altLang="zh-CN" sz="3200" b="1" dirty="0" smtClean="0">
              <a:solidFill>
                <a:srgbClr val="FFFFFF"/>
              </a:solidFill>
            </a:endParaRPr>
          </a:p>
          <a:p>
            <a:pPr marL="514350" indent="-514350">
              <a:buAutoNum type="arabicPeriod"/>
            </a:pPr>
            <a:endParaRPr lang="en-US" altLang="zh-CN" sz="3200" b="1" dirty="0" smtClean="0">
              <a:solidFill>
                <a:srgbClr val="FFFFFF"/>
              </a:solidFill>
            </a:endParaRPr>
          </a:p>
          <a:p>
            <a:pPr marL="514350" indent="-514350">
              <a:buAutoNum type="arabicPeriod"/>
            </a:pPr>
            <a:endParaRPr lang="en-US" altLang="zh-CN" sz="3200" b="1" dirty="0" smtClean="0">
              <a:solidFill>
                <a:srgbClr val="FFFFFF"/>
              </a:solidFill>
            </a:endParaRPr>
          </a:p>
          <a:p>
            <a:pPr marL="514350" indent="-514350"/>
            <a:endParaRPr lang="zh-CN" altLang="en-US" sz="3200" b="1" dirty="0" smtClean="0">
              <a:solidFill>
                <a:srgbClr val="FFFFFF"/>
              </a:solidFill>
            </a:endParaRPr>
          </a:p>
        </p:txBody>
      </p:sp>
      <p:pic>
        <p:nvPicPr>
          <p:cNvPr id="6" name="图片 5" descr="1.jpg"/>
          <p:cNvPicPr>
            <a:picLocks noChangeAspect="1"/>
          </p:cNvPicPr>
          <p:nvPr/>
        </p:nvPicPr>
        <p:blipFill>
          <a:blip r:embed="rId2"/>
          <a:stretch>
            <a:fillRect/>
          </a:stretch>
        </p:blipFill>
        <p:spPr>
          <a:xfrm>
            <a:off x="6845608" y="1120869"/>
            <a:ext cx="4327525" cy="5348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13</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39" y="1160063"/>
            <a:ext cx="10781733" cy="5386090"/>
          </a:xfrm>
          <a:prstGeom prst="rect">
            <a:avLst/>
          </a:prstGeom>
          <a:noFill/>
        </p:spPr>
        <p:txBody>
          <a:bodyPr wrap="square" rtlCol="0">
            <a:spAutoFit/>
          </a:bodyPr>
          <a:lstStyle/>
          <a:p>
            <a:pPr marL="514350" indent="-514350"/>
            <a:r>
              <a:rPr lang="en-US" altLang="zh-CN" sz="3200" b="1" dirty="0" smtClean="0">
                <a:solidFill>
                  <a:srgbClr val="FFFFFF"/>
                </a:solidFill>
              </a:rPr>
              <a:t>&lt;1&gt;  Low-level Model</a:t>
            </a:r>
          </a:p>
          <a:p>
            <a:pPr marL="514350" indent="-514350"/>
            <a:endParaRPr lang="en-US" altLang="zh-CN" sz="2400" b="1" dirty="0" smtClean="0">
              <a:solidFill>
                <a:srgbClr val="FFFFFF"/>
              </a:solidFill>
            </a:endParaRPr>
          </a:p>
          <a:p>
            <a:pPr marL="1701800" indent="-1169988"/>
            <a:r>
              <a:rPr lang="en-US" altLang="zh-CN" sz="2400" b="1" dirty="0" smtClean="0">
                <a:solidFill>
                  <a:srgbClr val="FFFFFF"/>
                </a:solidFill>
              </a:rPr>
              <a:t>Label </a:t>
            </a:r>
            <a:r>
              <a:rPr lang="zh-CN" altLang="en-US" sz="2400" b="1" dirty="0" smtClean="0">
                <a:solidFill>
                  <a:srgbClr val="FFFFFF"/>
                </a:solidFill>
                <a:sym typeface="Wingdings" pitchFamily="2" charset="2"/>
              </a:rPr>
              <a:t>：</a:t>
            </a:r>
            <a:r>
              <a:rPr lang="zh-CN" altLang="en-US" sz="2400" dirty="0" smtClean="0">
                <a:solidFill>
                  <a:srgbClr val="FFFFFF"/>
                </a:solidFill>
                <a:sym typeface="Wingdings" pitchFamily="2" charset="2"/>
              </a:rPr>
              <a:t>（</a:t>
            </a:r>
            <a:r>
              <a:rPr lang="zh-CN" altLang="en-US" sz="2400" dirty="0" smtClean="0">
                <a:solidFill>
                  <a:srgbClr val="FFFFFF"/>
                </a:solidFill>
              </a:rPr>
              <a:t>数据来自</a:t>
            </a:r>
            <a:r>
              <a:rPr lang="en-US" altLang="zh-CN" sz="2400" dirty="0" smtClean="0">
                <a:solidFill>
                  <a:srgbClr val="FFFFFF"/>
                </a:solidFill>
              </a:rPr>
              <a:t>Action Data</a:t>
            </a:r>
            <a:r>
              <a:rPr lang="zh-CN" altLang="en-US" sz="2400" dirty="0" smtClean="0">
                <a:solidFill>
                  <a:srgbClr val="FFFFFF"/>
                </a:solidFill>
              </a:rPr>
              <a:t>）所有在该</a:t>
            </a:r>
            <a:r>
              <a:rPr lang="en-US" altLang="zh-CN" sz="2400" dirty="0" smtClean="0">
                <a:solidFill>
                  <a:srgbClr val="FFFFFF"/>
                </a:solidFill>
              </a:rPr>
              <a:t>campaign</a:t>
            </a:r>
            <a:r>
              <a:rPr lang="zh-CN" altLang="en-US" sz="2400" dirty="0" smtClean="0">
                <a:solidFill>
                  <a:srgbClr val="FFFFFF"/>
                </a:solidFill>
              </a:rPr>
              <a:t>对应的广告主网站上发生转化行为的用户作为正例，其他的用户作为负例。</a:t>
            </a:r>
            <a:endParaRPr lang="en-US" altLang="zh-CN" sz="2400" dirty="0" smtClean="0">
              <a:solidFill>
                <a:srgbClr val="FFFFFF"/>
              </a:solidFill>
            </a:endParaRPr>
          </a:p>
          <a:p>
            <a:pPr marL="514350" indent="-514350"/>
            <a:endParaRPr lang="en-US" altLang="zh-CN" sz="2400" b="1" dirty="0" smtClean="0">
              <a:solidFill>
                <a:srgbClr val="FFFFFF"/>
              </a:solidFill>
            </a:endParaRPr>
          </a:p>
          <a:p>
            <a:pPr marL="514350" indent="17463"/>
            <a:r>
              <a:rPr lang="zh-CN" altLang="en-US" sz="2400" b="1" dirty="0" smtClean="0">
                <a:solidFill>
                  <a:srgbClr val="FFFFFF"/>
                </a:solidFill>
              </a:rPr>
              <a:t>特征 ：</a:t>
            </a:r>
            <a:r>
              <a:rPr lang="zh-CN" altLang="en-US" sz="2400" dirty="0" smtClean="0">
                <a:solidFill>
                  <a:srgbClr val="FFFFFF"/>
                </a:solidFill>
              </a:rPr>
              <a:t>（数据来自</a:t>
            </a:r>
            <a:r>
              <a:rPr lang="en-US" altLang="zh-CN" sz="2400" dirty="0" smtClean="0">
                <a:solidFill>
                  <a:srgbClr val="FFFFFF"/>
                </a:solidFill>
              </a:rPr>
              <a:t>Mapping Data</a:t>
            </a:r>
            <a:r>
              <a:rPr lang="zh-CN" altLang="en-US" sz="2400" dirty="0" smtClean="0">
                <a:solidFill>
                  <a:srgbClr val="FFFFFF"/>
                </a:solidFill>
              </a:rPr>
              <a:t>）只有一类特征，即用户访问过的历史</a:t>
            </a:r>
            <a:r>
              <a:rPr lang="en-US" altLang="zh-CN" sz="2400" dirty="0" smtClean="0">
                <a:solidFill>
                  <a:srgbClr val="FFFFFF"/>
                </a:solidFill>
              </a:rPr>
              <a:t>URL</a:t>
            </a:r>
            <a:r>
              <a:rPr lang="zh-CN" altLang="en-US" sz="2400" dirty="0" smtClean="0">
                <a:solidFill>
                  <a:srgbClr val="FFFFFF"/>
                </a:solidFill>
              </a:rPr>
              <a:t>。</a:t>
            </a:r>
            <a:endParaRPr lang="en-US" altLang="zh-CN" sz="2400" dirty="0" smtClean="0">
              <a:solidFill>
                <a:srgbClr val="FFFFFF"/>
              </a:solidFill>
            </a:endParaRPr>
          </a:p>
          <a:p>
            <a:pPr marL="514350" indent="-514350"/>
            <a:endParaRPr lang="en-US" altLang="zh-CN" sz="2400" b="1" dirty="0" smtClean="0">
              <a:solidFill>
                <a:srgbClr val="FFFFFF"/>
              </a:solidFill>
            </a:endParaRPr>
          </a:p>
          <a:p>
            <a:pPr marL="2155825" indent="-1624013"/>
            <a:r>
              <a:rPr lang="zh-CN" altLang="en-US" sz="2400" b="1" dirty="0" smtClean="0">
                <a:solidFill>
                  <a:srgbClr val="FFFFFF"/>
                </a:solidFill>
              </a:rPr>
              <a:t>特征选择： </a:t>
            </a:r>
            <a:r>
              <a:rPr lang="zh-CN" altLang="en-US" sz="2400" dirty="0" smtClean="0">
                <a:solidFill>
                  <a:srgbClr val="FFFFFF"/>
                </a:solidFill>
              </a:rPr>
              <a:t>去掉那些覆盖用户的转化总数小于某个固定的转化数阈值（比如</a:t>
            </a:r>
            <a:r>
              <a:rPr lang="en-US" altLang="zh-CN" sz="2400" dirty="0" smtClean="0">
                <a:solidFill>
                  <a:srgbClr val="FFFFFF"/>
                </a:solidFill>
              </a:rPr>
              <a:t>5</a:t>
            </a:r>
            <a:r>
              <a:rPr lang="zh-CN" altLang="en-US" sz="2400" dirty="0" smtClean="0">
                <a:solidFill>
                  <a:srgbClr val="FFFFFF"/>
                </a:solidFill>
              </a:rPr>
              <a:t>）的特征（具体做的时候可以用展现数过滤，阈值设为 转化数阈值</a:t>
            </a:r>
            <a:r>
              <a:rPr lang="en-US" altLang="zh-CN" sz="2400" dirty="0" smtClean="0">
                <a:solidFill>
                  <a:srgbClr val="FFFFFF"/>
                </a:solidFill>
              </a:rPr>
              <a:t>/</a:t>
            </a:r>
            <a:r>
              <a:rPr lang="zh-CN" altLang="en-US" sz="2400" dirty="0" smtClean="0">
                <a:solidFill>
                  <a:srgbClr val="FFFFFF"/>
                </a:solidFill>
              </a:rPr>
              <a:t>平均转化率）</a:t>
            </a:r>
            <a:endParaRPr lang="en-US" altLang="zh-CN" sz="2400" dirty="0" smtClean="0">
              <a:solidFill>
                <a:srgbClr val="FFFFFF"/>
              </a:solidFill>
            </a:endParaRPr>
          </a:p>
          <a:p>
            <a:pPr marL="514350" indent="-514350"/>
            <a:endParaRPr lang="en-US" altLang="zh-CN" sz="2400" b="1" dirty="0" smtClean="0">
              <a:solidFill>
                <a:srgbClr val="FFFFFF"/>
              </a:solidFill>
            </a:endParaRPr>
          </a:p>
          <a:p>
            <a:pPr marL="514350" indent="17463"/>
            <a:r>
              <a:rPr lang="zh-CN" altLang="en-US" sz="2400" b="1" dirty="0" smtClean="0">
                <a:solidFill>
                  <a:srgbClr val="FFFFFF"/>
                </a:solidFill>
              </a:rPr>
              <a:t>模型：</a:t>
            </a:r>
            <a:r>
              <a:rPr lang="zh-CN" altLang="en-US" sz="2400" dirty="0" smtClean="0">
                <a:solidFill>
                  <a:srgbClr val="FFFFFF"/>
                </a:solidFill>
              </a:rPr>
              <a:t>线性模型</a:t>
            </a:r>
            <a:endParaRPr lang="en-US" altLang="zh-CN" sz="2400"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14</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39" y="1160063"/>
            <a:ext cx="11027391" cy="5386090"/>
          </a:xfrm>
          <a:prstGeom prst="rect">
            <a:avLst/>
          </a:prstGeom>
          <a:noFill/>
        </p:spPr>
        <p:txBody>
          <a:bodyPr wrap="square" rtlCol="0">
            <a:spAutoFit/>
          </a:bodyPr>
          <a:lstStyle/>
          <a:p>
            <a:pPr marL="514350" indent="-514350"/>
            <a:r>
              <a:rPr lang="en-US" altLang="zh-CN" sz="3200" b="1" dirty="0" smtClean="0">
                <a:solidFill>
                  <a:srgbClr val="FFFFFF"/>
                </a:solidFill>
              </a:rPr>
              <a:t>&lt;2&gt;  High-level Model</a:t>
            </a:r>
          </a:p>
          <a:p>
            <a:pPr marL="514350" indent="-514350"/>
            <a:endParaRPr lang="en-US" altLang="zh-CN" sz="2400" b="1" dirty="0" smtClean="0">
              <a:solidFill>
                <a:srgbClr val="FFFFFF"/>
              </a:solidFill>
            </a:endParaRPr>
          </a:p>
          <a:p>
            <a:pPr marL="514350" indent="-514350"/>
            <a:r>
              <a:rPr lang="en-US" altLang="zh-CN" sz="2400" b="1" dirty="0" smtClean="0">
                <a:solidFill>
                  <a:srgbClr val="FFFFFF"/>
                </a:solidFill>
              </a:rPr>
              <a:t>	Label </a:t>
            </a:r>
            <a:r>
              <a:rPr lang="zh-CN" altLang="en-US" sz="2400" b="1" dirty="0" smtClean="0">
                <a:solidFill>
                  <a:srgbClr val="FFFFFF"/>
                </a:solidFill>
                <a:sym typeface="Wingdings" pitchFamily="2" charset="2"/>
              </a:rPr>
              <a:t>：</a:t>
            </a:r>
            <a:r>
              <a:rPr lang="zh-CN" altLang="en-US" sz="2400" dirty="0" smtClean="0">
                <a:solidFill>
                  <a:srgbClr val="FFFFFF"/>
                </a:solidFill>
                <a:sym typeface="Wingdings" pitchFamily="2" charset="2"/>
              </a:rPr>
              <a:t>同</a:t>
            </a:r>
            <a:r>
              <a:rPr lang="en-US" altLang="zh-CN" sz="2400" dirty="0" smtClean="0">
                <a:solidFill>
                  <a:srgbClr val="FFFFFF"/>
                </a:solidFill>
                <a:sym typeface="Wingdings" pitchFamily="2" charset="2"/>
              </a:rPr>
              <a:t>Low-level Model</a:t>
            </a:r>
            <a:endParaRPr lang="en-US" altLang="zh-CN" sz="2400" dirty="0" smtClean="0">
              <a:solidFill>
                <a:srgbClr val="FFFFFF"/>
              </a:solidFill>
            </a:endParaRPr>
          </a:p>
          <a:p>
            <a:pPr marL="514350" indent="-514350"/>
            <a:endParaRPr lang="en-US" altLang="zh-CN" sz="2400" b="1" dirty="0" smtClean="0">
              <a:solidFill>
                <a:srgbClr val="FFFFFF"/>
              </a:solidFill>
            </a:endParaRPr>
          </a:p>
          <a:p>
            <a:pPr marL="514350" indent="-514350"/>
            <a:r>
              <a:rPr lang="en-US" altLang="zh-CN" sz="2400" b="1" dirty="0" smtClean="0">
                <a:solidFill>
                  <a:srgbClr val="FFFFFF"/>
                </a:solidFill>
              </a:rPr>
              <a:t>	</a:t>
            </a:r>
            <a:r>
              <a:rPr lang="zh-CN" altLang="en-US" sz="2400" b="1" dirty="0" smtClean="0">
                <a:solidFill>
                  <a:srgbClr val="FFFFFF"/>
                </a:solidFill>
              </a:rPr>
              <a:t>特征 </a:t>
            </a:r>
            <a:r>
              <a:rPr lang="en-US" altLang="zh-CN" sz="2400" b="1" dirty="0" smtClean="0">
                <a:solidFill>
                  <a:srgbClr val="FFFFFF"/>
                </a:solidFill>
                <a:sym typeface="Wingdings" pitchFamily="2" charset="2"/>
              </a:rPr>
              <a:t>:  </a:t>
            </a:r>
            <a:r>
              <a:rPr lang="zh-CN" altLang="en-US" sz="2400" dirty="0" smtClean="0">
                <a:solidFill>
                  <a:srgbClr val="FFFFFF"/>
                </a:solidFill>
                <a:sym typeface="Wingdings" pitchFamily="2" charset="2"/>
              </a:rPr>
              <a:t>可以是各种特征</a:t>
            </a:r>
            <a:endParaRPr lang="en-US" altLang="zh-CN" sz="2400" dirty="0" smtClean="0">
              <a:solidFill>
                <a:srgbClr val="FFFFFF"/>
              </a:solidFill>
              <a:sym typeface="Wingdings" pitchFamily="2" charset="2"/>
            </a:endParaRPr>
          </a:p>
          <a:p>
            <a:pPr marL="514350" indent="-514350"/>
            <a:r>
              <a:rPr lang="en-US" altLang="zh-CN" sz="2400" dirty="0" smtClean="0">
                <a:solidFill>
                  <a:srgbClr val="FFFFFF"/>
                </a:solidFill>
                <a:sym typeface="Wingdings" pitchFamily="2" charset="2"/>
              </a:rPr>
              <a:t>			a. </a:t>
            </a:r>
            <a:r>
              <a:rPr lang="zh-CN" altLang="en-US" sz="2400" dirty="0" smtClean="0">
                <a:solidFill>
                  <a:srgbClr val="FFFFFF"/>
                </a:solidFill>
                <a:sym typeface="Wingdings" pitchFamily="2" charset="2"/>
              </a:rPr>
              <a:t>可解释的用户属性特征，例如：兴趣标签，访问过的</a:t>
            </a:r>
            <a:r>
              <a:rPr lang="en-US" altLang="zh-CN" sz="2400" dirty="0" smtClean="0">
                <a:solidFill>
                  <a:srgbClr val="FFFFFF"/>
                </a:solidFill>
                <a:sym typeface="Wingdings" pitchFamily="2" charset="2"/>
              </a:rPr>
              <a:t>URL</a:t>
            </a:r>
          </a:p>
          <a:p>
            <a:pPr marL="514350" indent="-514350"/>
            <a:r>
              <a:rPr lang="en-US" altLang="zh-CN" sz="2400" dirty="0" smtClean="0">
                <a:solidFill>
                  <a:srgbClr val="FFFFFF"/>
                </a:solidFill>
                <a:sym typeface="Wingdings" pitchFamily="2" charset="2"/>
              </a:rPr>
              <a:t>			b. </a:t>
            </a:r>
            <a:r>
              <a:rPr lang="zh-CN" altLang="en-US" sz="2400" dirty="0" smtClean="0">
                <a:solidFill>
                  <a:srgbClr val="FFFFFF"/>
                </a:solidFill>
                <a:sym typeface="Wingdings" pitchFamily="2" charset="2"/>
              </a:rPr>
              <a:t>不可解释的用户属性特征，例如：聚类</a:t>
            </a:r>
            <a:r>
              <a:rPr lang="en-US" altLang="zh-CN" sz="2400" dirty="0" smtClean="0">
                <a:solidFill>
                  <a:srgbClr val="FFFFFF"/>
                </a:solidFill>
                <a:sym typeface="Wingdings" pitchFamily="2" charset="2"/>
              </a:rPr>
              <a:t>id, Topic id</a:t>
            </a:r>
          </a:p>
          <a:p>
            <a:pPr marL="514350" indent="-514350"/>
            <a:r>
              <a:rPr lang="en-US" altLang="zh-CN" sz="2400" dirty="0" smtClean="0">
                <a:solidFill>
                  <a:srgbClr val="FFFFFF"/>
                </a:solidFill>
                <a:sym typeface="Wingdings" pitchFamily="2" charset="2"/>
              </a:rPr>
              <a:t>			c. </a:t>
            </a:r>
            <a:r>
              <a:rPr lang="zh-CN" altLang="en-US" sz="2400" dirty="0" smtClean="0">
                <a:solidFill>
                  <a:srgbClr val="FFFFFF"/>
                </a:solidFill>
                <a:sym typeface="Wingdings" pitchFamily="2" charset="2"/>
              </a:rPr>
              <a:t>与广告主网站的关联特征，例如：重定向标记</a:t>
            </a:r>
            <a:endParaRPr lang="en-US" altLang="zh-CN" sz="2400" dirty="0" smtClean="0">
              <a:solidFill>
                <a:srgbClr val="FFFFFF"/>
              </a:solidFill>
              <a:sym typeface="Wingdings" pitchFamily="2" charset="2"/>
            </a:endParaRPr>
          </a:p>
          <a:p>
            <a:pPr marL="514350" indent="-514350"/>
            <a:r>
              <a:rPr lang="en-US" altLang="zh-CN" sz="2400" dirty="0" smtClean="0">
                <a:solidFill>
                  <a:srgbClr val="FFFFFF"/>
                </a:solidFill>
                <a:sym typeface="Wingdings" pitchFamily="2" charset="2"/>
              </a:rPr>
              <a:t>			d. Low-level Model</a:t>
            </a:r>
            <a:r>
              <a:rPr lang="zh-CN" altLang="en-US" sz="2400" dirty="0" smtClean="0">
                <a:solidFill>
                  <a:srgbClr val="FFFFFF"/>
                </a:solidFill>
                <a:sym typeface="Wingdings" pitchFamily="2" charset="2"/>
              </a:rPr>
              <a:t>的输出值</a:t>
            </a:r>
            <a:endParaRPr lang="en-US" altLang="zh-CN" sz="2400" dirty="0" smtClean="0">
              <a:solidFill>
                <a:srgbClr val="FFFFFF"/>
              </a:solidFill>
              <a:sym typeface="Wingdings" pitchFamily="2" charset="2"/>
            </a:endParaRPr>
          </a:p>
          <a:p>
            <a:pPr marL="514350" indent="-514350"/>
            <a:endParaRPr lang="en-US" altLang="zh-CN" sz="2400" b="1" dirty="0" smtClean="0">
              <a:solidFill>
                <a:srgbClr val="FFFFFF"/>
              </a:solidFill>
            </a:endParaRPr>
          </a:p>
          <a:p>
            <a:pPr marL="514350" indent="-514350"/>
            <a:r>
              <a:rPr lang="en-US" altLang="zh-CN" sz="2400" b="1" dirty="0" smtClean="0">
                <a:solidFill>
                  <a:srgbClr val="FFFFFF"/>
                </a:solidFill>
              </a:rPr>
              <a:t>	</a:t>
            </a:r>
            <a:r>
              <a:rPr lang="zh-CN" altLang="en-US" sz="2400" b="1" dirty="0" smtClean="0">
                <a:solidFill>
                  <a:srgbClr val="FFFFFF"/>
                </a:solidFill>
              </a:rPr>
              <a:t>模型：</a:t>
            </a:r>
            <a:r>
              <a:rPr lang="zh-CN" altLang="en-US" sz="2400" dirty="0" smtClean="0">
                <a:solidFill>
                  <a:srgbClr val="FFFFFF"/>
                </a:solidFill>
              </a:rPr>
              <a:t>基于线性模型 ，用非线性模型修正</a:t>
            </a:r>
            <a:endParaRPr lang="en-US" altLang="zh-CN" sz="2400" dirty="0" smtClean="0">
              <a:solidFill>
                <a:srgbClr val="FFFFFF"/>
              </a:solidFill>
            </a:endParaRPr>
          </a:p>
          <a:p>
            <a:pPr marL="514350" indent="-514350"/>
            <a:r>
              <a:rPr lang="en-US" altLang="en-US" sz="2400" dirty="0" smtClean="0">
                <a:solidFill>
                  <a:srgbClr val="FFFFFF"/>
                </a:solidFill>
              </a:rPr>
              <a:t>			</a:t>
            </a:r>
            <a:endParaRPr lang="en-US" altLang="zh-CN" sz="2400"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15</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39" y="1160064"/>
            <a:ext cx="10890915" cy="4955203"/>
          </a:xfrm>
          <a:prstGeom prst="rect">
            <a:avLst/>
          </a:prstGeom>
          <a:noFill/>
        </p:spPr>
        <p:txBody>
          <a:bodyPr wrap="square" rtlCol="0">
            <a:spAutoFit/>
          </a:bodyPr>
          <a:lstStyle/>
          <a:p>
            <a:pPr marL="514350" indent="-514350"/>
            <a:r>
              <a:rPr lang="zh-CN" altLang="en-US" sz="2800" b="1" dirty="0" smtClean="0">
                <a:solidFill>
                  <a:srgbClr val="FFFFFF"/>
                </a:solidFill>
              </a:rPr>
              <a:t>为何使用两级模型？</a:t>
            </a:r>
            <a:endParaRPr lang="en-US" altLang="zh-CN" sz="2800" b="1" dirty="0" smtClean="0">
              <a:solidFill>
                <a:srgbClr val="FFFFFF"/>
              </a:solidFill>
            </a:endParaRPr>
          </a:p>
          <a:p>
            <a:pPr marL="514350" indent="-514350"/>
            <a:endParaRPr lang="en-US" altLang="zh-CN" sz="2400" b="1" dirty="0" smtClean="0">
              <a:solidFill>
                <a:srgbClr val="FFFFFF"/>
              </a:solidFill>
            </a:endParaRPr>
          </a:p>
          <a:p>
            <a:pPr marL="514350" indent="-514350"/>
            <a:r>
              <a:rPr lang="en-US" altLang="zh-CN" sz="2400" b="1" dirty="0" smtClean="0">
                <a:solidFill>
                  <a:srgbClr val="FFFFFF"/>
                </a:solidFill>
              </a:rPr>
              <a:t>	</a:t>
            </a:r>
            <a:r>
              <a:rPr lang="zh-CN" altLang="en-US" sz="2400" b="1" dirty="0" smtClean="0">
                <a:solidFill>
                  <a:srgbClr val="FFFFFF"/>
                </a:solidFill>
              </a:rPr>
              <a:t>主要是性能考虑：</a:t>
            </a:r>
            <a:endParaRPr lang="en-US" altLang="zh-CN" sz="2400" b="1" dirty="0" smtClean="0">
              <a:solidFill>
                <a:srgbClr val="FFFFFF"/>
              </a:solidFill>
            </a:endParaRPr>
          </a:p>
          <a:p>
            <a:pPr marL="514350" indent="-514350"/>
            <a:r>
              <a:rPr lang="en-US" altLang="en-US" sz="2400" dirty="0" smtClean="0">
                <a:solidFill>
                  <a:srgbClr val="FFFFFF"/>
                </a:solidFill>
              </a:rPr>
              <a:t>	            </a:t>
            </a:r>
          </a:p>
          <a:p>
            <a:pPr marL="1160463" indent="-628650">
              <a:buAutoNum type="arabicPeriod"/>
            </a:pPr>
            <a:r>
              <a:rPr lang="en-US" altLang="en-US" sz="2400" dirty="0" smtClean="0">
                <a:solidFill>
                  <a:srgbClr val="FFFFFF"/>
                </a:solidFill>
              </a:rPr>
              <a:t>Low-level Model</a:t>
            </a:r>
            <a:r>
              <a:rPr lang="zh-CN" altLang="en-US" sz="2400" dirty="0" smtClean="0">
                <a:solidFill>
                  <a:srgbClr val="FFFFFF"/>
                </a:solidFill>
              </a:rPr>
              <a:t>的特征抽取逻辑简单，模型简单，需要对海量的样本做预测（粗选）。</a:t>
            </a:r>
            <a:endParaRPr lang="en-US" altLang="zh-CN" sz="2400" dirty="0" smtClean="0">
              <a:solidFill>
                <a:srgbClr val="FFFFFF"/>
              </a:solidFill>
            </a:endParaRPr>
          </a:p>
          <a:p>
            <a:pPr marL="1160463"/>
            <a:r>
              <a:rPr lang="en-US" altLang="zh-CN" sz="2400" dirty="0" smtClean="0">
                <a:solidFill>
                  <a:srgbClr val="FFFFFF"/>
                </a:solidFill>
              </a:rPr>
              <a:t>High-level Model</a:t>
            </a:r>
            <a:r>
              <a:rPr lang="zh-CN" altLang="en-US" sz="2400" dirty="0" smtClean="0">
                <a:solidFill>
                  <a:srgbClr val="FFFFFF"/>
                </a:solidFill>
              </a:rPr>
              <a:t>的特征抽取逻辑复杂，模型稍复杂，适合对通过“海选”的较少量样本做预测（精选）。</a:t>
            </a:r>
            <a:endParaRPr lang="en-US" altLang="zh-CN" sz="2400" dirty="0" smtClean="0">
              <a:solidFill>
                <a:srgbClr val="FFFFFF"/>
              </a:solidFill>
            </a:endParaRPr>
          </a:p>
          <a:p>
            <a:pPr marL="1160463" indent="-628650"/>
            <a:endParaRPr lang="en-US" altLang="zh-CN" sz="2400" dirty="0" smtClean="0">
              <a:solidFill>
                <a:srgbClr val="FFFFFF"/>
              </a:solidFill>
            </a:endParaRPr>
          </a:p>
          <a:p>
            <a:pPr marL="1160463" indent="-628650">
              <a:buFont typeface="+mj-lt"/>
              <a:buAutoNum type="arabicPeriod" startAt="2"/>
            </a:pPr>
            <a:r>
              <a:rPr lang="en-US" altLang="zh-CN" sz="2400" dirty="0" smtClean="0">
                <a:solidFill>
                  <a:srgbClr val="FFFFFF"/>
                </a:solidFill>
              </a:rPr>
              <a:t>Low-level Model</a:t>
            </a:r>
            <a:r>
              <a:rPr lang="zh-CN" altLang="en-US" sz="2400" dirty="0" smtClean="0">
                <a:solidFill>
                  <a:srgbClr val="FFFFFF"/>
                </a:solidFill>
              </a:rPr>
              <a:t>的特征只有用户访问过的</a:t>
            </a:r>
            <a:r>
              <a:rPr lang="en-US" altLang="zh-CN" sz="2400" dirty="0" smtClean="0">
                <a:solidFill>
                  <a:srgbClr val="FFFFFF"/>
                </a:solidFill>
              </a:rPr>
              <a:t>URL</a:t>
            </a:r>
            <a:r>
              <a:rPr lang="zh-CN" altLang="en-US" sz="2400" dirty="0" smtClean="0">
                <a:solidFill>
                  <a:srgbClr val="FFFFFF"/>
                </a:solidFill>
              </a:rPr>
              <a:t>，且非</a:t>
            </a:r>
            <a:r>
              <a:rPr lang="en-US" altLang="zh-CN" sz="2400" dirty="0" smtClean="0">
                <a:solidFill>
                  <a:srgbClr val="FFFFFF"/>
                </a:solidFill>
              </a:rPr>
              <a:t>0</a:t>
            </a:r>
            <a:r>
              <a:rPr lang="zh-CN" altLang="en-US" sz="2400" dirty="0" smtClean="0">
                <a:solidFill>
                  <a:srgbClr val="FFFFFF"/>
                </a:solidFill>
              </a:rPr>
              <a:t>权重的特征数目有限，只需要把这些非</a:t>
            </a:r>
            <a:r>
              <a:rPr lang="en-US" altLang="zh-CN" sz="2400" dirty="0" smtClean="0">
                <a:solidFill>
                  <a:srgbClr val="FFFFFF"/>
                </a:solidFill>
              </a:rPr>
              <a:t>0</a:t>
            </a:r>
            <a:r>
              <a:rPr lang="zh-CN" altLang="en-US" sz="2400" dirty="0" smtClean="0">
                <a:solidFill>
                  <a:srgbClr val="FFFFFF"/>
                </a:solidFill>
              </a:rPr>
              <a:t>权重的</a:t>
            </a:r>
            <a:r>
              <a:rPr lang="en-US" altLang="zh-CN" sz="2400" dirty="0" smtClean="0">
                <a:solidFill>
                  <a:srgbClr val="FFFFFF"/>
                </a:solidFill>
              </a:rPr>
              <a:t>URL</a:t>
            </a:r>
            <a:r>
              <a:rPr lang="zh-CN" altLang="en-US" sz="2400" dirty="0" smtClean="0">
                <a:solidFill>
                  <a:srgbClr val="FFFFFF"/>
                </a:solidFill>
              </a:rPr>
              <a:t>特征对应的用户拿出来计算预估值就可以了（相当用</a:t>
            </a:r>
            <a:r>
              <a:rPr lang="en-US" altLang="zh-CN" sz="2400" dirty="0" smtClean="0">
                <a:solidFill>
                  <a:srgbClr val="FFFFFF"/>
                </a:solidFill>
              </a:rPr>
              <a:t>URL</a:t>
            </a:r>
            <a:r>
              <a:rPr lang="zh-CN" altLang="en-US" sz="2400" dirty="0" smtClean="0">
                <a:solidFill>
                  <a:srgbClr val="FFFFFF"/>
                </a:solidFill>
              </a:rPr>
              <a:t>对用户建立索引），不需要对所有的用户计算预估值</a:t>
            </a:r>
            <a:endParaRPr lang="en-US" altLang="zh-CN" sz="2400" dirty="0" smtClean="0">
              <a:solidFill>
                <a:srgbClr val="FFFFFF"/>
              </a:solidFill>
            </a:endParaRPr>
          </a:p>
          <a:p>
            <a:pPr marL="514350" indent="-514350"/>
            <a:endParaRPr lang="en-US" altLang="zh-CN" sz="2400" b="1"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16</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39" y="1160063"/>
            <a:ext cx="11027391" cy="5262979"/>
          </a:xfrm>
          <a:prstGeom prst="rect">
            <a:avLst/>
          </a:prstGeom>
          <a:noFill/>
        </p:spPr>
        <p:txBody>
          <a:bodyPr wrap="square" rtlCol="0">
            <a:spAutoFit/>
          </a:bodyPr>
          <a:lstStyle/>
          <a:p>
            <a:pPr marL="514350" indent="-514350"/>
            <a:r>
              <a:rPr lang="en-US" altLang="zh-CN" sz="3200" b="1" dirty="0" smtClean="0">
                <a:solidFill>
                  <a:srgbClr val="FFFFFF"/>
                </a:solidFill>
              </a:rPr>
              <a:t>2.  Bidding Algorithm</a:t>
            </a:r>
          </a:p>
          <a:p>
            <a:pPr marL="514350" indent="-514350"/>
            <a:endParaRPr lang="en-US" altLang="zh-CN" sz="2400" b="1" dirty="0" smtClean="0">
              <a:solidFill>
                <a:srgbClr val="FFFFFF"/>
              </a:solidFill>
            </a:endParaRPr>
          </a:p>
          <a:p>
            <a:pPr marL="514350" indent="-514350"/>
            <a:r>
              <a:rPr lang="en-US" altLang="zh-CN" sz="3200" b="1" dirty="0" smtClean="0">
                <a:solidFill>
                  <a:srgbClr val="FFFFFF"/>
                </a:solidFill>
              </a:rPr>
              <a:t>	</a:t>
            </a:r>
            <a:r>
              <a:rPr lang="zh-CN" altLang="en-US" sz="2400" dirty="0" smtClean="0">
                <a:solidFill>
                  <a:srgbClr val="FFFFFF"/>
                </a:solidFill>
              </a:rPr>
              <a:t>当</a:t>
            </a:r>
            <a:r>
              <a:rPr lang="en-US" altLang="zh-CN" sz="2400" dirty="0" smtClean="0">
                <a:solidFill>
                  <a:srgbClr val="FFFFFF"/>
                </a:solidFill>
              </a:rPr>
              <a:t>Ad Exchange</a:t>
            </a:r>
            <a:r>
              <a:rPr lang="zh-CN" altLang="en-US" sz="2400" dirty="0" smtClean="0">
                <a:solidFill>
                  <a:srgbClr val="FFFFFF"/>
                </a:solidFill>
              </a:rPr>
              <a:t>发送竞价请求时，携带了用户</a:t>
            </a:r>
            <a:r>
              <a:rPr lang="en-US" altLang="zh-CN" sz="2400" dirty="0" smtClean="0">
                <a:solidFill>
                  <a:srgbClr val="FFFFFF"/>
                </a:solidFill>
              </a:rPr>
              <a:t>Cookie</a:t>
            </a:r>
            <a:r>
              <a:rPr lang="zh-CN" altLang="en-US" sz="2400" dirty="0" smtClean="0">
                <a:solidFill>
                  <a:srgbClr val="FFFFFF"/>
                </a:solidFill>
              </a:rPr>
              <a:t>信息和广告位信息。</a:t>
            </a:r>
            <a:endParaRPr lang="en-US" altLang="zh-CN" sz="2400" dirty="0" smtClean="0">
              <a:solidFill>
                <a:srgbClr val="FFFFFF"/>
              </a:solidFill>
            </a:endParaRPr>
          </a:p>
          <a:p>
            <a:pPr marL="514350" indent="-514350"/>
            <a:endParaRPr lang="en-US" altLang="zh-CN" sz="2400" dirty="0" smtClean="0">
              <a:solidFill>
                <a:srgbClr val="FFFFFF"/>
              </a:solidFill>
            </a:endParaRPr>
          </a:p>
          <a:p>
            <a:pPr marL="1350963" indent="-723900"/>
            <a:r>
              <a:rPr lang="zh-CN" altLang="en-US" sz="2400" dirty="0" smtClean="0">
                <a:solidFill>
                  <a:srgbClr val="FFFFFF"/>
                </a:solidFill>
              </a:rPr>
              <a:t>（</a:t>
            </a:r>
            <a:r>
              <a:rPr lang="en-US" altLang="zh-CN" sz="2400" dirty="0" smtClean="0">
                <a:solidFill>
                  <a:srgbClr val="FFFFFF"/>
                </a:solidFill>
              </a:rPr>
              <a:t>1</a:t>
            </a:r>
            <a:r>
              <a:rPr lang="zh-CN" altLang="en-US" sz="2400" dirty="0" smtClean="0">
                <a:solidFill>
                  <a:srgbClr val="FFFFFF"/>
                </a:solidFill>
              </a:rPr>
              <a:t>）</a:t>
            </a:r>
            <a:r>
              <a:rPr lang="en-US" altLang="zh-CN" sz="2400" dirty="0" smtClean="0">
                <a:solidFill>
                  <a:srgbClr val="FFFFFF"/>
                </a:solidFill>
              </a:rPr>
              <a:t>DSP</a:t>
            </a:r>
            <a:r>
              <a:rPr lang="zh-CN" altLang="en-US" sz="2400" dirty="0" smtClean="0">
                <a:solidFill>
                  <a:srgbClr val="FFFFFF"/>
                </a:solidFill>
              </a:rPr>
              <a:t>先根据</a:t>
            </a:r>
            <a:r>
              <a:rPr lang="en-US" altLang="zh-CN" sz="2400" dirty="0" smtClean="0">
                <a:solidFill>
                  <a:srgbClr val="FFFFFF"/>
                </a:solidFill>
              </a:rPr>
              <a:t>Cookie</a:t>
            </a:r>
            <a:r>
              <a:rPr lang="zh-CN" altLang="en-US" sz="2400" dirty="0" smtClean="0">
                <a:solidFill>
                  <a:srgbClr val="FFFFFF"/>
                </a:solidFill>
              </a:rPr>
              <a:t>找到所有包含该</a:t>
            </a:r>
            <a:r>
              <a:rPr lang="en-US" altLang="zh-CN" sz="2400" dirty="0" smtClean="0">
                <a:solidFill>
                  <a:srgbClr val="FFFFFF"/>
                </a:solidFill>
              </a:rPr>
              <a:t>Cookie</a:t>
            </a:r>
            <a:r>
              <a:rPr lang="zh-CN" altLang="en-US" sz="2400" dirty="0" smtClean="0">
                <a:solidFill>
                  <a:srgbClr val="FFFFFF"/>
                </a:solidFill>
              </a:rPr>
              <a:t>的</a:t>
            </a:r>
            <a:r>
              <a:rPr lang="en-US" altLang="zh-CN" sz="2400" dirty="0" smtClean="0">
                <a:solidFill>
                  <a:srgbClr val="FFFFFF"/>
                </a:solidFill>
              </a:rPr>
              <a:t>Segments, </a:t>
            </a:r>
            <a:r>
              <a:rPr lang="zh-CN" altLang="en-US" sz="2400" dirty="0" smtClean="0">
                <a:solidFill>
                  <a:srgbClr val="FFFFFF"/>
                </a:solidFill>
              </a:rPr>
              <a:t>和这些</a:t>
            </a:r>
            <a:r>
              <a:rPr lang="en-US" altLang="zh-CN" sz="2400" dirty="0" smtClean="0">
                <a:solidFill>
                  <a:srgbClr val="FFFFFF"/>
                </a:solidFill>
              </a:rPr>
              <a:t>Segments</a:t>
            </a:r>
            <a:r>
              <a:rPr lang="zh-CN" altLang="en-US" sz="2400" dirty="0" smtClean="0">
                <a:solidFill>
                  <a:srgbClr val="FFFFFF"/>
                </a:solidFill>
              </a:rPr>
              <a:t>的对应的</a:t>
            </a:r>
            <a:r>
              <a:rPr lang="en-US" altLang="zh-CN" sz="2400" dirty="0" smtClean="0">
                <a:solidFill>
                  <a:srgbClr val="FFFFFF"/>
                </a:solidFill>
              </a:rPr>
              <a:t>Campaigns</a:t>
            </a:r>
            <a:r>
              <a:rPr lang="zh-CN" altLang="en-US" sz="2400" dirty="0" smtClean="0">
                <a:solidFill>
                  <a:srgbClr val="FFFFFF"/>
                </a:solidFill>
              </a:rPr>
              <a:t>。筛掉那些达到预算限制的</a:t>
            </a:r>
            <a:r>
              <a:rPr lang="en-US" altLang="zh-CN" sz="2400" dirty="0" smtClean="0">
                <a:solidFill>
                  <a:srgbClr val="FFFFFF"/>
                </a:solidFill>
              </a:rPr>
              <a:t>Campaigns</a:t>
            </a:r>
            <a:r>
              <a:rPr lang="zh-CN" altLang="en-US" sz="2400" dirty="0" smtClean="0">
                <a:solidFill>
                  <a:srgbClr val="FFFFFF"/>
                </a:solidFill>
              </a:rPr>
              <a:t>，和对这个用户达到展现次数上限（</a:t>
            </a:r>
            <a:r>
              <a:rPr lang="en-US" altLang="zh-CN" sz="2400" dirty="0" smtClean="0">
                <a:solidFill>
                  <a:srgbClr val="FFFFFF"/>
                </a:solidFill>
              </a:rPr>
              <a:t>freq cap</a:t>
            </a:r>
            <a:r>
              <a:rPr lang="zh-CN" altLang="en-US" sz="2400" dirty="0" smtClean="0">
                <a:solidFill>
                  <a:srgbClr val="FFFFFF"/>
                </a:solidFill>
              </a:rPr>
              <a:t>）的</a:t>
            </a:r>
            <a:r>
              <a:rPr lang="en-US" altLang="zh-CN" sz="2400" dirty="0" smtClean="0">
                <a:solidFill>
                  <a:srgbClr val="FFFFFF"/>
                </a:solidFill>
              </a:rPr>
              <a:t>Campaigns</a:t>
            </a:r>
            <a:r>
              <a:rPr lang="zh-CN" altLang="en-US" sz="2400" dirty="0" smtClean="0">
                <a:solidFill>
                  <a:srgbClr val="FFFFFF"/>
                </a:solidFill>
              </a:rPr>
              <a:t>。</a:t>
            </a:r>
            <a:endParaRPr lang="en-US" altLang="zh-CN" sz="2400" dirty="0" smtClean="0">
              <a:solidFill>
                <a:srgbClr val="FFFFFF"/>
              </a:solidFill>
            </a:endParaRPr>
          </a:p>
          <a:p>
            <a:pPr marL="514350" indent="-514350"/>
            <a:endParaRPr lang="en-US" altLang="zh-CN" sz="2400" dirty="0" smtClean="0">
              <a:solidFill>
                <a:srgbClr val="FFFFFF"/>
              </a:solidFill>
            </a:endParaRPr>
          </a:p>
          <a:p>
            <a:pPr marL="1250950" indent="-623888"/>
            <a:r>
              <a:rPr lang="zh-CN" altLang="en-US" sz="2400" dirty="0" smtClean="0">
                <a:solidFill>
                  <a:srgbClr val="FFFFFF"/>
                </a:solidFill>
              </a:rPr>
              <a:t>（</a:t>
            </a:r>
            <a:r>
              <a:rPr lang="en-US" altLang="zh-CN" sz="2400" dirty="0" smtClean="0">
                <a:solidFill>
                  <a:srgbClr val="FFFFFF"/>
                </a:solidFill>
              </a:rPr>
              <a:t>2</a:t>
            </a:r>
            <a:r>
              <a:rPr lang="zh-CN" altLang="en-US" sz="2400" dirty="0" smtClean="0">
                <a:solidFill>
                  <a:srgbClr val="FFFFFF"/>
                </a:solidFill>
              </a:rPr>
              <a:t>）对每个</a:t>
            </a:r>
            <a:r>
              <a:rPr lang="en-US" altLang="zh-CN" sz="2400" dirty="0" smtClean="0">
                <a:solidFill>
                  <a:srgbClr val="FFFFFF"/>
                </a:solidFill>
              </a:rPr>
              <a:t>Campaign</a:t>
            </a:r>
            <a:r>
              <a:rPr lang="zh-CN" altLang="en-US" sz="2400" dirty="0" smtClean="0">
                <a:solidFill>
                  <a:srgbClr val="FFFFFF"/>
                </a:solidFill>
              </a:rPr>
              <a:t>建立模型，计算出一个出价。（后面详述）</a:t>
            </a:r>
            <a:endParaRPr lang="en-US" altLang="zh-CN" sz="2400" dirty="0" smtClean="0">
              <a:solidFill>
                <a:srgbClr val="FFFFFF"/>
              </a:solidFill>
            </a:endParaRPr>
          </a:p>
          <a:p>
            <a:pPr marL="1250950" indent="-623888"/>
            <a:endParaRPr lang="en-US" altLang="zh-CN" sz="2400" dirty="0" smtClean="0">
              <a:solidFill>
                <a:srgbClr val="FFFFFF"/>
              </a:solidFill>
            </a:endParaRPr>
          </a:p>
          <a:p>
            <a:pPr marL="1250950" indent="-623888"/>
            <a:r>
              <a:rPr lang="zh-CN" altLang="en-US" sz="2400" dirty="0" smtClean="0">
                <a:solidFill>
                  <a:srgbClr val="FFFFFF"/>
                </a:solidFill>
              </a:rPr>
              <a:t>（</a:t>
            </a:r>
            <a:r>
              <a:rPr lang="en-US" altLang="zh-CN" sz="2400" dirty="0" smtClean="0">
                <a:solidFill>
                  <a:srgbClr val="FFFFFF"/>
                </a:solidFill>
              </a:rPr>
              <a:t>3</a:t>
            </a:r>
            <a:r>
              <a:rPr lang="zh-CN" altLang="en-US" sz="2400" dirty="0" smtClean="0">
                <a:solidFill>
                  <a:srgbClr val="FFFFFF"/>
                </a:solidFill>
              </a:rPr>
              <a:t>）选择出价最高的</a:t>
            </a:r>
            <a:r>
              <a:rPr lang="en-US" altLang="zh-CN" sz="2400" dirty="0" smtClean="0">
                <a:solidFill>
                  <a:srgbClr val="FFFFFF"/>
                </a:solidFill>
              </a:rPr>
              <a:t>Campaign, </a:t>
            </a:r>
            <a:r>
              <a:rPr lang="zh-CN" altLang="en-US" sz="2400" dirty="0" smtClean="0">
                <a:solidFill>
                  <a:srgbClr val="FFFFFF"/>
                </a:solidFill>
              </a:rPr>
              <a:t>并把出价返回给</a:t>
            </a:r>
            <a:r>
              <a:rPr lang="en-US" altLang="zh-CN" sz="2400" dirty="0" smtClean="0">
                <a:solidFill>
                  <a:srgbClr val="FFFFFF"/>
                </a:solidFill>
              </a:rPr>
              <a:t>Ad Exchange</a:t>
            </a:r>
            <a:r>
              <a:rPr lang="zh-CN" altLang="en-US" sz="2400" dirty="0" smtClean="0">
                <a:solidFill>
                  <a:srgbClr val="FFFFFF"/>
                </a:solidFill>
              </a:rPr>
              <a:t>。</a:t>
            </a:r>
            <a:endParaRPr lang="en-US" altLang="zh-CN" sz="2400" dirty="0" smtClean="0">
              <a:solidFill>
                <a:srgbClr val="FFFFFF"/>
              </a:solidFill>
            </a:endParaRPr>
          </a:p>
          <a:p>
            <a:pPr marL="1250950" indent="-623888"/>
            <a:endParaRPr lang="en-US" altLang="zh-CN" sz="2400" dirty="0" smtClean="0">
              <a:solidFill>
                <a:srgbClr val="FFFFFF"/>
              </a:solidFill>
            </a:endParaRPr>
          </a:p>
          <a:p>
            <a:pPr marL="1250950" indent="-623888"/>
            <a:r>
              <a:rPr lang="zh-CN" altLang="en-US" sz="2400" dirty="0" smtClean="0">
                <a:solidFill>
                  <a:srgbClr val="FFFFFF"/>
                </a:solidFill>
              </a:rPr>
              <a:t>（</a:t>
            </a:r>
            <a:r>
              <a:rPr lang="en-US" altLang="zh-CN" sz="2400" dirty="0" smtClean="0">
                <a:solidFill>
                  <a:srgbClr val="FFFFFF"/>
                </a:solidFill>
              </a:rPr>
              <a:t>4</a:t>
            </a:r>
            <a:r>
              <a:rPr lang="zh-CN" altLang="en-US" sz="2400" dirty="0" smtClean="0">
                <a:solidFill>
                  <a:srgbClr val="FFFFFF"/>
                </a:solidFill>
              </a:rPr>
              <a:t>）以上需要在</a:t>
            </a:r>
            <a:r>
              <a:rPr lang="en-US" altLang="zh-CN" sz="2400" dirty="0" smtClean="0">
                <a:solidFill>
                  <a:srgbClr val="FFFFFF"/>
                </a:solidFill>
              </a:rPr>
              <a:t>100ms</a:t>
            </a:r>
            <a:r>
              <a:rPr lang="zh-CN" altLang="en-US" sz="2400" dirty="0" smtClean="0">
                <a:solidFill>
                  <a:srgbClr val="FFFFFF"/>
                </a:solidFill>
              </a:rPr>
              <a:t>内（或更短）完成。</a:t>
            </a: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17</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40" y="1160063"/>
            <a:ext cx="10890914" cy="3785652"/>
          </a:xfrm>
          <a:prstGeom prst="rect">
            <a:avLst/>
          </a:prstGeom>
          <a:noFill/>
        </p:spPr>
        <p:txBody>
          <a:bodyPr wrap="square" rtlCol="0">
            <a:spAutoFit/>
          </a:bodyPr>
          <a:lstStyle/>
          <a:p>
            <a:pPr marL="514350" indent="-514350"/>
            <a:r>
              <a:rPr lang="zh-CN" altLang="en-US" sz="3200" b="1" dirty="0" smtClean="0">
                <a:solidFill>
                  <a:srgbClr val="FFFFFF"/>
                </a:solidFill>
              </a:rPr>
              <a:t>如何对每个</a:t>
            </a:r>
            <a:r>
              <a:rPr lang="en-US" altLang="zh-CN" sz="3200" b="1" dirty="0" smtClean="0">
                <a:solidFill>
                  <a:srgbClr val="FFFFFF"/>
                </a:solidFill>
              </a:rPr>
              <a:t>Campaign</a:t>
            </a:r>
            <a:r>
              <a:rPr lang="zh-CN" altLang="en-US" sz="3200" b="1" dirty="0" smtClean="0">
                <a:solidFill>
                  <a:srgbClr val="FFFFFF"/>
                </a:solidFill>
              </a:rPr>
              <a:t>计算最佳出价？</a:t>
            </a:r>
            <a:endParaRPr lang="en-US" altLang="zh-CN" sz="3200" b="1" dirty="0" smtClean="0">
              <a:solidFill>
                <a:srgbClr val="FFFFFF"/>
              </a:solidFill>
            </a:endParaRPr>
          </a:p>
          <a:p>
            <a:pPr marL="514350" indent="-514350"/>
            <a:endParaRPr lang="en-US" altLang="zh-CN" sz="2400" b="1" dirty="0" smtClean="0">
              <a:solidFill>
                <a:srgbClr val="FFFFFF"/>
              </a:solidFill>
            </a:endParaRPr>
          </a:p>
          <a:p>
            <a:pPr marL="514350" indent="-514350"/>
            <a:r>
              <a:rPr lang="en-US" altLang="zh-CN" sz="2800" dirty="0" smtClean="0">
                <a:solidFill>
                  <a:srgbClr val="FFFFFF"/>
                </a:solidFill>
              </a:rPr>
              <a:t>	</a:t>
            </a:r>
            <a:r>
              <a:rPr lang="zh-CN" altLang="en-US" sz="2800" dirty="0" smtClean="0">
                <a:solidFill>
                  <a:srgbClr val="FFFFFF"/>
                </a:solidFill>
              </a:rPr>
              <a:t>账户管理员已经为每个</a:t>
            </a:r>
            <a:r>
              <a:rPr lang="en-US" altLang="zh-CN" sz="2800" dirty="0" smtClean="0">
                <a:solidFill>
                  <a:srgbClr val="FFFFFF"/>
                </a:solidFill>
              </a:rPr>
              <a:t>Campaign</a:t>
            </a:r>
            <a:r>
              <a:rPr lang="zh-CN" altLang="en-US" sz="2800" dirty="0" smtClean="0">
                <a:solidFill>
                  <a:srgbClr val="FFFFFF"/>
                </a:solidFill>
              </a:rPr>
              <a:t>的每个</a:t>
            </a:r>
            <a:r>
              <a:rPr lang="en-US" altLang="zh-CN" sz="2800" dirty="0" smtClean="0">
                <a:solidFill>
                  <a:srgbClr val="FFFFFF"/>
                </a:solidFill>
              </a:rPr>
              <a:t>Segment</a:t>
            </a:r>
            <a:r>
              <a:rPr lang="zh-CN" altLang="en-US" sz="2800" dirty="0" smtClean="0">
                <a:solidFill>
                  <a:srgbClr val="FFFFFF"/>
                </a:solidFill>
              </a:rPr>
              <a:t>设置了基础出价</a:t>
            </a:r>
            <a:r>
              <a:rPr lang="en-US" altLang="zh-CN" sz="2800" dirty="0" smtClean="0">
                <a:solidFill>
                  <a:srgbClr val="FFFFFF"/>
                </a:solidFill>
              </a:rPr>
              <a:t>(Base Price), </a:t>
            </a:r>
            <a:r>
              <a:rPr lang="zh-CN" altLang="en-US" sz="2800" dirty="0" smtClean="0">
                <a:solidFill>
                  <a:srgbClr val="FFFFFF"/>
                </a:solidFill>
              </a:rPr>
              <a:t>最后的出价采用：</a:t>
            </a:r>
            <a:endParaRPr lang="en-US" altLang="zh-CN" sz="2800" dirty="0" smtClean="0">
              <a:solidFill>
                <a:srgbClr val="FFFFFF"/>
              </a:solidFill>
            </a:endParaRPr>
          </a:p>
          <a:p>
            <a:pPr marL="514350" indent="-514350"/>
            <a:endParaRPr lang="en-US" altLang="zh-CN" sz="3200" dirty="0" smtClean="0">
              <a:solidFill>
                <a:srgbClr val="FFFFFF"/>
              </a:solidFill>
            </a:endParaRPr>
          </a:p>
          <a:p>
            <a:pPr marL="514350" indent="-514350"/>
            <a:r>
              <a:rPr lang="en-US" altLang="zh-CN" sz="3200" dirty="0" smtClean="0">
                <a:solidFill>
                  <a:srgbClr val="FFFFFF"/>
                </a:solidFill>
              </a:rPr>
              <a:t>				</a:t>
            </a:r>
          </a:p>
          <a:p>
            <a:pPr marL="514350" indent="-514350"/>
            <a:endParaRPr lang="en-US" altLang="zh-CN" sz="3200" dirty="0" smtClean="0">
              <a:solidFill>
                <a:srgbClr val="FFFFFF"/>
              </a:solidFill>
            </a:endParaRPr>
          </a:p>
          <a:p>
            <a:pPr marL="514350" indent="-514350"/>
            <a:endParaRPr lang="en-US" altLang="zh-CN" sz="3200" dirty="0" smtClean="0">
              <a:solidFill>
                <a:srgbClr val="FFFFFF"/>
              </a:solidFill>
            </a:endParaRPr>
          </a:p>
        </p:txBody>
      </p:sp>
      <p:pic>
        <p:nvPicPr>
          <p:cNvPr id="7" name="图片 6" descr="8.JPG"/>
          <p:cNvPicPr>
            <a:picLocks noChangeAspect="1"/>
          </p:cNvPicPr>
          <p:nvPr/>
        </p:nvPicPr>
        <p:blipFill>
          <a:blip r:embed="rId2"/>
          <a:stretch>
            <a:fillRect/>
          </a:stretch>
        </p:blipFill>
        <p:spPr>
          <a:xfrm>
            <a:off x="4671631" y="3440369"/>
            <a:ext cx="2451479" cy="544773"/>
          </a:xfrm>
          <a:prstGeom prst="rect">
            <a:avLst/>
          </a:prstGeom>
        </p:spPr>
      </p:pic>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18</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40" y="1160063"/>
            <a:ext cx="10890914" cy="4939814"/>
          </a:xfrm>
          <a:prstGeom prst="rect">
            <a:avLst/>
          </a:prstGeom>
          <a:noFill/>
        </p:spPr>
        <p:txBody>
          <a:bodyPr wrap="square" rtlCol="0">
            <a:spAutoFit/>
          </a:bodyPr>
          <a:lstStyle/>
          <a:p>
            <a:pPr marL="514350" indent="-514350"/>
            <a:r>
              <a:rPr lang="en-US" altLang="zh-CN" sz="3200" dirty="0" smtClean="0">
                <a:solidFill>
                  <a:srgbClr val="FFFFFF"/>
                </a:solidFill>
              </a:rPr>
              <a:t>Why Base Price *</a:t>
            </a:r>
            <a:r>
              <a:rPr lang="en-US" altLang="zh-CN" sz="3200" dirty="0" smtClean="0">
                <a:solidFill>
                  <a:srgbClr val="FFFFFF"/>
                </a:solidFill>
                <a:latin typeface="Times New Roman" pitchFamily="18" charset="0"/>
                <a:cs typeface="Times New Roman" pitchFamily="18" charset="0"/>
              </a:rPr>
              <a:t> Φ</a:t>
            </a:r>
            <a:r>
              <a:rPr lang="en-US" altLang="zh-CN" sz="3200" dirty="0" smtClean="0">
                <a:solidFill>
                  <a:srgbClr val="FFFFFF"/>
                </a:solidFill>
              </a:rPr>
              <a:t> ?</a:t>
            </a:r>
          </a:p>
          <a:p>
            <a:pPr marL="514350" indent="-514350"/>
            <a:endParaRPr lang="en-US" altLang="zh-CN" sz="1100" dirty="0" smtClean="0">
              <a:solidFill>
                <a:srgbClr val="FFFFFF"/>
              </a:solidFill>
            </a:endParaRPr>
          </a:p>
          <a:p>
            <a:pPr marL="514350" indent="-514350"/>
            <a:r>
              <a:rPr lang="en-US" altLang="zh-CN" sz="3200" dirty="0" smtClean="0">
                <a:solidFill>
                  <a:srgbClr val="FFFFFF"/>
                </a:solidFill>
              </a:rPr>
              <a:t>		 </a:t>
            </a:r>
            <a:r>
              <a:rPr lang="zh-CN" altLang="en-US" sz="2800" dirty="0" smtClean="0">
                <a:solidFill>
                  <a:srgbClr val="FFFFFF"/>
                </a:solidFill>
              </a:rPr>
              <a:t>一个展现的价值 </a:t>
            </a:r>
            <a:r>
              <a:rPr lang="en-US" altLang="zh-CN" sz="2800" dirty="0" smtClean="0">
                <a:solidFill>
                  <a:srgbClr val="FFFFFF"/>
                </a:solidFill>
              </a:rPr>
              <a:t>= </a:t>
            </a:r>
            <a:r>
              <a:rPr lang="zh-CN" altLang="en-US" sz="2800" dirty="0" smtClean="0"/>
              <a:t> </a:t>
            </a:r>
            <a:r>
              <a:rPr lang="zh-CN" altLang="en-US" sz="2800" dirty="0" smtClean="0">
                <a:solidFill>
                  <a:schemeClr val="bg1"/>
                </a:solidFill>
              </a:rPr>
              <a:t>转化概率*转化价值</a:t>
            </a:r>
            <a:endParaRPr lang="en-US" altLang="zh-CN" sz="2800" dirty="0" smtClean="0">
              <a:solidFill>
                <a:schemeClr val="bg1"/>
              </a:solidFill>
            </a:endParaRPr>
          </a:p>
          <a:p>
            <a:pPr marL="514350" indent="-514350"/>
            <a:r>
              <a:rPr lang="en-US" altLang="zh-CN" sz="2800" dirty="0" smtClean="0">
                <a:solidFill>
                  <a:srgbClr val="FFFFFF"/>
                </a:solidFill>
              </a:rPr>
              <a:t>			           </a:t>
            </a:r>
            <a:r>
              <a:rPr lang="zh-CN" altLang="en-US" sz="2800" dirty="0" smtClean="0">
                <a:solidFill>
                  <a:srgbClr val="FFFFFF"/>
                </a:solidFill>
              </a:rPr>
              <a:t>（或</a:t>
            </a:r>
            <a:r>
              <a:rPr lang="en-US" altLang="zh-CN" sz="2800" dirty="0" smtClean="0">
                <a:solidFill>
                  <a:srgbClr val="FFFFFF"/>
                </a:solidFill>
              </a:rPr>
              <a:t>  =  </a:t>
            </a:r>
            <a:r>
              <a:rPr lang="zh-CN" altLang="en-US" sz="2800" dirty="0" smtClean="0">
                <a:solidFill>
                  <a:srgbClr val="FFFFFF"/>
                </a:solidFill>
              </a:rPr>
              <a:t>点击概率*点击价值）</a:t>
            </a:r>
            <a:endParaRPr lang="en-US" altLang="zh-CN" sz="2800" dirty="0" smtClean="0">
              <a:solidFill>
                <a:srgbClr val="FFFFFF"/>
              </a:solidFill>
            </a:endParaRPr>
          </a:p>
          <a:p>
            <a:pPr marL="514350" indent="-514350"/>
            <a:endParaRPr lang="en-US" altLang="zh-CN" sz="2000" dirty="0" smtClean="0">
              <a:solidFill>
                <a:srgbClr val="FFFFFF"/>
              </a:solidFill>
            </a:endParaRPr>
          </a:p>
          <a:p>
            <a:pPr marL="514350" indent="-514350"/>
            <a:r>
              <a:rPr lang="en-US" altLang="zh-CN" sz="2000" dirty="0" smtClean="0">
                <a:solidFill>
                  <a:srgbClr val="FFFFFF"/>
                </a:solidFill>
              </a:rPr>
              <a:t>		</a:t>
            </a:r>
            <a:r>
              <a:rPr lang="zh-CN" altLang="en-US" sz="2000" dirty="0" smtClean="0">
                <a:solidFill>
                  <a:srgbClr val="FFFFFF"/>
                </a:solidFill>
              </a:rPr>
              <a:t>例：如果一个广告的转化概率是另外一个广告的</a:t>
            </a:r>
            <a:r>
              <a:rPr lang="en-US" altLang="zh-CN" sz="2000" dirty="0" smtClean="0">
                <a:solidFill>
                  <a:srgbClr val="FFFFFF"/>
                </a:solidFill>
              </a:rPr>
              <a:t>2</a:t>
            </a:r>
            <a:r>
              <a:rPr lang="zh-CN" altLang="en-US" sz="2000" dirty="0" smtClean="0">
                <a:solidFill>
                  <a:srgbClr val="FFFFFF"/>
                </a:solidFill>
              </a:rPr>
              <a:t>倍，那么这个展现的价值也是另外一个的</a:t>
            </a:r>
            <a:r>
              <a:rPr lang="en-US" altLang="zh-CN" sz="2000" dirty="0" smtClean="0">
                <a:solidFill>
                  <a:srgbClr val="FFFFFF"/>
                </a:solidFill>
              </a:rPr>
              <a:t>2</a:t>
            </a:r>
            <a:r>
              <a:rPr lang="zh-CN" altLang="en-US" sz="2000" dirty="0" smtClean="0">
                <a:solidFill>
                  <a:srgbClr val="FFFFFF"/>
                </a:solidFill>
              </a:rPr>
              <a:t>倍，所以我们的出价也应该是另外一个的</a:t>
            </a:r>
            <a:r>
              <a:rPr lang="en-US" altLang="zh-CN" sz="2000" dirty="0" smtClean="0">
                <a:solidFill>
                  <a:srgbClr val="FFFFFF"/>
                </a:solidFill>
              </a:rPr>
              <a:t>2</a:t>
            </a:r>
            <a:r>
              <a:rPr lang="zh-CN" altLang="en-US" sz="2000" dirty="0" smtClean="0">
                <a:solidFill>
                  <a:srgbClr val="FFFFFF"/>
                </a:solidFill>
              </a:rPr>
              <a:t>倍。</a:t>
            </a:r>
            <a:endParaRPr lang="en-US" altLang="zh-CN" sz="2000" dirty="0" smtClean="0">
              <a:solidFill>
                <a:srgbClr val="FFFFFF"/>
              </a:solidFill>
            </a:endParaRPr>
          </a:p>
          <a:p>
            <a:pPr marL="514350" indent="-514350"/>
            <a:endParaRPr lang="en-US" altLang="zh-CN" sz="2000" dirty="0" smtClean="0">
              <a:solidFill>
                <a:srgbClr val="FFFFFF"/>
              </a:solidFill>
            </a:endParaRPr>
          </a:p>
          <a:p>
            <a:pPr marL="514350" indent="-514350"/>
            <a:r>
              <a:rPr lang="en-US" altLang="zh-CN" sz="2000" dirty="0" smtClean="0">
                <a:solidFill>
                  <a:srgbClr val="FFFFFF"/>
                </a:solidFill>
              </a:rPr>
              <a:t>		</a:t>
            </a:r>
            <a:r>
              <a:rPr lang="zh-CN" altLang="en-US" sz="2000" dirty="0" smtClean="0">
                <a:solidFill>
                  <a:srgbClr val="FFFFFF"/>
                </a:solidFill>
              </a:rPr>
              <a:t>当仅当一个展现的转化率是这个</a:t>
            </a:r>
            <a:r>
              <a:rPr lang="en-US" altLang="zh-CN" sz="2000" dirty="0" smtClean="0">
                <a:solidFill>
                  <a:srgbClr val="FFFFFF"/>
                </a:solidFill>
              </a:rPr>
              <a:t>segments</a:t>
            </a:r>
            <a:r>
              <a:rPr lang="zh-CN" altLang="en-US" sz="2000" dirty="0" smtClean="0">
                <a:solidFill>
                  <a:srgbClr val="FFFFFF"/>
                </a:solidFill>
              </a:rPr>
              <a:t>中用户的平均转化率的 </a:t>
            </a:r>
            <a:r>
              <a:rPr lang="en-US" altLang="zh-CN" sz="2000" dirty="0" smtClean="0">
                <a:solidFill>
                  <a:srgbClr val="FFFFFF"/>
                </a:solidFill>
                <a:latin typeface="Times New Roman" pitchFamily="18" charset="0"/>
                <a:cs typeface="Times New Roman" pitchFamily="18" charset="0"/>
              </a:rPr>
              <a:t>Φ</a:t>
            </a:r>
            <a:r>
              <a:rPr lang="zh-CN" altLang="en-US" sz="2000" dirty="0" smtClean="0">
                <a:solidFill>
                  <a:srgbClr val="FFFFFF"/>
                </a:solidFill>
                <a:latin typeface="Times New Roman" pitchFamily="18" charset="0"/>
                <a:cs typeface="Times New Roman" pitchFamily="18" charset="0"/>
              </a:rPr>
              <a:t> </a:t>
            </a:r>
            <a:r>
              <a:rPr lang="zh-CN" altLang="en-US" sz="2000" dirty="0" smtClean="0">
                <a:solidFill>
                  <a:srgbClr val="FFFFFF"/>
                </a:solidFill>
              </a:rPr>
              <a:t>倍，我们应该为这个展现出平均出价</a:t>
            </a:r>
            <a:r>
              <a:rPr lang="en-US" altLang="zh-CN" sz="2000" dirty="0" smtClean="0">
                <a:solidFill>
                  <a:srgbClr val="FFFFFF"/>
                </a:solidFill>
                <a:latin typeface="Times New Roman" pitchFamily="18" charset="0"/>
                <a:cs typeface="Times New Roman" pitchFamily="18" charset="0"/>
              </a:rPr>
              <a:t>base price</a:t>
            </a:r>
            <a:r>
              <a:rPr lang="zh-CN" altLang="en-US" sz="2000" dirty="0" smtClean="0">
                <a:solidFill>
                  <a:srgbClr val="FFFFFF"/>
                </a:solidFill>
                <a:latin typeface="Times New Roman" pitchFamily="18" charset="0"/>
                <a:cs typeface="Times New Roman" pitchFamily="18" charset="0"/>
              </a:rPr>
              <a:t>的</a:t>
            </a:r>
            <a:r>
              <a:rPr lang="en-US" altLang="zh-CN" sz="2000" dirty="0" smtClean="0">
                <a:solidFill>
                  <a:srgbClr val="FFFFFF"/>
                </a:solidFill>
                <a:latin typeface="Times New Roman" pitchFamily="18" charset="0"/>
                <a:cs typeface="Times New Roman" pitchFamily="18" charset="0"/>
              </a:rPr>
              <a:t>Φ</a:t>
            </a:r>
            <a:r>
              <a:rPr lang="zh-CN" altLang="en-US" sz="2000" dirty="0" smtClean="0">
                <a:solidFill>
                  <a:srgbClr val="FFFFFF"/>
                </a:solidFill>
                <a:latin typeface="Times New Roman" pitchFamily="18" charset="0"/>
                <a:cs typeface="Times New Roman" pitchFamily="18" charset="0"/>
              </a:rPr>
              <a:t> </a:t>
            </a:r>
            <a:r>
              <a:rPr lang="zh-CN" altLang="en-US" sz="2000" dirty="0" smtClean="0">
                <a:solidFill>
                  <a:srgbClr val="FFFFFF"/>
                </a:solidFill>
              </a:rPr>
              <a:t>倍。</a:t>
            </a:r>
            <a:endParaRPr lang="en-US" altLang="zh-CN" sz="2000" dirty="0" smtClean="0">
              <a:solidFill>
                <a:srgbClr val="FFFFFF"/>
              </a:solidFill>
            </a:endParaRPr>
          </a:p>
          <a:p>
            <a:pPr marL="514350" indent="-514350"/>
            <a:endParaRPr lang="en-US" altLang="zh-CN" sz="2000" dirty="0" smtClean="0">
              <a:solidFill>
                <a:srgbClr val="FFFFFF"/>
              </a:solidFill>
            </a:endParaRPr>
          </a:p>
          <a:p>
            <a:pPr marL="514350" indent="-514350"/>
            <a:r>
              <a:rPr lang="en-US" altLang="zh-CN" sz="2000" dirty="0" smtClean="0">
                <a:solidFill>
                  <a:srgbClr val="FFFFFF"/>
                </a:solidFill>
              </a:rPr>
              <a:t>	</a:t>
            </a:r>
            <a:r>
              <a:rPr lang="zh-CN" altLang="en-US" sz="2000" dirty="0" smtClean="0">
                <a:solidFill>
                  <a:srgbClr val="FFFFFF"/>
                </a:solidFill>
              </a:rPr>
              <a:t>即：</a:t>
            </a:r>
            <a:r>
              <a:rPr lang="en-US" altLang="zh-CN" sz="2000" dirty="0" smtClean="0">
                <a:solidFill>
                  <a:srgbClr val="FFFFFF"/>
                </a:solidFill>
              </a:rPr>
              <a:t>				u:   </a:t>
            </a:r>
            <a:r>
              <a:rPr lang="zh-CN" altLang="en-US" sz="2000" dirty="0" smtClean="0">
                <a:solidFill>
                  <a:srgbClr val="FFFFFF"/>
                </a:solidFill>
              </a:rPr>
              <a:t>用户</a:t>
            </a:r>
            <a:r>
              <a:rPr lang="en-US" altLang="zh-CN" sz="2000" dirty="0" smtClean="0">
                <a:solidFill>
                  <a:srgbClr val="FFFFFF"/>
                </a:solidFill>
              </a:rPr>
              <a:t>(user)</a:t>
            </a:r>
          </a:p>
          <a:p>
            <a:pPr marL="514350" indent="-514350"/>
            <a:r>
              <a:rPr lang="en-US" altLang="zh-CN" sz="2000" dirty="0" smtClean="0">
                <a:solidFill>
                  <a:srgbClr val="FFFFFF"/>
                </a:solidFill>
              </a:rPr>
              <a:t>						</a:t>
            </a:r>
            <a:r>
              <a:rPr lang="en-US" altLang="zh-CN" sz="2000" dirty="0" err="1" smtClean="0">
                <a:solidFill>
                  <a:srgbClr val="FFFFFF"/>
                </a:solidFill>
              </a:rPr>
              <a:t>i</a:t>
            </a:r>
            <a:r>
              <a:rPr lang="en-US" altLang="zh-CN" sz="2000" dirty="0" smtClean="0">
                <a:solidFill>
                  <a:srgbClr val="FFFFFF"/>
                </a:solidFill>
              </a:rPr>
              <a:t>:   </a:t>
            </a:r>
            <a:r>
              <a:rPr lang="zh-CN" altLang="en-US" sz="2000" dirty="0" smtClean="0">
                <a:solidFill>
                  <a:srgbClr val="FFFFFF"/>
                </a:solidFill>
              </a:rPr>
              <a:t>当前的广告位</a:t>
            </a:r>
            <a:r>
              <a:rPr lang="en-US" altLang="zh-CN" sz="2000" dirty="0" smtClean="0">
                <a:solidFill>
                  <a:srgbClr val="FFFFFF"/>
                </a:solidFill>
              </a:rPr>
              <a:t>(inventory)</a:t>
            </a:r>
          </a:p>
          <a:p>
            <a:pPr marL="514350" indent="-514350"/>
            <a:r>
              <a:rPr lang="en-US" altLang="zh-CN" sz="2000" dirty="0" smtClean="0">
                <a:solidFill>
                  <a:srgbClr val="FFFFFF"/>
                </a:solidFill>
              </a:rPr>
              <a:t>						c:   </a:t>
            </a:r>
            <a:r>
              <a:rPr lang="zh-CN" altLang="en-US" sz="2000" dirty="0" smtClean="0">
                <a:solidFill>
                  <a:srgbClr val="FFFFFF"/>
                </a:solidFill>
              </a:rPr>
              <a:t>转化</a:t>
            </a:r>
            <a:r>
              <a:rPr lang="en-US" altLang="zh-CN" sz="2000" dirty="0" smtClean="0">
                <a:solidFill>
                  <a:srgbClr val="FFFFFF"/>
                </a:solidFill>
              </a:rPr>
              <a:t>(conversion)</a:t>
            </a:r>
          </a:p>
        </p:txBody>
      </p:sp>
      <p:pic>
        <p:nvPicPr>
          <p:cNvPr id="7" name="图片 6" descr="4.JPG"/>
          <p:cNvPicPr>
            <a:picLocks noChangeAspect="1"/>
          </p:cNvPicPr>
          <p:nvPr/>
        </p:nvPicPr>
        <p:blipFill>
          <a:blip r:embed="rId2"/>
          <a:stretch>
            <a:fillRect/>
          </a:stretch>
        </p:blipFill>
        <p:spPr>
          <a:xfrm>
            <a:off x="2431204" y="4967788"/>
            <a:ext cx="2251450" cy="924920"/>
          </a:xfrm>
          <a:prstGeom prst="rect">
            <a:avLst/>
          </a:prstGeom>
        </p:spPr>
      </p:pic>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19</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40" y="1160063"/>
            <a:ext cx="10890914" cy="4524315"/>
          </a:xfrm>
          <a:prstGeom prst="rect">
            <a:avLst/>
          </a:prstGeom>
          <a:noFill/>
        </p:spPr>
        <p:txBody>
          <a:bodyPr wrap="square" rtlCol="0">
            <a:spAutoFit/>
          </a:bodyPr>
          <a:lstStyle/>
          <a:p>
            <a:pPr marL="514350" indent="-514350"/>
            <a:r>
              <a:rPr lang="zh-CN" altLang="en-US" sz="2400" dirty="0" smtClean="0">
                <a:solidFill>
                  <a:srgbClr val="FFFFFF"/>
                </a:solidFill>
              </a:rPr>
              <a:t>上页中提到：</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zh-CN" altLang="en-US" sz="2400" dirty="0" smtClean="0">
                <a:solidFill>
                  <a:srgbClr val="FFFFFF"/>
                </a:solidFill>
              </a:rPr>
              <a:t>但是，</a:t>
            </a:r>
            <a:r>
              <a:rPr lang="zh-CN" altLang="en-US" sz="2400" dirty="0" smtClean="0">
                <a:solidFill>
                  <a:schemeClr val="bg1"/>
                </a:solidFill>
              </a:rPr>
              <a:t>这个分母要计算起来很复杂，需要遍历所有的广告位</a:t>
            </a:r>
            <a:r>
              <a:rPr lang="en-US" altLang="zh-CN" sz="2400" dirty="0" smtClean="0">
                <a:solidFill>
                  <a:schemeClr val="bg1"/>
                </a:solidFill>
              </a:rPr>
              <a:t>(inventory)</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zh-CN" altLang="en-US" sz="2400" dirty="0" smtClean="0">
                <a:solidFill>
                  <a:srgbClr val="FFFFFF"/>
                </a:solidFill>
              </a:rPr>
              <a:t>我们知道：</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zh-CN" altLang="en-US" sz="2400" dirty="0" smtClean="0">
                <a:solidFill>
                  <a:srgbClr val="FFFFFF"/>
                </a:solidFill>
              </a:rPr>
              <a:t>所以简化为：</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zh-CN" altLang="en-US" sz="2400" dirty="0" smtClean="0">
                <a:solidFill>
                  <a:srgbClr val="FFFFFF"/>
                </a:solidFill>
              </a:rPr>
              <a:t>因此，我们只需要对</a:t>
            </a:r>
            <a:r>
              <a:rPr lang="en-US" altLang="zh-CN" sz="2400" dirty="0" smtClean="0">
                <a:solidFill>
                  <a:srgbClr val="FFFFFF"/>
                </a:solidFill>
              </a:rPr>
              <a:t>P(</a:t>
            </a:r>
            <a:r>
              <a:rPr lang="en-US" altLang="zh-CN" sz="2400" dirty="0" err="1" smtClean="0">
                <a:solidFill>
                  <a:srgbClr val="FFFFFF"/>
                </a:solidFill>
              </a:rPr>
              <a:t>c|u,i</a:t>
            </a:r>
            <a:r>
              <a:rPr lang="en-US" altLang="zh-CN" sz="2400" dirty="0" smtClean="0">
                <a:solidFill>
                  <a:srgbClr val="FFFFFF"/>
                </a:solidFill>
              </a:rPr>
              <a:t>)</a:t>
            </a:r>
            <a:r>
              <a:rPr lang="zh-CN" altLang="en-US" sz="2400" dirty="0" smtClean="0">
                <a:solidFill>
                  <a:srgbClr val="FFFFFF"/>
                </a:solidFill>
              </a:rPr>
              <a:t>和</a:t>
            </a:r>
            <a:r>
              <a:rPr lang="en-US" altLang="zh-CN" sz="2400" dirty="0" smtClean="0">
                <a:solidFill>
                  <a:srgbClr val="FFFFFF"/>
                </a:solidFill>
              </a:rPr>
              <a:t>P(</a:t>
            </a:r>
            <a:r>
              <a:rPr lang="en-US" altLang="zh-CN" sz="2400" dirty="0" err="1" smtClean="0">
                <a:solidFill>
                  <a:srgbClr val="FFFFFF"/>
                </a:solidFill>
              </a:rPr>
              <a:t>c|u</a:t>
            </a:r>
            <a:r>
              <a:rPr lang="en-US" altLang="zh-CN" sz="2400" dirty="0" smtClean="0">
                <a:solidFill>
                  <a:srgbClr val="FFFFFF"/>
                </a:solidFill>
              </a:rPr>
              <a:t>)</a:t>
            </a:r>
            <a:r>
              <a:rPr lang="zh-CN" altLang="en-US" sz="2400" dirty="0" smtClean="0">
                <a:solidFill>
                  <a:srgbClr val="FFFFFF"/>
                </a:solidFill>
              </a:rPr>
              <a:t>分别建立模型进行预估就可以了</a:t>
            </a:r>
            <a:endParaRPr lang="en-US" altLang="zh-CN" sz="2000" dirty="0" smtClean="0">
              <a:solidFill>
                <a:srgbClr val="FFFFFF"/>
              </a:solidFill>
            </a:endParaRPr>
          </a:p>
        </p:txBody>
      </p:sp>
      <p:pic>
        <p:nvPicPr>
          <p:cNvPr id="6" name="图片 5" descr="6.JPG"/>
          <p:cNvPicPr>
            <a:picLocks noChangeAspect="1"/>
          </p:cNvPicPr>
          <p:nvPr/>
        </p:nvPicPr>
        <p:blipFill>
          <a:blip r:embed="rId2"/>
          <a:stretch>
            <a:fillRect/>
          </a:stretch>
        </p:blipFill>
        <p:spPr>
          <a:xfrm>
            <a:off x="2668466" y="3016148"/>
            <a:ext cx="4744552" cy="559554"/>
          </a:xfrm>
          <a:prstGeom prst="rect">
            <a:avLst/>
          </a:prstGeom>
        </p:spPr>
      </p:pic>
      <p:pic>
        <p:nvPicPr>
          <p:cNvPr id="8" name="图片 7" descr="4.JPG"/>
          <p:cNvPicPr>
            <a:picLocks noChangeAspect="1"/>
          </p:cNvPicPr>
          <p:nvPr/>
        </p:nvPicPr>
        <p:blipFill>
          <a:blip r:embed="rId3"/>
          <a:stretch>
            <a:fillRect/>
          </a:stretch>
        </p:blipFill>
        <p:spPr>
          <a:xfrm>
            <a:off x="2690511" y="1228300"/>
            <a:ext cx="2251450" cy="924920"/>
          </a:xfrm>
          <a:prstGeom prst="rect">
            <a:avLst/>
          </a:prstGeom>
        </p:spPr>
      </p:pic>
      <p:pic>
        <p:nvPicPr>
          <p:cNvPr id="10" name="图片 9" descr="5.JPG"/>
          <p:cNvPicPr>
            <a:picLocks noChangeAspect="1"/>
          </p:cNvPicPr>
          <p:nvPr/>
        </p:nvPicPr>
        <p:blipFill>
          <a:blip r:embed="rId4"/>
          <a:stretch>
            <a:fillRect/>
          </a:stretch>
        </p:blipFill>
        <p:spPr>
          <a:xfrm>
            <a:off x="2689152" y="4203503"/>
            <a:ext cx="1984525" cy="708759"/>
          </a:xfrm>
          <a:prstGeom prst="rect">
            <a:avLst/>
          </a:prstGeom>
        </p:spPr>
      </p:pic>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488" y="430755"/>
            <a:ext cx="10969625" cy="1057469"/>
          </a:xfrm>
        </p:spPr>
        <p:txBody>
          <a:bodyPr/>
          <a:lstStyle/>
          <a:p>
            <a:r>
              <a:rPr lang="en-US" altLang="zh-CN" dirty="0" smtClean="0"/>
              <a:t>Outline</a:t>
            </a:r>
            <a:endParaRPr lang="zh-CN" altLang="en-US" dirty="0"/>
          </a:p>
        </p:txBody>
      </p:sp>
      <p:sp>
        <p:nvSpPr>
          <p:cNvPr id="3" name="内容占位符 2"/>
          <p:cNvSpPr>
            <a:spLocks noGrp="1"/>
          </p:cNvSpPr>
          <p:nvPr>
            <p:ph idx="1"/>
          </p:nvPr>
        </p:nvSpPr>
        <p:spPr>
          <a:xfrm>
            <a:off x="732432" y="1415117"/>
            <a:ext cx="10969625" cy="4508011"/>
          </a:xfrm>
        </p:spPr>
        <p:txBody>
          <a:bodyPr/>
          <a:lstStyle/>
          <a:p>
            <a:pPr marL="742950" indent="-742950">
              <a:lnSpc>
                <a:spcPct val="150000"/>
              </a:lnSpc>
            </a:pPr>
            <a:r>
              <a:rPr sz="2400" dirty="0" smtClean="0">
                <a:solidFill>
                  <a:srgbClr val="0081CC"/>
                </a:solidFill>
              </a:rPr>
              <a:t>Part I : 	   M6D</a:t>
            </a:r>
            <a:r>
              <a:rPr lang="zh-CN" altLang="en-US" sz="2400" dirty="0" smtClean="0">
                <a:solidFill>
                  <a:srgbClr val="0081CC"/>
                </a:solidFill>
              </a:rPr>
              <a:t> </a:t>
            </a:r>
            <a:r>
              <a:rPr sz="2400" dirty="0" smtClean="0">
                <a:solidFill>
                  <a:srgbClr val="0081CC"/>
                </a:solidFill>
              </a:rPr>
              <a:t>DSP</a:t>
            </a:r>
            <a:r>
              <a:rPr lang="zh-CN" altLang="en-US" sz="2400" dirty="0" smtClean="0">
                <a:solidFill>
                  <a:srgbClr val="0081CC"/>
                </a:solidFill>
              </a:rPr>
              <a:t>工作的整体流程</a:t>
            </a:r>
            <a:endParaRPr sz="2400" dirty="0" smtClean="0">
              <a:solidFill>
                <a:srgbClr val="0081CC"/>
              </a:solidFill>
            </a:endParaRPr>
          </a:p>
          <a:p>
            <a:pPr marL="742950" indent="-742950">
              <a:lnSpc>
                <a:spcPct val="150000"/>
              </a:lnSpc>
            </a:pPr>
            <a:r>
              <a:rPr sz="2400" dirty="0" smtClean="0">
                <a:solidFill>
                  <a:srgbClr val="0081CC"/>
                </a:solidFill>
              </a:rPr>
              <a:t>Part II :	   M6D DSP</a:t>
            </a:r>
            <a:r>
              <a:rPr lang="zh-CN" altLang="en-US" sz="2400" dirty="0" smtClean="0">
                <a:solidFill>
                  <a:srgbClr val="0081CC"/>
                </a:solidFill>
              </a:rPr>
              <a:t>核心算法</a:t>
            </a:r>
            <a:endParaRPr sz="2400" dirty="0" smtClean="0">
              <a:solidFill>
                <a:srgbClr val="0081CC"/>
              </a:solidFill>
            </a:endParaRPr>
          </a:p>
          <a:p>
            <a:pPr marL="2182950" lvl="3" indent="-742950">
              <a:buFont typeface="Arial" pitchFamily="34" charset="0"/>
              <a:buChar char="•"/>
            </a:pPr>
            <a:r>
              <a:rPr lang="en-US" sz="1800" dirty="0" smtClean="0">
                <a:solidFill>
                  <a:srgbClr val="0081CC"/>
                </a:solidFill>
              </a:rPr>
              <a:t>Audience Selection Model</a:t>
            </a:r>
          </a:p>
          <a:p>
            <a:pPr marL="2182950" lvl="3" indent="-742950">
              <a:buFont typeface="Arial" pitchFamily="34" charset="0"/>
              <a:buChar char="•"/>
            </a:pPr>
            <a:r>
              <a:rPr lang="en-US" sz="1800" dirty="0" smtClean="0">
                <a:solidFill>
                  <a:srgbClr val="0081CC"/>
                </a:solidFill>
              </a:rPr>
              <a:t>Bidding Algorithm</a:t>
            </a:r>
          </a:p>
          <a:p>
            <a:pPr marL="2182950" lvl="3" indent="-742950">
              <a:buFont typeface="Arial" pitchFamily="34" charset="0"/>
              <a:buChar char="•"/>
            </a:pPr>
            <a:r>
              <a:rPr lang="en-US" sz="1800" dirty="0" smtClean="0">
                <a:solidFill>
                  <a:srgbClr val="0081CC"/>
                </a:solidFill>
              </a:rPr>
              <a:t>Evaluation</a:t>
            </a:r>
          </a:p>
          <a:p>
            <a:pPr marL="742950" indent="-742950">
              <a:lnSpc>
                <a:spcPct val="150000"/>
              </a:lnSpc>
            </a:pPr>
            <a:r>
              <a:rPr sz="2400" dirty="0" smtClean="0">
                <a:solidFill>
                  <a:srgbClr val="0081CC"/>
                </a:solidFill>
              </a:rPr>
              <a:t>Part III :	   </a:t>
            </a:r>
            <a:r>
              <a:rPr lang="zh-CN" altLang="en-US" sz="2400" dirty="0" smtClean="0">
                <a:solidFill>
                  <a:srgbClr val="0081CC"/>
                </a:solidFill>
              </a:rPr>
              <a:t>延伸讨论 </a:t>
            </a:r>
            <a:endParaRPr sz="2400" dirty="0" smtClean="0">
              <a:solidFill>
                <a:srgbClr val="0081CC"/>
              </a:solidFill>
            </a:endParaRPr>
          </a:p>
          <a:p>
            <a:pPr marL="2182950" lvl="3" indent="-742950">
              <a:buFont typeface="Arial" pitchFamily="34" charset="0"/>
              <a:buChar char="•"/>
            </a:pPr>
            <a:r>
              <a:rPr lang="en-US" altLang="zh-CN" sz="1800" dirty="0" smtClean="0">
                <a:solidFill>
                  <a:srgbClr val="0081CC"/>
                </a:solidFill>
              </a:rPr>
              <a:t>Bidding</a:t>
            </a:r>
            <a:r>
              <a:rPr lang="zh-CN" altLang="en-US" sz="1800" dirty="0" smtClean="0">
                <a:solidFill>
                  <a:srgbClr val="0081CC"/>
                </a:solidFill>
              </a:rPr>
              <a:t>中的转化率模型</a:t>
            </a:r>
            <a:endParaRPr lang="en-US" altLang="zh-CN" sz="1800" dirty="0" smtClean="0">
              <a:solidFill>
                <a:srgbClr val="0081CC"/>
              </a:solidFill>
            </a:endParaRPr>
          </a:p>
          <a:p>
            <a:pPr marL="2182950" lvl="3" indent="-742950">
              <a:buFont typeface="Arial" pitchFamily="34" charset="0"/>
              <a:buChar char="•"/>
            </a:pPr>
            <a:r>
              <a:rPr lang="zh-CN" altLang="en-US" sz="1800" dirty="0" smtClean="0">
                <a:solidFill>
                  <a:srgbClr val="0081CC"/>
                </a:solidFill>
              </a:rPr>
              <a:t>内部竞争的处理</a:t>
            </a:r>
            <a:endParaRPr lang="en-US" altLang="zh-CN" sz="1800" dirty="0" smtClean="0">
              <a:solidFill>
                <a:srgbClr val="0081CC"/>
              </a:solidFill>
            </a:endParaRPr>
          </a:p>
          <a:p>
            <a:pPr marL="2182950" lvl="3" indent="-742950">
              <a:buFont typeface="Arial" pitchFamily="34" charset="0"/>
              <a:buChar char="•"/>
            </a:pPr>
            <a:r>
              <a:rPr lang="zh-CN" altLang="en-US" sz="1800" dirty="0" smtClean="0">
                <a:solidFill>
                  <a:srgbClr val="0081CC"/>
                </a:solidFill>
              </a:rPr>
              <a:t>点击率转化率建模</a:t>
            </a:r>
            <a:endParaRPr lang="en-US" altLang="zh-CN" sz="1800" dirty="0" smtClean="0">
              <a:solidFill>
                <a:srgbClr val="0081CC"/>
              </a:solidFill>
            </a:endParaRPr>
          </a:p>
          <a:p>
            <a:pPr marL="2182950" lvl="3" indent="-742950">
              <a:buFont typeface="Arial" pitchFamily="34" charset="0"/>
              <a:buChar char="•"/>
            </a:pPr>
            <a:r>
              <a:rPr lang="en-US" altLang="zh-CN" sz="1800" dirty="0" smtClean="0">
                <a:solidFill>
                  <a:srgbClr val="0081CC"/>
                </a:solidFill>
              </a:rPr>
              <a:t>Bid Landscape Forecasting</a:t>
            </a:r>
          </a:p>
        </p:txBody>
      </p:sp>
    </p:spTree>
    <p:extLst>
      <p:ext uri="{BB962C8B-B14F-4D97-AF65-F5344CB8AC3E}">
        <p14:creationId xmlns:p14="http://schemas.microsoft.com/office/powerpoint/2010/main" xmlns="" val="2885995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20</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40" y="1160063"/>
            <a:ext cx="10890914" cy="5078313"/>
          </a:xfrm>
          <a:prstGeom prst="rect">
            <a:avLst/>
          </a:prstGeom>
          <a:noFill/>
        </p:spPr>
        <p:txBody>
          <a:bodyPr wrap="square" rtlCol="0">
            <a:spAutoFit/>
          </a:bodyPr>
          <a:lstStyle/>
          <a:p>
            <a:pPr marL="514350" indent="-514350"/>
            <a:r>
              <a:rPr lang="en-US" altLang="zh-CN" sz="3200" b="1" dirty="0" smtClean="0">
                <a:solidFill>
                  <a:srgbClr val="FFFFFF"/>
                </a:solidFill>
              </a:rPr>
              <a:t>&lt;1&gt;  P(</a:t>
            </a:r>
            <a:r>
              <a:rPr lang="en-US" altLang="zh-CN" sz="3200" b="1" dirty="0" err="1" smtClean="0">
                <a:solidFill>
                  <a:srgbClr val="FFFFFF"/>
                </a:solidFill>
              </a:rPr>
              <a:t>c|u,i</a:t>
            </a:r>
            <a:r>
              <a:rPr lang="en-US" altLang="zh-CN" sz="3200" b="1" dirty="0" smtClean="0">
                <a:solidFill>
                  <a:srgbClr val="FFFFFF"/>
                </a:solidFill>
              </a:rPr>
              <a:t>) </a:t>
            </a:r>
            <a:r>
              <a:rPr lang="zh-CN" altLang="en-US" sz="3200" b="1" dirty="0" smtClean="0">
                <a:solidFill>
                  <a:srgbClr val="FFFFFF"/>
                </a:solidFill>
              </a:rPr>
              <a:t>模型</a:t>
            </a:r>
            <a:endParaRPr lang="en-US" altLang="zh-CN" sz="3200" b="1" dirty="0" smtClean="0">
              <a:solidFill>
                <a:srgbClr val="FFFFFF"/>
              </a:solidFill>
            </a:endParaRPr>
          </a:p>
          <a:p>
            <a:pPr marL="514350" indent="-514350"/>
            <a:r>
              <a:rPr lang="en-US" altLang="zh-CN" sz="3200" dirty="0" smtClean="0">
                <a:solidFill>
                  <a:srgbClr val="FFFFFF"/>
                </a:solidFill>
              </a:rPr>
              <a:t>	</a:t>
            </a:r>
            <a:endParaRPr lang="en-US" altLang="zh-CN" sz="2400" dirty="0" smtClean="0">
              <a:solidFill>
                <a:srgbClr val="FFFFFF"/>
              </a:solidFill>
            </a:endParaRPr>
          </a:p>
          <a:p>
            <a:pPr marL="2060575" indent="-1528763"/>
            <a:r>
              <a:rPr lang="zh-CN" altLang="en-US" sz="2400" b="1" dirty="0" smtClean="0">
                <a:solidFill>
                  <a:srgbClr val="FFFFFF"/>
                </a:solidFill>
              </a:rPr>
              <a:t>训练数据：</a:t>
            </a:r>
            <a:r>
              <a:rPr lang="zh-CN" altLang="en-US" sz="2400" dirty="0" smtClean="0">
                <a:solidFill>
                  <a:srgbClr val="FFFFFF"/>
                </a:solidFill>
              </a:rPr>
              <a:t>这里需要有一个冷启动的问题，需要先必须事先对这</a:t>
            </a:r>
            <a:r>
              <a:rPr lang="en-US" altLang="zh-CN" sz="2400" dirty="0" smtClean="0">
                <a:solidFill>
                  <a:srgbClr val="FFFFFF"/>
                </a:solidFill>
              </a:rPr>
              <a:t>Segments    </a:t>
            </a:r>
            <a:r>
              <a:rPr lang="zh-CN" altLang="en-US" sz="2400" dirty="0" smtClean="0">
                <a:solidFill>
                  <a:srgbClr val="FFFFFF"/>
                </a:solidFill>
              </a:rPr>
              <a:t>在这些</a:t>
            </a:r>
            <a:r>
              <a:rPr lang="en-US" altLang="zh-CN" sz="2400" dirty="0" smtClean="0">
                <a:solidFill>
                  <a:srgbClr val="FFFFFF"/>
                </a:solidFill>
              </a:rPr>
              <a:t>Inventories</a:t>
            </a:r>
            <a:r>
              <a:rPr lang="zh-CN" altLang="en-US" sz="2400" dirty="0" smtClean="0">
                <a:solidFill>
                  <a:srgbClr val="FFFFFF"/>
                </a:solidFill>
              </a:rPr>
              <a:t>上投放，然后把那些最终带来转化的展现标记为正例，没有最终带来转化的展现标记为负例。</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en-US" altLang="zh-CN" sz="2400" dirty="0" smtClean="0">
                <a:solidFill>
                  <a:srgbClr val="FFFFFF"/>
                </a:solidFill>
              </a:rPr>
              <a:t>	</a:t>
            </a:r>
            <a:r>
              <a:rPr lang="zh-CN" altLang="en-US" sz="2400" dirty="0" smtClean="0">
                <a:solidFill>
                  <a:srgbClr val="FFFFFF"/>
                </a:solidFill>
              </a:rPr>
              <a:t>*为了缓解训练数据的稀疏问题，将同一个</a:t>
            </a:r>
            <a:r>
              <a:rPr lang="en-US" altLang="zh-CN" sz="2400" dirty="0" smtClean="0">
                <a:solidFill>
                  <a:srgbClr val="FFFFFF"/>
                </a:solidFill>
              </a:rPr>
              <a:t>Segment</a:t>
            </a:r>
            <a:r>
              <a:rPr lang="zh-CN" altLang="en-US" sz="2400" dirty="0" smtClean="0">
                <a:solidFill>
                  <a:srgbClr val="FFFFFF"/>
                </a:solidFill>
              </a:rPr>
              <a:t>下的</a:t>
            </a:r>
            <a:r>
              <a:rPr lang="en-US" altLang="zh-CN" sz="2400" dirty="0" smtClean="0">
                <a:solidFill>
                  <a:srgbClr val="FFFFFF"/>
                </a:solidFill>
              </a:rPr>
              <a:t>User</a:t>
            </a:r>
            <a:r>
              <a:rPr lang="zh-CN" altLang="en-US" sz="2400" dirty="0" smtClean="0">
                <a:solidFill>
                  <a:srgbClr val="FFFFFF"/>
                </a:solidFill>
              </a:rPr>
              <a:t>不区分对待，因此我们只需要预估</a:t>
            </a:r>
            <a:r>
              <a:rPr lang="en-US" altLang="zh-CN" sz="2400" dirty="0" smtClean="0">
                <a:solidFill>
                  <a:srgbClr val="FFFFFF"/>
                </a:solidFill>
              </a:rPr>
              <a:t>P(</a:t>
            </a:r>
            <a:r>
              <a:rPr lang="en-US" altLang="zh-CN" sz="2400" dirty="0" err="1" smtClean="0">
                <a:solidFill>
                  <a:srgbClr val="FFFFFF"/>
                </a:solidFill>
              </a:rPr>
              <a:t>c|s,i</a:t>
            </a:r>
            <a:r>
              <a:rPr lang="en-US" altLang="zh-CN" sz="2400" dirty="0" smtClean="0">
                <a:solidFill>
                  <a:srgbClr val="FFFFFF"/>
                </a:solidFill>
              </a:rPr>
              <a:t>)</a:t>
            </a:r>
            <a:r>
              <a:rPr lang="zh-CN" altLang="en-US" sz="2400" dirty="0" smtClean="0">
                <a:solidFill>
                  <a:srgbClr val="FFFFFF"/>
                </a:solidFill>
              </a:rPr>
              <a:t>来替代</a:t>
            </a:r>
            <a:r>
              <a:rPr lang="en-US" altLang="zh-CN" sz="2400" dirty="0" smtClean="0">
                <a:solidFill>
                  <a:srgbClr val="FFFFFF"/>
                </a:solidFill>
              </a:rPr>
              <a:t>P(</a:t>
            </a:r>
            <a:r>
              <a:rPr lang="en-US" altLang="zh-CN" sz="2400" dirty="0" err="1" smtClean="0">
                <a:solidFill>
                  <a:srgbClr val="FFFFFF"/>
                </a:solidFill>
              </a:rPr>
              <a:t>c|u,i</a:t>
            </a:r>
            <a:r>
              <a:rPr lang="en-US" altLang="zh-CN" sz="2400" dirty="0" smtClean="0">
                <a:solidFill>
                  <a:srgbClr val="FFFFFF"/>
                </a:solidFill>
              </a:rPr>
              <a:t>), </a:t>
            </a:r>
            <a:r>
              <a:rPr lang="zh-CN" altLang="en-US" sz="2400" dirty="0" smtClean="0">
                <a:solidFill>
                  <a:srgbClr val="FFFFFF"/>
                </a:solidFill>
              </a:rPr>
              <a:t>其中</a:t>
            </a:r>
            <a:r>
              <a:rPr lang="en-US" altLang="zh-CN" sz="2400" dirty="0" smtClean="0">
                <a:solidFill>
                  <a:srgbClr val="FFFFFF"/>
                </a:solidFill>
              </a:rPr>
              <a:t>s</a:t>
            </a:r>
            <a:r>
              <a:rPr lang="zh-CN" altLang="en-US" sz="2400" dirty="0" smtClean="0">
                <a:solidFill>
                  <a:srgbClr val="FFFFFF"/>
                </a:solidFill>
              </a:rPr>
              <a:t>为</a:t>
            </a:r>
            <a:r>
              <a:rPr lang="en-US" altLang="zh-CN" sz="2400" dirty="0" smtClean="0">
                <a:solidFill>
                  <a:srgbClr val="FFFFFF"/>
                </a:solidFill>
              </a:rPr>
              <a:t>Segment</a:t>
            </a:r>
            <a:r>
              <a:rPr lang="zh-CN" altLang="en-US" sz="2400" dirty="0" smtClean="0">
                <a:solidFill>
                  <a:srgbClr val="FFFFFF"/>
                </a:solidFill>
              </a:rPr>
              <a:t>。</a:t>
            </a:r>
            <a:endParaRPr lang="en-US" altLang="zh-CN" sz="2400" dirty="0" smtClean="0">
              <a:solidFill>
                <a:srgbClr val="FFFFFF"/>
              </a:solidFill>
            </a:endParaRPr>
          </a:p>
          <a:p>
            <a:pPr marL="514350" indent="-514350"/>
            <a:endParaRPr lang="en-US" altLang="zh-CN" sz="2400" dirty="0" smtClean="0">
              <a:solidFill>
                <a:srgbClr val="FFFFFF"/>
              </a:solidFill>
            </a:endParaRPr>
          </a:p>
          <a:p>
            <a:pPr marL="1524000" indent="-992188"/>
            <a:r>
              <a:rPr lang="zh-CN" altLang="en-US" sz="2400" b="1" dirty="0" smtClean="0">
                <a:solidFill>
                  <a:srgbClr val="FFFFFF"/>
                </a:solidFill>
              </a:rPr>
              <a:t>特征：</a:t>
            </a:r>
            <a:r>
              <a:rPr lang="zh-CN" altLang="en-US" sz="2400" dirty="0" smtClean="0">
                <a:solidFill>
                  <a:srgbClr val="FFFFFF"/>
                </a:solidFill>
              </a:rPr>
              <a:t>两类</a:t>
            </a:r>
            <a:r>
              <a:rPr lang="zh-CN" altLang="en-US" sz="2400" dirty="0" smtClean="0">
                <a:solidFill>
                  <a:srgbClr val="FFFFFF"/>
                </a:solidFill>
                <a:sym typeface="Wingdings" pitchFamily="2" charset="2"/>
              </a:rPr>
              <a:t>（</a:t>
            </a:r>
            <a:r>
              <a:rPr lang="en-US" altLang="zh-CN" sz="2400" dirty="0" smtClean="0">
                <a:solidFill>
                  <a:srgbClr val="FFFFFF"/>
                </a:solidFill>
                <a:sym typeface="Wingdings" pitchFamily="2" charset="2"/>
              </a:rPr>
              <a:t>1</a:t>
            </a:r>
            <a:r>
              <a:rPr lang="zh-CN" altLang="en-US" sz="2400" dirty="0" smtClean="0">
                <a:solidFill>
                  <a:srgbClr val="FFFFFF"/>
                </a:solidFill>
                <a:sym typeface="Wingdings" pitchFamily="2" charset="2"/>
              </a:rPr>
              <a:t>）</a:t>
            </a:r>
            <a:r>
              <a:rPr lang="en-US" altLang="zh-CN" sz="2400" dirty="0" smtClean="0">
                <a:solidFill>
                  <a:srgbClr val="FFFFFF"/>
                </a:solidFill>
                <a:sym typeface="Wingdings" pitchFamily="2" charset="2"/>
              </a:rPr>
              <a:t>Segment ID </a:t>
            </a:r>
            <a:r>
              <a:rPr lang="zh-CN" altLang="en-US" sz="2400" dirty="0" smtClean="0">
                <a:solidFill>
                  <a:srgbClr val="FFFFFF"/>
                </a:solidFill>
                <a:sym typeface="Wingdings" pitchFamily="2" charset="2"/>
              </a:rPr>
              <a:t>（</a:t>
            </a:r>
            <a:r>
              <a:rPr lang="en-US" altLang="zh-CN" sz="2400" dirty="0" smtClean="0">
                <a:solidFill>
                  <a:srgbClr val="FFFFFF"/>
                </a:solidFill>
                <a:sym typeface="Wingdings" pitchFamily="2" charset="2"/>
              </a:rPr>
              <a:t>2</a:t>
            </a:r>
            <a:r>
              <a:rPr lang="zh-CN" altLang="en-US" sz="2400" dirty="0" smtClean="0">
                <a:solidFill>
                  <a:srgbClr val="FFFFFF"/>
                </a:solidFill>
                <a:sym typeface="Wingdings" pitchFamily="2" charset="2"/>
              </a:rPr>
              <a:t>）</a:t>
            </a:r>
            <a:r>
              <a:rPr lang="en-US" altLang="zh-CN" sz="2400" dirty="0" smtClean="0">
                <a:solidFill>
                  <a:srgbClr val="FFFFFF"/>
                </a:solidFill>
                <a:sym typeface="Wingdings" pitchFamily="2" charset="2"/>
              </a:rPr>
              <a:t>Inventory ID </a:t>
            </a:r>
            <a:r>
              <a:rPr lang="zh-CN" altLang="en-US" sz="2400" dirty="0" smtClean="0">
                <a:solidFill>
                  <a:srgbClr val="FFFFFF"/>
                </a:solidFill>
                <a:sym typeface="Wingdings" pitchFamily="2" charset="2"/>
              </a:rPr>
              <a:t>。且没有用两类特征的组合特征 </a:t>
            </a:r>
            <a:r>
              <a:rPr lang="en-US" altLang="zh-CN" sz="2400" dirty="0" smtClean="0">
                <a:solidFill>
                  <a:srgbClr val="FFFFFF"/>
                </a:solidFill>
                <a:sym typeface="Wingdings" pitchFamily="2" charset="2"/>
              </a:rPr>
              <a:t>(</a:t>
            </a:r>
            <a:r>
              <a:rPr lang="zh-CN" altLang="en-US" sz="2400" dirty="0" smtClean="0">
                <a:solidFill>
                  <a:srgbClr val="FFFFFF"/>
                </a:solidFill>
                <a:sym typeface="Wingdings" pitchFamily="2" charset="2"/>
              </a:rPr>
              <a:t>同样是为了降低特征空间</a:t>
            </a:r>
            <a:r>
              <a:rPr lang="en-US" altLang="zh-CN" sz="2400" dirty="0" smtClean="0">
                <a:solidFill>
                  <a:srgbClr val="FFFFFF"/>
                </a:solidFill>
                <a:sym typeface="Wingdings" pitchFamily="2" charset="2"/>
              </a:rPr>
              <a:t>)</a:t>
            </a:r>
            <a:r>
              <a:rPr lang="zh-CN" altLang="en-US" sz="2400" dirty="0" smtClean="0">
                <a:solidFill>
                  <a:srgbClr val="FFFFFF"/>
                </a:solidFill>
                <a:sym typeface="Wingdings" pitchFamily="2" charset="2"/>
              </a:rPr>
              <a:t>。</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endParaRPr lang="en-US" altLang="zh-CN" sz="2000"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21</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68740" y="1160063"/>
            <a:ext cx="10890914" cy="4093428"/>
          </a:xfrm>
          <a:prstGeom prst="rect">
            <a:avLst/>
          </a:prstGeom>
          <a:noFill/>
        </p:spPr>
        <p:txBody>
          <a:bodyPr wrap="square" rtlCol="0">
            <a:spAutoFit/>
          </a:bodyPr>
          <a:lstStyle/>
          <a:p>
            <a:pPr marL="514350" indent="-514350"/>
            <a:r>
              <a:rPr lang="en-US" altLang="zh-CN" sz="3200" b="1" dirty="0" smtClean="0">
                <a:solidFill>
                  <a:srgbClr val="FFFFFF"/>
                </a:solidFill>
              </a:rPr>
              <a:t>&lt;2&gt;  P(</a:t>
            </a:r>
            <a:r>
              <a:rPr lang="en-US" altLang="zh-CN" sz="3200" b="1" dirty="0" err="1" smtClean="0">
                <a:solidFill>
                  <a:srgbClr val="FFFFFF"/>
                </a:solidFill>
              </a:rPr>
              <a:t>c|u</a:t>
            </a:r>
            <a:r>
              <a:rPr lang="en-US" altLang="zh-CN" sz="3200" b="1" dirty="0" smtClean="0">
                <a:solidFill>
                  <a:srgbClr val="FFFFFF"/>
                </a:solidFill>
              </a:rPr>
              <a:t>) </a:t>
            </a:r>
            <a:r>
              <a:rPr lang="zh-CN" altLang="en-US" sz="3200" b="1" dirty="0" smtClean="0">
                <a:solidFill>
                  <a:srgbClr val="FFFFFF"/>
                </a:solidFill>
              </a:rPr>
              <a:t>模型</a:t>
            </a:r>
            <a:endParaRPr lang="en-US" altLang="zh-CN" sz="3200" b="1" dirty="0" smtClean="0">
              <a:solidFill>
                <a:srgbClr val="FFFFFF"/>
              </a:solidFill>
            </a:endParaRPr>
          </a:p>
          <a:p>
            <a:pPr marL="514350" indent="-514350"/>
            <a:endParaRPr lang="en-US" altLang="zh-CN" sz="2400" dirty="0" smtClean="0">
              <a:solidFill>
                <a:srgbClr val="FFFFFF"/>
              </a:solidFill>
            </a:endParaRPr>
          </a:p>
          <a:p>
            <a:pPr marL="514350" indent="-514350"/>
            <a:r>
              <a:rPr lang="en-US" altLang="zh-CN" sz="3200" dirty="0" smtClean="0">
                <a:solidFill>
                  <a:srgbClr val="FFFFFF"/>
                </a:solidFill>
              </a:rPr>
              <a:t>	</a:t>
            </a:r>
            <a:r>
              <a:rPr lang="zh-CN" altLang="en-US" sz="2400" b="1" dirty="0" smtClean="0">
                <a:solidFill>
                  <a:srgbClr val="FFFFFF"/>
                </a:solidFill>
              </a:rPr>
              <a:t>训练数据：</a:t>
            </a:r>
            <a:r>
              <a:rPr lang="zh-CN" altLang="en-US" sz="2400" dirty="0" smtClean="0">
                <a:solidFill>
                  <a:srgbClr val="FFFFFF"/>
                </a:solidFill>
              </a:rPr>
              <a:t>与</a:t>
            </a:r>
            <a:r>
              <a:rPr lang="en-US" altLang="zh-CN" sz="2400" dirty="0" smtClean="0">
                <a:solidFill>
                  <a:srgbClr val="FFFFFF"/>
                </a:solidFill>
              </a:rPr>
              <a:t>P(</a:t>
            </a:r>
            <a:r>
              <a:rPr lang="en-US" altLang="zh-CN" sz="2400" dirty="0" err="1" smtClean="0">
                <a:solidFill>
                  <a:srgbClr val="FFFFFF"/>
                </a:solidFill>
              </a:rPr>
              <a:t>c|u,i</a:t>
            </a:r>
            <a:r>
              <a:rPr lang="en-US" altLang="zh-CN" sz="2400" dirty="0" smtClean="0">
                <a:solidFill>
                  <a:srgbClr val="FFFFFF"/>
                </a:solidFill>
              </a:rPr>
              <a:t>)</a:t>
            </a:r>
            <a:r>
              <a:rPr lang="zh-CN" altLang="en-US" sz="2400" dirty="0" smtClean="0">
                <a:solidFill>
                  <a:srgbClr val="FFFFFF"/>
                </a:solidFill>
              </a:rPr>
              <a:t>模型一致</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en-US" altLang="zh-CN" sz="2400" dirty="0" smtClean="0">
                <a:solidFill>
                  <a:srgbClr val="FFFFFF"/>
                </a:solidFill>
              </a:rPr>
              <a:t>	</a:t>
            </a:r>
            <a:r>
              <a:rPr lang="zh-CN" altLang="en-US" sz="2400" dirty="0" smtClean="0">
                <a:solidFill>
                  <a:srgbClr val="FFFFFF"/>
                </a:solidFill>
              </a:rPr>
              <a:t>*与</a:t>
            </a:r>
            <a:r>
              <a:rPr lang="en-US" altLang="zh-CN" sz="2400" dirty="0" smtClean="0">
                <a:solidFill>
                  <a:srgbClr val="FFFFFF"/>
                </a:solidFill>
              </a:rPr>
              <a:t>P(</a:t>
            </a:r>
            <a:r>
              <a:rPr lang="en-US" altLang="zh-CN" sz="2400" dirty="0" err="1" smtClean="0">
                <a:solidFill>
                  <a:srgbClr val="FFFFFF"/>
                </a:solidFill>
              </a:rPr>
              <a:t>c|u,i</a:t>
            </a:r>
            <a:r>
              <a:rPr lang="en-US" altLang="zh-CN" sz="2400" dirty="0" smtClean="0">
                <a:solidFill>
                  <a:srgbClr val="FFFFFF"/>
                </a:solidFill>
              </a:rPr>
              <a:t>)</a:t>
            </a:r>
            <a:r>
              <a:rPr lang="zh-CN" altLang="en-US" sz="2400" dirty="0" smtClean="0">
                <a:solidFill>
                  <a:srgbClr val="FFFFFF"/>
                </a:solidFill>
              </a:rPr>
              <a:t>模型类似，为了缓解训练数据的稀疏问题，将同一个</a:t>
            </a:r>
            <a:r>
              <a:rPr lang="en-US" altLang="zh-CN" sz="2400" dirty="0" smtClean="0">
                <a:solidFill>
                  <a:srgbClr val="FFFFFF"/>
                </a:solidFill>
              </a:rPr>
              <a:t>Segment</a:t>
            </a:r>
            <a:r>
              <a:rPr lang="zh-CN" altLang="en-US" sz="2400" dirty="0" smtClean="0">
                <a:solidFill>
                  <a:srgbClr val="FFFFFF"/>
                </a:solidFill>
              </a:rPr>
              <a:t>下的</a:t>
            </a:r>
            <a:r>
              <a:rPr lang="en-US" altLang="zh-CN" sz="2400" dirty="0" smtClean="0">
                <a:solidFill>
                  <a:srgbClr val="FFFFFF"/>
                </a:solidFill>
              </a:rPr>
              <a:t>User</a:t>
            </a:r>
            <a:r>
              <a:rPr lang="zh-CN" altLang="en-US" sz="2400" dirty="0" smtClean="0">
                <a:solidFill>
                  <a:srgbClr val="FFFFFF"/>
                </a:solidFill>
              </a:rPr>
              <a:t>不区分对待，因此我们只需要预估</a:t>
            </a:r>
            <a:r>
              <a:rPr lang="en-US" altLang="zh-CN" sz="2400" dirty="0" smtClean="0">
                <a:solidFill>
                  <a:srgbClr val="FFFFFF"/>
                </a:solidFill>
              </a:rPr>
              <a:t>P(</a:t>
            </a:r>
            <a:r>
              <a:rPr lang="en-US" altLang="zh-CN" sz="2400" dirty="0" err="1" smtClean="0">
                <a:solidFill>
                  <a:srgbClr val="FFFFFF"/>
                </a:solidFill>
              </a:rPr>
              <a:t>c|s</a:t>
            </a:r>
            <a:r>
              <a:rPr lang="en-US" altLang="zh-CN" sz="2400" dirty="0" smtClean="0">
                <a:solidFill>
                  <a:srgbClr val="FFFFFF"/>
                </a:solidFill>
              </a:rPr>
              <a:t>)</a:t>
            </a:r>
            <a:r>
              <a:rPr lang="zh-CN" altLang="en-US" sz="2400" dirty="0" smtClean="0">
                <a:solidFill>
                  <a:srgbClr val="FFFFFF"/>
                </a:solidFill>
              </a:rPr>
              <a:t>来替代</a:t>
            </a:r>
            <a:r>
              <a:rPr lang="en-US" altLang="zh-CN" sz="2400" dirty="0" smtClean="0">
                <a:solidFill>
                  <a:srgbClr val="FFFFFF"/>
                </a:solidFill>
              </a:rPr>
              <a:t>P(</a:t>
            </a:r>
            <a:r>
              <a:rPr lang="en-US" altLang="zh-CN" sz="2400" dirty="0" err="1" smtClean="0">
                <a:solidFill>
                  <a:srgbClr val="FFFFFF"/>
                </a:solidFill>
              </a:rPr>
              <a:t>c|u</a:t>
            </a:r>
            <a:r>
              <a:rPr lang="en-US" altLang="zh-CN" sz="2400" dirty="0" smtClean="0">
                <a:solidFill>
                  <a:srgbClr val="FFFFFF"/>
                </a:solidFill>
              </a:rPr>
              <a:t>)</a:t>
            </a:r>
            <a:r>
              <a:rPr lang="zh-CN" altLang="en-US" sz="2400" dirty="0" smtClean="0">
                <a:solidFill>
                  <a:srgbClr val="FFFFFF"/>
                </a:solidFill>
              </a:rPr>
              <a:t>。</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en-US" altLang="zh-CN" sz="2400" dirty="0" smtClean="0">
                <a:solidFill>
                  <a:srgbClr val="FFFFFF"/>
                </a:solidFill>
              </a:rPr>
              <a:t>	</a:t>
            </a:r>
            <a:r>
              <a:rPr lang="zh-CN" altLang="en-US" sz="2400" b="1" dirty="0" smtClean="0">
                <a:solidFill>
                  <a:srgbClr val="FFFFFF"/>
                </a:solidFill>
              </a:rPr>
              <a:t>特征：</a:t>
            </a:r>
            <a:r>
              <a:rPr lang="zh-CN" altLang="en-US" sz="2400" dirty="0" smtClean="0">
                <a:solidFill>
                  <a:srgbClr val="FFFFFF"/>
                </a:solidFill>
              </a:rPr>
              <a:t>只有</a:t>
            </a:r>
            <a:r>
              <a:rPr lang="zh-CN" altLang="en-US" sz="2400" dirty="0" smtClean="0">
                <a:solidFill>
                  <a:srgbClr val="FFFFFF"/>
                </a:solidFill>
                <a:sym typeface="Wingdings" pitchFamily="2" charset="2"/>
              </a:rPr>
              <a:t> </a:t>
            </a:r>
            <a:r>
              <a:rPr lang="en-US" altLang="zh-CN" sz="2400" dirty="0" smtClean="0">
                <a:solidFill>
                  <a:srgbClr val="FFFFFF"/>
                </a:solidFill>
                <a:sym typeface="Wingdings" pitchFamily="2" charset="2"/>
              </a:rPr>
              <a:t>Segment ID </a:t>
            </a:r>
            <a:r>
              <a:rPr lang="zh-CN" altLang="en-US" sz="2400" dirty="0" smtClean="0">
                <a:solidFill>
                  <a:srgbClr val="FFFFFF"/>
                </a:solidFill>
                <a:sym typeface="Wingdings" pitchFamily="2" charset="2"/>
              </a:rPr>
              <a:t>特征。</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endParaRPr lang="en-US" altLang="zh-CN" sz="2000"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22</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559558" y="1296542"/>
            <a:ext cx="11109278" cy="1569660"/>
          </a:xfrm>
          <a:prstGeom prst="rect">
            <a:avLst/>
          </a:prstGeom>
          <a:noFill/>
        </p:spPr>
        <p:txBody>
          <a:bodyPr wrap="square" rtlCol="0">
            <a:spAutoFit/>
          </a:bodyPr>
          <a:lstStyle/>
          <a:p>
            <a:pPr marL="514350" indent="-514350"/>
            <a:r>
              <a:rPr lang="zh-CN" altLang="en-US" sz="2400" b="1" dirty="0" smtClean="0">
                <a:solidFill>
                  <a:srgbClr val="FFFFFF"/>
                </a:solidFill>
              </a:rPr>
              <a:t>数据分析：</a:t>
            </a:r>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r>
              <a:rPr lang="en-US" altLang="zh-CN" sz="2400" b="1" dirty="0" smtClean="0">
                <a:solidFill>
                  <a:srgbClr val="FFFFFF"/>
                </a:solidFill>
              </a:rPr>
              <a:t>a.    </a:t>
            </a:r>
            <a:r>
              <a:rPr lang="zh-CN" altLang="en-US" sz="2400" b="1" dirty="0" smtClean="0">
                <a:solidFill>
                  <a:srgbClr val="FFFFFF"/>
                </a:solidFill>
              </a:rPr>
              <a:t>考虑了广告位（即</a:t>
            </a:r>
            <a:r>
              <a:rPr lang="en-US" altLang="zh-CN" sz="2400" b="1" dirty="0" smtClean="0">
                <a:solidFill>
                  <a:srgbClr val="FFFFFF"/>
                </a:solidFill>
              </a:rPr>
              <a:t>P(</a:t>
            </a:r>
            <a:r>
              <a:rPr lang="en-US" altLang="zh-CN" sz="2400" b="1" dirty="0" err="1" smtClean="0">
                <a:solidFill>
                  <a:srgbClr val="FFFFFF"/>
                </a:solidFill>
              </a:rPr>
              <a:t>c|s,i</a:t>
            </a:r>
            <a:r>
              <a:rPr lang="en-US" altLang="zh-CN" sz="2400" b="1" dirty="0" smtClean="0">
                <a:solidFill>
                  <a:srgbClr val="FFFFFF"/>
                </a:solidFill>
              </a:rPr>
              <a:t>)</a:t>
            </a:r>
            <a:r>
              <a:rPr lang="zh-CN" altLang="en-US" sz="2400" b="1" dirty="0" smtClean="0">
                <a:solidFill>
                  <a:srgbClr val="FFFFFF"/>
                </a:solidFill>
              </a:rPr>
              <a:t>）与不考虑广告位的转化率预估（即</a:t>
            </a:r>
            <a:r>
              <a:rPr lang="en-US" altLang="zh-CN" sz="2400" b="1" dirty="0" smtClean="0">
                <a:solidFill>
                  <a:srgbClr val="FFFFFF"/>
                </a:solidFill>
              </a:rPr>
              <a:t>P(</a:t>
            </a:r>
            <a:r>
              <a:rPr lang="en-US" altLang="zh-CN" sz="2400" b="1" dirty="0" err="1" smtClean="0">
                <a:solidFill>
                  <a:srgbClr val="FFFFFF"/>
                </a:solidFill>
              </a:rPr>
              <a:t>c|s</a:t>
            </a:r>
            <a:r>
              <a:rPr lang="en-US" altLang="zh-CN" sz="2400" b="1" dirty="0" smtClean="0">
                <a:solidFill>
                  <a:srgbClr val="FFFFFF"/>
                </a:solidFill>
              </a:rPr>
              <a:t>)</a:t>
            </a:r>
            <a:r>
              <a:rPr lang="zh-CN" altLang="en-US" sz="2400" b="1" dirty="0" smtClean="0">
                <a:solidFill>
                  <a:srgbClr val="FFFFFF"/>
                </a:solidFill>
              </a:rPr>
              <a:t>）有大的区别？</a:t>
            </a:r>
            <a:endParaRPr lang="en-US" altLang="zh-CN" sz="2400" b="1" dirty="0" smtClean="0">
              <a:solidFill>
                <a:srgbClr val="FFFFFF"/>
              </a:solidFill>
            </a:endParaRPr>
          </a:p>
        </p:txBody>
      </p:sp>
      <p:pic>
        <p:nvPicPr>
          <p:cNvPr id="11" name="图片 10" descr="2.jpg"/>
          <p:cNvPicPr>
            <a:picLocks noChangeAspect="1"/>
          </p:cNvPicPr>
          <p:nvPr/>
        </p:nvPicPr>
        <p:blipFill>
          <a:blip r:embed="rId2"/>
          <a:stretch>
            <a:fillRect/>
          </a:stretch>
        </p:blipFill>
        <p:spPr>
          <a:xfrm>
            <a:off x="3207414" y="3109487"/>
            <a:ext cx="6117286" cy="2049368"/>
          </a:xfrm>
          <a:prstGeom prst="rect">
            <a:avLst/>
          </a:prstGeom>
        </p:spPr>
      </p:pic>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23</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559558" y="1296542"/>
            <a:ext cx="11109278" cy="1200329"/>
          </a:xfrm>
          <a:prstGeom prst="rect">
            <a:avLst/>
          </a:prstGeom>
          <a:noFill/>
        </p:spPr>
        <p:txBody>
          <a:bodyPr wrap="square" rtlCol="0">
            <a:spAutoFit/>
          </a:bodyPr>
          <a:lstStyle/>
          <a:p>
            <a:pPr marL="514350" indent="-514350"/>
            <a:r>
              <a:rPr lang="zh-CN" altLang="en-US" sz="2400" b="1" dirty="0" smtClean="0">
                <a:solidFill>
                  <a:srgbClr val="FFFFFF"/>
                </a:solidFill>
              </a:rPr>
              <a:t>数据分析：</a:t>
            </a:r>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r>
              <a:rPr lang="en-US" altLang="zh-CN" sz="2400" b="1" dirty="0" smtClean="0">
                <a:solidFill>
                  <a:srgbClr val="FFFFFF"/>
                </a:solidFill>
              </a:rPr>
              <a:t>b.    </a:t>
            </a:r>
            <a:r>
              <a:rPr lang="zh-CN" altLang="en-US" sz="2400" b="1" dirty="0" smtClean="0">
                <a:solidFill>
                  <a:srgbClr val="FFFFFF"/>
                </a:solidFill>
              </a:rPr>
              <a:t>不同广告位的</a:t>
            </a:r>
            <a:r>
              <a:rPr lang="en-US" altLang="zh-CN" sz="2400" b="1" dirty="0" smtClean="0">
                <a:solidFill>
                  <a:srgbClr val="FFFFFF"/>
                </a:solidFill>
                <a:latin typeface="Times New Roman" pitchFamily="18" charset="0"/>
                <a:cs typeface="Times New Roman" pitchFamily="18" charset="0"/>
              </a:rPr>
              <a:t>Φ</a:t>
            </a:r>
            <a:r>
              <a:rPr lang="zh-CN" altLang="en-US" sz="2400" b="1" dirty="0" smtClean="0">
                <a:solidFill>
                  <a:srgbClr val="FFFFFF"/>
                </a:solidFill>
                <a:latin typeface="Times New Roman" pitchFamily="18" charset="0"/>
                <a:cs typeface="Times New Roman" pitchFamily="18" charset="0"/>
              </a:rPr>
              <a:t>值差异度有多大？</a:t>
            </a:r>
            <a:endParaRPr lang="en-US" altLang="zh-CN" sz="2400" b="1" dirty="0" smtClean="0">
              <a:solidFill>
                <a:srgbClr val="FFFFFF"/>
              </a:solidFill>
            </a:endParaRPr>
          </a:p>
        </p:txBody>
      </p:sp>
      <p:pic>
        <p:nvPicPr>
          <p:cNvPr id="6" name="图片 5" descr="3.jpg"/>
          <p:cNvPicPr>
            <a:picLocks noChangeAspect="1"/>
          </p:cNvPicPr>
          <p:nvPr/>
        </p:nvPicPr>
        <p:blipFill>
          <a:blip r:embed="rId2"/>
          <a:stretch>
            <a:fillRect/>
          </a:stretch>
        </p:blipFill>
        <p:spPr>
          <a:xfrm>
            <a:off x="3817155" y="2876763"/>
            <a:ext cx="4866691" cy="2323034"/>
          </a:xfrm>
          <a:prstGeom prst="rect">
            <a:avLst/>
          </a:prstGeom>
        </p:spPr>
      </p:pic>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24</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41445" y="1296542"/>
            <a:ext cx="11204812" cy="4139595"/>
          </a:xfrm>
          <a:prstGeom prst="rect">
            <a:avLst/>
          </a:prstGeom>
          <a:noFill/>
        </p:spPr>
        <p:txBody>
          <a:bodyPr wrap="square" rtlCol="0">
            <a:spAutoFit/>
          </a:bodyPr>
          <a:lstStyle/>
          <a:p>
            <a:pPr marL="514350" indent="-514350">
              <a:buAutoNum type="arabicPeriod" startAt="3"/>
            </a:pPr>
            <a:r>
              <a:rPr lang="en-US" altLang="zh-CN" sz="3200" b="1" dirty="0" smtClean="0">
                <a:solidFill>
                  <a:srgbClr val="FFFFFF"/>
                </a:solidFill>
              </a:rPr>
              <a:t>Evaluation</a:t>
            </a:r>
          </a:p>
          <a:p>
            <a:pPr marL="514350" indent="-514350"/>
            <a:endParaRPr lang="en-US" altLang="zh-CN" sz="2400" b="1" dirty="0" smtClean="0">
              <a:solidFill>
                <a:srgbClr val="FFFFFF"/>
              </a:solidFill>
            </a:endParaRPr>
          </a:p>
          <a:p>
            <a:pPr marL="971532" lvl="1" indent="-514350"/>
            <a:r>
              <a:rPr lang="zh-CN" altLang="en-US" sz="3200" b="1" dirty="0" smtClean="0">
                <a:solidFill>
                  <a:srgbClr val="FFFFFF"/>
                </a:solidFill>
              </a:rPr>
              <a:t>（</a:t>
            </a:r>
            <a:r>
              <a:rPr lang="en-US" altLang="zh-CN" sz="3200" b="1" dirty="0" smtClean="0">
                <a:solidFill>
                  <a:srgbClr val="FFFFFF"/>
                </a:solidFill>
              </a:rPr>
              <a:t>1</a:t>
            </a:r>
            <a:r>
              <a:rPr lang="zh-CN" altLang="en-US" sz="3200" b="1" dirty="0" smtClean="0">
                <a:solidFill>
                  <a:srgbClr val="FFFFFF"/>
                </a:solidFill>
              </a:rPr>
              <a:t>）模型评估 （上线前评估）</a:t>
            </a:r>
            <a:endParaRPr lang="en-US" altLang="zh-CN" sz="3200" b="1" dirty="0" smtClean="0">
              <a:solidFill>
                <a:srgbClr val="FFFFFF"/>
              </a:solidFill>
            </a:endParaRPr>
          </a:p>
          <a:p>
            <a:pPr marL="971532" lvl="1" indent="-514350"/>
            <a:endParaRPr lang="en-US" altLang="zh-CN" sz="1100" b="1" dirty="0" smtClean="0">
              <a:solidFill>
                <a:srgbClr val="FFFFFF"/>
              </a:solidFill>
            </a:endParaRPr>
          </a:p>
          <a:p>
            <a:pPr marL="971532" lvl="1" indent="-514350"/>
            <a:r>
              <a:rPr lang="en-US" altLang="zh-CN" sz="3200" b="1" dirty="0" smtClean="0">
                <a:solidFill>
                  <a:srgbClr val="FFFFFF"/>
                </a:solidFill>
              </a:rPr>
              <a:t>	</a:t>
            </a:r>
            <a:r>
              <a:rPr lang="en-US" altLang="zh-CN" sz="2400" dirty="0" smtClean="0">
                <a:solidFill>
                  <a:srgbClr val="FFFFFF"/>
                </a:solidFill>
              </a:rPr>
              <a:t>a.  AUC : </a:t>
            </a:r>
            <a:r>
              <a:rPr lang="zh-CN" altLang="en-US" sz="2400" dirty="0" smtClean="0">
                <a:solidFill>
                  <a:srgbClr val="FFFFFF"/>
                </a:solidFill>
              </a:rPr>
              <a:t>衡量队列中所有位置的排序合理性</a:t>
            </a:r>
            <a:r>
              <a:rPr lang="en-US" altLang="zh-CN" sz="2400" dirty="0" smtClean="0">
                <a:solidFill>
                  <a:srgbClr val="FFFFFF"/>
                </a:solidFill>
              </a:rPr>
              <a:t> </a:t>
            </a:r>
          </a:p>
          <a:p>
            <a:pPr marL="971532" lvl="1" indent="-514350"/>
            <a:r>
              <a:rPr lang="en-US" altLang="zh-CN" sz="2400" dirty="0" smtClean="0">
                <a:solidFill>
                  <a:srgbClr val="FFFFFF"/>
                </a:solidFill>
              </a:rPr>
              <a:t>	b.  </a:t>
            </a:r>
            <a:r>
              <a:rPr lang="en-US" altLang="zh-CN" sz="2400" dirty="0" err="1" smtClean="0">
                <a:solidFill>
                  <a:srgbClr val="FFFFFF"/>
                </a:solidFill>
              </a:rPr>
              <a:t>Lift@K</a:t>
            </a:r>
            <a:r>
              <a:rPr lang="en-US" altLang="zh-CN" sz="2400" dirty="0" smtClean="0">
                <a:solidFill>
                  <a:srgbClr val="FFFFFF"/>
                </a:solidFill>
              </a:rPr>
              <a:t> : </a:t>
            </a:r>
            <a:r>
              <a:rPr lang="zh-CN" altLang="en-US" sz="2400" dirty="0" smtClean="0">
                <a:solidFill>
                  <a:srgbClr val="FFFFFF"/>
                </a:solidFill>
              </a:rPr>
              <a:t>衡量队列中前</a:t>
            </a:r>
            <a:r>
              <a:rPr lang="en-US" altLang="zh-CN" sz="2400" dirty="0" smtClean="0">
                <a:solidFill>
                  <a:srgbClr val="FFFFFF"/>
                </a:solidFill>
              </a:rPr>
              <a:t>K</a:t>
            </a:r>
            <a:r>
              <a:rPr lang="zh-CN" altLang="en-US" sz="2400" dirty="0" smtClean="0">
                <a:solidFill>
                  <a:srgbClr val="FFFFFF"/>
                </a:solidFill>
              </a:rPr>
              <a:t>个位置的排序合理性</a:t>
            </a:r>
            <a:endParaRPr lang="en-US" altLang="zh-CN" sz="2400" dirty="0" smtClean="0">
              <a:solidFill>
                <a:srgbClr val="FFFFFF"/>
              </a:solidFill>
            </a:endParaRPr>
          </a:p>
          <a:p>
            <a:pPr marL="969963" lvl="1" indent="1363663"/>
            <a:r>
              <a:rPr lang="zh-CN" altLang="en-US" sz="2400" dirty="0" smtClean="0">
                <a:solidFill>
                  <a:srgbClr val="FFFFFF"/>
                </a:solidFill>
              </a:rPr>
              <a:t> 衡量在前</a:t>
            </a:r>
            <a:r>
              <a:rPr lang="en-US" altLang="zh-CN" sz="2400" dirty="0" smtClean="0">
                <a:solidFill>
                  <a:srgbClr val="FFFFFF"/>
                </a:solidFill>
              </a:rPr>
              <a:t>K</a:t>
            </a:r>
            <a:r>
              <a:rPr lang="zh-CN" altLang="en-US" sz="2400" dirty="0" smtClean="0">
                <a:solidFill>
                  <a:srgbClr val="FFFFFF"/>
                </a:solidFill>
              </a:rPr>
              <a:t>个位置里，正例出现的比例比随机排序下高出了多少</a:t>
            </a:r>
            <a:endParaRPr lang="en-US" altLang="zh-CN" sz="2400" dirty="0" smtClean="0">
              <a:solidFill>
                <a:srgbClr val="FFFFFF"/>
              </a:solidFill>
            </a:endParaRPr>
          </a:p>
          <a:p>
            <a:pPr marL="971532" lvl="1" indent="-514350"/>
            <a:endParaRPr lang="en-US" altLang="zh-CN" sz="2400" dirty="0" smtClean="0">
              <a:solidFill>
                <a:srgbClr val="FFFFFF"/>
              </a:solidFill>
            </a:endParaRPr>
          </a:p>
          <a:p>
            <a:pPr marL="971532" lvl="1" indent="-514350"/>
            <a:endParaRPr lang="en-US" altLang="zh-CN" sz="2400" dirty="0" smtClean="0">
              <a:solidFill>
                <a:srgbClr val="FFFFFF"/>
              </a:solidFill>
            </a:endParaRPr>
          </a:p>
          <a:p>
            <a:pPr marL="514350" indent="-514350"/>
            <a:endParaRPr lang="en-US" altLang="zh-CN" sz="3200" b="1"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defTabSz="914400"/>
            <a:r>
              <a:rPr lang="en-US" altLang="zh-CN" kern="0" dirty="0" smtClean="0"/>
              <a:t>Page </a:t>
            </a:r>
            <a:fld id="{F32FAEB7-D945-47EF-8031-93280887D3E5}" type="slidenum">
              <a:rPr lang="zh-CN" altLang="en-US" kern="0" smtClean="0"/>
              <a:pPr defTabSz="914400"/>
              <a:t>25</a:t>
            </a:fld>
            <a:endParaRPr lang="zh-CN" altLang="en-US" kern="0" dirty="0" smtClean="0"/>
          </a:p>
        </p:txBody>
      </p:sp>
      <p:sp>
        <p:nvSpPr>
          <p:cNvPr id="5" name="内容占位符 4"/>
          <p:cNvSpPr>
            <a:spLocks noGrp="1"/>
          </p:cNvSpPr>
          <p:nvPr>
            <p:ph sz="quarter" idx="10"/>
          </p:nvPr>
        </p:nvSpPr>
        <p:spPr/>
        <p:txBody>
          <a:bodyPr/>
          <a:lstStyle/>
          <a:p>
            <a:r>
              <a:rPr lang="en-US" altLang="zh-CN" dirty="0" smtClean="0">
                <a:solidFill>
                  <a:srgbClr val="FFFFFF"/>
                </a:solidFill>
              </a:rPr>
              <a:t>M6D DSP</a:t>
            </a:r>
            <a:r>
              <a:rPr lang="zh-CN" altLang="en-US" dirty="0" smtClean="0">
                <a:solidFill>
                  <a:srgbClr val="FFFFFF"/>
                </a:solidFill>
              </a:rPr>
              <a:t>核心算法</a:t>
            </a:r>
            <a:endParaRPr lang="zh-CN" altLang="en-US" dirty="0">
              <a:solidFill>
                <a:srgbClr val="FFFFFF"/>
              </a:solidFill>
            </a:endParaRPr>
          </a:p>
        </p:txBody>
      </p:sp>
      <p:sp>
        <p:nvSpPr>
          <p:cNvPr id="9" name="TextBox 8"/>
          <p:cNvSpPr txBox="1"/>
          <p:nvPr/>
        </p:nvSpPr>
        <p:spPr>
          <a:xfrm>
            <a:off x="641445" y="1296542"/>
            <a:ext cx="11054686" cy="5124480"/>
          </a:xfrm>
          <a:prstGeom prst="rect">
            <a:avLst/>
          </a:prstGeom>
          <a:noFill/>
        </p:spPr>
        <p:txBody>
          <a:bodyPr wrap="square" rtlCol="0">
            <a:spAutoFit/>
          </a:bodyPr>
          <a:lstStyle/>
          <a:p>
            <a:pPr marL="514350" indent="-514350">
              <a:buAutoNum type="arabicPeriod" startAt="3"/>
            </a:pPr>
            <a:r>
              <a:rPr lang="en-US" altLang="zh-CN" sz="3200" b="1" dirty="0" smtClean="0">
                <a:solidFill>
                  <a:srgbClr val="FFFFFF"/>
                </a:solidFill>
              </a:rPr>
              <a:t>Evaluation</a:t>
            </a:r>
          </a:p>
          <a:p>
            <a:pPr marL="514350" indent="-514350"/>
            <a:endParaRPr lang="en-US" altLang="zh-CN" sz="2400" b="1" dirty="0" smtClean="0">
              <a:solidFill>
                <a:srgbClr val="FFFFFF"/>
              </a:solidFill>
            </a:endParaRPr>
          </a:p>
          <a:p>
            <a:pPr marL="971532" lvl="1" indent="-514350"/>
            <a:r>
              <a:rPr lang="zh-CN" altLang="en-US" sz="3200" b="1" dirty="0" smtClean="0">
                <a:solidFill>
                  <a:srgbClr val="FFFFFF"/>
                </a:solidFill>
              </a:rPr>
              <a:t>（</a:t>
            </a:r>
            <a:r>
              <a:rPr lang="en-US" altLang="zh-CN" sz="3200" b="1" dirty="0" smtClean="0">
                <a:solidFill>
                  <a:srgbClr val="FFFFFF"/>
                </a:solidFill>
              </a:rPr>
              <a:t>2</a:t>
            </a:r>
            <a:r>
              <a:rPr lang="zh-CN" altLang="en-US" sz="3200" b="1" dirty="0" smtClean="0">
                <a:solidFill>
                  <a:srgbClr val="FFFFFF"/>
                </a:solidFill>
              </a:rPr>
              <a:t>）业务指标评估 （上线后评估）</a:t>
            </a:r>
            <a:endParaRPr lang="en-US" altLang="zh-CN" sz="3200" b="1" dirty="0" smtClean="0">
              <a:solidFill>
                <a:srgbClr val="FFFFFF"/>
              </a:solidFill>
            </a:endParaRPr>
          </a:p>
          <a:p>
            <a:pPr marL="971532" lvl="1" indent="-514350"/>
            <a:endParaRPr lang="en-US" altLang="zh-CN" b="1" dirty="0" smtClean="0">
              <a:solidFill>
                <a:srgbClr val="FFFFFF"/>
              </a:solidFill>
            </a:endParaRPr>
          </a:p>
          <a:p>
            <a:pPr marL="971532" lvl="1" indent="-514350"/>
            <a:r>
              <a:rPr lang="en-US" altLang="zh-CN" sz="2400" b="1" dirty="0" smtClean="0">
                <a:solidFill>
                  <a:srgbClr val="FFFFFF"/>
                </a:solidFill>
              </a:rPr>
              <a:t>	</a:t>
            </a:r>
            <a:r>
              <a:rPr lang="en-US" altLang="zh-CN" sz="2400" dirty="0" smtClean="0">
                <a:solidFill>
                  <a:srgbClr val="FFFFFF"/>
                </a:solidFill>
              </a:rPr>
              <a:t>a. </a:t>
            </a:r>
            <a:r>
              <a:rPr lang="zh-CN" altLang="en-US" sz="2400" dirty="0" smtClean="0">
                <a:solidFill>
                  <a:srgbClr val="FFFFFF"/>
                </a:solidFill>
              </a:rPr>
              <a:t>转化率</a:t>
            </a:r>
            <a:r>
              <a:rPr lang="en-US" altLang="zh-CN" sz="2400" dirty="0" smtClean="0">
                <a:solidFill>
                  <a:srgbClr val="FFFFFF"/>
                </a:solidFill>
              </a:rPr>
              <a:t>PVCVR</a:t>
            </a:r>
            <a:r>
              <a:rPr lang="zh-CN" altLang="en-US" sz="2400" dirty="0" smtClean="0">
                <a:solidFill>
                  <a:srgbClr val="FFFFFF"/>
                </a:solidFill>
              </a:rPr>
              <a:t>（</a:t>
            </a:r>
            <a:r>
              <a:rPr lang="en-US" altLang="zh-CN" sz="2400" dirty="0" smtClean="0">
                <a:solidFill>
                  <a:srgbClr val="FFFFFF"/>
                </a:solidFill>
              </a:rPr>
              <a:t>PVCVR = #</a:t>
            </a:r>
            <a:r>
              <a:rPr lang="zh-CN" altLang="en-US" sz="2400" dirty="0" smtClean="0">
                <a:solidFill>
                  <a:srgbClr val="FFFFFF"/>
                </a:solidFill>
              </a:rPr>
              <a:t>转化</a:t>
            </a:r>
            <a:r>
              <a:rPr lang="en-US" altLang="zh-CN" sz="2400" dirty="0" smtClean="0">
                <a:solidFill>
                  <a:srgbClr val="FFFFFF"/>
                </a:solidFill>
              </a:rPr>
              <a:t>/#</a:t>
            </a:r>
            <a:r>
              <a:rPr lang="zh-CN" altLang="en-US" sz="2400" dirty="0" smtClean="0">
                <a:solidFill>
                  <a:srgbClr val="FFFFFF"/>
                </a:solidFill>
              </a:rPr>
              <a:t>展现 </a:t>
            </a:r>
            <a:r>
              <a:rPr lang="en-US" altLang="zh-CN" sz="2400" dirty="0" smtClean="0">
                <a:solidFill>
                  <a:srgbClr val="FFFFFF"/>
                </a:solidFill>
              </a:rPr>
              <a:t>= CTR*CVR</a:t>
            </a:r>
            <a:r>
              <a:rPr lang="zh-CN" altLang="en-US" sz="2400" dirty="0" smtClean="0">
                <a:solidFill>
                  <a:srgbClr val="FFFFFF"/>
                </a:solidFill>
              </a:rPr>
              <a:t>）</a:t>
            </a:r>
            <a:endParaRPr lang="en-US" altLang="zh-CN" sz="2400" dirty="0" smtClean="0">
              <a:solidFill>
                <a:srgbClr val="FFFFFF"/>
              </a:solidFill>
            </a:endParaRPr>
          </a:p>
          <a:p>
            <a:pPr marL="971532" lvl="1" indent="-514350"/>
            <a:r>
              <a:rPr lang="en-US" altLang="zh-CN" sz="2400" dirty="0" smtClean="0">
                <a:solidFill>
                  <a:srgbClr val="FFFFFF"/>
                </a:solidFill>
              </a:rPr>
              <a:t>	b. </a:t>
            </a:r>
            <a:r>
              <a:rPr lang="zh-CN" altLang="en-US" sz="2400" dirty="0" smtClean="0">
                <a:solidFill>
                  <a:srgbClr val="FFFFFF"/>
                </a:solidFill>
              </a:rPr>
              <a:t>单个转化获取成本</a:t>
            </a:r>
            <a:r>
              <a:rPr lang="en-US" altLang="zh-CN" sz="2400" dirty="0" smtClean="0">
                <a:solidFill>
                  <a:srgbClr val="FFFFFF"/>
                </a:solidFill>
              </a:rPr>
              <a:t>CPA</a:t>
            </a:r>
          </a:p>
          <a:p>
            <a:pPr marL="971532" lvl="1" indent="-514350"/>
            <a:endParaRPr lang="en-US" altLang="zh-CN" sz="2800" b="1" dirty="0" smtClean="0">
              <a:solidFill>
                <a:srgbClr val="FFFFFF"/>
              </a:solidFill>
            </a:endParaRPr>
          </a:p>
          <a:p>
            <a:pPr marL="971532" lvl="1" indent="-514350"/>
            <a:r>
              <a:rPr lang="en-US" altLang="zh-CN" sz="2000" b="1" dirty="0" smtClean="0">
                <a:solidFill>
                  <a:srgbClr val="FFFFFF"/>
                </a:solidFill>
              </a:rPr>
              <a:t>	</a:t>
            </a:r>
            <a:r>
              <a:rPr lang="zh-CN" altLang="en-US" sz="2000" b="1" dirty="0" smtClean="0">
                <a:solidFill>
                  <a:srgbClr val="FFFFFF"/>
                </a:solidFill>
              </a:rPr>
              <a:t>*</a:t>
            </a:r>
            <a:r>
              <a:rPr lang="en-US" altLang="zh-CN" sz="2000" b="1" dirty="0" smtClean="0">
                <a:solidFill>
                  <a:srgbClr val="FFFFFF"/>
                </a:solidFill>
              </a:rPr>
              <a:t>m6d</a:t>
            </a:r>
            <a:r>
              <a:rPr lang="zh-CN" altLang="en-US" sz="2000" b="1" dirty="0" smtClean="0">
                <a:solidFill>
                  <a:srgbClr val="FFFFFF"/>
                </a:solidFill>
              </a:rPr>
              <a:t>的广告主大多喜欢按</a:t>
            </a:r>
            <a:r>
              <a:rPr lang="en-US" altLang="zh-CN" sz="2000" b="1" dirty="0" smtClean="0">
                <a:solidFill>
                  <a:srgbClr val="FFFFFF"/>
                </a:solidFill>
              </a:rPr>
              <a:t>CPM</a:t>
            </a:r>
            <a:r>
              <a:rPr lang="zh-CN" altLang="en-US" sz="2000" b="1" dirty="0" smtClean="0">
                <a:solidFill>
                  <a:srgbClr val="FFFFFF"/>
                </a:solidFill>
              </a:rPr>
              <a:t>方式购买展现，找多家</a:t>
            </a:r>
            <a:r>
              <a:rPr lang="en-US" altLang="zh-CN" sz="2000" b="1" dirty="0" smtClean="0">
                <a:solidFill>
                  <a:srgbClr val="FFFFFF"/>
                </a:solidFill>
              </a:rPr>
              <a:t>DSP</a:t>
            </a:r>
            <a:r>
              <a:rPr lang="zh-CN" altLang="en-US" sz="2000" b="1" dirty="0" smtClean="0">
                <a:solidFill>
                  <a:srgbClr val="FFFFFF"/>
                </a:solidFill>
              </a:rPr>
              <a:t>来同时投放，给一样的</a:t>
            </a:r>
            <a:r>
              <a:rPr lang="en-US" altLang="zh-CN" sz="2000" b="1" dirty="0" smtClean="0">
                <a:solidFill>
                  <a:srgbClr val="FFFFFF"/>
                </a:solidFill>
              </a:rPr>
              <a:t>CPM</a:t>
            </a:r>
            <a:r>
              <a:rPr lang="zh-CN" altLang="en-US" sz="2000" b="1" dirty="0" smtClean="0">
                <a:solidFill>
                  <a:srgbClr val="FFFFFF"/>
                </a:solidFill>
              </a:rPr>
              <a:t>，然后看谁的转化率高</a:t>
            </a:r>
            <a:endParaRPr lang="en-US" altLang="zh-CN" sz="2000" b="1" dirty="0" smtClean="0">
              <a:solidFill>
                <a:srgbClr val="FFFFFF"/>
              </a:solidFill>
            </a:endParaRPr>
          </a:p>
          <a:p>
            <a:pPr marL="971532" lvl="1" indent="-514350"/>
            <a:endParaRPr lang="en-US" altLang="zh-CN" sz="1100" b="1" dirty="0" smtClean="0">
              <a:solidFill>
                <a:srgbClr val="FFFFFF"/>
              </a:solidFill>
            </a:endParaRPr>
          </a:p>
          <a:p>
            <a:pPr marL="971532" lvl="1" indent="-514350"/>
            <a:r>
              <a:rPr lang="en-US" altLang="zh-CN" sz="3200" b="1" dirty="0" smtClean="0">
                <a:solidFill>
                  <a:srgbClr val="FFFFFF"/>
                </a:solidFill>
              </a:rPr>
              <a:t>	</a:t>
            </a:r>
            <a:endParaRPr lang="en-US" altLang="zh-CN" sz="2400" dirty="0" smtClean="0">
              <a:solidFill>
                <a:srgbClr val="FFFFFF"/>
              </a:solidFill>
            </a:endParaRPr>
          </a:p>
          <a:p>
            <a:pPr marL="971532" lvl="1" indent="-514350"/>
            <a:endParaRPr lang="en-US" altLang="zh-CN" sz="2400" dirty="0" smtClean="0">
              <a:solidFill>
                <a:srgbClr val="FFFFFF"/>
              </a:solidFill>
            </a:endParaRPr>
          </a:p>
          <a:p>
            <a:pPr marL="514350" indent="-514350"/>
            <a:endParaRPr lang="en-US" altLang="zh-CN" sz="3200" b="1" dirty="0" smtClean="0">
              <a:solidFill>
                <a:srgbClr val="FFFFFF"/>
              </a:solidFill>
            </a:endParaRPr>
          </a:p>
        </p:txBody>
      </p:sp>
    </p:spTree>
    <p:extLst>
      <p:ext uri="{BB962C8B-B14F-4D97-AF65-F5344CB8AC3E}">
        <p14:creationId xmlns:p14="http://schemas.microsoft.com/office/powerpoint/2010/main" xmlns="" val="26724282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4"/>
          <p:cNvSpPr>
            <a:spLocks noGrp="1"/>
          </p:cNvSpPr>
          <p:nvPr>
            <p:ph type="body" sz="quarter" idx="10"/>
          </p:nvPr>
        </p:nvSpPr>
        <p:spPr>
          <a:xfrm>
            <a:off x="759600" y="2723660"/>
            <a:ext cx="10948532" cy="472670"/>
          </a:xfrm>
        </p:spPr>
        <p:txBody>
          <a:bodyPr/>
          <a:lstStyle/>
          <a:p>
            <a:pPr defTabSz="914363">
              <a:lnSpc>
                <a:spcPct val="70000"/>
              </a:lnSpc>
              <a:buSzPct val="90000"/>
            </a:pPr>
            <a:r>
              <a:rPr lang="en-US" altLang="zh-CN" sz="3400" dirty="0" smtClean="0">
                <a:solidFill>
                  <a:schemeClr val="bg1">
                    <a:lumMod val="95000"/>
                  </a:schemeClr>
                </a:solidFill>
                <a:latin typeface="+mn-lt"/>
              </a:rPr>
              <a:t>Part III : </a:t>
            </a:r>
            <a:r>
              <a:rPr lang="zh-CN" altLang="en-US" sz="3400" dirty="0" smtClean="0">
                <a:solidFill>
                  <a:schemeClr val="bg1">
                    <a:lumMod val="95000"/>
                  </a:schemeClr>
                </a:solidFill>
                <a:latin typeface="+mn-lt"/>
              </a:rPr>
              <a:t>延伸讨论</a:t>
            </a:r>
            <a:endParaRPr lang="zh-CN" altLang="en-US" sz="3400" dirty="0">
              <a:solidFill>
                <a:schemeClr val="bg1">
                  <a:lumMod val="95000"/>
                </a:schemeClr>
              </a:solidFill>
              <a:latin typeface="+mn-lt"/>
            </a:endParaRPr>
          </a:p>
        </p:txBody>
      </p:sp>
      <p:sp>
        <p:nvSpPr>
          <p:cNvPr id="3" name="TextBox 2"/>
          <p:cNvSpPr txBox="1"/>
          <p:nvPr/>
        </p:nvSpPr>
        <p:spPr>
          <a:xfrm>
            <a:off x="1119117" y="3466532"/>
            <a:ext cx="5759355" cy="1846659"/>
          </a:xfrm>
          <a:prstGeom prst="rect">
            <a:avLst/>
          </a:prstGeom>
          <a:noFill/>
        </p:spPr>
        <p:txBody>
          <a:bodyPr wrap="square" rtlCol="0">
            <a:spAutoFit/>
          </a:bodyPr>
          <a:lstStyle/>
          <a:p>
            <a:pPr marL="2182950" lvl="3" indent="-742950">
              <a:buFont typeface="Arial" pitchFamily="34" charset="0"/>
              <a:buChar char="•"/>
            </a:pPr>
            <a:r>
              <a:rPr lang="en-US" altLang="zh-CN" sz="2400" spc="-100" dirty="0" smtClean="0">
                <a:solidFill>
                  <a:schemeClr val="bg1">
                    <a:lumMod val="95000"/>
                  </a:schemeClr>
                </a:solidFill>
              </a:rPr>
              <a:t>Bidding</a:t>
            </a:r>
            <a:r>
              <a:rPr lang="zh-CN" altLang="en-US" sz="2400" spc="-100" dirty="0" smtClean="0">
                <a:solidFill>
                  <a:schemeClr val="bg1">
                    <a:lumMod val="95000"/>
                  </a:schemeClr>
                </a:solidFill>
              </a:rPr>
              <a:t>中的转化率模型</a:t>
            </a:r>
            <a:endParaRPr lang="en-US" altLang="zh-CN" sz="2400" spc="-100" dirty="0" smtClean="0">
              <a:solidFill>
                <a:schemeClr val="bg1">
                  <a:lumMod val="95000"/>
                </a:schemeClr>
              </a:solidFill>
            </a:endParaRPr>
          </a:p>
          <a:p>
            <a:pPr marL="2182950" lvl="3" indent="-742950">
              <a:buFont typeface="Arial" pitchFamily="34" charset="0"/>
              <a:buChar char="•"/>
            </a:pPr>
            <a:r>
              <a:rPr lang="zh-CN" altLang="en-US" sz="2400" spc="-100" dirty="0" smtClean="0">
                <a:solidFill>
                  <a:schemeClr val="bg1">
                    <a:lumMod val="95000"/>
                  </a:schemeClr>
                </a:solidFill>
              </a:rPr>
              <a:t>内部竞争的处理</a:t>
            </a:r>
            <a:endParaRPr lang="en-US" altLang="zh-CN" sz="2400" spc="-100" dirty="0" smtClean="0">
              <a:solidFill>
                <a:schemeClr val="bg1">
                  <a:lumMod val="95000"/>
                </a:schemeClr>
              </a:solidFill>
            </a:endParaRPr>
          </a:p>
          <a:p>
            <a:pPr marL="2182950" lvl="3" indent="-742950">
              <a:buFont typeface="Arial" pitchFamily="34" charset="0"/>
              <a:buChar char="•"/>
            </a:pPr>
            <a:r>
              <a:rPr lang="zh-CN" altLang="en-US" sz="2400" spc="-100" dirty="0" smtClean="0">
                <a:solidFill>
                  <a:schemeClr val="bg1">
                    <a:lumMod val="95000"/>
                  </a:schemeClr>
                </a:solidFill>
              </a:rPr>
              <a:t>点击率转化率建模</a:t>
            </a:r>
            <a:endParaRPr lang="en-US" altLang="zh-CN" sz="2400" spc="-100" dirty="0" smtClean="0">
              <a:solidFill>
                <a:schemeClr val="bg1">
                  <a:lumMod val="95000"/>
                </a:schemeClr>
              </a:solidFill>
            </a:endParaRPr>
          </a:p>
          <a:p>
            <a:pPr marL="2182950" lvl="3" indent="-742950">
              <a:buFont typeface="Arial" pitchFamily="34" charset="0"/>
              <a:buChar char="•"/>
            </a:pPr>
            <a:r>
              <a:rPr lang="en-US" altLang="zh-CN" sz="2400" spc="-100" dirty="0" smtClean="0">
                <a:solidFill>
                  <a:schemeClr val="bg1">
                    <a:lumMod val="95000"/>
                  </a:schemeClr>
                </a:solidFill>
              </a:rPr>
              <a:t>Bid Landscape Forecasting</a:t>
            </a:r>
          </a:p>
          <a:p>
            <a:endParaRPr lang="zh-CN" altLang="en-US" dirty="0"/>
          </a:p>
        </p:txBody>
      </p:sp>
    </p:spTree>
    <p:extLst>
      <p:ext uri="{BB962C8B-B14F-4D97-AF65-F5344CB8AC3E}">
        <p14:creationId xmlns:p14="http://schemas.microsoft.com/office/powerpoint/2010/main" xmlns="" val="1931091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defTabSz="914400"/>
            <a:r>
              <a:rPr lang="en-US" altLang="zh-CN" kern="0" smtClean="0"/>
              <a:t>Page </a:t>
            </a:r>
            <a:fld id="{F32FAEB7-D945-47EF-8031-93280887D3E5}" type="slidenum">
              <a:rPr lang="zh-CN" altLang="en-US" kern="0" smtClean="0"/>
              <a:pPr defTabSz="914400"/>
              <a:t>27</a:t>
            </a:fld>
            <a:endParaRPr lang="zh-CN" altLang="en-US" kern="0" dirty="0" smtClean="0"/>
          </a:p>
        </p:txBody>
      </p:sp>
      <p:sp>
        <p:nvSpPr>
          <p:cNvPr id="3" name="内容占位符 2"/>
          <p:cNvSpPr>
            <a:spLocks noGrp="1"/>
          </p:cNvSpPr>
          <p:nvPr>
            <p:ph sz="quarter" idx="10"/>
          </p:nvPr>
        </p:nvSpPr>
        <p:spPr/>
        <p:txBody>
          <a:bodyPr/>
          <a:lstStyle/>
          <a:p>
            <a:r>
              <a:rPr lang="zh-CN" altLang="en-US" dirty="0" smtClean="0">
                <a:solidFill>
                  <a:srgbClr val="FFFFFF"/>
                </a:solidFill>
              </a:rPr>
              <a:t>延伸讨论</a:t>
            </a:r>
            <a:endParaRPr lang="zh-CN" altLang="en-US" dirty="0">
              <a:solidFill>
                <a:srgbClr val="FFFFFF"/>
              </a:solidFill>
            </a:endParaRPr>
          </a:p>
        </p:txBody>
      </p:sp>
      <p:sp>
        <p:nvSpPr>
          <p:cNvPr id="5" name="TextBox 4"/>
          <p:cNvSpPr txBox="1"/>
          <p:nvPr/>
        </p:nvSpPr>
        <p:spPr>
          <a:xfrm>
            <a:off x="641444" y="1296542"/>
            <a:ext cx="10931857" cy="3724096"/>
          </a:xfrm>
          <a:prstGeom prst="rect">
            <a:avLst/>
          </a:prstGeom>
          <a:noFill/>
        </p:spPr>
        <p:txBody>
          <a:bodyPr wrap="square" rtlCol="0">
            <a:spAutoFit/>
          </a:bodyPr>
          <a:lstStyle/>
          <a:p>
            <a:pPr marL="514350" lvl="1" indent="-514350">
              <a:lnSpc>
                <a:spcPct val="150000"/>
              </a:lnSpc>
            </a:pPr>
            <a:r>
              <a:rPr lang="en-US" altLang="zh-CN" sz="3200" b="1" dirty="0" smtClean="0">
                <a:solidFill>
                  <a:srgbClr val="FFFFFF"/>
                </a:solidFill>
              </a:rPr>
              <a:t>1.  Bidding</a:t>
            </a:r>
            <a:r>
              <a:rPr lang="zh-CN" altLang="en-US" sz="3200" b="1" dirty="0" smtClean="0">
                <a:solidFill>
                  <a:srgbClr val="FFFFFF"/>
                </a:solidFill>
              </a:rPr>
              <a:t>中的转化率模型</a:t>
            </a:r>
            <a:endParaRPr lang="en-US" altLang="zh-CN" sz="2400" b="1" dirty="0" smtClean="0">
              <a:solidFill>
                <a:srgbClr val="FFFFFF"/>
              </a:solidFill>
            </a:endParaRPr>
          </a:p>
          <a:p>
            <a:pPr marL="969963" lvl="1" indent="-69850">
              <a:lnSpc>
                <a:spcPct val="150000"/>
              </a:lnSpc>
            </a:pPr>
            <a:r>
              <a:rPr lang="en-US" altLang="zh-CN" sz="2400" b="1" dirty="0" smtClean="0">
                <a:solidFill>
                  <a:srgbClr val="FFFFFF"/>
                </a:solidFill>
              </a:rPr>
              <a:t> M6D</a:t>
            </a:r>
            <a:r>
              <a:rPr lang="zh-CN" altLang="en-US" sz="2400" b="1" dirty="0" smtClean="0">
                <a:solidFill>
                  <a:srgbClr val="FFFFFF"/>
                </a:solidFill>
              </a:rPr>
              <a:t>的建模方法：</a:t>
            </a:r>
            <a:endParaRPr lang="en-US" altLang="zh-CN" sz="2400" b="1" dirty="0" smtClean="0">
              <a:solidFill>
                <a:srgbClr val="FFFFFF"/>
              </a:solidFill>
            </a:endParaRPr>
          </a:p>
          <a:p>
            <a:pPr marL="1609725" lvl="1"/>
            <a:r>
              <a:rPr lang="zh-CN" altLang="en-US" sz="2000" dirty="0" smtClean="0">
                <a:solidFill>
                  <a:srgbClr val="FFFFFF"/>
                </a:solidFill>
              </a:rPr>
              <a:t>由于</a:t>
            </a:r>
            <a:r>
              <a:rPr lang="en-US" altLang="zh-CN" sz="2000" dirty="0" smtClean="0">
                <a:solidFill>
                  <a:srgbClr val="FFFFFF"/>
                </a:solidFill>
              </a:rPr>
              <a:t>Privacy</a:t>
            </a:r>
            <a:r>
              <a:rPr lang="zh-CN" altLang="en-US" sz="2000" dirty="0" smtClean="0">
                <a:solidFill>
                  <a:srgbClr val="FFFFFF"/>
                </a:solidFill>
              </a:rPr>
              <a:t>的原因，只能对每个</a:t>
            </a:r>
            <a:r>
              <a:rPr lang="en-US" altLang="zh-CN" sz="2000" dirty="0" smtClean="0">
                <a:solidFill>
                  <a:srgbClr val="FFFFFF"/>
                </a:solidFill>
              </a:rPr>
              <a:t>Campaign</a:t>
            </a:r>
            <a:r>
              <a:rPr lang="zh-CN" altLang="en-US" sz="2000" dirty="0" smtClean="0">
                <a:solidFill>
                  <a:srgbClr val="FFFFFF"/>
                </a:solidFill>
              </a:rPr>
              <a:t>都单独建立</a:t>
            </a:r>
            <a:r>
              <a:rPr lang="en-US" altLang="zh-CN" sz="2000" dirty="0" smtClean="0">
                <a:solidFill>
                  <a:srgbClr val="FFFFFF"/>
                </a:solidFill>
              </a:rPr>
              <a:t>P(</a:t>
            </a:r>
            <a:r>
              <a:rPr lang="en-US" altLang="zh-CN" sz="2000" dirty="0" err="1" smtClean="0">
                <a:solidFill>
                  <a:srgbClr val="FFFFFF"/>
                </a:solidFill>
              </a:rPr>
              <a:t>c|s,i</a:t>
            </a:r>
            <a:r>
              <a:rPr lang="en-US" altLang="zh-CN" sz="2000" dirty="0" smtClean="0">
                <a:solidFill>
                  <a:srgbClr val="FFFFFF"/>
                </a:solidFill>
              </a:rPr>
              <a:t>)</a:t>
            </a:r>
            <a:r>
              <a:rPr lang="zh-CN" altLang="en-US" sz="2000" dirty="0" smtClean="0">
                <a:solidFill>
                  <a:srgbClr val="FFFFFF"/>
                </a:solidFill>
              </a:rPr>
              <a:t>和</a:t>
            </a:r>
            <a:r>
              <a:rPr lang="en-US" altLang="zh-CN" sz="2000" dirty="0" smtClean="0">
                <a:solidFill>
                  <a:srgbClr val="FFFFFF"/>
                </a:solidFill>
              </a:rPr>
              <a:t>P(</a:t>
            </a:r>
            <a:r>
              <a:rPr lang="en-US" altLang="zh-CN" sz="2000" dirty="0" err="1" smtClean="0">
                <a:solidFill>
                  <a:srgbClr val="FFFFFF"/>
                </a:solidFill>
              </a:rPr>
              <a:t>c|s</a:t>
            </a:r>
            <a:r>
              <a:rPr lang="en-US" altLang="zh-CN" sz="2000" dirty="0" smtClean="0">
                <a:solidFill>
                  <a:srgbClr val="FFFFFF"/>
                </a:solidFill>
              </a:rPr>
              <a:t>)</a:t>
            </a:r>
            <a:r>
              <a:rPr lang="zh-CN" altLang="en-US" sz="2000" dirty="0" smtClean="0">
                <a:solidFill>
                  <a:srgbClr val="FFFFFF"/>
                </a:solidFill>
              </a:rPr>
              <a:t>模型，导致两个模型的训练数据非常稀疏，而且有冷启动问题。</a:t>
            </a:r>
            <a:endParaRPr lang="en-US" altLang="zh-CN" sz="2000" dirty="0" smtClean="0">
              <a:solidFill>
                <a:srgbClr val="FFFFFF"/>
              </a:solidFill>
            </a:endParaRPr>
          </a:p>
          <a:p>
            <a:pPr marL="971532" lvl="1" indent="-514350"/>
            <a:endParaRPr lang="en-US" altLang="zh-CN" sz="2400" dirty="0" smtClean="0">
              <a:solidFill>
                <a:srgbClr val="FFFFFF"/>
              </a:solidFill>
            </a:endParaRPr>
          </a:p>
          <a:p>
            <a:pPr marL="514350" indent="-514350">
              <a:lnSpc>
                <a:spcPct val="150000"/>
              </a:lnSpc>
            </a:pPr>
            <a:r>
              <a:rPr lang="en-US" altLang="zh-CN" sz="3200" b="1" dirty="0" smtClean="0">
                <a:solidFill>
                  <a:srgbClr val="FFFFFF"/>
                </a:solidFill>
              </a:rPr>
              <a:t>		</a:t>
            </a:r>
            <a:r>
              <a:rPr lang="zh-CN" altLang="en-US" sz="2400" b="1" dirty="0" smtClean="0">
                <a:solidFill>
                  <a:srgbClr val="FFFFFF"/>
                </a:solidFill>
              </a:rPr>
              <a:t>可能的做法：</a:t>
            </a:r>
            <a:endParaRPr lang="en-US" altLang="zh-CN" sz="2400" b="1" dirty="0" smtClean="0">
              <a:solidFill>
                <a:srgbClr val="FFFFFF"/>
              </a:solidFill>
            </a:endParaRPr>
          </a:p>
          <a:p>
            <a:pPr marL="1604963" indent="4763"/>
            <a:r>
              <a:rPr lang="zh-CN" altLang="en-US" sz="2000" dirty="0" smtClean="0">
                <a:solidFill>
                  <a:srgbClr val="FFFFFF"/>
                </a:solidFill>
              </a:rPr>
              <a:t>对所有</a:t>
            </a:r>
            <a:r>
              <a:rPr lang="en-US" altLang="zh-CN" sz="2000" dirty="0" smtClean="0">
                <a:solidFill>
                  <a:srgbClr val="FFFFFF"/>
                </a:solidFill>
              </a:rPr>
              <a:t>Campaign</a:t>
            </a:r>
            <a:r>
              <a:rPr lang="zh-CN" altLang="en-US" sz="2000" dirty="0" smtClean="0">
                <a:solidFill>
                  <a:srgbClr val="FFFFFF"/>
                </a:solidFill>
              </a:rPr>
              <a:t>统一建立</a:t>
            </a:r>
            <a:r>
              <a:rPr lang="en-US" altLang="zh-CN" sz="2000" dirty="0" smtClean="0">
                <a:solidFill>
                  <a:srgbClr val="FFFFFF"/>
                </a:solidFill>
              </a:rPr>
              <a:t>P(</a:t>
            </a:r>
            <a:r>
              <a:rPr lang="en-US" altLang="zh-CN" sz="2000" dirty="0" err="1" smtClean="0">
                <a:solidFill>
                  <a:srgbClr val="FFFFFF"/>
                </a:solidFill>
              </a:rPr>
              <a:t>c|s,i</a:t>
            </a:r>
            <a:r>
              <a:rPr lang="en-US" altLang="zh-CN" sz="2000" dirty="0" smtClean="0">
                <a:solidFill>
                  <a:srgbClr val="FFFFFF"/>
                </a:solidFill>
              </a:rPr>
              <a:t>)</a:t>
            </a:r>
            <a:r>
              <a:rPr lang="zh-CN" altLang="en-US" sz="2000" dirty="0" smtClean="0">
                <a:solidFill>
                  <a:srgbClr val="FFFFFF"/>
                </a:solidFill>
              </a:rPr>
              <a:t>和</a:t>
            </a:r>
            <a:r>
              <a:rPr lang="en-US" altLang="zh-CN" sz="2000" dirty="0" smtClean="0">
                <a:solidFill>
                  <a:srgbClr val="FFFFFF"/>
                </a:solidFill>
              </a:rPr>
              <a:t>P(</a:t>
            </a:r>
            <a:r>
              <a:rPr lang="en-US" altLang="zh-CN" sz="2000" dirty="0" err="1" smtClean="0">
                <a:solidFill>
                  <a:srgbClr val="FFFFFF"/>
                </a:solidFill>
              </a:rPr>
              <a:t>c|s</a:t>
            </a:r>
            <a:r>
              <a:rPr lang="en-US" altLang="zh-CN" sz="2000" dirty="0" smtClean="0">
                <a:solidFill>
                  <a:srgbClr val="FFFFFF"/>
                </a:solidFill>
              </a:rPr>
              <a:t>)</a:t>
            </a:r>
            <a:r>
              <a:rPr lang="zh-CN" altLang="en-US" sz="2000" dirty="0" smtClean="0">
                <a:solidFill>
                  <a:srgbClr val="FFFFFF"/>
                </a:solidFill>
              </a:rPr>
              <a:t>模型。这样别的</a:t>
            </a:r>
            <a:r>
              <a:rPr lang="en-US" altLang="zh-CN" sz="2000" dirty="0" smtClean="0">
                <a:solidFill>
                  <a:srgbClr val="FFFFFF"/>
                </a:solidFill>
              </a:rPr>
              <a:t>campaign</a:t>
            </a:r>
            <a:r>
              <a:rPr lang="zh-CN" altLang="en-US" sz="2000" dirty="0" smtClean="0">
                <a:solidFill>
                  <a:srgbClr val="FFFFFF"/>
                </a:solidFill>
              </a:rPr>
              <a:t>上的转化数据会对新的</a:t>
            </a:r>
            <a:r>
              <a:rPr lang="en-US" altLang="zh-CN" sz="2000" dirty="0" smtClean="0">
                <a:solidFill>
                  <a:srgbClr val="FFFFFF"/>
                </a:solidFill>
              </a:rPr>
              <a:t>campaign</a:t>
            </a:r>
            <a:r>
              <a:rPr lang="zh-CN" altLang="en-US" sz="2000" dirty="0" smtClean="0">
                <a:solidFill>
                  <a:srgbClr val="FFFFFF"/>
                </a:solidFill>
              </a:rPr>
              <a:t>或转化数据较少的</a:t>
            </a:r>
            <a:r>
              <a:rPr lang="en-US" altLang="zh-CN" sz="2000" dirty="0" smtClean="0">
                <a:solidFill>
                  <a:srgbClr val="FFFFFF"/>
                </a:solidFill>
              </a:rPr>
              <a:t>campaign</a:t>
            </a:r>
            <a:r>
              <a:rPr lang="zh-CN" altLang="en-US" sz="2000" dirty="0" smtClean="0">
                <a:solidFill>
                  <a:srgbClr val="FFFFFF"/>
                </a:solidFill>
              </a:rPr>
              <a:t>的模型训练有所帮助。</a:t>
            </a:r>
            <a:endParaRPr lang="en-US" altLang="zh-CN" sz="2000" dirty="0" smtClean="0">
              <a:solidFill>
                <a:srgbClr val="FFFFFF"/>
              </a:solidFill>
            </a:endParaRPr>
          </a:p>
        </p:txBody>
      </p:sp>
    </p:spTree>
    <p:extLst>
      <p:ext uri="{BB962C8B-B14F-4D97-AF65-F5344CB8AC3E}">
        <p14:creationId xmlns:p14="http://schemas.microsoft.com/office/powerpoint/2010/main" xmlns="" val="4163446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defTabSz="914400"/>
            <a:r>
              <a:rPr lang="en-US" altLang="zh-CN" kern="0" smtClean="0"/>
              <a:t>Page </a:t>
            </a:r>
            <a:fld id="{F32FAEB7-D945-47EF-8031-93280887D3E5}" type="slidenum">
              <a:rPr lang="zh-CN" altLang="en-US" kern="0" smtClean="0"/>
              <a:pPr defTabSz="914400"/>
              <a:t>28</a:t>
            </a:fld>
            <a:endParaRPr lang="zh-CN" altLang="en-US" kern="0" dirty="0" smtClean="0"/>
          </a:p>
        </p:txBody>
      </p:sp>
      <p:sp>
        <p:nvSpPr>
          <p:cNvPr id="3" name="内容占位符 2"/>
          <p:cNvSpPr>
            <a:spLocks noGrp="1"/>
          </p:cNvSpPr>
          <p:nvPr>
            <p:ph sz="quarter" idx="10"/>
          </p:nvPr>
        </p:nvSpPr>
        <p:spPr/>
        <p:txBody>
          <a:bodyPr/>
          <a:lstStyle/>
          <a:p>
            <a:r>
              <a:rPr lang="zh-CN" altLang="en-US" dirty="0" smtClean="0">
                <a:solidFill>
                  <a:srgbClr val="FFFFFF"/>
                </a:solidFill>
              </a:rPr>
              <a:t>延伸讨论</a:t>
            </a:r>
            <a:endParaRPr lang="zh-CN" altLang="en-US" dirty="0">
              <a:solidFill>
                <a:srgbClr val="FFFFFF"/>
              </a:solidFill>
            </a:endParaRPr>
          </a:p>
        </p:txBody>
      </p:sp>
      <p:sp>
        <p:nvSpPr>
          <p:cNvPr id="5" name="TextBox 4"/>
          <p:cNvSpPr txBox="1"/>
          <p:nvPr/>
        </p:nvSpPr>
        <p:spPr>
          <a:xfrm>
            <a:off x="641444" y="1296542"/>
            <a:ext cx="10931857" cy="3647152"/>
          </a:xfrm>
          <a:prstGeom prst="rect">
            <a:avLst/>
          </a:prstGeom>
          <a:noFill/>
        </p:spPr>
        <p:txBody>
          <a:bodyPr wrap="square" rtlCol="0">
            <a:spAutoFit/>
          </a:bodyPr>
          <a:lstStyle/>
          <a:p>
            <a:pPr marL="971532" lvl="1" indent="-514350"/>
            <a:endParaRPr lang="en-US" altLang="zh-CN" sz="1100" b="1" dirty="0" smtClean="0">
              <a:solidFill>
                <a:srgbClr val="FFFFFF"/>
              </a:solidFill>
            </a:endParaRPr>
          </a:p>
          <a:p>
            <a:pPr marL="514350" lvl="1" indent="-514350"/>
            <a:r>
              <a:rPr lang="en-US" altLang="zh-CN" sz="3200" b="1" dirty="0" smtClean="0">
                <a:solidFill>
                  <a:srgbClr val="FFFFFF"/>
                </a:solidFill>
              </a:rPr>
              <a:t>2.  </a:t>
            </a:r>
            <a:r>
              <a:rPr lang="zh-CN" altLang="en-US" sz="3200" b="1" dirty="0" smtClean="0">
                <a:solidFill>
                  <a:srgbClr val="FFFFFF"/>
                </a:solidFill>
              </a:rPr>
              <a:t>内部竞争的处理</a:t>
            </a:r>
            <a:endParaRPr lang="en-US" altLang="zh-CN" sz="2400" b="1" dirty="0" smtClean="0">
              <a:solidFill>
                <a:srgbClr val="FFFFFF"/>
              </a:solidFill>
            </a:endParaRPr>
          </a:p>
          <a:p>
            <a:pPr marL="514350" lvl="1" indent="-514350">
              <a:lnSpc>
                <a:spcPct val="150000"/>
              </a:lnSpc>
            </a:pPr>
            <a:r>
              <a:rPr lang="en-US" altLang="zh-CN" sz="3200" b="1" spc="-100" dirty="0" smtClean="0">
                <a:solidFill>
                  <a:schemeClr val="bg1">
                    <a:lumMod val="95000"/>
                  </a:schemeClr>
                </a:solidFill>
              </a:rPr>
              <a:t>	</a:t>
            </a:r>
            <a:r>
              <a:rPr lang="en-US" altLang="zh-CN" sz="2400" dirty="0" smtClean="0">
                <a:solidFill>
                  <a:srgbClr val="FFFFFF"/>
                </a:solidFill>
              </a:rPr>
              <a:t>	</a:t>
            </a:r>
            <a:r>
              <a:rPr lang="en-US" altLang="zh-CN" sz="2400" b="1" dirty="0" smtClean="0">
                <a:solidFill>
                  <a:srgbClr val="FFFFFF"/>
                </a:solidFill>
              </a:rPr>
              <a:t>M6D</a:t>
            </a:r>
            <a:r>
              <a:rPr lang="zh-CN" altLang="en-US" sz="2400" b="1" dirty="0" smtClean="0">
                <a:solidFill>
                  <a:srgbClr val="FFFFFF"/>
                </a:solidFill>
              </a:rPr>
              <a:t>选择</a:t>
            </a:r>
            <a:r>
              <a:rPr lang="en-US" altLang="zh-CN" sz="2400" b="1" dirty="0" smtClean="0">
                <a:solidFill>
                  <a:srgbClr val="FFFFFF"/>
                </a:solidFill>
              </a:rPr>
              <a:t>Campaign</a:t>
            </a:r>
            <a:r>
              <a:rPr lang="zh-CN" altLang="en-US" sz="2400" b="1" dirty="0" smtClean="0">
                <a:solidFill>
                  <a:srgbClr val="FFFFFF"/>
                </a:solidFill>
              </a:rPr>
              <a:t>的方法：</a:t>
            </a:r>
            <a:endParaRPr lang="en-US" altLang="zh-CN" sz="2400" b="1" dirty="0" smtClean="0">
              <a:solidFill>
                <a:srgbClr val="FFFFFF"/>
              </a:solidFill>
            </a:endParaRPr>
          </a:p>
          <a:p>
            <a:pPr marL="514350" lvl="1" indent="1014413"/>
            <a:r>
              <a:rPr lang="zh-CN" altLang="en-US" sz="2000" dirty="0" smtClean="0">
                <a:solidFill>
                  <a:srgbClr val="FFFFFF"/>
                </a:solidFill>
              </a:rPr>
              <a:t>选择出价最高的</a:t>
            </a:r>
            <a:r>
              <a:rPr lang="en-US" altLang="zh-CN" sz="2000" dirty="0" smtClean="0">
                <a:solidFill>
                  <a:srgbClr val="FFFFFF"/>
                </a:solidFill>
              </a:rPr>
              <a:t>Campaign</a:t>
            </a:r>
          </a:p>
          <a:p>
            <a:pPr marL="514350" lvl="1" indent="-514350"/>
            <a:endParaRPr lang="en-US" altLang="zh-CN" sz="2400" dirty="0" smtClean="0">
              <a:solidFill>
                <a:srgbClr val="FFFFFF"/>
              </a:solidFill>
            </a:endParaRPr>
          </a:p>
          <a:p>
            <a:pPr marL="514350" lvl="1" indent="-514350">
              <a:lnSpc>
                <a:spcPct val="150000"/>
              </a:lnSpc>
            </a:pPr>
            <a:r>
              <a:rPr lang="en-US" altLang="zh-CN" sz="2400" dirty="0" smtClean="0">
                <a:solidFill>
                  <a:srgbClr val="FFFFFF"/>
                </a:solidFill>
              </a:rPr>
              <a:t>		</a:t>
            </a:r>
            <a:r>
              <a:rPr lang="zh-CN" altLang="en-US" sz="2400" b="1" dirty="0" smtClean="0">
                <a:solidFill>
                  <a:srgbClr val="FFFFFF"/>
                </a:solidFill>
              </a:rPr>
              <a:t>在有预算限制的情况下有更佳方案：</a:t>
            </a:r>
          </a:p>
          <a:p>
            <a:pPr marL="1528763" lvl="1">
              <a:tabLst>
                <a:tab pos="1528763" algn="l"/>
              </a:tabLst>
            </a:pPr>
            <a:r>
              <a:rPr lang="zh-CN" altLang="en-US" sz="2000" dirty="0" smtClean="0">
                <a:solidFill>
                  <a:srgbClr val="FFFFFF"/>
                </a:solidFill>
              </a:rPr>
              <a:t>例如：广告主</a:t>
            </a:r>
            <a:r>
              <a:rPr lang="en-US" altLang="zh-CN" sz="2000" dirty="0" smtClean="0">
                <a:solidFill>
                  <a:srgbClr val="FFFFFF"/>
                </a:solidFill>
              </a:rPr>
              <a:t>A</a:t>
            </a:r>
            <a:r>
              <a:rPr lang="zh-CN" altLang="en-US" sz="2000" dirty="0" smtClean="0">
                <a:solidFill>
                  <a:srgbClr val="FFFFFF"/>
                </a:solidFill>
              </a:rPr>
              <a:t>需要对体育感兴趣的用户，有很多合适的流量，每天预算都能撞线。广告主</a:t>
            </a:r>
            <a:r>
              <a:rPr lang="en-US" altLang="zh-CN" sz="2000" dirty="0" smtClean="0">
                <a:solidFill>
                  <a:srgbClr val="FFFFFF"/>
                </a:solidFill>
              </a:rPr>
              <a:t>B</a:t>
            </a:r>
            <a:r>
              <a:rPr lang="zh-CN" altLang="en-US" sz="2000" dirty="0" smtClean="0">
                <a:solidFill>
                  <a:srgbClr val="FFFFFF"/>
                </a:solidFill>
              </a:rPr>
              <a:t>只要对乔丹感兴趣的用户，流量不多，预算花不出去。在有对乔丹感兴趣的用户时，就算广告主</a:t>
            </a:r>
            <a:r>
              <a:rPr lang="en-US" altLang="zh-CN" sz="2000" dirty="0" smtClean="0">
                <a:solidFill>
                  <a:srgbClr val="FFFFFF"/>
                </a:solidFill>
              </a:rPr>
              <a:t>B</a:t>
            </a:r>
            <a:r>
              <a:rPr lang="zh-CN" altLang="en-US" sz="2000" dirty="0" smtClean="0">
                <a:solidFill>
                  <a:srgbClr val="FFFFFF"/>
                </a:solidFill>
              </a:rPr>
              <a:t>价格稍微低点，可以优先将广告主</a:t>
            </a:r>
            <a:r>
              <a:rPr lang="en-US" altLang="zh-CN" sz="2000" dirty="0" smtClean="0">
                <a:solidFill>
                  <a:srgbClr val="FFFFFF"/>
                </a:solidFill>
              </a:rPr>
              <a:t>B</a:t>
            </a:r>
            <a:r>
              <a:rPr lang="zh-CN" altLang="en-US" sz="2000" dirty="0" smtClean="0">
                <a:solidFill>
                  <a:srgbClr val="FFFFFF"/>
                </a:solidFill>
              </a:rPr>
              <a:t>的价格拿去竞价。</a:t>
            </a:r>
            <a:endParaRPr lang="en-US" altLang="zh-CN" sz="2000" dirty="0" smtClean="0">
              <a:solidFill>
                <a:srgbClr val="FFFFFF"/>
              </a:solidFill>
            </a:endParaRPr>
          </a:p>
        </p:txBody>
      </p:sp>
    </p:spTree>
    <p:extLst>
      <p:ext uri="{BB962C8B-B14F-4D97-AF65-F5344CB8AC3E}">
        <p14:creationId xmlns:p14="http://schemas.microsoft.com/office/powerpoint/2010/main" xmlns="" val="4163446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defTabSz="914400"/>
            <a:r>
              <a:rPr lang="en-US" altLang="zh-CN" kern="0" smtClean="0"/>
              <a:t>Page </a:t>
            </a:r>
            <a:fld id="{F32FAEB7-D945-47EF-8031-93280887D3E5}" type="slidenum">
              <a:rPr lang="zh-CN" altLang="en-US" kern="0" smtClean="0"/>
              <a:pPr defTabSz="914400"/>
              <a:t>29</a:t>
            </a:fld>
            <a:endParaRPr lang="zh-CN" altLang="en-US" kern="0" dirty="0" smtClean="0"/>
          </a:p>
        </p:txBody>
      </p:sp>
      <p:sp>
        <p:nvSpPr>
          <p:cNvPr id="3" name="内容占位符 2"/>
          <p:cNvSpPr>
            <a:spLocks noGrp="1"/>
          </p:cNvSpPr>
          <p:nvPr>
            <p:ph sz="quarter" idx="10"/>
          </p:nvPr>
        </p:nvSpPr>
        <p:spPr/>
        <p:txBody>
          <a:bodyPr/>
          <a:lstStyle/>
          <a:p>
            <a:r>
              <a:rPr lang="zh-CN" altLang="en-US" dirty="0" smtClean="0">
                <a:solidFill>
                  <a:srgbClr val="FFFFFF"/>
                </a:solidFill>
              </a:rPr>
              <a:t>延伸讨论</a:t>
            </a:r>
            <a:endParaRPr lang="zh-CN" altLang="en-US" dirty="0">
              <a:solidFill>
                <a:srgbClr val="FFFFFF"/>
              </a:solidFill>
            </a:endParaRPr>
          </a:p>
        </p:txBody>
      </p:sp>
      <p:sp>
        <p:nvSpPr>
          <p:cNvPr id="5" name="TextBox 4"/>
          <p:cNvSpPr txBox="1"/>
          <p:nvPr/>
        </p:nvSpPr>
        <p:spPr>
          <a:xfrm>
            <a:off x="641443" y="1296542"/>
            <a:ext cx="10904563" cy="3831818"/>
          </a:xfrm>
          <a:prstGeom prst="rect">
            <a:avLst/>
          </a:prstGeom>
          <a:noFill/>
        </p:spPr>
        <p:txBody>
          <a:bodyPr wrap="square" rtlCol="0">
            <a:spAutoFit/>
          </a:bodyPr>
          <a:lstStyle/>
          <a:p>
            <a:pPr marL="971532" lvl="1" indent="-514350"/>
            <a:endParaRPr lang="en-US" altLang="zh-CN" sz="1100" b="1" dirty="0" smtClean="0">
              <a:solidFill>
                <a:srgbClr val="FFFFFF"/>
              </a:solidFill>
            </a:endParaRPr>
          </a:p>
          <a:p>
            <a:pPr marL="514350" lvl="1" indent="-514350"/>
            <a:r>
              <a:rPr lang="en-US" altLang="zh-CN" sz="3200" b="1" dirty="0" smtClean="0">
                <a:solidFill>
                  <a:srgbClr val="FFFFFF"/>
                </a:solidFill>
              </a:rPr>
              <a:t>3.  </a:t>
            </a:r>
            <a:r>
              <a:rPr lang="zh-CN" altLang="en-US" sz="3200" b="1" dirty="0" smtClean="0">
                <a:solidFill>
                  <a:srgbClr val="FFFFFF"/>
                </a:solidFill>
              </a:rPr>
              <a:t>点击率转化率建模</a:t>
            </a:r>
            <a:endParaRPr lang="en-US" altLang="zh-CN" sz="2400" b="1" spc="-100" dirty="0" smtClean="0">
              <a:solidFill>
                <a:schemeClr val="bg1">
                  <a:lumMod val="95000"/>
                </a:schemeClr>
              </a:solidFill>
            </a:endParaRPr>
          </a:p>
          <a:p>
            <a:pPr marL="514350" lvl="1" indent="-514350">
              <a:lnSpc>
                <a:spcPct val="150000"/>
              </a:lnSpc>
            </a:pPr>
            <a:r>
              <a:rPr lang="en-US" altLang="zh-CN" sz="3200" b="1" spc="-100" dirty="0" smtClean="0">
                <a:solidFill>
                  <a:schemeClr val="bg1">
                    <a:lumMod val="95000"/>
                  </a:schemeClr>
                </a:solidFill>
              </a:rPr>
              <a:t>	</a:t>
            </a:r>
            <a:r>
              <a:rPr lang="en-US" altLang="zh-CN" sz="2400" dirty="0" smtClean="0">
                <a:solidFill>
                  <a:srgbClr val="FFFFFF"/>
                </a:solidFill>
              </a:rPr>
              <a:t>	</a:t>
            </a:r>
            <a:r>
              <a:rPr lang="en-US" altLang="zh-CN" sz="2400" b="1" dirty="0" smtClean="0">
                <a:solidFill>
                  <a:srgbClr val="FFFFFF"/>
                </a:solidFill>
              </a:rPr>
              <a:t>M6D</a:t>
            </a:r>
            <a:r>
              <a:rPr lang="zh-CN" altLang="en-US" sz="2400" b="1" dirty="0" smtClean="0">
                <a:solidFill>
                  <a:srgbClr val="FFFFFF"/>
                </a:solidFill>
              </a:rPr>
              <a:t>的建模方式：</a:t>
            </a:r>
            <a:endParaRPr lang="en-US" altLang="zh-CN" sz="2400" b="1" dirty="0" smtClean="0">
              <a:solidFill>
                <a:srgbClr val="FFFFFF"/>
              </a:solidFill>
            </a:endParaRPr>
          </a:p>
          <a:p>
            <a:pPr marL="969963" lvl="1" indent="639763"/>
            <a:r>
              <a:rPr lang="zh-CN" altLang="en-US" sz="2000" dirty="0" smtClean="0">
                <a:solidFill>
                  <a:srgbClr val="FFFFFF"/>
                </a:solidFill>
              </a:rPr>
              <a:t>直接对</a:t>
            </a:r>
            <a:r>
              <a:rPr lang="en-US" altLang="zh-CN" sz="2000" dirty="0" smtClean="0">
                <a:solidFill>
                  <a:srgbClr val="FFFFFF"/>
                </a:solidFill>
              </a:rPr>
              <a:t>PVCVR</a:t>
            </a:r>
            <a:r>
              <a:rPr lang="zh-CN" altLang="en-US" sz="2000" dirty="0" smtClean="0">
                <a:solidFill>
                  <a:srgbClr val="FFFFFF"/>
                </a:solidFill>
              </a:rPr>
              <a:t>建模，例如</a:t>
            </a:r>
            <a:r>
              <a:rPr lang="en-US" altLang="zh-CN" sz="2000" dirty="0" smtClean="0">
                <a:solidFill>
                  <a:srgbClr val="FFFFFF"/>
                </a:solidFill>
              </a:rPr>
              <a:t>P(</a:t>
            </a:r>
            <a:r>
              <a:rPr lang="en-US" altLang="zh-CN" sz="2000" dirty="0" err="1" smtClean="0">
                <a:solidFill>
                  <a:srgbClr val="FFFFFF"/>
                </a:solidFill>
              </a:rPr>
              <a:t>conversion|s,i</a:t>
            </a:r>
            <a:r>
              <a:rPr lang="en-US" altLang="zh-CN" sz="2000" dirty="0" smtClean="0">
                <a:solidFill>
                  <a:srgbClr val="FFFFFF"/>
                </a:solidFill>
              </a:rPr>
              <a:t>)</a:t>
            </a:r>
          </a:p>
          <a:p>
            <a:pPr marL="514350" lvl="1" indent="-514350"/>
            <a:endParaRPr lang="en-US" altLang="zh-CN" sz="2400" dirty="0" smtClean="0">
              <a:solidFill>
                <a:srgbClr val="FFFFFF"/>
              </a:solidFill>
            </a:endParaRPr>
          </a:p>
          <a:p>
            <a:pPr marL="514350" lvl="1" indent="-514350">
              <a:lnSpc>
                <a:spcPct val="150000"/>
              </a:lnSpc>
            </a:pPr>
            <a:r>
              <a:rPr lang="en-US" altLang="zh-CN" sz="2400" dirty="0" smtClean="0">
                <a:solidFill>
                  <a:srgbClr val="FFFFFF"/>
                </a:solidFill>
              </a:rPr>
              <a:t>		</a:t>
            </a:r>
            <a:r>
              <a:rPr lang="zh-CN" altLang="en-US" sz="2400" b="1" dirty="0" smtClean="0">
                <a:solidFill>
                  <a:srgbClr val="FFFFFF"/>
                </a:solidFill>
              </a:rPr>
              <a:t>其他建模方式：</a:t>
            </a:r>
            <a:endParaRPr lang="en-US" altLang="zh-CN" sz="2400" b="1" dirty="0" smtClean="0">
              <a:solidFill>
                <a:srgbClr val="FFFFFF"/>
              </a:solidFill>
            </a:endParaRPr>
          </a:p>
          <a:p>
            <a:pPr marL="1611313" lvl="1" indent="-1588"/>
            <a:r>
              <a:rPr lang="zh-CN" altLang="en-US" sz="2000" dirty="0" smtClean="0">
                <a:solidFill>
                  <a:srgbClr val="FFFFFF"/>
                </a:solidFill>
              </a:rPr>
              <a:t>对</a:t>
            </a:r>
            <a:r>
              <a:rPr lang="en-US" altLang="zh-CN" sz="2000" dirty="0" smtClean="0">
                <a:solidFill>
                  <a:srgbClr val="FFFFFF"/>
                </a:solidFill>
              </a:rPr>
              <a:t>CTR</a:t>
            </a:r>
            <a:r>
              <a:rPr lang="zh-CN" altLang="en-US" sz="2000" dirty="0" smtClean="0">
                <a:solidFill>
                  <a:srgbClr val="FFFFFF"/>
                </a:solidFill>
              </a:rPr>
              <a:t>和</a:t>
            </a:r>
            <a:r>
              <a:rPr lang="en-US" altLang="zh-CN" sz="2000" dirty="0" smtClean="0">
                <a:solidFill>
                  <a:srgbClr val="FFFFFF"/>
                </a:solidFill>
              </a:rPr>
              <a:t>CVR</a:t>
            </a:r>
            <a:r>
              <a:rPr lang="zh-CN" altLang="en-US" sz="2000" dirty="0" smtClean="0">
                <a:solidFill>
                  <a:srgbClr val="FFFFFF"/>
                </a:solidFill>
              </a:rPr>
              <a:t>分别建模，例如分别对</a:t>
            </a:r>
            <a:r>
              <a:rPr lang="en-US" altLang="zh-CN" sz="2000" dirty="0" smtClean="0">
                <a:solidFill>
                  <a:srgbClr val="FFFFFF"/>
                </a:solidFill>
              </a:rPr>
              <a:t>P(</a:t>
            </a:r>
            <a:r>
              <a:rPr lang="en-US" altLang="zh-CN" sz="2000" dirty="0" err="1" smtClean="0">
                <a:solidFill>
                  <a:srgbClr val="FFFFFF"/>
                </a:solidFill>
              </a:rPr>
              <a:t>click|s,i</a:t>
            </a:r>
            <a:r>
              <a:rPr lang="en-US" altLang="zh-CN" sz="2000" dirty="0" smtClean="0">
                <a:solidFill>
                  <a:srgbClr val="FFFFFF"/>
                </a:solidFill>
              </a:rPr>
              <a:t>)*(</a:t>
            </a:r>
            <a:r>
              <a:rPr lang="en-US" altLang="zh-CN" sz="2000" dirty="0" err="1" smtClean="0">
                <a:solidFill>
                  <a:srgbClr val="FFFFFF"/>
                </a:solidFill>
              </a:rPr>
              <a:t>conversion|click,s,i</a:t>
            </a:r>
            <a:r>
              <a:rPr lang="en-US" altLang="zh-CN" sz="2000" dirty="0" smtClean="0">
                <a:solidFill>
                  <a:srgbClr val="FFFFFF"/>
                </a:solidFill>
              </a:rPr>
              <a:t>)</a:t>
            </a:r>
            <a:r>
              <a:rPr lang="zh-CN" altLang="en-US" sz="2000" dirty="0" smtClean="0">
                <a:solidFill>
                  <a:srgbClr val="FFFFFF"/>
                </a:solidFill>
              </a:rPr>
              <a:t>。这样如果有点击数据，可以把点击数据利用起来，效果有可能比直接对转化建模更好一点。</a:t>
            </a:r>
            <a:endParaRPr lang="en-US" altLang="zh-CN" sz="2000" dirty="0" smtClean="0">
              <a:solidFill>
                <a:srgbClr val="FFFFFF"/>
              </a:solidFill>
            </a:endParaRPr>
          </a:p>
          <a:p>
            <a:pPr marL="514350" lvl="1" indent="-514350"/>
            <a:endParaRPr lang="en-US" altLang="zh-CN" sz="3200" b="1" spc="-100" dirty="0" smtClean="0">
              <a:solidFill>
                <a:schemeClr val="bg1">
                  <a:lumMod val="95000"/>
                </a:schemeClr>
              </a:solidFill>
            </a:endParaRPr>
          </a:p>
        </p:txBody>
      </p:sp>
    </p:spTree>
    <p:extLst>
      <p:ext uri="{BB962C8B-B14F-4D97-AF65-F5344CB8AC3E}">
        <p14:creationId xmlns:p14="http://schemas.microsoft.com/office/powerpoint/2010/main" xmlns="" val="4163446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9600" y="2710012"/>
            <a:ext cx="10948532" cy="472670"/>
          </a:xfrm>
        </p:spPr>
        <p:txBody>
          <a:bodyPr>
            <a:normAutofit fontScale="85000" lnSpcReduction="20000"/>
          </a:bodyPr>
          <a:lstStyle/>
          <a:p>
            <a:r>
              <a:rPr lang="en-US" altLang="zh-CN" sz="4000" dirty="0" smtClean="0">
                <a:solidFill>
                  <a:schemeClr val="bg1">
                    <a:lumMod val="95000"/>
                  </a:schemeClr>
                </a:solidFill>
                <a:latin typeface="+mn-lt"/>
              </a:rPr>
              <a:t>Part I : M6D DSP</a:t>
            </a:r>
            <a:r>
              <a:rPr lang="zh-CN" altLang="en-US" sz="4000" dirty="0" smtClean="0">
                <a:solidFill>
                  <a:schemeClr val="bg1">
                    <a:lumMod val="95000"/>
                  </a:schemeClr>
                </a:solidFill>
                <a:latin typeface="+mn-lt"/>
              </a:rPr>
              <a:t>工作的整体流程</a:t>
            </a:r>
          </a:p>
          <a:p>
            <a:endParaRPr lang="zh-CN" alt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defTabSz="914400"/>
            <a:r>
              <a:rPr lang="en-US" altLang="zh-CN" kern="0" smtClean="0"/>
              <a:t>Page </a:t>
            </a:r>
            <a:fld id="{F32FAEB7-D945-47EF-8031-93280887D3E5}" type="slidenum">
              <a:rPr lang="zh-CN" altLang="en-US" kern="0" smtClean="0"/>
              <a:pPr defTabSz="914400"/>
              <a:t>30</a:t>
            </a:fld>
            <a:endParaRPr lang="zh-CN" altLang="en-US" kern="0" dirty="0" smtClean="0"/>
          </a:p>
        </p:txBody>
      </p:sp>
      <p:sp>
        <p:nvSpPr>
          <p:cNvPr id="3" name="内容占位符 2"/>
          <p:cNvSpPr>
            <a:spLocks noGrp="1"/>
          </p:cNvSpPr>
          <p:nvPr>
            <p:ph sz="quarter" idx="10"/>
          </p:nvPr>
        </p:nvSpPr>
        <p:spPr/>
        <p:txBody>
          <a:bodyPr/>
          <a:lstStyle/>
          <a:p>
            <a:r>
              <a:rPr lang="zh-CN" altLang="en-US" dirty="0" smtClean="0">
                <a:solidFill>
                  <a:srgbClr val="FFFFFF"/>
                </a:solidFill>
              </a:rPr>
              <a:t>延伸讨论</a:t>
            </a:r>
            <a:endParaRPr lang="zh-CN" altLang="en-US" dirty="0">
              <a:solidFill>
                <a:srgbClr val="FFFFFF"/>
              </a:solidFill>
            </a:endParaRPr>
          </a:p>
        </p:txBody>
      </p:sp>
      <p:sp>
        <p:nvSpPr>
          <p:cNvPr id="5" name="TextBox 4"/>
          <p:cNvSpPr txBox="1"/>
          <p:nvPr/>
        </p:nvSpPr>
        <p:spPr>
          <a:xfrm>
            <a:off x="641443" y="1296542"/>
            <a:ext cx="10904563" cy="3708708"/>
          </a:xfrm>
          <a:prstGeom prst="rect">
            <a:avLst/>
          </a:prstGeom>
          <a:noFill/>
        </p:spPr>
        <p:txBody>
          <a:bodyPr wrap="square" rtlCol="0">
            <a:spAutoFit/>
          </a:bodyPr>
          <a:lstStyle/>
          <a:p>
            <a:pPr marL="971532" lvl="1" indent="-514350"/>
            <a:endParaRPr lang="en-US" altLang="zh-CN" sz="1100" b="1" dirty="0" smtClean="0">
              <a:solidFill>
                <a:srgbClr val="FFFFFF"/>
              </a:solidFill>
            </a:endParaRPr>
          </a:p>
          <a:p>
            <a:pPr marL="514350" lvl="1" indent="-514350">
              <a:buAutoNum type="arabicPeriod" startAt="4"/>
            </a:pPr>
            <a:r>
              <a:rPr lang="en-US" altLang="zh-CN" sz="3200" b="1" dirty="0" smtClean="0">
                <a:solidFill>
                  <a:srgbClr val="FFFFFF"/>
                </a:solidFill>
              </a:rPr>
              <a:t>Bid Landscape Forecasting</a:t>
            </a:r>
          </a:p>
          <a:p>
            <a:pPr marL="514350" lvl="1" indent="-514350"/>
            <a:endParaRPr lang="en-US" altLang="zh-CN" sz="2400" b="1" spc="-100" dirty="0" smtClean="0">
              <a:solidFill>
                <a:schemeClr val="bg1">
                  <a:lumMod val="95000"/>
                </a:schemeClr>
              </a:solidFill>
            </a:endParaRPr>
          </a:p>
          <a:p>
            <a:pPr marL="1785938" lvl="1" indent="-887413"/>
            <a:r>
              <a:rPr lang="zh-CN" altLang="en-US" sz="2400" b="1" dirty="0" smtClean="0">
                <a:solidFill>
                  <a:srgbClr val="FFFFFF"/>
                </a:solidFill>
              </a:rPr>
              <a:t>目标：</a:t>
            </a:r>
            <a:r>
              <a:rPr lang="zh-CN" altLang="en-US" sz="2400" dirty="0" smtClean="0">
                <a:solidFill>
                  <a:srgbClr val="FFFFFF"/>
                </a:solidFill>
              </a:rPr>
              <a:t>对一个</a:t>
            </a:r>
            <a:r>
              <a:rPr lang="en-US" altLang="zh-CN" sz="2400" dirty="0" smtClean="0">
                <a:solidFill>
                  <a:srgbClr val="FFFFFF"/>
                </a:solidFill>
              </a:rPr>
              <a:t>Campaign</a:t>
            </a:r>
            <a:r>
              <a:rPr lang="zh-CN" altLang="en-US" sz="2400" dirty="0" smtClean="0">
                <a:solidFill>
                  <a:srgbClr val="FFFFFF"/>
                </a:solidFill>
              </a:rPr>
              <a:t>（尤其是新的</a:t>
            </a:r>
            <a:r>
              <a:rPr lang="en-US" altLang="zh-CN" sz="2400" dirty="0" smtClean="0">
                <a:solidFill>
                  <a:srgbClr val="FFFFFF"/>
                </a:solidFill>
              </a:rPr>
              <a:t>Campaign</a:t>
            </a:r>
            <a:r>
              <a:rPr lang="zh-CN" altLang="en-US" sz="2400" dirty="0" smtClean="0">
                <a:solidFill>
                  <a:srgbClr val="FFFFFF"/>
                </a:solidFill>
              </a:rPr>
              <a:t>，或修改过设置的</a:t>
            </a:r>
            <a:r>
              <a:rPr lang="en-US" altLang="zh-CN" sz="2400" dirty="0" smtClean="0">
                <a:solidFill>
                  <a:srgbClr val="FFFFFF"/>
                </a:solidFill>
              </a:rPr>
              <a:t>Campaign</a:t>
            </a:r>
            <a:r>
              <a:rPr lang="zh-CN" altLang="en-US" sz="2400" dirty="0" smtClean="0">
                <a:solidFill>
                  <a:srgbClr val="FFFFFF"/>
                </a:solidFill>
              </a:rPr>
              <a:t>），预估在某个</a:t>
            </a:r>
            <a:r>
              <a:rPr lang="en-US" altLang="zh-CN" sz="2400" dirty="0" smtClean="0">
                <a:solidFill>
                  <a:srgbClr val="FFFFFF"/>
                </a:solidFill>
              </a:rPr>
              <a:t>bid</a:t>
            </a:r>
            <a:r>
              <a:rPr lang="zh-CN" altLang="en-US" sz="2400" dirty="0" smtClean="0">
                <a:solidFill>
                  <a:srgbClr val="FFFFFF"/>
                </a:solidFill>
              </a:rPr>
              <a:t>下，可以买到多少流量。</a:t>
            </a:r>
            <a:endParaRPr lang="en-US" altLang="zh-CN" sz="2400" dirty="0" smtClean="0">
              <a:solidFill>
                <a:srgbClr val="FFFFFF"/>
              </a:solidFill>
            </a:endParaRPr>
          </a:p>
          <a:p>
            <a:pPr marL="1785938" lvl="1" indent="-887413"/>
            <a:endParaRPr lang="en-US" altLang="zh-CN" sz="2400" dirty="0" smtClean="0">
              <a:solidFill>
                <a:srgbClr val="FFFFFF"/>
              </a:solidFill>
            </a:endParaRPr>
          </a:p>
          <a:p>
            <a:pPr marL="1785938" lvl="1" indent="-887413"/>
            <a:r>
              <a:rPr lang="zh-CN" altLang="en-US" sz="2400" b="1" dirty="0" smtClean="0">
                <a:solidFill>
                  <a:srgbClr val="FFFFFF"/>
                </a:solidFill>
              </a:rPr>
              <a:t>影响因素</a:t>
            </a:r>
            <a:r>
              <a:rPr lang="zh-CN" altLang="en-US" sz="2400" b="1" dirty="0" smtClean="0">
                <a:solidFill>
                  <a:srgbClr val="FFFFFF"/>
                </a:solidFill>
                <a:sym typeface="Wingdings" pitchFamily="2" charset="2"/>
              </a:rPr>
              <a:t>：</a:t>
            </a:r>
            <a:r>
              <a:rPr lang="zh-CN" altLang="en-US" sz="2400" dirty="0" smtClean="0">
                <a:solidFill>
                  <a:srgbClr val="FFFFFF"/>
                </a:solidFill>
                <a:sym typeface="Wingdings" pitchFamily="2" charset="2"/>
              </a:rPr>
              <a:t>（</a:t>
            </a:r>
            <a:r>
              <a:rPr lang="en-US" altLang="zh-CN" sz="2400" dirty="0" smtClean="0">
                <a:solidFill>
                  <a:srgbClr val="FFFFFF"/>
                </a:solidFill>
                <a:sym typeface="Wingdings" pitchFamily="2" charset="2"/>
              </a:rPr>
              <a:t>1</a:t>
            </a:r>
            <a:r>
              <a:rPr lang="zh-CN" altLang="en-US" sz="2400" dirty="0" smtClean="0">
                <a:solidFill>
                  <a:srgbClr val="FFFFFF"/>
                </a:solidFill>
                <a:sym typeface="Wingdings" pitchFamily="2" charset="2"/>
              </a:rPr>
              <a:t>）竞争对手出价情况。（</a:t>
            </a:r>
            <a:r>
              <a:rPr lang="en-US" altLang="zh-CN" sz="2400" dirty="0" smtClean="0">
                <a:solidFill>
                  <a:srgbClr val="FFFFFF"/>
                </a:solidFill>
                <a:sym typeface="Wingdings" pitchFamily="2" charset="2"/>
              </a:rPr>
              <a:t>2</a:t>
            </a:r>
            <a:r>
              <a:rPr lang="zh-CN" altLang="en-US" sz="2400" dirty="0" smtClean="0">
                <a:solidFill>
                  <a:srgbClr val="FFFFFF"/>
                </a:solidFill>
                <a:sym typeface="Wingdings" pitchFamily="2" charset="2"/>
              </a:rPr>
              <a:t>）市场流量供给</a:t>
            </a:r>
            <a:endParaRPr lang="en-US" altLang="zh-CN" sz="2400" dirty="0" smtClean="0">
              <a:solidFill>
                <a:srgbClr val="FFFFFF"/>
              </a:solidFill>
              <a:sym typeface="Wingdings" pitchFamily="2" charset="2"/>
            </a:endParaRPr>
          </a:p>
          <a:p>
            <a:pPr marL="1785938" lvl="1" indent="-887413"/>
            <a:endParaRPr lang="en-US" altLang="zh-CN" sz="2400" dirty="0" smtClean="0">
              <a:solidFill>
                <a:srgbClr val="FFFFFF"/>
              </a:solidFill>
              <a:sym typeface="Wingdings" pitchFamily="2" charset="2"/>
            </a:endParaRPr>
          </a:p>
          <a:p>
            <a:pPr marL="1785938" lvl="1" indent="-887413"/>
            <a:r>
              <a:rPr lang="zh-CN" altLang="en-US" sz="2400" b="1" dirty="0" smtClean="0">
                <a:solidFill>
                  <a:srgbClr val="FFFFFF"/>
                </a:solidFill>
                <a:sym typeface="Wingdings" pitchFamily="2" charset="2"/>
              </a:rPr>
              <a:t>基本思路：</a:t>
            </a:r>
            <a:r>
              <a:rPr lang="zh-CN" altLang="en-US" sz="2400" dirty="0" smtClean="0">
                <a:solidFill>
                  <a:srgbClr val="FFFFFF"/>
                </a:solidFill>
                <a:sym typeface="Wingdings" pitchFamily="2" charset="2"/>
              </a:rPr>
              <a:t>参考其他稳定投放过的</a:t>
            </a:r>
            <a:r>
              <a:rPr lang="en-US" altLang="zh-CN" sz="2400" dirty="0" smtClean="0">
                <a:solidFill>
                  <a:srgbClr val="FFFFFF"/>
                </a:solidFill>
                <a:sym typeface="Wingdings" pitchFamily="2" charset="2"/>
              </a:rPr>
              <a:t>Campaign</a:t>
            </a:r>
            <a:r>
              <a:rPr lang="zh-CN" altLang="en-US" sz="2400" dirty="0" smtClean="0">
                <a:solidFill>
                  <a:srgbClr val="FFFFFF"/>
                </a:solidFill>
                <a:sym typeface="Wingdings" pitchFamily="2" charset="2"/>
              </a:rPr>
              <a:t>的出价与购买到的流量的关系。</a:t>
            </a:r>
            <a:endParaRPr lang="en-US" altLang="zh-CN" sz="2400" dirty="0" smtClean="0">
              <a:solidFill>
                <a:srgbClr val="FFFFFF"/>
              </a:solidFill>
            </a:endParaRPr>
          </a:p>
          <a:p>
            <a:pPr marL="514350" lvl="1" indent="-514350"/>
            <a:r>
              <a:rPr lang="en-US" altLang="zh-CN" sz="2400" b="1" spc="-100" dirty="0" smtClean="0">
                <a:solidFill>
                  <a:srgbClr val="FFFFFF"/>
                </a:solidFill>
              </a:rPr>
              <a:t>		</a:t>
            </a:r>
            <a:endParaRPr lang="en-US" altLang="zh-CN" sz="3200" b="1" spc="-100" dirty="0" smtClean="0">
              <a:solidFill>
                <a:schemeClr val="bg1">
                  <a:lumMod val="95000"/>
                </a:schemeClr>
              </a:solidFill>
            </a:endParaRPr>
          </a:p>
        </p:txBody>
      </p:sp>
    </p:spTree>
    <p:extLst>
      <p:ext uri="{BB962C8B-B14F-4D97-AF65-F5344CB8AC3E}">
        <p14:creationId xmlns:p14="http://schemas.microsoft.com/office/powerpoint/2010/main" xmlns="" val="4163446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altLang="zh-CN" dirty="0" smtClean="0"/>
              <a:t>References</a:t>
            </a:r>
            <a:endParaRPr lang="zh-CN" altLang="en-US" dirty="0"/>
          </a:p>
        </p:txBody>
      </p:sp>
      <p:sp>
        <p:nvSpPr>
          <p:cNvPr id="11" name="内容占位符 10"/>
          <p:cNvSpPr>
            <a:spLocks noGrp="1"/>
          </p:cNvSpPr>
          <p:nvPr>
            <p:ph idx="1"/>
          </p:nvPr>
        </p:nvSpPr>
        <p:spPr/>
        <p:txBody>
          <a:bodyPr/>
          <a:lstStyle/>
          <a:p>
            <a:pPr fontAlgn="base">
              <a:buNone/>
            </a:pPr>
            <a:r>
              <a:rPr lang="en-US" sz="2400" dirty="0" smtClean="0"/>
              <a:t>[1] Bid Optimizing and Inventory Scoring in Targeted Online Advertising</a:t>
            </a:r>
          </a:p>
          <a:p>
            <a:pPr fontAlgn="base">
              <a:buNone/>
            </a:pPr>
            <a:r>
              <a:rPr lang="en-US" sz="2400" dirty="0" smtClean="0"/>
              <a:t>[2] Design Principles of Massive, Robust Prediction Systems</a:t>
            </a:r>
          </a:p>
          <a:p>
            <a:pPr fontAlgn="base">
              <a:buNone/>
            </a:pPr>
            <a:r>
              <a:rPr lang="en-US" sz="2400" dirty="0" smtClean="0"/>
              <a:t>[3] Bid Landscape forecasting in Online Ad Exchange Marketplace</a:t>
            </a:r>
          </a:p>
          <a:p>
            <a:pPr fontAlgn="base">
              <a:buNone/>
            </a:pPr>
            <a:r>
              <a:rPr lang="en-US" sz="2400" dirty="0" smtClean="0"/>
              <a:t>[4] 师徒网刘鹏老师《计算广告学》课件：</a:t>
            </a:r>
            <a:r>
              <a:rPr lang="en-US" sz="2400" dirty="0" smtClean="0">
                <a:solidFill>
                  <a:schemeClr val="tx1"/>
                </a:solidFill>
              </a:rPr>
              <a:t>http://</a:t>
            </a:r>
            <a:r>
              <a:rPr lang="en-US" sz="2400" dirty="0" err="1" smtClean="0">
                <a:solidFill>
                  <a:schemeClr val="tx1"/>
                </a:solidFill>
              </a:rPr>
              <a:t>www.sheetoo.com</a:t>
            </a:r>
            <a:r>
              <a:rPr lang="en-US" sz="2400" dirty="0" smtClean="0">
                <a:solidFill>
                  <a:schemeClr val="tx1"/>
                </a:solidFill>
              </a:rPr>
              <a:t>/app/course/</a:t>
            </a:r>
            <a:r>
              <a:rPr lang="en-US" sz="2400" dirty="0" err="1" smtClean="0">
                <a:solidFill>
                  <a:schemeClr val="tx1"/>
                </a:solidFill>
              </a:rPr>
              <a:t>overview?course_id</a:t>
            </a:r>
            <a:r>
              <a:rPr lang="en-US" sz="2400" dirty="0" smtClean="0">
                <a:solidFill>
                  <a:schemeClr val="tx1"/>
                </a:solidFill>
              </a:rPr>
              <a:t>=200</a:t>
            </a:r>
          </a:p>
          <a:p>
            <a:endParaRPr lang="zh-CN" altLang="en-US" dirty="0"/>
          </a:p>
        </p:txBody>
      </p:sp>
      <p:sp>
        <p:nvSpPr>
          <p:cNvPr id="2" name="灯片编号占位符 1"/>
          <p:cNvSpPr>
            <a:spLocks noGrp="1"/>
          </p:cNvSpPr>
          <p:nvPr>
            <p:ph type="sldNum" sz="quarter" idx="4"/>
          </p:nvPr>
        </p:nvSpPr>
        <p:spPr>
          <a:prstGeom prst="rect">
            <a:avLst/>
          </a:prstGeom>
        </p:spPr>
        <p:txBody>
          <a:bodyPr/>
          <a:lstStyle/>
          <a:p>
            <a:pPr defTabSz="914400"/>
            <a:r>
              <a:rPr lang="en-US" altLang="zh-CN" kern="0" smtClean="0"/>
              <a:t>Page </a:t>
            </a:r>
            <a:fld id="{F32FAEB7-D945-47EF-8031-93280887D3E5}" type="slidenum">
              <a:rPr lang="zh-CN" altLang="en-US" kern="0" smtClean="0"/>
              <a:pPr defTabSz="914400"/>
              <a:t>31</a:t>
            </a:fld>
            <a:endParaRPr lang="zh-CN" altLang="en-US" kern="0" dirty="0" smtClean="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25" y="3534766"/>
            <a:ext cx="4872251" cy="1892826"/>
          </a:xfrm>
          <a:prstGeom prst="rect">
            <a:avLst/>
          </a:prstGeom>
        </p:spPr>
        <p:txBody>
          <a:bodyPr vert="horz" wrap="square" lIns="91440" tIns="45720" rIns="91440" bIns="45720" rtlCol="0" anchor="ctr">
            <a:spAutoFit/>
          </a:bodyPr>
          <a:lstStyle/>
          <a:p>
            <a:pPr defTabSz="914400">
              <a:lnSpc>
                <a:spcPct val="150000"/>
              </a:lnSpc>
            </a:pPr>
            <a:r>
              <a:rPr lang="en-US" altLang="zh-CN" sz="2400" b="1" kern="0" dirty="0" smtClean="0">
                <a:solidFill>
                  <a:schemeClr val="bg1"/>
                </a:solidFill>
                <a:latin typeface="Calibri"/>
              </a:rPr>
              <a:t>Contact Info: </a:t>
            </a:r>
            <a:r>
              <a:rPr lang="en-US" altLang="zh-CN" b="1" kern="0" dirty="0" smtClean="0">
                <a:solidFill>
                  <a:schemeClr val="bg1"/>
                </a:solidFill>
                <a:latin typeface="Calibri"/>
              </a:rPr>
              <a:t>	</a:t>
            </a:r>
          </a:p>
          <a:p>
            <a:pPr defTabSz="914400">
              <a:lnSpc>
                <a:spcPct val="150000"/>
              </a:lnSpc>
            </a:pPr>
            <a:r>
              <a:rPr lang="en-US" altLang="zh-CN" kern="0" dirty="0" smtClean="0">
                <a:solidFill>
                  <a:schemeClr val="bg1"/>
                </a:solidFill>
                <a:latin typeface="Calibri"/>
              </a:rPr>
              <a:t>       </a:t>
            </a:r>
            <a:r>
              <a:rPr lang="zh-CN" altLang="en-US" kern="0" dirty="0" smtClean="0">
                <a:solidFill>
                  <a:schemeClr val="bg1"/>
                </a:solidFill>
                <a:latin typeface="Calibri"/>
              </a:rPr>
              <a:t>邮箱</a:t>
            </a:r>
            <a:r>
              <a:rPr lang="en-US" altLang="zh-CN" kern="0" dirty="0" smtClean="0">
                <a:solidFill>
                  <a:schemeClr val="bg1"/>
                </a:solidFill>
                <a:latin typeface="Calibri"/>
              </a:rPr>
              <a:t>:   jiangshenok@hotmail.com</a:t>
            </a:r>
          </a:p>
          <a:p>
            <a:pPr defTabSz="914400">
              <a:lnSpc>
                <a:spcPct val="150000"/>
              </a:lnSpc>
            </a:pPr>
            <a:r>
              <a:rPr lang="zh-CN" altLang="en-US" kern="0" dirty="0" smtClean="0">
                <a:solidFill>
                  <a:schemeClr val="bg1"/>
                </a:solidFill>
                <a:latin typeface="Calibri"/>
              </a:rPr>
              <a:t>       新浪微博</a:t>
            </a:r>
            <a:r>
              <a:rPr lang="en-US" altLang="zh-CN" kern="0" dirty="0" smtClean="0">
                <a:solidFill>
                  <a:schemeClr val="bg1"/>
                </a:solidFill>
                <a:latin typeface="Calibri"/>
              </a:rPr>
              <a:t>:   </a:t>
            </a:r>
            <a:r>
              <a:rPr lang="zh-CN" altLang="en-US" kern="0" dirty="0" smtClean="0">
                <a:solidFill>
                  <a:schemeClr val="bg1"/>
                </a:solidFill>
                <a:latin typeface="Calibri"/>
              </a:rPr>
              <a:t>江申</a:t>
            </a:r>
            <a:r>
              <a:rPr lang="en-US" altLang="zh-CN" kern="0" dirty="0" smtClean="0">
                <a:solidFill>
                  <a:schemeClr val="bg1"/>
                </a:solidFill>
                <a:latin typeface="Calibri"/>
              </a:rPr>
              <a:t>_Johnson</a:t>
            </a:r>
          </a:p>
          <a:p>
            <a:pPr defTabSz="914400">
              <a:lnSpc>
                <a:spcPct val="150000"/>
              </a:lnSpc>
            </a:pPr>
            <a:r>
              <a:rPr lang="en-US" altLang="zh-CN" kern="0" dirty="0" smtClean="0">
                <a:solidFill>
                  <a:schemeClr val="bg1"/>
                </a:solidFill>
                <a:latin typeface="Calibri"/>
              </a:rPr>
              <a:t>       </a:t>
            </a:r>
            <a:r>
              <a:rPr lang="zh-CN" altLang="en-US" kern="0" dirty="0" smtClean="0">
                <a:solidFill>
                  <a:schemeClr val="bg1"/>
                </a:solidFill>
                <a:latin typeface="Calibri"/>
              </a:rPr>
              <a:t>技术博客</a:t>
            </a:r>
            <a:r>
              <a:rPr lang="en-US" altLang="zh-CN" kern="0" dirty="0" smtClean="0">
                <a:solidFill>
                  <a:schemeClr val="bg1"/>
                </a:solidFill>
                <a:latin typeface="Calibri"/>
              </a:rPr>
              <a:t>:   www.TechInAds.com</a:t>
            </a:r>
            <a:endParaRPr lang="zh-CN" altLang="en-US" kern="0" dirty="0" err="1" smtClean="0">
              <a:solidFill>
                <a:schemeClr val="bg1"/>
              </a:solidFill>
              <a:latin typeface="Calibri"/>
            </a:endParaRPr>
          </a:p>
        </p:txBody>
      </p:sp>
    </p:spTree>
    <p:extLst>
      <p:ext uri="{BB962C8B-B14F-4D97-AF65-F5344CB8AC3E}">
        <p14:creationId xmlns:p14="http://schemas.microsoft.com/office/powerpoint/2010/main" xmlns="" val="5200108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dirty="0" smtClean="0"/>
              <a:t>M6D DSP</a:t>
            </a:r>
            <a:r>
              <a:rPr lang="zh-CN" altLang="en-US" dirty="0" smtClean="0"/>
              <a:t>工作的整体流程</a:t>
            </a:r>
          </a:p>
          <a:p>
            <a:endParaRPr lang="zh-CN" altLang="en-US" dirty="0"/>
          </a:p>
        </p:txBody>
      </p:sp>
      <p:sp>
        <p:nvSpPr>
          <p:cNvPr id="4" name="灯片编号占位符 3"/>
          <p:cNvSpPr>
            <a:spLocks noGrp="1"/>
          </p:cNvSpPr>
          <p:nvPr>
            <p:ph type="sldNum" sz="quarter" idx="4"/>
          </p:nvPr>
        </p:nvSpPr>
        <p:spPr/>
        <p:txBody>
          <a:bodyPr/>
          <a:lstStyle/>
          <a:p>
            <a:pPr defTabSz="914400"/>
            <a:r>
              <a:rPr lang="en-US" altLang="zh-CN" kern="0" dirty="0" smtClean="0">
                <a:latin typeface="Calibri"/>
              </a:rPr>
              <a:t>Page </a:t>
            </a:r>
            <a:fld id="{F32FAEB7-D945-47EF-8031-93280887D3E5}" type="slidenum">
              <a:rPr lang="zh-CN" altLang="en-US" kern="0" smtClean="0">
                <a:latin typeface="Calibri"/>
              </a:rPr>
              <a:pPr defTabSz="914400"/>
              <a:t>4</a:t>
            </a:fld>
            <a:endParaRPr lang="zh-CN" altLang="en-US" kern="0" dirty="0" smtClean="0">
              <a:latin typeface="Calibri"/>
            </a:endParaRPr>
          </a:p>
        </p:txBody>
      </p:sp>
      <p:sp>
        <p:nvSpPr>
          <p:cNvPr id="5" name="TextBox 4"/>
          <p:cNvSpPr txBox="1"/>
          <p:nvPr/>
        </p:nvSpPr>
        <p:spPr>
          <a:xfrm>
            <a:off x="668740" y="1337484"/>
            <a:ext cx="10740788" cy="4555093"/>
          </a:xfrm>
          <a:prstGeom prst="rect">
            <a:avLst/>
          </a:prstGeom>
          <a:noFill/>
        </p:spPr>
        <p:txBody>
          <a:bodyPr wrap="square" lIns="0" tIns="0" rIns="0" bIns="0" rtlCol="0">
            <a:spAutoFit/>
          </a:bodyPr>
          <a:lstStyle/>
          <a:p>
            <a:pPr marL="514350" indent="-514350">
              <a:buAutoNum type="arabicPeriod"/>
            </a:pPr>
            <a:r>
              <a:rPr lang="zh-CN" altLang="en-US" sz="3200" b="1" dirty="0" smtClean="0"/>
              <a:t>追踪用户行为 （</a:t>
            </a:r>
            <a:r>
              <a:rPr lang="en-US" altLang="zh-CN" sz="3200" b="1" dirty="0" smtClean="0"/>
              <a:t>Behavior Tracking</a:t>
            </a:r>
            <a:r>
              <a:rPr lang="zh-CN" altLang="en-US" sz="3200" b="1" dirty="0" smtClean="0"/>
              <a:t>）</a:t>
            </a:r>
            <a:endParaRPr lang="en-US" altLang="zh-CN" sz="3200" b="1" dirty="0" smtClean="0"/>
          </a:p>
          <a:p>
            <a:pPr marL="514350" indent="-514350">
              <a:buAutoNum type="arabicPeriod"/>
            </a:pPr>
            <a:endParaRPr lang="en-US" altLang="zh-CN" sz="2400" b="1" dirty="0" smtClean="0">
              <a:gradFill>
                <a:gsLst>
                  <a:gs pos="0">
                    <a:schemeClr val="tx1"/>
                  </a:gs>
                  <a:gs pos="86000">
                    <a:schemeClr val="tx1"/>
                  </a:gs>
                </a:gsLst>
                <a:lin ang="5400000" scaled="0"/>
              </a:gradFill>
              <a:latin typeface="Segoe UI Light" pitchFamily="34" charset="0"/>
            </a:endParaRPr>
          </a:p>
          <a:p>
            <a:pPr marL="514350" indent="-514350">
              <a:lnSpc>
                <a:spcPct val="150000"/>
              </a:lnSpc>
            </a:pPr>
            <a:r>
              <a:rPr lang="en-US" altLang="zh-CN" sz="2400" b="1" dirty="0" smtClean="0"/>
              <a:t>       Action Data </a:t>
            </a:r>
            <a:r>
              <a:rPr lang="zh-CN" altLang="en-US" sz="2400" b="1" dirty="0" smtClean="0"/>
              <a:t>（</a:t>
            </a:r>
            <a:r>
              <a:rPr lang="en-US" altLang="zh-CN" sz="2400" b="1" dirty="0" smtClean="0"/>
              <a:t>Label</a:t>
            </a:r>
            <a:r>
              <a:rPr lang="zh-CN" altLang="en-US" sz="2400" b="1" dirty="0" smtClean="0"/>
              <a:t>数据）</a:t>
            </a:r>
            <a:r>
              <a:rPr lang="en-US" altLang="zh-CN" sz="2400" b="1" dirty="0" smtClean="0">
                <a:gradFill>
                  <a:gsLst>
                    <a:gs pos="0">
                      <a:schemeClr val="tx1"/>
                    </a:gs>
                    <a:gs pos="86000">
                      <a:schemeClr val="tx1"/>
                    </a:gs>
                  </a:gsLst>
                  <a:lin ang="5400000" scaled="0"/>
                </a:gradFill>
                <a:latin typeface="Segoe UI Light" pitchFamily="34" charset="0"/>
              </a:rPr>
              <a:t>:  </a:t>
            </a:r>
          </a:p>
          <a:p>
            <a:pPr marL="514350" indent="563563"/>
            <a:r>
              <a:rPr lang="en-US" altLang="zh-CN" sz="2400" dirty="0" smtClean="0"/>
              <a:t>DSP</a:t>
            </a:r>
            <a:r>
              <a:rPr lang="zh-CN" altLang="en-US" sz="2400" dirty="0" smtClean="0"/>
              <a:t>公司在广告主的网站上埋点（通常是放上一个</a:t>
            </a:r>
            <a:r>
              <a:rPr lang="en-US" altLang="zh-CN" sz="2400" dirty="0" smtClean="0"/>
              <a:t>1x1</a:t>
            </a:r>
            <a:r>
              <a:rPr lang="zh-CN" altLang="en-US" sz="2400" dirty="0" smtClean="0"/>
              <a:t>的不可见像素），这样当互联网用户第一次访问广告主的网站时，就会得到</a:t>
            </a:r>
            <a:r>
              <a:rPr lang="en-US" altLang="zh-CN" sz="2400" dirty="0" smtClean="0"/>
              <a:t>DSP</a:t>
            </a:r>
            <a:r>
              <a:rPr lang="zh-CN" altLang="en-US" sz="2400" dirty="0" smtClean="0"/>
              <a:t>公司的一个</a:t>
            </a:r>
            <a:r>
              <a:rPr lang="en-US" altLang="zh-CN" sz="2400" dirty="0" smtClean="0"/>
              <a:t>cookie</a:t>
            </a:r>
            <a:r>
              <a:rPr lang="zh-CN" altLang="en-US" sz="2400" dirty="0" smtClean="0"/>
              <a:t>。</a:t>
            </a:r>
            <a:endParaRPr lang="en-US" altLang="zh-CN" sz="2400" dirty="0" smtClean="0"/>
          </a:p>
          <a:p>
            <a:pPr marL="514350" indent="-514350"/>
            <a:endParaRPr lang="en-US" altLang="zh-CN" sz="2400" b="1" dirty="0" smtClean="0"/>
          </a:p>
          <a:p>
            <a:pPr marL="514350" indent="-514350">
              <a:lnSpc>
                <a:spcPct val="150000"/>
              </a:lnSpc>
            </a:pPr>
            <a:r>
              <a:rPr lang="en-US" altLang="zh-CN" sz="2400" b="1" dirty="0" smtClean="0"/>
              <a:t>       Mapping Data </a:t>
            </a:r>
            <a:r>
              <a:rPr lang="zh-CN" altLang="en-US" sz="2400" b="1" dirty="0" smtClean="0"/>
              <a:t>（特征数据）</a:t>
            </a:r>
            <a:r>
              <a:rPr lang="en-US" altLang="zh-CN" sz="2400" dirty="0" smtClean="0"/>
              <a:t>: </a:t>
            </a:r>
          </a:p>
          <a:p>
            <a:pPr marL="514350" indent="563563"/>
            <a:r>
              <a:rPr lang="en-US" altLang="zh-CN" sz="2400" dirty="0" smtClean="0"/>
              <a:t>DSP</a:t>
            </a:r>
            <a:r>
              <a:rPr lang="zh-CN" altLang="en-US" sz="2400" dirty="0" smtClean="0"/>
              <a:t>公司还会和第三方的网站合作（例如：新浪，腾讯），在他们的网站上也埋点，或者向</a:t>
            </a:r>
            <a:r>
              <a:rPr lang="en-US" altLang="zh-CN" sz="2400" dirty="0" smtClean="0"/>
              <a:t>DMP</a:t>
            </a:r>
            <a:r>
              <a:rPr lang="zh-CN" altLang="en-US" sz="2400" dirty="0" smtClean="0"/>
              <a:t>购买网民行为数据，这样就可以追踪到网民在这些网站上的行为。</a:t>
            </a:r>
          </a:p>
        </p:txBody>
      </p:sp>
    </p:spTree>
    <p:extLst>
      <p:ext uri="{BB962C8B-B14F-4D97-AF65-F5344CB8AC3E}">
        <p14:creationId xmlns:p14="http://schemas.microsoft.com/office/powerpoint/2010/main" xmlns="" val="26744595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dirty="0" smtClean="0"/>
              <a:t>M6D DSP</a:t>
            </a:r>
            <a:r>
              <a:rPr lang="zh-CN" altLang="en-US" dirty="0" smtClean="0"/>
              <a:t>工作的整体流程</a:t>
            </a:r>
          </a:p>
          <a:p>
            <a:endParaRPr lang="zh-CN" altLang="en-US" dirty="0"/>
          </a:p>
        </p:txBody>
      </p:sp>
      <p:sp>
        <p:nvSpPr>
          <p:cNvPr id="4" name="灯片编号占位符 3"/>
          <p:cNvSpPr>
            <a:spLocks noGrp="1"/>
          </p:cNvSpPr>
          <p:nvPr>
            <p:ph type="sldNum" sz="quarter" idx="4"/>
          </p:nvPr>
        </p:nvSpPr>
        <p:spPr/>
        <p:txBody>
          <a:bodyPr/>
          <a:lstStyle/>
          <a:p>
            <a:pPr defTabSz="914400"/>
            <a:r>
              <a:rPr lang="en-US" altLang="zh-CN" kern="0" dirty="0" smtClean="0">
                <a:latin typeface="Calibri"/>
              </a:rPr>
              <a:t>Page </a:t>
            </a:r>
            <a:fld id="{F32FAEB7-D945-47EF-8031-93280887D3E5}" type="slidenum">
              <a:rPr lang="zh-CN" altLang="en-US" kern="0" smtClean="0">
                <a:latin typeface="Calibri"/>
              </a:rPr>
              <a:pPr defTabSz="914400"/>
              <a:t>5</a:t>
            </a:fld>
            <a:endParaRPr lang="zh-CN" altLang="en-US" kern="0" dirty="0" smtClean="0">
              <a:latin typeface="Calibri"/>
            </a:endParaRPr>
          </a:p>
        </p:txBody>
      </p:sp>
      <p:sp>
        <p:nvSpPr>
          <p:cNvPr id="5" name="TextBox 4"/>
          <p:cNvSpPr txBox="1"/>
          <p:nvPr/>
        </p:nvSpPr>
        <p:spPr>
          <a:xfrm>
            <a:off x="668740" y="1337484"/>
            <a:ext cx="10740788" cy="6155531"/>
          </a:xfrm>
          <a:prstGeom prst="rect">
            <a:avLst/>
          </a:prstGeom>
          <a:noFill/>
        </p:spPr>
        <p:txBody>
          <a:bodyPr wrap="square" lIns="0" tIns="0" rIns="0" bIns="0" rtlCol="0">
            <a:spAutoFit/>
          </a:bodyPr>
          <a:lstStyle/>
          <a:p>
            <a:pPr marL="514350" indent="-514350"/>
            <a:r>
              <a:rPr lang="en-US" altLang="zh-CN" sz="3200" b="1" dirty="0" smtClean="0"/>
              <a:t>2.  </a:t>
            </a:r>
            <a:r>
              <a:rPr lang="zh-CN" altLang="en-US" sz="3200" b="1" dirty="0" smtClean="0"/>
              <a:t>受众选择（</a:t>
            </a:r>
            <a:r>
              <a:rPr lang="en-US" altLang="zh-CN" sz="3200" b="1" dirty="0" smtClean="0"/>
              <a:t>A</a:t>
            </a:r>
            <a:r>
              <a:rPr lang="en-US" sz="3200" b="1" dirty="0" smtClean="0"/>
              <a:t>udience Selection</a:t>
            </a:r>
            <a:r>
              <a:rPr lang="zh-CN" altLang="en-US" sz="3200" b="1" dirty="0" smtClean="0"/>
              <a:t>）</a:t>
            </a:r>
            <a:endParaRPr lang="en-US" altLang="zh-CN" sz="3200" b="1" dirty="0" smtClean="0"/>
          </a:p>
          <a:p>
            <a:pPr marL="514350" indent="-514350">
              <a:buAutoNum type="arabicPeriod"/>
            </a:pPr>
            <a:endParaRPr lang="en-US" altLang="zh-CN" sz="2400" b="1" dirty="0" smtClean="0">
              <a:gradFill>
                <a:gsLst>
                  <a:gs pos="0">
                    <a:schemeClr val="tx1"/>
                  </a:gs>
                  <a:gs pos="86000">
                    <a:schemeClr val="tx1"/>
                  </a:gs>
                </a:gsLst>
                <a:lin ang="5400000" scaled="0"/>
              </a:gradFill>
              <a:latin typeface="Segoe UI Light" pitchFamily="34" charset="0"/>
            </a:endParaRPr>
          </a:p>
          <a:p>
            <a:pPr marL="514350" indent="-514350"/>
            <a:r>
              <a:rPr lang="en-US" altLang="zh-CN" sz="3200" b="1" dirty="0" smtClean="0">
                <a:gradFill>
                  <a:gsLst>
                    <a:gs pos="0">
                      <a:schemeClr val="tx1"/>
                    </a:gs>
                    <a:gs pos="86000">
                      <a:schemeClr val="tx1"/>
                    </a:gs>
                  </a:gsLst>
                  <a:lin ang="5400000" scaled="0"/>
                </a:gradFill>
                <a:latin typeface="Segoe UI Light" pitchFamily="34" charset="0"/>
              </a:rPr>
              <a:t>	</a:t>
            </a:r>
            <a:r>
              <a:rPr lang="zh-CN" altLang="en-US" sz="2800" b="1" dirty="0" smtClean="0">
                <a:gradFill>
                  <a:gsLst>
                    <a:gs pos="0">
                      <a:schemeClr val="tx1"/>
                    </a:gs>
                    <a:gs pos="86000">
                      <a:schemeClr val="tx1"/>
                    </a:gs>
                  </a:gsLst>
                  <a:lin ang="5400000" scaled="0"/>
                </a:gradFill>
                <a:latin typeface="Segoe UI Light" pitchFamily="34" charset="0"/>
              </a:rPr>
              <a:t>对每个</a:t>
            </a:r>
            <a:r>
              <a:rPr lang="en-US" altLang="zh-CN" sz="2800" b="1" dirty="0" smtClean="0">
                <a:gradFill>
                  <a:gsLst>
                    <a:gs pos="0">
                      <a:schemeClr val="tx1"/>
                    </a:gs>
                    <a:gs pos="86000">
                      <a:schemeClr val="tx1"/>
                    </a:gs>
                  </a:gsLst>
                  <a:lin ang="5400000" scaled="0"/>
                </a:gradFill>
                <a:latin typeface="Segoe UI Light" pitchFamily="34" charset="0"/>
              </a:rPr>
              <a:t>Campaign:</a:t>
            </a:r>
            <a:endParaRPr lang="en-US" altLang="zh-CN" sz="3200" b="1" dirty="0" smtClean="0">
              <a:gradFill>
                <a:gsLst>
                  <a:gs pos="0">
                    <a:schemeClr val="tx1"/>
                  </a:gs>
                  <a:gs pos="86000">
                    <a:schemeClr val="tx1"/>
                  </a:gs>
                </a:gsLst>
                <a:lin ang="5400000" scaled="0"/>
              </a:gradFill>
              <a:latin typeface="Segoe UI Light" pitchFamily="34" charset="0"/>
            </a:endParaRPr>
          </a:p>
          <a:p>
            <a:pPr marL="514350" indent="-514350"/>
            <a:endParaRPr lang="en-US" altLang="zh-CN" sz="2400" b="1" dirty="0" smtClean="0">
              <a:gradFill>
                <a:gsLst>
                  <a:gs pos="0">
                    <a:schemeClr val="tx1"/>
                  </a:gs>
                  <a:gs pos="86000">
                    <a:schemeClr val="tx1"/>
                  </a:gs>
                </a:gsLst>
                <a:lin ang="5400000" scaled="0"/>
              </a:gradFill>
              <a:latin typeface="Segoe UI Light" pitchFamily="34" charset="0"/>
            </a:endParaRPr>
          </a:p>
          <a:p>
            <a:pPr marL="514350" indent="-514350"/>
            <a:r>
              <a:rPr lang="en-US" altLang="zh-CN" sz="2400" b="1" dirty="0" smtClean="0"/>
              <a:t>      		 </a:t>
            </a:r>
            <a:r>
              <a:rPr lang="zh-CN" altLang="en-US" sz="2400" b="1" dirty="0" smtClean="0"/>
              <a:t>（</a:t>
            </a:r>
            <a:r>
              <a:rPr lang="en-US" altLang="zh-CN" sz="2400" b="1" dirty="0" smtClean="0"/>
              <a:t>1</a:t>
            </a:r>
            <a:r>
              <a:rPr lang="zh-CN" altLang="en-US" sz="2400" b="1" dirty="0" smtClean="0"/>
              <a:t>）建立</a:t>
            </a:r>
            <a:r>
              <a:rPr lang="en-US" altLang="zh-CN" sz="2400" b="1" dirty="0" smtClean="0"/>
              <a:t>Audience Selection Model </a:t>
            </a:r>
            <a:r>
              <a:rPr lang="zh-CN" altLang="en-US" sz="2400" b="1" dirty="0" smtClean="0"/>
              <a:t>预估用户转化概率 </a:t>
            </a:r>
            <a:r>
              <a:rPr lang="en-US" altLang="zh-CN" sz="2400" b="1" dirty="0" smtClean="0"/>
              <a:t>P(C|U)</a:t>
            </a:r>
            <a:endParaRPr lang="en-US" altLang="zh-CN" sz="2400" b="1" dirty="0" smtClean="0">
              <a:gradFill>
                <a:gsLst>
                  <a:gs pos="0">
                    <a:schemeClr val="tx1"/>
                  </a:gs>
                  <a:gs pos="86000">
                    <a:schemeClr val="tx1"/>
                  </a:gs>
                </a:gsLst>
                <a:lin ang="5400000" scaled="0"/>
              </a:gradFill>
              <a:latin typeface="Segoe UI Light" pitchFamily="34" charset="0"/>
            </a:endParaRPr>
          </a:p>
          <a:p>
            <a:pPr marL="514350" indent="1819275"/>
            <a:r>
              <a:rPr lang="zh-CN" altLang="en-US" sz="2400" b="1" dirty="0" smtClean="0">
                <a:gradFill>
                  <a:gsLst>
                    <a:gs pos="0">
                      <a:schemeClr val="tx1"/>
                    </a:gs>
                    <a:gs pos="86000">
                      <a:schemeClr val="tx1"/>
                    </a:gs>
                  </a:gsLst>
                  <a:lin ang="5400000" scaled="0"/>
                </a:gradFill>
                <a:latin typeface="Segoe UI Light" pitchFamily="34" charset="0"/>
              </a:rPr>
              <a:t>正例是在广告主网站发生转化的用户，反之为负例。</a:t>
            </a:r>
            <a:r>
              <a:rPr lang="en-US" altLang="zh-CN" sz="2400" b="1" dirty="0" smtClean="0">
                <a:gradFill>
                  <a:gsLst>
                    <a:gs pos="0">
                      <a:schemeClr val="tx1"/>
                    </a:gs>
                    <a:gs pos="86000">
                      <a:schemeClr val="tx1"/>
                    </a:gs>
                  </a:gsLst>
                  <a:lin ang="5400000" scaled="0"/>
                </a:gradFill>
                <a:latin typeface="Segoe UI Light" pitchFamily="34" charset="0"/>
              </a:rPr>
              <a:t> </a:t>
            </a:r>
          </a:p>
          <a:p>
            <a:pPr marL="514350" indent="-514350"/>
            <a:r>
              <a:rPr lang="en-US" altLang="zh-CN" sz="2400" b="1" dirty="0" smtClean="0">
                <a:gradFill>
                  <a:gsLst>
                    <a:gs pos="0">
                      <a:schemeClr val="tx1"/>
                    </a:gs>
                    <a:gs pos="86000">
                      <a:schemeClr val="tx1"/>
                    </a:gs>
                  </a:gsLst>
                  <a:lin ang="5400000" scaled="0"/>
                </a:gradFill>
                <a:latin typeface="Segoe UI Light" pitchFamily="34" charset="0"/>
              </a:rPr>
              <a:t>	</a:t>
            </a:r>
            <a:endParaRPr lang="en-US" altLang="zh-CN" sz="2400" dirty="0" smtClean="0"/>
          </a:p>
          <a:p>
            <a:pPr marL="514350" indent="-514350"/>
            <a:r>
              <a:rPr lang="en-US" altLang="zh-CN" sz="2400" b="1" dirty="0" smtClean="0"/>
              <a:t>		 </a:t>
            </a:r>
            <a:r>
              <a:rPr lang="zh-CN" altLang="en-US" sz="2400" b="1" dirty="0" smtClean="0"/>
              <a:t>（</a:t>
            </a:r>
            <a:r>
              <a:rPr lang="en-US" altLang="zh-CN" sz="2400" b="1" dirty="0" smtClean="0"/>
              <a:t>2</a:t>
            </a:r>
            <a:r>
              <a:rPr lang="zh-CN" altLang="en-US" sz="2400" b="1" dirty="0" smtClean="0"/>
              <a:t>）根据每个用户的 </a:t>
            </a:r>
            <a:r>
              <a:rPr lang="en-US" altLang="zh-CN" sz="2400" b="1" dirty="0" smtClean="0"/>
              <a:t>P(C|U) </a:t>
            </a:r>
            <a:r>
              <a:rPr lang="zh-CN" altLang="en-US" sz="2400" b="1" dirty="0" smtClean="0"/>
              <a:t>将用户划分到不同的</a:t>
            </a:r>
            <a:r>
              <a:rPr lang="en-US" altLang="zh-CN" sz="2400" b="1" dirty="0" smtClean="0"/>
              <a:t>Segments</a:t>
            </a:r>
          </a:p>
          <a:p>
            <a:pPr marL="1882775" indent="450850"/>
            <a:r>
              <a:rPr lang="zh-CN" altLang="en-US" sz="2400" b="1" dirty="0" smtClean="0">
                <a:gradFill>
                  <a:gsLst>
                    <a:gs pos="0">
                      <a:schemeClr val="tx1"/>
                    </a:gs>
                    <a:gs pos="86000">
                      <a:schemeClr val="tx1"/>
                    </a:gs>
                  </a:gsLst>
                  <a:lin ang="5400000" scaled="0"/>
                </a:gradFill>
                <a:latin typeface="Segoe UI Light" pitchFamily="34" charset="0"/>
              </a:rPr>
              <a:t>不同</a:t>
            </a:r>
            <a:r>
              <a:rPr lang="en-US" altLang="zh-CN" sz="2400" b="1" dirty="0" smtClean="0">
                <a:gradFill>
                  <a:gsLst>
                    <a:gs pos="0">
                      <a:schemeClr val="tx1"/>
                    </a:gs>
                    <a:gs pos="86000">
                      <a:schemeClr val="tx1"/>
                    </a:gs>
                  </a:gsLst>
                  <a:lin ang="5400000" scaled="0"/>
                </a:gradFill>
                <a:latin typeface="Segoe UI Light" pitchFamily="34" charset="0"/>
              </a:rPr>
              <a:t>segments</a:t>
            </a:r>
            <a:r>
              <a:rPr lang="zh-CN" altLang="en-US" sz="2400" b="1" dirty="0" smtClean="0">
                <a:gradFill>
                  <a:gsLst>
                    <a:gs pos="0">
                      <a:schemeClr val="tx1"/>
                    </a:gs>
                    <a:gs pos="86000">
                      <a:schemeClr val="tx1"/>
                    </a:gs>
                  </a:gsLst>
                  <a:lin ang="5400000" scaled="0"/>
                </a:gradFill>
                <a:latin typeface="Segoe UI Light" pitchFamily="34" charset="0"/>
              </a:rPr>
              <a:t>的</a:t>
            </a:r>
            <a:r>
              <a:rPr lang="en-US" altLang="zh-CN" sz="2400" b="1" dirty="0" smtClean="0">
                <a:gradFill>
                  <a:gsLst>
                    <a:gs pos="0">
                      <a:schemeClr val="tx1"/>
                    </a:gs>
                    <a:gs pos="86000">
                      <a:schemeClr val="tx1"/>
                    </a:gs>
                  </a:gsLst>
                  <a:lin ang="5400000" scaled="0"/>
                </a:gradFill>
                <a:latin typeface="Segoe UI Light" pitchFamily="34" charset="0"/>
              </a:rPr>
              <a:t>P(C|U)</a:t>
            </a:r>
            <a:r>
              <a:rPr lang="zh-CN" altLang="en-US" sz="2400" b="1" dirty="0" smtClean="0">
                <a:gradFill>
                  <a:gsLst>
                    <a:gs pos="0">
                      <a:schemeClr val="tx1"/>
                    </a:gs>
                    <a:gs pos="86000">
                      <a:schemeClr val="tx1"/>
                    </a:gs>
                  </a:gsLst>
                  <a:lin ang="5400000" scaled="0"/>
                </a:gradFill>
                <a:latin typeface="Segoe UI Light" pitchFamily="34" charset="0"/>
              </a:rPr>
              <a:t>范围不一样，平均每个</a:t>
            </a:r>
            <a:r>
              <a:rPr lang="en-US" altLang="zh-CN" sz="2400" b="1" dirty="0" smtClean="0">
                <a:gradFill>
                  <a:gsLst>
                    <a:gs pos="0">
                      <a:schemeClr val="tx1"/>
                    </a:gs>
                    <a:gs pos="86000">
                      <a:schemeClr val="tx1"/>
                    </a:gs>
                  </a:gsLst>
                  <a:lin ang="5400000" scaled="0"/>
                </a:gradFill>
                <a:latin typeface="Segoe UI Light" pitchFamily="34" charset="0"/>
              </a:rPr>
              <a:t>campaign</a:t>
            </a:r>
            <a:r>
              <a:rPr lang="zh-CN" altLang="en-US" sz="2400" b="1" dirty="0" smtClean="0">
                <a:gradFill>
                  <a:gsLst>
                    <a:gs pos="0">
                      <a:schemeClr val="tx1"/>
                    </a:gs>
                    <a:gs pos="86000">
                      <a:schemeClr val="tx1"/>
                    </a:gs>
                  </a:gsLst>
                  <a:lin ang="5400000" scaled="0"/>
                </a:gradFill>
                <a:latin typeface="Segoe UI Light" pitchFamily="34" charset="0"/>
              </a:rPr>
              <a:t>有</a:t>
            </a:r>
            <a:r>
              <a:rPr lang="en-US" altLang="zh-CN" sz="2400" b="1" dirty="0" smtClean="0">
                <a:gradFill>
                  <a:gsLst>
                    <a:gs pos="0">
                      <a:schemeClr val="tx1"/>
                    </a:gs>
                    <a:gs pos="86000">
                      <a:schemeClr val="tx1"/>
                    </a:gs>
                  </a:gsLst>
                  <a:lin ang="5400000" scaled="0"/>
                </a:gradFill>
                <a:latin typeface="Segoe UI Light" pitchFamily="34" charset="0"/>
              </a:rPr>
              <a:t>10-50</a:t>
            </a:r>
            <a:r>
              <a:rPr lang="zh-CN" altLang="en-US" sz="2400" b="1" dirty="0" smtClean="0">
                <a:gradFill>
                  <a:gsLst>
                    <a:gs pos="0">
                      <a:schemeClr val="tx1"/>
                    </a:gs>
                    <a:gs pos="86000">
                      <a:schemeClr val="tx1"/>
                    </a:gs>
                  </a:gsLst>
                  <a:lin ang="5400000" scaled="0"/>
                </a:gradFill>
                <a:latin typeface="Segoe UI Light" pitchFamily="34" charset="0"/>
              </a:rPr>
              <a:t>个</a:t>
            </a:r>
            <a:r>
              <a:rPr lang="en-US" altLang="zh-CN" sz="2400" b="1" dirty="0" smtClean="0">
                <a:gradFill>
                  <a:gsLst>
                    <a:gs pos="0">
                      <a:schemeClr val="tx1"/>
                    </a:gs>
                    <a:gs pos="86000">
                      <a:schemeClr val="tx1"/>
                    </a:gs>
                  </a:gsLst>
                  <a:lin ang="5400000" scaled="0"/>
                </a:gradFill>
                <a:latin typeface="Segoe UI Light" pitchFamily="34" charset="0"/>
              </a:rPr>
              <a:t>segments</a:t>
            </a:r>
            <a:r>
              <a:rPr lang="zh-CN" altLang="en-US" sz="2400" b="1" dirty="0" smtClean="0">
                <a:gradFill>
                  <a:gsLst>
                    <a:gs pos="0">
                      <a:schemeClr val="tx1"/>
                    </a:gs>
                    <a:gs pos="86000">
                      <a:schemeClr val="tx1"/>
                    </a:gs>
                  </a:gsLst>
                  <a:lin ang="5400000" scaled="0"/>
                </a:gradFill>
                <a:latin typeface="Segoe UI Light" pitchFamily="34" charset="0"/>
              </a:rPr>
              <a:t>。</a:t>
            </a:r>
            <a:endParaRPr lang="en-US" altLang="zh-CN" sz="2400" b="1" dirty="0" smtClean="0">
              <a:gradFill>
                <a:gsLst>
                  <a:gs pos="0">
                    <a:schemeClr val="tx1"/>
                  </a:gs>
                  <a:gs pos="86000">
                    <a:schemeClr val="tx1"/>
                  </a:gs>
                </a:gsLst>
                <a:lin ang="5400000" scaled="0"/>
              </a:gradFill>
              <a:latin typeface="Segoe UI Light" pitchFamily="34" charset="0"/>
            </a:endParaRPr>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p:txBody>
      </p:sp>
    </p:spTree>
    <p:extLst>
      <p:ext uri="{BB962C8B-B14F-4D97-AF65-F5344CB8AC3E}">
        <p14:creationId xmlns:p14="http://schemas.microsoft.com/office/powerpoint/2010/main" xmlns="" val="26744595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dirty="0" smtClean="0"/>
              <a:t>M6D DSP</a:t>
            </a:r>
            <a:r>
              <a:rPr lang="zh-CN" altLang="en-US" dirty="0" smtClean="0"/>
              <a:t>工作的整体流程</a:t>
            </a:r>
          </a:p>
          <a:p>
            <a:endParaRPr lang="zh-CN" altLang="en-US" dirty="0"/>
          </a:p>
        </p:txBody>
      </p:sp>
      <p:sp>
        <p:nvSpPr>
          <p:cNvPr id="4" name="灯片编号占位符 3"/>
          <p:cNvSpPr>
            <a:spLocks noGrp="1"/>
          </p:cNvSpPr>
          <p:nvPr>
            <p:ph type="sldNum" sz="quarter" idx="4"/>
          </p:nvPr>
        </p:nvSpPr>
        <p:spPr/>
        <p:txBody>
          <a:bodyPr/>
          <a:lstStyle/>
          <a:p>
            <a:pPr defTabSz="914400"/>
            <a:r>
              <a:rPr lang="en-US" altLang="zh-CN" kern="0" dirty="0" smtClean="0">
                <a:latin typeface="Calibri"/>
              </a:rPr>
              <a:t>Page </a:t>
            </a:r>
            <a:fld id="{F32FAEB7-D945-47EF-8031-93280887D3E5}" type="slidenum">
              <a:rPr lang="zh-CN" altLang="en-US" kern="0" smtClean="0">
                <a:latin typeface="Calibri"/>
              </a:rPr>
              <a:pPr defTabSz="914400"/>
              <a:t>6</a:t>
            </a:fld>
            <a:endParaRPr lang="zh-CN" altLang="en-US" kern="0" dirty="0" smtClean="0">
              <a:latin typeface="Calibri"/>
            </a:endParaRPr>
          </a:p>
        </p:txBody>
      </p:sp>
      <p:sp>
        <p:nvSpPr>
          <p:cNvPr id="5" name="TextBox 4"/>
          <p:cNvSpPr txBox="1"/>
          <p:nvPr/>
        </p:nvSpPr>
        <p:spPr>
          <a:xfrm>
            <a:off x="668740" y="1337484"/>
            <a:ext cx="10740788" cy="3693319"/>
          </a:xfrm>
          <a:prstGeom prst="rect">
            <a:avLst/>
          </a:prstGeom>
          <a:noFill/>
        </p:spPr>
        <p:txBody>
          <a:bodyPr wrap="square" lIns="0" tIns="0" rIns="0" bIns="0" rtlCol="0">
            <a:spAutoFit/>
          </a:bodyPr>
          <a:lstStyle/>
          <a:p>
            <a:pPr marL="514350" indent="-514350"/>
            <a:r>
              <a:rPr lang="en-US" altLang="zh-CN" sz="3200" b="1" dirty="0" smtClean="0"/>
              <a:t>3.  </a:t>
            </a:r>
            <a:r>
              <a:rPr lang="zh-CN" altLang="en-US" sz="3200" b="1" dirty="0" smtClean="0"/>
              <a:t>通知</a:t>
            </a:r>
            <a:r>
              <a:rPr lang="en-US" altLang="zh-CN" sz="3200" b="1" dirty="0" smtClean="0"/>
              <a:t>Ad E</a:t>
            </a:r>
            <a:r>
              <a:rPr lang="en-US" sz="3200" b="1" dirty="0" smtClean="0"/>
              <a:t>xchange</a:t>
            </a:r>
            <a:endParaRPr lang="en-US" altLang="zh-CN" sz="3200" b="1" dirty="0" smtClean="0"/>
          </a:p>
          <a:p>
            <a:pPr marL="514350" indent="-514350">
              <a:buAutoNum type="arabicPeriod"/>
            </a:pPr>
            <a:endParaRPr lang="en-US" altLang="zh-CN" sz="2400" b="1" dirty="0" smtClean="0">
              <a:gradFill>
                <a:gsLst>
                  <a:gs pos="0">
                    <a:schemeClr val="tx1"/>
                  </a:gs>
                  <a:gs pos="86000">
                    <a:schemeClr val="tx1"/>
                  </a:gs>
                </a:gsLst>
                <a:lin ang="5400000" scaled="0"/>
              </a:gradFill>
              <a:latin typeface="Segoe UI Light" pitchFamily="34" charset="0"/>
            </a:endParaRPr>
          </a:p>
          <a:p>
            <a:pPr marL="514350" indent="-514350"/>
            <a:r>
              <a:rPr lang="en-US" altLang="zh-CN" sz="3200" b="1" dirty="0" smtClean="0">
                <a:gradFill>
                  <a:gsLst>
                    <a:gs pos="0">
                      <a:schemeClr val="tx1"/>
                    </a:gs>
                    <a:gs pos="86000">
                      <a:schemeClr val="tx1"/>
                    </a:gs>
                  </a:gsLst>
                  <a:lin ang="5400000" scaled="0"/>
                </a:gradFill>
                <a:latin typeface="Segoe UI Light" pitchFamily="34" charset="0"/>
              </a:rPr>
              <a:t>		</a:t>
            </a:r>
            <a:r>
              <a:rPr lang="en-US" altLang="zh-CN" sz="2400" dirty="0" smtClean="0"/>
              <a:t>DSP</a:t>
            </a:r>
            <a:r>
              <a:rPr lang="zh-CN" altLang="en-US" sz="2400" dirty="0" smtClean="0"/>
              <a:t>将</a:t>
            </a:r>
            <a:r>
              <a:rPr lang="en-US" altLang="zh-CN" sz="2400" dirty="0" smtClean="0"/>
              <a:t>Segments</a:t>
            </a:r>
            <a:r>
              <a:rPr lang="zh-CN" altLang="en-US" sz="2400" dirty="0" smtClean="0"/>
              <a:t>中的目标用户的</a:t>
            </a:r>
            <a:r>
              <a:rPr lang="en-US" altLang="zh-CN" sz="2400" dirty="0" smtClean="0"/>
              <a:t>cookie</a:t>
            </a:r>
            <a:r>
              <a:rPr lang="zh-CN" altLang="en-US" sz="2400" dirty="0" smtClean="0"/>
              <a:t>告诉</a:t>
            </a:r>
            <a:r>
              <a:rPr lang="en-US" altLang="zh-CN" sz="2400" dirty="0" smtClean="0"/>
              <a:t>Ad Exchange</a:t>
            </a:r>
            <a:r>
              <a:rPr lang="zh-CN" altLang="en-US" sz="2400" dirty="0" smtClean="0"/>
              <a:t>，这样</a:t>
            </a:r>
            <a:r>
              <a:rPr lang="en-US" altLang="zh-CN" sz="2400" dirty="0" smtClean="0"/>
              <a:t>Ad Exchange</a:t>
            </a:r>
            <a:r>
              <a:rPr lang="zh-CN" altLang="en-US" sz="2400" dirty="0" smtClean="0"/>
              <a:t>有这些</a:t>
            </a:r>
            <a:r>
              <a:rPr lang="en-US" altLang="zh-CN" sz="2400" dirty="0" smtClean="0"/>
              <a:t>cookie</a:t>
            </a:r>
            <a:r>
              <a:rPr lang="zh-CN" altLang="en-US" sz="2400" dirty="0" smtClean="0"/>
              <a:t>的展现机会时，才会来向</a:t>
            </a:r>
            <a:r>
              <a:rPr lang="en-US" altLang="zh-CN" sz="2400" dirty="0" smtClean="0"/>
              <a:t>DSP</a:t>
            </a:r>
            <a:r>
              <a:rPr lang="zh-CN" altLang="en-US" sz="2400" dirty="0" smtClean="0"/>
              <a:t>的服务器发送竞价请求。</a:t>
            </a:r>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p:txBody>
      </p:sp>
    </p:spTree>
    <p:extLst>
      <p:ext uri="{BB962C8B-B14F-4D97-AF65-F5344CB8AC3E}">
        <p14:creationId xmlns:p14="http://schemas.microsoft.com/office/powerpoint/2010/main" xmlns="" val="267445955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dirty="0" smtClean="0"/>
              <a:t>M6D DSP</a:t>
            </a:r>
            <a:r>
              <a:rPr lang="zh-CN" altLang="en-US" dirty="0" smtClean="0"/>
              <a:t>工作的整体流程</a:t>
            </a:r>
          </a:p>
          <a:p>
            <a:endParaRPr lang="zh-CN" altLang="en-US" dirty="0"/>
          </a:p>
        </p:txBody>
      </p:sp>
      <p:sp>
        <p:nvSpPr>
          <p:cNvPr id="4" name="灯片编号占位符 3"/>
          <p:cNvSpPr>
            <a:spLocks noGrp="1"/>
          </p:cNvSpPr>
          <p:nvPr>
            <p:ph type="sldNum" sz="quarter" idx="4"/>
          </p:nvPr>
        </p:nvSpPr>
        <p:spPr/>
        <p:txBody>
          <a:bodyPr/>
          <a:lstStyle/>
          <a:p>
            <a:pPr defTabSz="914400"/>
            <a:r>
              <a:rPr lang="en-US" altLang="zh-CN" kern="0" dirty="0" smtClean="0">
                <a:latin typeface="Calibri"/>
              </a:rPr>
              <a:t>Page </a:t>
            </a:r>
            <a:fld id="{F32FAEB7-D945-47EF-8031-93280887D3E5}" type="slidenum">
              <a:rPr lang="zh-CN" altLang="en-US" kern="0" smtClean="0">
                <a:latin typeface="Calibri"/>
              </a:rPr>
              <a:pPr defTabSz="914400"/>
              <a:t>7</a:t>
            </a:fld>
            <a:endParaRPr lang="zh-CN" altLang="en-US" kern="0" dirty="0" smtClean="0">
              <a:latin typeface="Calibri"/>
            </a:endParaRPr>
          </a:p>
        </p:txBody>
      </p:sp>
      <p:sp>
        <p:nvSpPr>
          <p:cNvPr id="5" name="TextBox 4"/>
          <p:cNvSpPr txBox="1"/>
          <p:nvPr/>
        </p:nvSpPr>
        <p:spPr>
          <a:xfrm>
            <a:off x="668740" y="1337484"/>
            <a:ext cx="10740788" cy="5816977"/>
          </a:xfrm>
          <a:prstGeom prst="rect">
            <a:avLst/>
          </a:prstGeom>
          <a:noFill/>
        </p:spPr>
        <p:txBody>
          <a:bodyPr wrap="square" lIns="0" tIns="0" rIns="0" bIns="0" rtlCol="0">
            <a:spAutoFit/>
          </a:bodyPr>
          <a:lstStyle/>
          <a:p>
            <a:pPr marL="514350" indent="-514350"/>
            <a:r>
              <a:rPr lang="en-US" altLang="zh-CN" sz="3200" b="1" dirty="0" smtClean="0"/>
              <a:t>4.  </a:t>
            </a:r>
            <a:r>
              <a:rPr lang="en-US" sz="3200" b="1" dirty="0" smtClean="0"/>
              <a:t>Segment</a:t>
            </a:r>
            <a:r>
              <a:rPr lang="zh-CN" altLang="en-US" sz="3200" b="1" dirty="0" smtClean="0"/>
              <a:t>管理</a:t>
            </a:r>
            <a:endParaRPr lang="en-US" altLang="zh-CN" sz="3200" b="1" dirty="0" smtClean="0"/>
          </a:p>
          <a:p>
            <a:pPr marL="514350" indent="-514350"/>
            <a:endParaRPr lang="en-US" altLang="zh-CN" sz="2400" b="1" dirty="0" smtClean="0">
              <a:gradFill>
                <a:gsLst>
                  <a:gs pos="0">
                    <a:schemeClr val="tx1"/>
                  </a:gs>
                  <a:gs pos="86000">
                    <a:schemeClr val="tx1"/>
                  </a:gs>
                </a:gsLst>
                <a:lin ang="5400000" scaled="0"/>
              </a:gradFill>
              <a:latin typeface="Segoe UI Light" pitchFamily="34" charset="0"/>
            </a:endParaRPr>
          </a:p>
          <a:p>
            <a:pPr marL="1524000" indent="-800100"/>
            <a:r>
              <a:rPr lang="zh-CN" altLang="en-US" sz="2400" b="1" dirty="0" smtClean="0"/>
              <a:t>（</a:t>
            </a:r>
            <a:r>
              <a:rPr lang="en-US" altLang="zh-CN" sz="2400" b="1" dirty="0" smtClean="0"/>
              <a:t>1</a:t>
            </a:r>
            <a:r>
              <a:rPr lang="zh-CN" altLang="en-US" sz="2400" b="1" dirty="0" smtClean="0"/>
              <a:t>）账户管理员根据每个</a:t>
            </a:r>
            <a:r>
              <a:rPr lang="en-US" altLang="zh-CN" sz="2400" b="1" dirty="0" smtClean="0"/>
              <a:t>campaign</a:t>
            </a:r>
            <a:r>
              <a:rPr lang="zh-CN" altLang="en-US" sz="2400" b="1" dirty="0" smtClean="0"/>
              <a:t>所属的行业特点，消费能力，决定开启哪些</a:t>
            </a:r>
            <a:r>
              <a:rPr lang="en-US" altLang="zh-CN" sz="2400" b="1" dirty="0" smtClean="0"/>
              <a:t>segments</a:t>
            </a:r>
            <a:r>
              <a:rPr lang="zh-CN" altLang="en-US" sz="2400" b="1" dirty="0" smtClean="0"/>
              <a:t>，关掉哪些</a:t>
            </a:r>
            <a:r>
              <a:rPr lang="en-US" altLang="zh-CN" sz="2400" b="1" dirty="0" smtClean="0"/>
              <a:t>segments</a:t>
            </a:r>
            <a:r>
              <a:rPr lang="zh-CN" altLang="en-US" sz="2400" b="1" dirty="0" smtClean="0"/>
              <a:t>。</a:t>
            </a:r>
            <a:endParaRPr lang="en-US" altLang="zh-CN" sz="2400" b="1" dirty="0" smtClean="0"/>
          </a:p>
          <a:p>
            <a:pPr marL="1528763" indent="450850">
              <a:spcBef>
                <a:spcPts val="1200"/>
              </a:spcBef>
            </a:pPr>
            <a:r>
              <a:rPr lang="zh-CN" altLang="en-US" sz="2000" dirty="0" smtClean="0"/>
              <a:t>例如：对消费能力有限的小公司的</a:t>
            </a:r>
            <a:r>
              <a:rPr lang="en-US" sz="2000" dirty="0" smtClean="0"/>
              <a:t>campaign, </a:t>
            </a:r>
            <a:r>
              <a:rPr lang="zh-CN" altLang="en-US" sz="2000" dirty="0" smtClean="0"/>
              <a:t>那些用户转化概率小一些的</a:t>
            </a:r>
            <a:r>
              <a:rPr lang="en-US" sz="2000" dirty="0" smtClean="0"/>
              <a:t>segments</a:t>
            </a:r>
            <a:r>
              <a:rPr lang="zh-CN" altLang="en-US" sz="2000" dirty="0" smtClean="0"/>
              <a:t>就不开了。</a:t>
            </a:r>
            <a:endParaRPr lang="en-US" altLang="zh-CN" sz="2400" b="1" dirty="0" smtClean="0"/>
          </a:p>
          <a:p>
            <a:pPr marL="514350" indent="-514350"/>
            <a:r>
              <a:rPr lang="en-US" altLang="zh-CN" sz="2400" b="1" dirty="0" smtClean="0">
                <a:gradFill>
                  <a:gsLst>
                    <a:gs pos="0">
                      <a:schemeClr val="tx1"/>
                    </a:gs>
                    <a:gs pos="86000">
                      <a:schemeClr val="tx1"/>
                    </a:gs>
                  </a:gsLst>
                  <a:lin ang="5400000" scaled="0"/>
                </a:gradFill>
                <a:latin typeface="Segoe UI Light" pitchFamily="34" charset="0"/>
              </a:rPr>
              <a:t>	</a:t>
            </a:r>
          </a:p>
          <a:p>
            <a:pPr marL="1524000" indent="-800100"/>
            <a:r>
              <a:rPr lang="zh-CN" altLang="en-US" sz="2400" b="1" dirty="0" smtClean="0"/>
              <a:t>（</a:t>
            </a:r>
            <a:r>
              <a:rPr lang="en-US" altLang="zh-CN" sz="2400" b="1" dirty="0" smtClean="0"/>
              <a:t>2</a:t>
            </a:r>
            <a:r>
              <a:rPr lang="zh-CN" altLang="en-US" sz="2400" b="1" dirty="0" smtClean="0"/>
              <a:t>）账户管理员根据每个</a:t>
            </a:r>
            <a:r>
              <a:rPr lang="en-US" altLang="zh-CN" sz="2400" b="1" dirty="0" smtClean="0"/>
              <a:t>segment</a:t>
            </a:r>
            <a:r>
              <a:rPr lang="zh-CN" altLang="en-US" sz="2400" b="1" dirty="0" smtClean="0"/>
              <a:t>的平均预估转化概率，为每个</a:t>
            </a:r>
            <a:r>
              <a:rPr lang="en-US" altLang="zh-CN" sz="2400" b="1" dirty="0" smtClean="0"/>
              <a:t>Segment</a:t>
            </a:r>
            <a:r>
              <a:rPr lang="zh-CN" altLang="en-US" sz="2400" b="1" dirty="0" smtClean="0"/>
              <a:t>设定一个基础出价（</a:t>
            </a:r>
            <a:r>
              <a:rPr lang="en-US" altLang="zh-CN" sz="2400" b="1" dirty="0" smtClean="0"/>
              <a:t>Base Price</a:t>
            </a:r>
            <a:r>
              <a:rPr lang="zh-CN" altLang="en-US" sz="2400" b="1" dirty="0" smtClean="0"/>
              <a:t>）</a:t>
            </a:r>
            <a:r>
              <a:rPr lang="zh-CN" altLang="en-US" sz="2400" dirty="0" smtClean="0"/>
              <a:t>。</a:t>
            </a:r>
            <a:endParaRPr lang="en-US" altLang="zh-CN" sz="2400" dirty="0" smtClean="0">
              <a:gradFill>
                <a:gsLst>
                  <a:gs pos="0">
                    <a:schemeClr val="tx1"/>
                  </a:gs>
                  <a:gs pos="86000">
                    <a:schemeClr val="tx1"/>
                  </a:gs>
                </a:gsLst>
                <a:lin ang="5400000" scaled="0"/>
              </a:gradFill>
              <a:latin typeface="Segoe UI Light" pitchFamily="34" charset="0"/>
            </a:endParaRPr>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a:p>
            <a:pPr marL="514350" indent="-514350"/>
            <a:endParaRPr lang="en-US" altLang="zh-CN" sz="2400" b="1" dirty="0" smtClean="0"/>
          </a:p>
        </p:txBody>
      </p:sp>
    </p:spTree>
    <p:extLst>
      <p:ext uri="{BB962C8B-B14F-4D97-AF65-F5344CB8AC3E}">
        <p14:creationId xmlns:p14="http://schemas.microsoft.com/office/powerpoint/2010/main" xmlns="" val="26744595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dirty="0" smtClean="0"/>
              <a:t>M6D DSP</a:t>
            </a:r>
            <a:r>
              <a:rPr lang="zh-CN" altLang="en-US" dirty="0" smtClean="0"/>
              <a:t>工作的整体流程</a:t>
            </a:r>
          </a:p>
          <a:p>
            <a:endParaRPr lang="zh-CN" altLang="en-US" dirty="0"/>
          </a:p>
        </p:txBody>
      </p:sp>
      <p:sp>
        <p:nvSpPr>
          <p:cNvPr id="4" name="灯片编号占位符 3"/>
          <p:cNvSpPr>
            <a:spLocks noGrp="1"/>
          </p:cNvSpPr>
          <p:nvPr>
            <p:ph type="sldNum" sz="quarter" idx="4"/>
          </p:nvPr>
        </p:nvSpPr>
        <p:spPr/>
        <p:txBody>
          <a:bodyPr/>
          <a:lstStyle/>
          <a:p>
            <a:pPr defTabSz="914400"/>
            <a:r>
              <a:rPr lang="en-US" altLang="zh-CN" kern="0" dirty="0" smtClean="0">
                <a:latin typeface="Calibri"/>
              </a:rPr>
              <a:t>Page </a:t>
            </a:r>
            <a:fld id="{F32FAEB7-D945-47EF-8031-93280887D3E5}" type="slidenum">
              <a:rPr lang="zh-CN" altLang="en-US" kern="0" smtClean="0">
                <a:latin typeface="Calibri"/>
              </a:rPr>
              <a:pPr defTabSz="914400"/>
              <a:t>8</a:t>
            </a:fld>
            <a:endParaRPr lang="zh-CN" altLang="en-US" kern="0" dirty="0" smtClean="0">
              <a:latin typeface="Calibri"/>
            </a:endParaRPr>
          </a:p>
        </p:txBody>
      </p:sp>
      <p:sp>
        <p:nvSpPr>
          <p:cNvPr id="5" name="TextBox 4"/>
          <p:cNvSpPr txBox="1"/>
          <p:nvPr/>
        </p:nvSpPr>
        <p:spPr>
          <a:xfrm>
            <a:off x="668740" y="1337484"/>
            <a:ext cx="10740788" cy="6294031"/>
          </a:xfrm>
          <a:prstGeom prst="rect">
            <a:avLst/>
          </a:prstGeom>
          <a:noFill/>
        </p:spPr>
        <p:txBody>
          <a:bodyPr wrap="square" lIns="0" tIns="0" rIns="0" bIns="0" rtlCol="0">
            <a:spAutoFit/>
          </a:bodyPr>
          <a:lstStyle/>
          <a:p>
            <a:pPr marL="514350" indent="-514350"/>
            <a:r>
              <a:rPr lang="en-US" altLang="zh-CN" sz="3200" b="1" dirty="0" smtClean="0">
                <a:solidFill>
                  <a:srgbClr val="FFFFFF"/>
                </a:solidFill>
              </a:rPr>
              <a:t>5.  </a:t>
            </a:r>
            <a:r>
              <a:rPr lang="zh-CN" altLang="en-US" sz="3200" b="1" dirty="0" smtClean="0">
                <a:solidFill>
                  <a:srgbClr val="FFFFFF"/>
                </a:solidFill>
              </a:rPr>
              <a:t>进行实时竞价（</a:t>
            </a:r>
            <a:r>
              <a:rPr lang="en-US" altLang="zh-CN" sz="3200" b="1" dirty="0" smtClean="0">
                <a:solidFill>
                  <a:srgbClr val="FFFFFF"/>
                </a:solidFill>
              </a:rPr>
              <a:t>Bidding</a:t>
            </a:r>
            <a:r>
              <a:rPr lang="zh-CN" altLang="en-US" sz="3200" b="1" dirty="0" smtClean="0">
                <a:solidFill>
                  <a:srgbClr val="FFFFFF"/>
                </a:solidFill>
              </a:rPr>
              <a:t>）</a:t>
            </a:r>
            <a:endParaRPr lang="en-US" altLang="zh-CN" sz="3200" b="1" dirty="0" smtClean="0">
              <a:solidFill>
                <a:srgbClr val="FFFFFF"/>
              </a:solidFill>
            </a:endParaRPr>
          </a:p>
          <a:p>
            <a:pPr marL="514350" indent="-514350"/>
            <a:endParaRPr lang="en-US" altLang="zh-CN" sz="2400" b="1" dirty="0" smtClean="0">
              <a:solidFill>
                <a:srgbClr val="FFFFFF"/>
              </a:solidFill>
              <a:latin typeface="Segoe UI Light" pitchFamily="34" charset="0"/>
            </a:endParaRPr>
          </a:p>
          <a:p>
            <a:pPr marL="514350" indent="-63500">
              <a:lnSpc>
                <a:spcPct val="150000"/>
              </a:lnSpc>
            </a:pPr>
            <a:r>
              <a:rPr lang="zh-CN" altLang="en-US" sz="2400" b="1" dirty="0" smtClean="0">
                <a:solidFill>
                  <a:srgbClr val="FFFFFF"/>
                </a:solidFill>
              </a:rPr>
              <a:t>（</a:t>
            </a:r>
            <a:r>
              <a:rPr lang="en-US" altLang="zh-CN" sz="2400" b="1" dirty="0" smtClean="0">
                <a:solidFill>
                  <a:srgbClr val="FFFFFF"/>
                </a:solidFill>
              </a:rPr>
              <a:t>1</a:t>
            </a:r>
            <a:r>
              <a:rPr lang="zh-CN" altLang="en-US" sz="2400" b="1" dirty="0" smtClean="0">
                <a:solidFill>
                  <a:srgbClr val="FFFFFF"/>
                </a:solidFill>
              </a:rPr>
              <a:t>）当</a:t>
            </a:r>
            <a:r>
              <a:rPr lang="en-US" altLang="zh-CN" sz="2400" b="1" dirty="0" smtClean="0">
                <a:solidFill>
                  <a:srgbClr val="FFFFFF"/>
                </a:solidFill>
              </a:rPr>
              <a:t>Ad Exchange</a:t>
            </a:r>
            <a:r>
              <a:rPr lang="zh-CN" altLang="en-US" sz="2400" b="1" dirty="0" smtClean="0">
                <a:solidFill>
                  <a:srgbClr val="FFFFFF"/>
                </a:solidFill>
              </a:rPr>
              <a:t>把请求发过来的时候，</a:t>
            </a:r>
            <a:r>
              <a:rPr lang="en-US" altLang="zh-CN" sz="2400" b="1" dirty="0" smtClean="0">
                <a:solidFill>
                  <a:srgbClr val="FFFFFF"/>
                </a:solidFill>
              </a:rPr>
              <a:t>DSP</a:t>
            </a:r>
            <a:r>
              <a:rPr lang="zh-CN" altLang="en-US" sz="2400" b="1" dirty="0" smtClean="0">
                <a:solidFill>
                  <a:srgbClr val="FFFFFF"/>
                </a:solidFill>
              </a:rPr>
              <a:t>会拿到以下信息：</a:t>
            </a:r>
            <a:endParaRPr lang="en-US" altLang="zh-CN" sz="2400" b="1" dirty="0" smtClean="0">
              <a:solidFill>
                <a:srgbClr val="FFFFFF"/>
              </a:solidFill>
            </a:endParaRPr>
          </a:p>
          <a:p>
            <a:pPr marL="514350" indent="1368425"/>
            <a:r>
              <a:rPr lang="en-US" altLang="zh-CN" sz="2400" dirty="0" smtClean="0">
                <a:solidFill>
                  <a:srgbClr val="FFFFFF"/>
                </a:solidFill>
              </a:rPr>
              <a:t>a. </a:t>
            </a:r>
            <a:r>
              <a:rPr lang="zh-CN" altLang="en-US" sz="2400" dirty="0" smtClean="0">
                <a:solidFill>
                  <a:srgbClr val="FFFFFF"/>
                </a:solidFill>
              </a:rPr>
              <a:t>当前广告位的信息</a:t>
            </a:r>
            <a:endParaRPr lang="en-US" altLang="zh-CN" sz="2400" dirty="0" smtClean="0">
              <a:solidFill>
                <a:srgbClr val="FFFFFF"/>
              </a:solidFill>
            </a:endParaRPr>
          </a:p>
          <a:p>
            <a:pPr marL="514350" indent="1368425"/>
            <a:r>
              <a:rPr lang="en-US" altLang="zh-CN" sz="2400" dirty="0" smtClean="0">
                <a:solidFill>
                  <a:srgbClr val="FFFFFF"/>
                </a:solidFill>
              </a:rPr>
              <a:t>b. </a:t>
            </a:r>
            <a:r>
              <a:rPr lang="zh-CN" altLang="en-US" sz="2400" dirty="0" smtClean="0">
                <a:solidFill>
                  <a:srgbClr val="FFFFFF"/>
                </a:solidFill>
              </a:rPr>
              <a:t>当前用户的</a:t>
            </a:r>
            <a:r>
              <a:rPr lang="en-US" altLang="zh-CN" sz="2400" dirty="0" smtClean="0">
                <a:solidFill>
                  <a:srgbClr val="FFFFFF"/>
                </a:solidFill>
              </a:rPr>
              <a:t>cookie</a:t>
            </a:r>
            <a:r>
              <a:rPr lang="zh-CN" altLang="en-US" sz="2400" dirty="0" smtClean="0">
                <a:solidFill>
                  <a:srgbClr val="FFFFFF"/>
                </a:solidFill>
              </a:rPr>
              <a:t>和基本信息。</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63500"/>
            <a:r>
              <a:rPr lang="zh-CN" altLang="en-US" sz="2400" b="1" dirty="0" smtClean="0">
                <a:solidFill>
                  <a:srgbClr val="FFFFFF"/>
                </a:solidFill>
              </a:rPr>
              <a:t>（</a:t>
            </a:r>
            <a:r>
              <a:rPr lang="en-US" altLang="zh-CN" sz="2400" b="1" dirty="0" smtClean="0">
                <a:solidFill>
                  <a:srgbClr val="FFFFFF"/>
                </a:solidFill>
              </a:rPr>
              <a:t>2</a:t>
            </a:r>
            <a:r>
              <a:rPr lang="zh-CN" altLang="en-US" sz="2400" b="1" dirty="0" smtClean="0">
                <a:solidFill>
                  <a:srgbClr val="FFFFFF"/>
                </a:solidFill>
              </a:rPr>
              <a:t>）</a:t>
            </a:r>
            <a:r>
              <a:rPr lang="en-US" altLang="zh-CN" sz="2400" b="1" dirty="0" smtClean="0">
                <a:solidFill>
                  <a:srgbClr val="FFFFFF"/>
                </a:solidFill>
              </a:rPr>
              <a:t>DSP</a:t>
            </a:r>
            <a:r>
              <a:rPr lang="zh-CN" altLang="en-US" sz="2400" b="1" dirty="0" smtClean="0">
                <a:solidFill>
                  <a:srgbClr val="FFFFFF"/>
                </a:solidFill>
              </a:rPr>
              <a:t>需要在</a:t>
            </a:r>
            <a:r>
              <a:rPr lang="en-US" altLang="zh-CN" sz="2400" b="1" dirty="0" smtClean="0">
                <a:solidFill>
                  <a:srgbClr val="FFFFFF"/>
                </a:solidFill>
              </a:rPr>
              <a:t>100ms</a:t>
            </a:r>
            <a:r>
              <a:rPr lang="zh-CN" altLang="en-US" sz="2400" b="1" dirty="0" smtClean="0">
                <a:solidFill>
                  <a:srgbClr val="FFFFFF"/>
                </a:solidFill>
              </a:rPr>
              <a:t>内，根据对当前用户的理解，并且考虑当前广告位，</a:t>
            </a:r>
            <a:r>
              <a:rPr lang="en-US" altLang="zh-CN" sz="2400" b="1" dirty="0" smtClean="0">
                <a:solidFill>
                  <a:srgbClr val="FFFFFF"/>
                </a:solidFill>
              </a:rPr>
              <a:t>	    </a:t>
            </a:r>
            <a:r>
              <a:rPr lang="zh-CN" altLang="en-US" sz="2400" b="1" dirty="0" smtClean="0">
                <a:solidFill>
                  <a:srgbClr val="FFFFFF"/>
                </a:solidFill>
              </a:rPr>
              <a:t>根据自己的</a:t>
            </a:r>
            <a:r>
              <a:rPr lang="en-US" altLang="zh-CN" sz="2400" b="1" dirty="0" smtClean="0">
                <a:solidFill>
                  <a:srgbClr val="FFFFFF"/>
                </a:solidFill>
              </a:rPr>
              <a:t>bidding</a:t>
            </a:r>
            <a:r>
              <a:rPr lang="zh-CN" altLang="en-US" sz="2400" b="1" dirty="0" smtClean="0">
                <a:solidFill>
                  <a:srgbClr val="FFFFFF"/>
                </a:solidFill>
              </a:rPr>
              <a:t>算法，来决定</a:t>
            </a:r>
            <a:r>
              <a:rPr lang="en-US" altLang="zh-CN" sz="2400" b="1" dirty="0" smtClean="0">
                <a:solidFill>
                  <a:srgbClr val="FFFFFF"/>
                </a:solidFill>
              </a:rPr>
              <a:t>:</a:t>
            </a:r>
          </a:p>
          <a:p>
            <a:pPr marL="514350" indent="1368425">
              <a:spcBef>
                <a:spcPts val="600"/>
              </a:spcBef>
            </a:pPr>
            <a:r>
              <a:rPr lang="en-US" altLang="zh-CN" sz="2400" dirty="0" smtClean="0">
                <a:solidFill>
                  <a:srgbClr val="FFFFFF"/>
                </a:solidFill>
              </a:rPr>
              <a:t>a. </a:t>
            </a:r>
            <a:r>
              <a:rPr lang="zh-CN" altLang="en-US" sz="2400" dirty="0" smtClean="0">
                <a:solidFill>
                  <a:srgbClr val="FFFFFF"/>
                </a:solidFill>
              </a:rPr>
              <a:t>是否要对这次展现机会进行竞价</a:t>
            </a:r>
            <a:r>
              <a:rPr lang="en-US" altLang="zh-CN" sz="2400" dirty="0" smtClean="0">
                <a:solidFill>
                  <a:srgbClr val="FFFFFF"/>
                </a:solidFill>
              </a:rPr>
              <a:t>? </a:t>
            </a:r>
          </a:p>
          <a:p>
            <a:pPr marL="514350" indent="1368425"/>
            <a:r>
              <a:rPr lang="en-US" altLang="zh-CN" sz="2400" dirty="0" smtClean="0">
                <a:solidFill>
                  <a:srgbClr val="FFFFFF"/>
                </a:solidFill>
              </a:rPr>
              <a:t>b. </a:t>
            </a:r>
            <a:r>
              <a:rPr lang="zh-CN" altLang="en-US" sz="2400" dirty="0" smtClean="0">
                <a:solidFill>
                  <a:srgbClr val="FFFFFF"/>
                </a:solidFill>
              </a:rPr>
              <a:t>投放哪个</a:t>
            </a:r>
            <a:r>
              <a:rPr lang="en-US" altLang="zh-CN" sz="2400" dirty="0" smtClean="0">
                <a:solidFill>
                  <a:srgbClr val="FFFFFF"/>
                </a:solidFill>
              </a:rPr>
              <a:t>campaign</a:t>
            </a:r>
            <a:r>
              <a:rPr lang="zh-CN" altLang="en-US" sz="2400" dirty="0" smtClean="0">
                <a:solidFill>
                  <a:srgbClr val="FFFFFF"/>
                </a:solidFill>
              </a:rPr>
              <a:t>的广告</a:t>
            </a:r>
            <a:r>
              <a:rPr lang="en-US" altLang="zh-CN" sz="2400" dirty="0" smtClean="0">
                <a:solidFill>
                  <a:srgbClr val="FFFFFF"/>
                </a:solidFill>
              </a:rPr>
              <a:t>?</a:t>
            </a:r>
          </a:p>
          <a:p>
            <a:pPr marL="514350" indent="1368425"/>
            <a:r>
              <a:rPr lang="en-US" altLang="zh-CN" sz="2400" dirty="0" smtClean="0">
                <a:solidFill>
                  <a:srgbClr val="FFFFFF"/>
                </a:solidFill>
              </a:rPr>
              <a:t>c. </a:t>
            </a:r>
            <a:r>
              <a:rPr lang="zh-CN" altLang="en-US" sz="2400" dirty="0" smtClean="0">
                <a:solidFill>
                  <a:srgbClr val="FFFFFF"/>
                </a:solidFill>
              </a:rPr>
              <a:t>出价是多少</a:t>
            </a:r>
            <a:r>
              <a:rPr lang="en-US" altLang="zh-CN" sz="2400" dirty="0" smtClean="0">
                <a:solidFill>
                  <a:srgbClr val="FFFFFF"/>
                </a:solidFill>
              </a:rPr>
              <a:t>?</a:t>
            </a:r>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p:txBody>
      </p:sp>
    </p:spTree>
    <p:extLst>
      <p:ext uri="{BB962C8B-B14F-4D97-AF65-F5344CB8AC3E}">
        <p14:creationId xmlns:p14="http://schemas.microsoft.com/office/powerpoint/2010/main" xmlns="" val="26744595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dirty="0" smtClean="0"/>
              <a:t>M6D DSP</a:t>
            </a:r>
            <a:r>
              <a:rPr lang="zh-CN" altLang="en-US" dirty="0" smtClean="0"/>
              <a:t>工作的整体流程</a:t>
            </a:r>
          </a:p>
          <a:p>
            <a:endParaRPr lang="zh-CN" altLang="en-US" dirty="0"/>
          </a:p>
        </p:txBody>
      </p:sp>
      <p:sp>
        <p:nvSpPr>
          <p:cNvPr id="4" name="灯片编号占位符 3"/>
          <p:cNvSpPr>
            <a:spLocks noGrp="1"/>
          </p:cNvSpPr>
          <p:nvPr>
            <p:ph type="sldNum" sz="quarter" idx="4"/>
          </p:nvPr>
        </p:nvSpPr>
        <p:spPr/>
        <p:txBody>
          <a:bodyPr/>
          <a:lstStyle/>
          <a:p>
            <a:pPr defTabSz="914400"/>
            <a:r>
              <a:rPr lang="en-US" altLang="zh-CN" kern="0" dirty="0" smtClean="0">
                <a:latin typeface="Calibri"/>
              </a:rPr>
              <a:t>Page </a:t>
            </a:r>
            <a:fld id="{F32FAEB7-D945-47EF-8031-93280887D3E5}" type="slidenum">
              <a:rPr lang="zh-CN" altLang="en-US" kern="0" smtClean="0">
                <a:latin typeface="Calibri"/>
              </a:rPr>
              <a:pPr defTabSz="914400"/>
              <a:t>9</a:t>
            </a:fld>
            <a:endParaRPr lang="zh-CN" altLang="en-US" kern="0" dirty="0" smtClean="0">
              <a:latin typeface="Calibri"/>
            </a:endParaRPr>
          </a:p>
        </p:txBody>
      </p:sp>
      <p:sp>
        <p:nvSpPr>
          <p:cNvPr id="5" name="TextBox 4"/>
          <p:cNvSpPr txBox="1"/>
          <p:nvPr/>
        </p:nvSpPr>
        <p:spPr>
          <a:xfrm>
            <a:off x="668740" y="1337484"/>
            <a:ext cx="10740788" cy="5416868"/>
          </a:xfrm>
          <a:prstGeom prst="rect">
            <a:avLst/>
          </a:prstGeom>
          <a:noFill/>
        </p:spPr>
        <p:txBody>
          <a:bodyPr wrap="square" lIns="0" tIns="0" rIns="0" bIns="0" rtlCol="0">
            <a:spAutoFit/>
          </a:bodyPr>
          <a:lstStyle/>
          <a:p>
            <a:pPr marL="514350" indent="-514350"/>
            <a:r>
              <a:rPr lang="en-US" altLang="zh-CN" sz="3200" b="1" dirty="0" smtClean="0">
                <a:solidFill>
                  <a:srgbClr val="FFFFFF"/>
                </a:solidFill>
              </a:rPr>
              <a:t>6.  </a:t>
            </a:r>
            <a:r>
              <a:rPr lang="zh-CN" altLang="en-US" sz="3200" b="1" dirty="0" smtClean="0">
                <a:solidFill>
                  <a:srgbClr val="FFFFFF"/>
                </a:solidFill>
              </a:rPr>
              <a:t>展现广告 </a:t>
            </a:r>
            <a:endParaRPr lang="en-US" altLang="zh-CN" sz="3200" b="1" dirty="0" smtClean="0">
              <a:solidFill>
                <a:srgbClr val="FFFFFF"/>
              </a:solidFill>
            </a:endParaRPr>
          </a:p>
          <a:p>
            <a:pPr marL="514350" indent="-514350"/>
            <a:endParaRPr lang="en-US" altLang="zh-CN" sz="2400" b="1" dirty="0" smtClean="0">
              <a:solidFill>
                <a:srgbClr val="FFFFFF"/>
              </a:solidFill>
              <a:latin typeface="Segoe UI Light" pitchFamily="34" charset="0"/>
            </a:endParaRPr>
          </a:p>
          <a:p>
            <a:pPr marL="514350" indent="563563"/>
            <a:r>
              <a:rPr lang="zh-CN" altLang="en-US" sz="2400" dirty="0" smtClean="0">
                <a:solidFill>
                  <a:srgbClr val="FFFFFF"/>
                </a:solidFill>
              </a:rPr>
              <a:t>如果</a:t>
            </a:r>
            <a:r>
              <a:rPr lang="en-US" altLang="zh-CN" sz="2400" dirty="0" smtClean="0">
                <a:solidFill>
                  <a:srgbClr val="FFFFFF"/>
                </a:solidFill>
              </a:rPr>
              <a:t>Bidding</a:t>
            </a:r>
            <a:r>
              <a:rPr lang="zh-CN" altLang="en-US" sz="2400" dirty="0" smtClean="0">
                <a:solidFill>
                  <a:srgbClr val="FFFFFF"/>
                </a:solidFill>
              </a:rPr>
              <a:t>最高，赢得了展现机会，则</a:t>
            </a:r>
            <a:r>
              <a:rPr lang="en-US" altLang="zh-CN" sz="2400" dirty="0" smtClean="0">
                <a:solidFill>
                  <a:srgbClr val="FFFFFF"/>
                </a:solidFill>
              </a:rPr>
              <a:t>DSP</a:t>
            </a:r>
            <a:r>
              <a:rPr lang="zh-CN" altLang="en-US" sz="2400" dirty="0" smtClean="0">
                <a:solidFill>
                  <a:srgbClr val="FFFFFF"/>
                </a:solidFill>
              </a:rPr>
              <a:t>返回创意，用户就会在该广告位看到该创意。</a:t>
            </a:r>
            <a:endParaRPr lang="en-US" altLang="zh-CN" sz="2400" dirty="0" smtClean="0">
              <a:solidFill>
                <a:srgbClr val="FFFFFF"/>
              </a:solidFill>
            </a:endParaRPr>
          </a:p>
          <a:p>
            <a:pPr marL="514350" indent="-514350"/>
            <a:endParaRPr lang="en-US" altLang="zh-CN" sz="2400" dirty="0" smtClean="0">
              <a:solidFill>
                <a:srgbClr val="FFFFFF"/>
              </a:solidFill>
            </a:endParaRPr>
          </a:p>
          <a:p>
            <a:pPr marL="514350" indent="-514350"/>
            <a:r>
              <a:rPr lang="en-US" altLang="zh-CN" sz="3200" b="1" dirty="0" smtClean="0">
                <a:solidFill>
                  <a:srgbClr val="FFFFFF"/>
                </a:solidFill>
              </a:rPr>
              <a:t>7.  </a:t>
            </a:r>
            <a:r>
              <a:rPr lang="zh-CN" altLang="en-US" sz="3200" b="1" dirty="0" smtClean="0">
                <a:solidFill>
                  <a:srgbClr val="FFFFFF"/>
                </a:solidFill>
              </a:rPr>
              <a:t>追踪转化</a:t>
            </a:r>
            <a:endParaRPr lang="en-US" altLang="zh-CN" sz="3200" b="1" dirty="0" smtClean="0">
              <a:solidFill>
                <a:srgbClr val="FFFFFF"/>
              </a:solidFill>
            </a:endParaRPr>
          </a:p>
          <a:p>
            <a:pPr marL="514350" indent="-514350"/>
            <a:r>
              <a:rPr lang="en-US" altLang="zh-CN" sz="2400" b="1" dirty="0" smtClean="0">
                <a:solidFill>
                  <a:srgbClr val="FFFFFF"/>
                </a:solidFill>
              </a:rPr>
              <a:t>	</a:t>
            </a:r>
          </a:p>
          <a:p>
            <a:pPr marL="514350" indent="563563"/>
            <a:r>
              <a:rPr lang="en-US" altLang="zh-CN" sz="2400" dirty="0" smtClean="0">
                <a:solidFill>
                  <a:srgbClr val="FFFFFF"/>
                </a:solidFill>
              </a:rPr>
              <a:t>DSP</a:t>
            </a:r>
            <a:r>
              <a:rPr lang="zh-CN" altLang="en-US" sz="2400" dirty="0" smtClean="0">
                <a:solidFill>
                  <a:srgbClr val="FFFFFF"/>
                </a:solidFill>
              </a:rPr>
              <a:t>根据在广告主的网站上埋点获得的数据，就能追踪用户是否在这次展现之后进行了转化。根据这些数据统计点击率</a:t>
            </a:r>
            <a:r>
              <a:rPr lang="en-US" altLang="zh-CN" sz="2400" dirty="0" smtClean="0">
                <a:solidFill>
                  <a:srgbClr val="FFFFFF"/>
                </a:solidFill>
              </a:rPr>
              <a:t>CTR</a:t>
            </a:r>
            <a:r>
              <a:rPr lang="zh-CN" altLang="en-US" sz="2400" dirty="0" smtClean="0">
                <a:solidFill>
                  <a:srgbClr val="FFFFFF"/>
                </a:solidFill>
              </a:rPr>
              <a:t>，转化率</a:t>
            </a:r>
            <a:r>
              <a:rPr lang="en-US" altLang="zh-CN" sz="2400" dirty="0" smtClean="0">
                <a:solidFill>
                  <a:srgbClr val="FFFFFF"/>
                </a:solidFill>
              </a:rPr>
              <a:t>CVR</a:t>
            </a:r>
            <a:r>
              <a:rPr lang="zh-CN" altLang="en-US" sz="2400" dirty="0" smtClean="0">
                <a:solidFill>
                  <a:srgbClr val="FFFFFF"/>
                </a:solidFill>
              </a:rPr>
              <a:t>，每个转化平均成本</a:t>
            </a:r>
            <a:r>
              <a:rPr lang="en-US" altLang="zh-CN" sz="2400" dirty="0" smtClean="0">
                <a:solidFill>
                  <a:srgbClr val="FFFFFF"/>
                </a:solidFill>
              </a:rPr>
              <a:t>CPA</a:t>
            </a:r>
            <a:r>
              <a:rPr lang="zh-CN" altLang="en-US" sz="2400" dirty="0" smtClean="0">
                <a:solidFill>
                  <a:srgbClr val="FFFFFF"/>
                </a:solidFill>
              </a:rPr>
              <a:t>等指标，汇总成报表展示给广告主。</a:t>
            </a:r>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a:p>
            <a:pPr marL="514350" indent="-514350"/>
            <a:endParaRPr lang="en-US" altLang="zh-CN" sz="2400" b="1" dirty="0" smtClean="0">
              <a:solidFill>
                <a:srgbClr val="FFFFFF"/>
              </a:solidFill>
            </a:endParaRPr>
          </a:p>
        </p:txBody>
      </p:sp>
    </p:spTree>
    <p:extLst>
      <p:ext uri="{BB962C8B-B14F-4D97-AF65-F5344CB8AC3E}">
        <p14:creationId xmlns:p14="http://schemas.microsoft.com/office/powerpoint/2010/main" xmlns="" val="26744595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篇首/篇末">
  <a:themeElements>
    <a:clrScheme name="limei">
      <a:dk1>
        <a:srgbClr val="181818"/>
      </a:dk1>
      <a:lt1>
        <a:srgbClr val="FFFFFF"/>
      </a:lt1>
      <a:dk2>
        <a:srgbClr val="0081CC"/>
      </a:dk2>
      <a:lt2>
        <a:srgbClr val="B7D31B"/>
      </a:lt2>
      <a:accent1>
        <a:srgbClr val="2FADCF"/>
      </a:accent1>
      <a:accent2>
        <a:srgbClr val="46B035"/>
      </a:accent2>
      <a:accent3>
        <a:srgbClr val="7DCDF4"/>
      </a:accent3>
      <a:accent4>
        <a:srgbClr val="006442"/>
      </a:accent4>
      <a:accent5>
        <a:srgbClr val="ED6D00"/>
      </a:accent5>
      <a:accent6>
        <a:srgbClr val="FCC700"/>
      </a:accent6>
      <a:hlink>
        <a:srgbClr val="0000FF"/>
      </a:hlink>
      <a:folHlink>
        <a:srgbClr val="800080"/>
      </a:folHlink>
    </a:clrScheme>
    <a:fontScheme name="Limei">
      <a:majorFont>
        <a:latin typeface="Segoe UI"/>
        <a:ea typeface="微软雅黑"/>
        <a:cs typeface=""/>
      </a:majorFont>
      <a:minorFont>
        <a:latin typeface="Segoe UI"/>
        <a:ea typeface="微软雅黑"/>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bodyPr vert="horz" lIns="91440" tIns="45720" rIns="91440" bIns="45720" rtlCol="0" anchor="ctr"/>
      <a:lstStyle>
        <a:defPPr defTabSz="914400">
          <a:defRPr kern="0" dirty="0" err="1" smtClean="0">
            <a:latin typeface="Calibri"/>
          </a:defRPr>
        </a:defPPr>
      </a:lstStyle>
    </a:txDef>
  </a:objectDefaults>
  <a:extraClrSchemeLst/>
</a:theme>
</file>

<file path=ppt/theme/theme2.xml><?xml version="1.0" encoding="utf-8"?>
<a:theme xmlns:a="http://schemas.openxmlformats.org/drawingml/2006/main" name="White">
  <a:themeElements>
    <a:clrScheme name="limei">
      <a:dk1>
        <a:srgbClr val="181818"/>
      </a:dk1>
      <a:lt1>
        <a:srgbClr val="FFFFFF"/>
      </a:lt1>
      <a:dk2>
        <a:srgbClr val="0081CC"/>
      </a:dk2>
      <a:lt2>
        <a:srgbClr val="B7D31B"/>
      </a:lt2>
      <a:accent1>
        <a:srgbClr val="2FADCF"/>
      </a:accent1>
      <a:accent2>
        <a:srgbClr val="46B035"/>
      </a:accent2>
      <a:accent3>
        <a:srgbClr val="7DCDF4"/>
      </a:accent3>
      <a:accent4>
        <a:srgbClr val="006442"/>
      </a:accent4>
      <a:accent5>
        <a:srgbClr val="ED6D00"/>
      </a:accent5>
      <a:accent6>
        <a:srgbClr val="FCC700"/>
      </a:accent6>
      <a:hlink>
        <a:srgbClr val="0000FF"/>
      </a:hlink>
      <a:folHlink>
        <a:srgbClr val="800080"/>
      </a:folHlink>
    </a:clrScheme>
    <a:fontScheme name="limei">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4.xml><?xml version="1.0" encoding="utf-8"?>
<a:theme xmlns:a="http://schemas.openxmlformats.org/drawingml/2006/main" name="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rang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Yel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FT_Primary_Colors">
    <a:dk1>
      <a:srgbClr val="525051"/>
    </a:dk1>
    <a:lt1>
      <a:sysClr val="window" lastClr="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68217A"/>
    </a:hlink>
    <a:folHlink>
      <a:srgbClr val="00188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dcmitype/"/>
    <ds:schemaRef ds:uri="2295e2e7-0eeb-498e-8716-217bb2ee6ee3"/>
    <ds:schemaRef ds:uri="http://schemas.openxmlformats.org/package/2006/metadata/core-properties"/>
    <ds:schemaRef ds:uri="http://purl.org/dc/elements/1.1/"/>
    <ds:schemaRef ds:uri="c6bb9d19-7926-47a4-9d93-93d54014735c"/>
    <ds:schemaRef ds:uri="http://schemas.microsoft.com/office/2006/metadata/properties"/>
    <ds:schemaRef ds:uri="http://schemas.microsoft.com/office/2006/documentManagement/types"/>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Template>
  <TotalTime>1666</TotalTime>
  <Words>1054</Words>
  <Application>Microsoft Office PowerPoint</Application>
  <PresentationFormat>自定义</PresentationFormat>
  <Paragraphs>298</Paragraphs>
  <Slides>32</Slides>
  <Notes>1</Notes>
  <HiddenSlides>0</HiddenSlides>
  <MMClips>0</MMClips>
  <ScaleCrop>false</ScaleCrop>
  <HeadingPairs>
    <vt:vector size="4" baseType="variant">
      <vt:variant>
        <vt:lpstr>主题</vt:lpstr>
      </vt:variant>
      <vt:variant>
        <vt:i4>7</vt:i4>
      </vt:variant>
      <vt:variant>
        <vt:lpstr>幻灯片标题</vt:lpstr>
      </vt:variant>
      <vt:variant>
        <vt:i4>32</vt:i4>
      </vt:variant>
    </vt:vector>
  </HeadingPairs>
  <TitlesOfParts>
    <vt:vector size="39" baseType="lpstr">
      <vt:lpstr>篇首/篇末</vt:lpstr>
      <vt:lpstr>White</vt:lpstr>
      <vt:lpstr>Blue</vt:lpstr>
      <vt:lpstr>Green</vt:lpstr>
      <vt:lpstr>Blue-1</vt:lpstr>
      <vt:lpstr>orange-1</vt:lpstr>
      <vt:lpstr>Yellow</vt:lpstr>
      <vt:lpstr>幻灯片 1</vt:lpstr>
      <vt:lpstr>Outline</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References</vt:lpstr>
      <vt:lpstr>幻灯片 32</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Limei PPT Template</dc:title>
  <dc:subject>&lt;Event Name Here&gt;</dc:subject>
  <dc:creator>Guoshaojun</dc:creator>
  <cp:keywords>&lt;Any Related Keywords&gt;</cp:keywords>
  <cp:lastModifiedBy>Administrator</cp:lastModifiedBy>
  <cp:revision>231</cp:revision>
  <dcterms:created xsi:type="dcterms:W3CDTF">2012-11-04T11:41:18Z</dcterms:created>
  <dcterms:modified xsi:type="dcterms:W3CDTF">2013-04-19T01:28:08Z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