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8" r:id="rId12"/>
    <p:sldId id="269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283" r:id="rId28"/>
    <p:sldId id="284" r:id="rId29"/>
    <p:sldId id="285" r:id="rId30"/>
    <p:sldId id="286" r:id="rId31"/>
    <p:sldId id="287" r:id="rId32"/>
    <p:sldId id="289" r:id="rId33"/>
    <p:sldId id="28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CC046-BB5B-45B7-9B9E-13BEB765746A}" type="datetimeFigureOut">
              <a:rPr lang="zh-CN" altLang="en-US" smtClean="0"/>
              <a:t>2014/7/24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48288-2D1E-4EF0-9878-39849E375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72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48288-2D1E-4EF0-9878-39849E375DE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523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48288-2D1E-4EF0-9878-39849E375DE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59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48288-2D1E-4EF0-9878-39849E375DE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867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48288-2D1E-4EF0-9878-39849E375DE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37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48288-2D1E-4EF0-9878-39849E375DE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68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48288-2D1E-4EF0-9878-39849E375DE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385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AB73-6FB2-45AC-899A-50AEBB870B75}" type="datetimeFigureOut">
              <a:rPr lang="zh-CN" altLang="en-US" smtClean="0"/>
              <a:t>2014/7/24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B534-5E68-4D7C-A8F0-6894813A9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46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AB73-6FB2-45AC-899A-50AEBB870B75}" type="datetimeFigureOut">
              <a:rPr lang="zh-CN" altLang="en-US" smtClean="0"/>
              <a:t>2014/7/24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B534-5E68-4D7C-A8F0-6894813A9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53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AB73-6FB2-45AC-899A-50AEBB870B75}" type="datetimeFigureOut">
              <a:rPr lang="zh-CN" altLang="en-US" smtClean="0"/>
              <a:t>2014/7/24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B534-5E68-4D7C-A8F0-6894813A9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85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AB73-6FB2-45AC-899A-50AEBB870B75}" type="datetimeFigureOut">
              <a:rPr lang="zh-CN" altLang="en-US" smtClean="0"/>
              <a:t>2014/7/24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B534-5E68-4D7C-A8F0-6894813A9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AB73-6FB2-45AC-899A-50AEBB870B75}" type="datetimeFigureOut">
              <a:rPr lang="zh-CN" altLang="en-US" smtClean="0"/>
              <a:t>2014/7/24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B534-5E68-4D7C-A8F0-6894813A9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90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AB73-6FB2-45AC-899A-50AEBB870B75}" type="datetimeFigureOut">
              <a:rPr lang="zh-CN" altLang="en-US" smtClean="0"/>
              <a:t>2014/7/24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B534-5E68-4D7C-A8F0-6894813A9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03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AB73-6FB2-45AC-899A-50AEBB870B75}" type="datetimeFigureOut">
              <a:rPr lang="zh-CN" altLang="en-US" smtClean="0"/>
              <a:t>2014/7/24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B534-5E68-4D7C-A8F0-6894813A9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1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AB73-6FB2-45AC-899A-50AEBB870B75}" type="datetimeFigureOut">
              <a:rPr lang="zh-CN" altLang="en-US" smtClean="0"/>
              <a:t>2014/7/24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B534-5E68-4D7C-A8F0-6894813A9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9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AB73-6FB2-45AC-899A-50AEBB870B75}" type="datetimeFigureOut">
              <a:rPr lang="zh-CN" altLang="en-US" smtClean="0"/>
              <a:t>2014/7/24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B534-5E68-4D7C-A8F0-6894813A9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91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AB73-6FB2-45AC-899A-50AEBB870B75}" type="datetimeFigureOut">
              <a:rPr lang="zh-CN" altLang="en-US" smtClean="0"/>
              <a:t>2014/7/24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B534-5E68-4D7C-A8F0-6894813A9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68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AB73-6FB2-45AC-899A-50AEBB870B75}" type="datetimeFigureOut">
              <a:rPr lang="zh-CN" altLang="en-US" smtClean="0"/>
              <a:t>2014/7/24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B534-5E68-4D7C-A8F0-6894813A9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AAB73-6FB2-45AC-899A-50AEBB870B75}" type="datetimeFigureOut">
              <a:rPr lang="zh-CN" altLang="en-US" smtClean="0"/>
              <a:t>2014/7/24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FB534-5E68-4D7C-A8F0-6894813A9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00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xueminzhao@tencen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M6D Targeting Model</a:t>
            </a:r>
            <a:br>
              <a:rPr lang="en-US" altLang="zh-CN" dirty="0" smtClean="0"/>
            </a:br>
            <a:r>
              <a:rPr lang="en-US" altLang="zh-CN" sz="1800" dirty="0" smtClean="0"/>
              <a:t>- paper reading</a:t>
            </a:r>
            <a:endParaRPr lang="zh-CN" altLang="en-US" sz="1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smtClean="0">
                <a:hlinkClick r:id="rId2"/>
              </a:rPr>
              <a:t>xueminzhao@tencent.com</a:t>
            </a:r>
            <a:endParaRPr lang="en-US" altLang="zh-CN" dirty="0" smtClean="0"/>
          </a:p>
          <a:p>
            <a:r>
              <a:rPr lang="en-US" altLang="zh-CN" dirty="0" smtClean="0"/>
              <a:t>7/23/2014</a:t>
            </a:r>
          </a:p>
        </p:txBody>
      </p:sp>
    </p:spTree>
    <p:extLst>
      <p:ext uri="{BB962C8B-B14F-4D97-AF65-F5344CB8AC3E}">
        <p14:creationId xmlns:p14="http://schemas.microsoft.com/office/powerpoint/2010/main" val="19486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Network-Based Marketing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016" y="1690688"/>
            <a:ext cx="7889975" cy="41369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234" y="365125"/>
            <a:ext cx="2501949" cy="216187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200" y="6081427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Shawndra</a:t>
            </a:r>
            <a:r>
              <a:rPr lang="en-US" altLang="zh-CN" dirty="0"/>
              <a:t> Hill, Foster Provost and Chris </a:t>
            </a:r>
            <a:r>
              <a:rPr lang="en-US" altLang="zh-CN" dirty="0" err="1" smtClean="0"/>
              <a:t>Volinsky</a:t>
            </a:r>
            <a:r>
              <a:rPr lang="en-US" altLang="zh-CN" dirty="0" smtClean="0"/>
              <a:t>. </a:t>
            </a:r>
            <a:r>
              <a:rPr lang="en-US" altLang="zh-CN" b="1" dirty="0" smtClean="0"/>
              <a:t>Network-Based </a:t>
            </a:r>
            <a:r>
              <a:rPr lang="en-US" altLang="zh-CN" b="1" dirty="0"/>
              <a:t>Marketing: Identifying Likely Adopters via Consumer Networks</a:t>
            </a:r>
            <a:r>
              <a:rPr lang="en-US" altLang="zh-CN" dirty="0" smtClean="0"/>
              <a:t>. Statistical </a:t>
            </a:r>
            <a:r>
              <a:rPr lang="en-US" altLang="zh-CN" dirty="0"/>
              <a:t>Science 2006, Vol. 21, No. 2, 256–276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714527" y="2965272"/>
            <a:ext cx="29133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B050"/>
                </a:solidFill>
              </a:rPr>
              <a:t>Take </a:t>
            </a:r>
            <a:r>
              <a:rPr lang="en-US" altLang="zh-CN" sz="2000" dirty="0">
                <a:solidFill>
                  <a:srgbClr val="00B050"/>
                </a:solidFill>
              </a:rPr>
              <a:t>rates for </a:t>
            </a:r>
            <a:r>
              <a:rPr lang="en-US" altLang="zh-CN" sz="2000" dirty="0" smtClean="0">
                <a:solidFill>
                  <a:srgbClr val="00B050"/>
                </a:solidFill>
              </a:rPr>
              <a:t>the NN and </a:t>
            </a:r>
            <a:r>
              <a:rPr lang="en-US" altLang="zh-CN" sz="2000" dirty="0">
                <a:solidFill>
                  <a:srgbClr val="00B050"/>
                </a:solidFill>
              </a:rPr>
              <a:t>non-network neighbors in segments </a:t>
            </a:r>
            <a:r>
              <a:rPr lang="en-US" altLang="zh-CN" sz="2000" dirty="0" smtClean="0">
                <a:solidFill>
                  <a:srgbClr val="00B050"/>
                </a:solidFill>
              </a:rPr>
              <a:t>1–21 compared </a:t>
            </a:r>
            <a:r>
              <a:rPr lang="en-US" altLang="zh-CN" sz="2000" dirty="0">
                <a:solidFill>
                  <a:srgbClr val="00B050"/>
                </a:solidFill>
              </a:rPr>
              <a:t>with the all-network-neighbor segment 22 and with </a:t>
            </a:r>
            <a:r>
              <a:rPr lang="en-US" altLang="zh-CN" sz="2000" dirty="0" smtClean="0">
                <a:solidFill>
                  <a:srgbClr val="00B050"/>
                </a:solidFill>
              </a:rPr>
              <a:t>the nontarget NNs</a:t>
            </a:r>
            <a:r>
              <a:rPr lang="en-US" altLang="zh-CN" sz="2000" dirty="0">
                <a:solidFill>
                  <a:srgbClr val="00B050"/>
                </a:solidFill>
              </a:rPr>
              <a:t>. All take rates are relative to </a:t>
            </a:r>
            <a:r>
              <a:rPr lang="en-US" altLang="zh-CN" sz="2000" dirty="0" smtClean="0">
                <a:solidFill>
                  <a:srgbClr val="00B050"/>
                </a:solidFill>
              </a:rPr>
              <a:t>the non-NN </a:t>
            </a:r>
            <a:r>
              <a:rPr lang="en-US" altLang="zh-CN" sz="2000" dirty="0">
                <a:solidFill>
                  <a:srgbClr val="00B050"/>
                </a:solidFill>
              </a:rPr>
              <a:t>group (segments 1–21).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98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Browser Interactions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948" y="-9884"/>
            <a:ext cx="4863250" cy="68678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962119"/>
            <a:ext cx="4444807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srgbClr val="00B050"/>
                </a:solidFill>
              </a:rPr>
              <a:t>Action Pixels</a:t>
            </a:r>
          </a:p>
          <a:p>
            <a:r>
              <a:rPr lang="en-US" altLang="zh-CN" sz="2800" dirty="0">
                <a:solidFill>
                  <a:srgbClr val="00B050"/>
                </a:solidFill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</a:rPr>
              <a:t>  - </a:t>
            </a:r>
            <a:r>
              <a:rPr lang="en-US" altLang="zh-CN" sz="2400" dirty="0" smtClean="0">
                <a:solidFill>
                  <a:srgbClr val="00B050"/>
                </a:solidFill>
              </a:rPr>
              <a:t>Individual customer web sites,</a:t>
            </a:r>
          </a:p>
          <a:p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</a:rPr>
              <a:t>  define seed nodes, track CVR</a:t>
            </a:r>
          </a:p>
          <a:p>
            <a:r>
              <a:rPr lang="en-US" altLang="zh-CN" dirty="0" smtClean="0"/>
              <a:t> 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srgbClr val="C00000"/>
                </a:solidFill>
              </a:rPr>
              <a:t>Mapping Pixels</a:t>
            </a:r>
          </a:p>
          <a:p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</a:rPr>
              <a:t>  - </a:t>
            </a:r>
            <a:r>
              <a:rPr lang="en-US" altLang="zh-CN" sz="2400" dirty="0" smtClean="0">
                <a:solidFill>
                  <a:srgbClr val="C00000"/>
                </a:solidFill>
              </a:rPr>
              <a:t>Content-Generating Sites (e.g. 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  blogs)</a:t>
            </a:r>
          </a:p>
        </p:txBody>
      </p:sp>
    </p:spTree>
    <p:extLst>
      <p:ext uri="{BB962C8B-B14F-4D97-AF65-F5344CB8AC3E}">
        <p14:creationId xmlns:p14="http://schemas.microsoft.com/office/powerpoint/2010/main" val="404618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Doubly-Anonymized Bipartite Graph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662" y="1909052"/>
            <a:ext cx="10121999" cy="362027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 rot="5400000">
            <a:off x="-439778" y="3248165"/>
            <a:ext cx="255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</a:rPr>
              <a:t>“Mapping” Data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04325" y="5964069"/>
            <a:ext cx="4048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“Action” Data, Seed Nodes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4120251" y="4899546"/>
            <a:ext cx="574579" cy="10645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595582" y="4899546"/>
            <a:ext cx="500418" cy="10645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15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Bipartite Network =&gt; Quasi SN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208520" cy="504405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658816" y="2504045"/>
            <a:ext cx="255127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Seed Nodes</a:t>
            </a:r>
          </a:p>
          <a:p>
            <a:r>
              <a:rPr lang="en-US" altLang="zh-CN" sz="2800" dirty="0" smtClean="0"/>
              <a:t>        +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User Similarity</a:t>
            </a:r>
          </a:p>
          <a:p>
            <a:r>
              <a:rPr lang="en-US" altLang="zh-CN" sz="2800" dirty="0" smtClean="0"/>
              <a:t>        +</a:t>
            </a:r>
          </a:p>
          <a:p>
            <a:r>
              <a:rPr lang="en-US" altLang="zh-CN" sz="2800" dirty="0" smtClean="0">
                <a:solidFill>
                  <a:srgbClr val="7030A0"/>
                </a:solidFill>
              </a:rPr>
              <a:t>Brand Proximity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</a:t>
            </a:r>
            <a:r>
              <a:rPr lang="en-US" altLang="zh-CN" sz="2000" dirty="0" smtClean="0"/>
              <a:t>||</a:t>
            </a:r>
          </a:p>
          <a:p>
            <a:r>
              <a:rPr lang="en-US" altLang="zh-CN" sz="2800" dirty="0" smtClean="0"/>
              <a:t>Targeting Model</a:t>
            </a:r>
          </a:p>
        </p:txBody>
      </p:sp>
    </p:spTree>
    <p:extLst>
      <p:ext uri="{BB962C8B-B14F-4D97-AF65-F5344CB8AC3E}">
        <p14:creationId xmlns:p14="http://schemas.microsoft.com/office/powerpoint/2010/main" val="19761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Brand Proximity Measures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36721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POSCNT</a:t>
            </a:r>
          </a:p>
          <a:p>
            <a:pPr marL="0" indent="0">
              <a:buNone/>
            </a:pPr>
            <a:r>
              <a:rPr lang="en-US" altLang="zh-CN" sz="2000" dirty="0" smtClean="0"/>
              <a:t>   - # of unique content pieces connecting browser to B</a:t>
            </a:r>
            <a:r>
              <a:rPr lang="en-US" altLang="zh-CN" sz="2000" baseline="30000" dirty="0" smtClean="0"/>
              <a:t>+</a:t>
            </a:r>
            <a:endParaRPr lang="en-US" altLang="zh-CN" sz="2000" baseline="30000" dirty="0"/>
          </a:p>
          <a:p>
            <a:r>
              <a:rPr lang="en-US" altLang="zh-CN" dirty="0" smtClean="0"/>
              <a:t>MATL</a:t>
            </a:r>
          </a:p>
          <a:p>
            <a:pPr marL="0" indent="0">
              <a:buNone/>
            </a:pPr>
            <a:r>
              <a:rPr lang="en-US" altLang="zh-CN" sz="2000" dirty="0" smtClean="0"/>
              <a:t>   - maximum # of content pieces through which paths connect browser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to seed node in B</a:t>
            </a:r>
            <a:r>
              <a:rPr lang="en-US" altLang="zh-CN" sz="2000" baseline="30000" dirty="0" smtClean="0"/>
              <a:t>+</a:t>
            </a:r>
          </a:p>
          <a:p>
            <a:r>
              <a:rPr lang="en-US" altLang="zh-CN" dirty="0" err="1" smtClean="0"/>
              <a:t>maxCos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- maximum cosine similarity to a seed node</a:t>
            </a:r>
          </a:p>
          <a:p>
            <a:r>
              <a:rPr lang="en-US" altLang="zh-CN" dirty="0" err="1" smtClean="0"/>
              <a:t>minEUD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- minimum Euclidean distance of normalized content vector to a seed node</a:t>
            </a:r>
          </a:p>
          <a:p>
            <a:r>
              <a:rPr lang="en-US" altLang="zh-CN" dirty="0" smtClean="0"/>
              <a:t>ATODD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- “odd” of a neighbor being an seed node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713" y="52653"/>
            <a:ext cx="3878287" cy="3276069"/>
          </a:xfrm>
          <a:prstGeom prst="rect">
            <a:avLst/>
          </a:prstGeom>
        </p:spPr>
      </p:pic>
      <p:pic>
        <p:nvPicPr>
          <p:cNvPr id="1026" name="Picture 2" descr="http://upload.wikimedia.org/wikipedia/commons/thumb/8/88/Logistic-curve.svg/600px-Logistic-curv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840" y="3641194"/>
            <a:ext cx="3530160" cy="23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931767" y="5994634"/>
            <a:ext cx="2990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</a:rPr>
              <a:t>Multivariate Model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975183" y="6485205"/>
            <a:ext cx="288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All of these are just features!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14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Lift for Top 10% of NNs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5445244" y="1174482"/>
            <a:ext cx="6838843" cy="45820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0171" y="2518117"/>
            <a:ext cx="5779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</a:rPr>
              <a:t>NNs often show similar demographics 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66" y="3041337"/>
            <a:ext cx="5233547" cy="221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3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</a:p>
          <a:p>
            <a:r>
              <a:rPr lang="en-US" altLang="zh-CN" dirty="0" smtClean="0"/>
              <a:t>Targeting: Based-on CF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- </a:t>
            </a:r>
            <a:r>
              <a:rPr lang="en-US" altLang="zh-CN" sz="1800" dirty="0" smtClean="0"/>
              <a:t>Audience </a:t>
            </a:r>
            <a:r>
              <a:rPr lang="en-US" altLang="zh-CN" sz="1800" dirty="0"/>
              <a:t>Selection for On-line Brand Advertising: Privacy-friendly Social Network Targeting. KDD'09</a:t>
            </a:r>
            <a:r>
              <a:rPr lang="en-US" altLang="zh-CN" sz="1800" dirty="0" smtClean="0"/>
              <a:t>.</a:t>
            </a:r>
          </a:p>
          <a:p>
            <a:r>
              <a:rPr lang="en-US" altLang="zh-CN" b="1" dirty="0" smtClean="0"/>
              <a:t>Targeting: Predictive Models &amp; Transfer Learning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/>
              <a:t>- </a:t>
            </a:r>
            <a:r>
              <a:rPr lang="en-US" altLang="zh-CN" sz="1800" dirty="0"/>
              <a:t>Machine </a:t>
            </a:r>
            <a:r>
              <a:rPr lang="en-US" altLang="zh-CN" sz="1800" dirty="0" smtClean="0"/>
              <a:t>Learning </a:t>
            </a:r>
            <a:r>
              <a:rPr lang="en-US" altLang="zh-CN" sz="1800" dirty="0"/>
              <a:t>for </a:t>
            </a:r>
            <a:r>
              <a:rPr lang="en-US" altLang="zh-CN" sz="1800" dirty="0" smtClean="0"/>
              <a:t>Targeted Display Advertising</a:t>
            </a:r>
            <a:r>
              <a:rPr lang="en-US" altLang="zh-CN" sz="1800" dirty="0"/>
              <a:t>: Transfer </a:t>
            </a:r>
            <a:r>
              <a:rPr lang="en-US" altLang="zh-CN" sz="1800" dirty="0" smtClean="0"/>
              <a:t>Learning </a:t>
            </a:r>
            <a:r>
              <a:rPr lang="en-US" altLang="zh-CN" sz="1800" dirty="0"/>
              <a:t>in </a:t>
            </a:r>
            <a:r>
              <a:rPr lang="en-US" altLang="zh-CN" sz="1800" dirty="0" smtClean="0"/>
              <a:t>Action. MLJ’2014.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- </a:t>
            </a:r>
            <a:r>
              <a:rPr lang="en-US" altLang="zh-CN" sz="1800" dirty="0"/>
              <a:t>Design </a:t>
            </a:r>
            <a:r>
              <a:rPr lang="en-US" altLang="zh-CN" sz="1800" dirty="0" smtClean="0"/>
              <a:t>Principles </a:t>
            </a:r>
            <a:r>
              <a:rPr lang="en-US" altLang="zh-CN" sz="1800" dirty="0"/>
              <a:t>of Massive, Robust Prediction </a:t>
            </a:r>
            <a:r>
              <a:rPr lang="en-US" altLang="zh-CN" sz="1800" dirty="0" smtClean="0"/>
              <a:t>Systems. KDD’2012.</a:t>
            </a:r>
          </a:p>
          <a:p>
            <a:r>
              <a:rPr lang="en-US" altLang="zh-CN" dirty="0"/>
              <a:t>Bid Optimizing and Inventory </a:t>
            </a:r>
            <a:r>
              <a:rPr lang="en-US" altLang="zh-CN" dirty="0" smtClean="0"/>
              <a:t>Scoring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- </a:t>
            </a:r>
            <a:r>
              <a:rPr lang="en-US" altLang="zh-CN" sz="1800" dirty="0"/>
              <a:t>Bid Optimizing and Inventory Scoring in Targeted </a:t>
            </a:r>
            <a:r>
              <a:rPr lang="en-US" altLang="zh-CN" sz="1800" dirty="0" smtClean="0"/>
              <a:t>Online Advertising. KDD’2012.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511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Targeting Model: the Heart and Soul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0490" y="2782546"/>
            <a:ext cx="5276556" cy="607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i="1" dirty="0" smtClean="0">
                <a:solidFill>
                  <a:srgbClr val="C00000"/>
                </a:solidFill>
              </a:rPr>
              <a:t>p(</a:t>
            </a:r>
            <a:r>
              <a:rPr lang="en-US" altLang="zh-CN" i="1" dirty="0" err="1" smtClean="0">
                <a:solidFill>
                  <a:srgbClr val="C00000"/>
                </a:solidFill>
              </a:rPr>
              <a:t>c|u</a:t>
            </a:r>
            <a:r>
              <a:rPr lang="en-US" altLang="zh-CN" i="1" dirty="0" smtClean="0">
                <a:solidFill>
                  <a:srgbClr val="C00000"/>
                </a:solidFill>
              </a:rPr>
              <a:t>, a, </a:t>
            </a:r>
            <a:r>
              <a:rPr lang="en-US" altLang="zh-CN" i="1" dirty="0" err="1" smtClean="0">
                <a:solidFill>
                  <a:srgbClr val="C00000"/>
                </a:solidFill>
              </a:rPr>
              <a:t>i</a:t>
            </a:r>
            <a:r>
              <a:rPr lang="en-US" altLang="zh-CN" i="1" dirty="0" smtClean="0">
                <a:solidFill>
                  <a:srgbClr val="C00000"/>
                </a:solidFill>
              </a:rPr>
              <a:t>) =&gt; p(</a:t>
            </a:r>
            <a:r>
              <a:rPr lang="en-US" altLang="zh-CN" i="1" dirty="0" err="1" smtClean="0">
                <a:solidFill>
                  <a:srgbClr val="C00000"/>
                </a:solidFill>
              </a:rPr>
              <a:t>c|u,a</a:t>
            </a:r>
            <a:r>
              <a:rPr lang="en-US" altLang="zh-CN" i="1" dirty="0" smtClean="0">
                <a:solidFill>
                  <a:srgbClr val="C00000"/>
                </a:solidFill>
              </a:rPr>
              <a:t>) =&gt; p</a:t>
            </a:r>
            <a:r>
              <a:rPr lang="en-US" altLang="zh-CN" i="1" baseline="-25000" dirty="0" smtClean="0">
                <a:solidFill>
                  <a:srgbClr val="C00000"/>
                </a:solidFill>
              </a:rPr>
              <a:t>a</a:t>
            </a:r>
            <a:r>
              <a:rPr lang="en-US" altLang="zh-CN" i="1" dirty="0" smtClean="0">
                <a:solidFill>
                  <a:srgbClr val="C00000"/>
                </a:solidFill>
              </a:rPr>
              <a:t>(</a:t>
            </a:r>
            <a:r>
              <a:rPr lang="en-US" altLang="zh-CN" i="1" dirty="0" err="1" smtClean="0">
                <a:solidFill>
                  <a:srgbClr val="C00000"/>
                </a:solidFill>
              </a:rPr>
              <a:t>c|u</a:t>
            </a:r>
            <a:r>
              <a:rPr lang="en-US" altLang="zh-CN" i="1" dirty="0" smtClean="0">
                <a:solidFill>
                  <a:srgbClr val="C00000"/>
                </a:solidFill>
              </a:rPr>
              <a:t>)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93698" y="1690688"/>
            <a:ext cx="71826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00B050"/>
                </a:solidFill>
              </a:rPr>
              <a:t>Triplet </a:t>
            </a:r>
            <a:r>
              <a:rPr lang="en-US" altLang="zh-CN" sz="2800" i="1" dirty="0" smtClean="0">
                <a:solidFill>
                  <a:srgbClr val="00B050"/>
                </a:solidFill>
              </a:rPr>
              <a:t>O=(U,A,I)</a:t>
            </a:r>
            <a:r>
              <a:rPr lang="en-US" altLang="zh-CN" sz="2800" dirty="0" smtClean="0">
                <a:solidFill>
                  <a:srgbClr val="00B050"/>
                </a:solidFill>
              </a:rPr>
              <a:t> of an ad </a:t>
            </a:r>
            <a:r>
              <a:rPr lang="en-US" altLang="zh-CN" sz="2800" i="1" dirty="0" smtClean="0">
                <a:solidFill>
                  <a:srgbClr val="00B050"/>
                </a:solidFill>
              </a:rPr>
              <a:t>A</a:t>
            </a:r>
            <a:r>
              <a:rPr lang="en-US" altLang="zh-CN" sz="2800" dirty="0" smtClean="0">
                <a:solidFill>
                  <a:srgbClr val="00B050"/>
                </a:solidFill>
              </a:rPr>
              <a:t> for a marketer to </a:t>
            </a:r>
          </a:p>
          <a:p>
            <a:r>
              <a:rPr lang="en-US" altLang="zh-CN" sz="2800" dirty="0" smtClean="0">
                <a:solidFill>
                  <a:srgbClr val="00B050"/>
                </a:solidFill>
              </a:rPr>
              <a:t>a user </a:t>
            </a:r>
            <a:r>
              <a:rPr lang="en-US" altLang="zh-CN" sz="2800" i="1" dirty="0" smtClean="0">
                <a:solidFill>
                  <a:srgbClr val="00B050"/>
                </a:solidFill>
              </a:rPr>
              <a:t>U</a:t>
            </a:r>
            <a:r>
              <a:rPr lang="en-US" altLang="zh-CN" sz="2800" dirty="0" smtClean="0">
                <a:solidFill>
                  <a:srgbClr val="00B050"/>
                </a:solidFill>
              </a:rPr>
              <a:t> at a particular inventory </a:t>
            </a:r>
            <a:r>
              <a:rPr lang="en-US" altLang="zh-CN" sz="2800" i="1" dirty="0" smtClean="0">
                <a:solidFill>
                  <a:srgbClr val="00B050"/>
                </a:solidFill>
              </a:rPr>
              <a:t>I</a:t>
            </a:r>
            <a:endParaRPr lang="zh-CN" altLang="en-US" sz="2800" i="1" dirty="0">
              <a:solidFill>
                <a:srgbClr val="00B05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42409" y="1434905"/>
            <a:ext cx="2619769" cy="2702450"/>
            <a:chOff x="8381165" y="14068"/>
            <a:chExt cx="3810835" cy="37982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165" y="14068"/>
              <a:ext cx="3810835" cy="379823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9177796" y="1220714"/>
              <a:ext cx="2442118" cy="1184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rgbClr val="C00000"/>
                  </a:solidFill>
                </a:rPr>
                <a:t>Targeting Model</a:t>
              </a:r>
              <a:endParaRPr lang="zh-CN" altLang="en-US" sz="2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093698" y="3628874"/>
            <a:ext cx="65836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Predictive modeling on hashed browsing history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10 Million dimensions for URL’s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Extremely sparse data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Positive are extremely rare   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45" y="4261286"/>
            <a:ext cx="4103023" cy="240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9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How to learn </a:t>
            </a:r>
            <a:r>
              <a:rPr lang="en-US" altLang="zh-CN" sz="3600" b="1" i="1" dirty="0" smtClean="0"/>
              <a:t>p</a:t>
            </a:r>
            <a:r>
              <a:rPr lang="en-US" altLang="zh-CN" sz="3600" b="1" i="1" baseline="-25000" dirty="0" smtClean="0"/>
              <a:t>a</a:t>
            </a:r>
            <a:r>
              <a:rPr lang="en-US" altLang="zh-CN" sz="3600" b="1" i="1" dirty="0" smtClean="0"/>
              <a:t>(</a:t>
            </a:r>
            <a:r>
              <a:rPr lang="en-US" altLang="zh-CN" sz="3600" b="1" i="1" dirty="0" err="1" smtClean="0"/>
              <a:t>c|u</a:t>
            </a:r>
            <a:r>
              <a:rPr lang="en-US" altLang="zh-CN" sz="3600" b="1" i="1" dirty="0" smtClean="0"/>
              <a:t>)</a:t>
            </a:r>
            <a:r>
              <a:rPr lang="en-US" altLang="zh-CN" sz="3600" dirty="0" smtClean="0"/>
              <a:t>: 10M features &amp; no/few positives?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24101"/>
            <a:ext cx="2031609" cy="65028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We cheat.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100753" y="1825624"/>
            <a:ext cx="8253047" cy="650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In ML, cheating is called “</a:t>
            </a:r>
            <a:r>
              <a:rPr lang="en-US" altLang="zh-CN" sz="3600" dirty="0" smtClean="0">
                <a:solidFill>
                  <a:srgbClr val="C00000"/>
                </a:solidFill>
              </a:rPr>
              <a:t>Transfer Learning</a:t>
            </a:r>
            <a:r>
              <a:rPr lang="en-US" altLang="zh-CN" dirty="0" smtClean="0">
                <a:solidFill>
                  <a:srgbClr val="C00000"/>
                </a:solidFill>
              </a:rPr>
              <a:t>”!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24301" y="3058459"/>
            <a:ext cx="5131925" cy="533531"/>
            <a:chOff x="838200" y="3058459"/>
            <a:chExt cx="5131925" cy="53353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058459"/>
              <a:ext cx="1117845" cy="49542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6045" y="3058459"/>
              <a:ext cx="4014080" cy="533531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125" y="3078458"/>
            <a:ext cx="5284358" cy="482719"/>
          </a:xfrm>
          <a:prstGeom prst="rect">
            <a:avLst/>
          </a:prstGeom>
        </p:spPr>
      </p:pic>
      <p:sp>
        <p:nvSpPr>
          <p:cNvPr id="11" name="任意多边形 10"/>
          <p:cNvSpPr/>
          <p:nvPr/>
        </p:nvSpPr>
        <p:spPr>
          <a:xfrm>
            <a:off x="3780430" y="2415638"/>
            <a:ext cx="3848669" cy="491335"/>
          </a:xfrm>
          <a:custGeom>
            <a:avLst/>
            <a:gdLst>
              <a:gd name="connsiteX0" fmla="*/ 0 w 3848669"/>
              <a:gd name="connsiteY0" fmla="*/ 477687 h 491335"/>
              <a:gd name="connsiteX1" fmla="*/ 1719618 w 3848669"/>
              <a:gd name="connsiteY1" fmla="*/ 16 h 491335"/>
              <a:gd name="connsiteX2" fmla="*/ 3848669 w 3848669"/>
              <a:gd name="connsiteY2" fmla="*/ 491335 h 49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8669" h="491335">
                <a:moveTo>
                  <a:pt x="0" y="477687"/>
                </a:moveTo>
                <a:cubicBezTo>
                  <a:pt x="539086" y="237714"/>
                  <a:pt x="1078173" y="-2259"/>
                  <a:pt x="1719618" y="16"/>
                </a:cubicBezTo>
                <a:cubicBezTo>
                  <a:pt x="2361063" y="2291"/>
                  <a:pt x="3104866" y="246813"/>
                  <a:pt x="3848669" y="491335"/>
                </a:cubicBezTo>
              </a:path>
            </a:pathLst>
          </a:custGeom>
          <a:noFill/>
          <a:ln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159469" y="4619663"/>
            <a:ext cx="1882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Source Task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347893" y="4616347"/>
            <a:ext cx="178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Target Task</a:t>
            </a:r>
            <a:endParaRPr lang="zh-CN" altLang="en-US" sz="28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2146" y="3802942"/>
            <a:ext cx="3048668" cy="54623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4619" y="3828348"/>
            <a:ext cx="3099479" cy="520828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3558585" y="5488433"/>
            <a:ext cx="4631627" cy="571641"/>
            <a:chOff x="2302992" y="5420193"/>
            <a:chExt cx="4631627" cy="571641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02992" y="5420193"/>
              <a:ext cx="4064891" cy="571641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72452" y="5464653"/>
              <a:ext cx="762167" cy="482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326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Clicks/SV/Conversions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4830"/>
            <a:ext cx="5538414" cy="33663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58" y="5617526"/>
            <a:ext cx="4115702" cy="8384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614" y="119461"/>
            <a:ext cx="4928680" cy="49796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614" y="5198322"/>
            <a:ext cx="4725435" cy="167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M6D(Media6Degrees) =&gt; Dstillery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6332590"/>
            <a:ext cx="209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http://dstillery.com/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24405"/>
            <a:ext cx="3019425" cy="1828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599" y="4472109"/>
            <a:ext cx="1774166" cy="17810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37" y="1690688"/>
            <a:ext cx="2266950" cy="2609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400" y="1366846"/>
            <a:ext cx="4455545" cy="293369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3494" y="4876766"/>
            <a:ext cx="3705225" cy="14192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822843" y="6332590"/>
            <a:ext cx="3625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http://www.everyscreenmedia.com/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1769" y="1976672"/>
            <a:ext cx="2371725" cy="1905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9906" y="4067911"/>
            <a:ext cx="2538066" cy="7981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78197" y="516027"/>
            <a:ext cx="3043496" cy="102375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12680" y="14669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2012</a:t>
            </a:r>
            <a:r>
              <a:rPr lang="zh-CN" altLang="en-US" dirty="0" smtClean="0"/>
              <a:t>年数据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56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Surrogate for Conversions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6272403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165" y="89533"/>
            <a:ext cx="2915407" cy="26127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856" y="2702256"/>
            <a:ext cx="4613455" cy="415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6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Bias and Variance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978" y="1690688"/>
            <a:ext cx="7214476" cy="4846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232" y="2662534"/>
            <a:ext cx="3201101" cy="1155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24232" y="4926842"/>
            <a:ext cx="3432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</a:rPr>
              <a:t>Bias-Variance Tradeoff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0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 vs. Purchase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033" y="1730089"/>
            <a:ext cx="5027783" cy="457840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4218" y="6322141"/>
            <a:ext cx="2900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</a:rPr>
              <a:t>20-3-5 win-tie-loss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816" y="735919"/>
            <a:ext cx="6339422" cy="594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9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Stage-2 Ensemble Model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32" y="1656184"/>
            <a:ext cx="7425906" cy="50548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847" y="1562570"/>
            <a:ext cx="4398505" cy="514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52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Stage-2 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0058" y="2070324"/>
            <a:ext cx="3626475" cy="1432730"/>
          </a:xfrm>
        </p:spPr>
        <p:txBody>
          <a:bodyPr/>
          <a:lstStyle/>
          <a:p>
            <a:r>
              <a:rPr lang="en-US" altLang="zh-CN" dirty="0" smtClean="0"/>
              <a:t>Stage-1 dramatically reduces the large target feature set 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T</a:t>
            </a:r>
            <a:endParaRPr lang="zh-CN" altLang="en-US" i="1" baseline="-25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167910" y="4373498"/>
            <a:ext cx="3626475" cy="179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Stage-2 learns based on the target sampling distribution 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T</a:t>
            </a:r>
            <a:endParaRPr lang="zh-CN" altLang="en-US" i="1" baseline="-25000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8862779" y="3355676"/>
            <a:ext cx="0" cy="845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02" y="1801768"/>
            <a:ext cx="6268139" cy="43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43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Re-calibration Procedure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1914906"/>
            <a:ext cx="3134106" cy="235629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104" y="1914906"/>
            <a:ext cx="5181600" cy="4562475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9427464" y="2084832"/>
            <a:ext cx="640080" cy="218541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38200" y="4973030"/>
            <a:ext cx="4224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</a:rPr>
              <a:t>Generalized Additive Model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653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Production Results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446" y="1690688"/>
            <a:ext cx="10268299" cy="453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47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</a:p>
          <a:p>
            <a:r>
              <a:rPr lang="en-US" altLang="zh-CN" dirty="0" smtClean="0"/>
              <a:t>Targeting: Based-on CF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- </a:t>
            </a:r>
            <a:r>
              <a:rPr lang="en-US" altLang="zh-CN" sz="1800" dirty="0" smtClean="0"/>
              <a:t>Audience </a:t>
            </a:r>
            <a:r>
              <a:rPr lang="en-US" altLang="zh-CN" sz="1800" dirty="0"/>
              <a:t>Selection for On-line Brand Advertising: Privacy-friendly Social Network Targeting. KDD'09</a:t>
            </a:r>
            <a:r>
              <a:rPr lang="en-US" altLang="zh-CN" sz="1800" dirty="0" smtClean="0"/>
              <a:t>.</a:t>
            </a:r>
          </a:p>
          <a:p>
            <a:r>
              <a:rPr lang="en-US" altLang="zh-CN" dirty="0" smtClean="0"/>
              <a:t>Targeting: Predictive Models &amp; Transfer Learning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/>
              <a:t>- </a:t>
            </a:r>
            <a:r>
              <a:rPr lang="en-US" altLang="zh-CN" sz="1800" dirty="0"/>
              <a:t>Machine </a:t>
            </a:r>
            <a:r>
              <a:rPr lang="en-US" altLang="zh-CN" sz="1800" dirty="0" smtClean="0"/>
              <a:t>Learning </a:t>
            </a:r>
            <a:r>
              <a:rPr lang="en-US" altLang="zh-CN" sz="1800" dirty="0"/>
              <a:t>for </a:t>
            </a:r>
            <a:r>
              <a:rPr lang="en-US" altLang="zh-CN" sz="1800" dirty="0" smtClean="0"/>
              <a:t>Targeted Display Advertising</a:t>
            </a:r>
            <a:r>
              <a:rPr lang="en-US" altLang="zh-CN" sz="1800" dirty="0"/>
              <a:t>: Transfer </a:t>
            </a:r>
            <a:r>
              <a:rPr lang="en-US" altLang="zh-CN" sz="1800" dirty="0" smtClean="0"/>
              <a:t>Learning </a:t>
            </a:r>
            <a:r>
              <a:rPr lang="en-US" altLang="zh-CN" sz="1800" dirty="0"/>
              <a:t>in </a:t>
            </a:r>
            <a:r>
              <a:rPr lang="en-US" altLang="zh-CN" sz="1800" dirty="0" smtClean="0"/>
              <a:t>Action. MLJ’2014.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- </a:t>
            </a:r>
            <a:r>
              <a:rPr lang="en-US" altLang="zh-CN" sz="1800" dirty="0"/>
              <a:t>Design </a:t>
            </a:r>
            <a:r>
              <a:rPr lang="en-US" altLang="zh-CN" sz="1800" dirty="0" smtClean="0"/>
              <a:t>Principles </a:t>
            </a:r>
            <a:r>
              <a:rPr lang="en-US" altLang="zh-CN" sz="1800" dirty="0"/>
              <a:t>of Massive, Robust Prediction </a:t>
            </a:r>
            <a:r>
              <a:rPr lang="en-US" altLang="zh-CN" sz="1800" dirty="0" smtClean="0"/>
              <a:t>Systems. KDD’2012.</a:t>
            </a:r>
          </a:p>
          <a:p>
            <a:r>
              <a:rPr lang="en-US" altLang="zh-CN" b="1" dirty="0"/>
              <a:t>Bid Optimizing and Inventory </a:t>
            </a:r>
            <a:r>
              <a:rPr lang="en-US" altLang="zh-CN" b="1" dirty="0" smtClean="0"/>
              <a:t>Scoring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- </a:t>
            </a:r>
            <a:r>
              <a:rPr lang="en-US" altLang="zh-CN" sz="1800" dirty="0"/>
              <a:t>Bid Optimizing and Inventory Scoring in Targeted </a:t>
            </a:r>
            <a:r>
              <a:rPr lang="en-US" altLang="zh-CN" sz="1800" dirty="0" smtClean="0"/>
              <a:t>Online Advertising. KDD’2012.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58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should the inventory matter?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8591"/>
            <a:ext cx="6981197" cy="435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397" y="1438170"/>
            <a:ext cx="3551984" cy="2356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959" y="3934679"/>
            <a:ext cx="2776874" cy="204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53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Bid Optimization and Inventory Scoring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393" y="1690688"/>
            <a:ext cx="66653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2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M6D Data Scientist</a:t>
            </a:r>
            <a:endParaRPr lang="zh-CN" altLang="en-US" dirty="0"/>
          </a:p>
        </p:txBody>
      </p:sp>
      <p:pic>
        <p:nvPicPr>
          <p:cNvPr id="1026" name="Picture 2" descr="https://sites.google.com/site/claudiaperlich/_/rsrc/1348858852284/home/Claudia%20Perlich.jpg?height=320&amp;width=2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159" y="1690688"/>
            <a:ext cx="233362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09297" y="4865303"/>
            <a:ext cx="303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Chief Scientist: </a:t>
            </a:r>
            <a:r>
              <a:rPr lang="en-US" altLang="zh-CN" b="1" dirty="0"/>
              <a:t>Claudia </a:t>
            </a:r>
            <a:r>
              <a:rPr lang="en-US" altLang="zh-CN" b="1" dirty="0" err="1"/>
              <a:t>Perlich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063" y="1528403"/>
            <a:ext cx="6543675" cy="49053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75663" y="5280208"/>
            <a:ext cx="20058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u="none" strike="noStrike" baseline="0" dirty="0" smtClean="0"/>
              <a:t>Foster Provost</a:t>
            </a:r>
            <a:r>
              <a:rPr lang="en-US" altLang="zh-CN" i="0" u="none" strike="noStrike" baseline="0" dirty="0" smtClean="0"/>
              <a:t>, </a:t>
            </a:r>
            <a:r>
              <a:rPr lang="en-US" altLang="zh-CN" i="0" u="none" strike="noStrike" baseline="0" dirty="0" err="1" smtClean="0"/>
              <a:t>nyu</a:t>
            </a:r>
            <a:endParaRPr lang="en-US" altLang="zh-CN" b="1" i="0" u="none" strike="noStrike" baseline="0" dirty="0" smtClean="0"/>
          </a:p>
          <a:p>
            <a:r>
              <a:rPr lang="en-US" altLang="zh-CN" dirty="0" smtClean="0"/>
              <a:t>Brian </a:t>
            </a:r>
            <a:r>
              <a:rPr lang="en-US" altLang="zh-CN" dirty="0" err="1" smtClean="0"/>
              <a:t>Dalessandro</a:t>
            </a:r>
            <a:endParaRPr lang="en-US" altLang="zh-CN" dirty="0" smtClean="0"/>
          </a:p>
          <a:p>
            <a:r>
              <a:rPr lang="en-US" altLang="zh-CN" dirty="0" smtClean="0"/>
              <a:t>Troy Raeder</a:t>
            </a:r>
          </a:p>
          <a:p>
            <a:r>
              <a:rPr lang="en-US" altLang="zh-CN" dirty="0" err="1" smtClean="0"/>
              <a:t>Ori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Stitelman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0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Performance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0608"/>
            <a:ext cx="5355566" cy="1734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60" y="1992613"/>
            <a:ext cx="7132608" cy="42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63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Biding 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S0, always bid base price B for segment</a:t>
            </a:r>
          </a:p>
          <a:p>
            <a:r>
              <a:rPr lang="en-US" altLang="zh-CN" dirty="0" smtClean="0"/>
              <a:t>S1,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S2,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781" y="2365435"/>
            <a:ext cx="1628775" cy="419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781" y="3005737"/>
            <a:ext cx="2647950" cy="1809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874" y="3778250"/>
            <a:ext cx="74104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49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</a:p>
          <a:p>
            <a:r>
              <a:rPr lang="en-US" altLang="zh-CN" dirty="0" smtClean="0"/>
              <a:t>Targeting: Based-on CF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- </a:t>
            </a:r>
            <a:r>
              <a:rPr lang="en-US" altLang="zh-CN" sz="1800" dirty="0" smtClean="0"/>
              <a:t>Audience </a:t>
            </a:r>
            <a:r>
              <a:rPr lang="en-US" altLang="zh-CN" sz="1800" dirty="0"/>
              <a:t>Selection for On-line Brand Advertising: Privacy-friendly Social Network Targeting. KDD'09</a:t>
            </a:r>
            <a:r>
              <a:rPr lang="en-US" altLang="zh-CN" sz="1800" dirty="0" smtClean="0"/>
              <a:t>.</a:t>
            </a:r>
          </a:p>
          <a:p>
            <a:r>
              <a:rPr lang="en-US" altLang="zh-CN" dirty="0" smtClean="0"/>
              <a:t>Targeting: Predictive Models &amp; Transfer Learning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/>
              <a:t>- </a:t>
            </a:r>
            <a:r>
              <a:rPr lang="en-US" altLang="zh-CN" sz="1800" dirty="0"/>
              <a:t>Machine </a:t>
            </a:r>
            <a:r>
              <a:rPr lang="en-US" altLang="zh-CN" sz="1800" dirty="0" smtClean="0"/>
              <a:t>Learning </a:t>
            </a:r>
            <a:r>
              <a:rPr lang="en-US" altLang="zh-CN" sz="1800" dirty="0"/>
              <a:t>for </a:t>
            </a:r>
            <a:r>
              <a:rPr lang="en-US" altLang="zh-CN" sz="1800" dirty="0" smtClean="0"/>
              <a:t>Targeted Display Advertising</a:t>
            </a:r>
            <a:r>
              <a:rPr lang="en-US" altLang="zh-CN" sz="1800" dirty="0"/>
              <a:t>: Transfer </a:t>
            </a:r>
            <a:r>
              <a:rPr lang="en-US" altLang="zh-CN" sz="1800" dirty="0" smtClean="0"/>
              <a:t>Learning </a:t>
            </a:r>
            <a:r>
              <a:rPr lang="en-US" altLang="zh-CN" sz="1800" dirty="0"/>
              <a:t>in </a:t>
            </a:r>
            <a:r>
              <a:rPr lang="en-US" altLang="zh-CN" sz="1800" dirty="0" smtClean="0"/>
              <a:t>Action. MLJ’2014.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- </a:t>
            </a:r>
            <a:r>
              <a:rPr lang="en-US" altLang="zh-CN" sz="1800" dirty="0"/>
              <a:t>Design </a:t>
            </a:r>
            <a:r>
              <a:rPr lang="en-US" altLang="zh-CN" sz="1800" dirty="0" smtClean="0"/>
              <a:t>Principles </a:t>
            </a:r>
            <a:r>
              <a:rPr lang="en-US" altLang="zh-CN" sz="1800" dirty="0"/>
              <a:t>of Massive, Robust Prediction </a:t>
            </a:r>
            <a:r>
              <a:rPr lang="en-US" altLang="zh-CN" sz="1800" dirty="0" smtClean="0"/>
              <a:t>Systems. KDD’2012.</a:t>
            </a:r>
          </a:p>
          <a:p>
            <a:r>
              <a:rPr lang="en-US" altLang="zh-CN" dirty="0"/>
              <a:t>Bid Optimizing and Inventory </a:t>
            </a:r>
            <a:r>
              <a:rPr lang="en-US" altLang="zh-CN" dirty="0" smtClean="0"/>
              <a:t>Scoring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- </a:t>
            </a:r>
            <a:r>
              <a:rPr lang="en-US" altLang="zh-CN" sz="1800" dirty="0"/>
              <a:t>Bid Optimizing and Inventory Scoring in Targeted </a:t>
            </a:r>
            <a:r>
              <a:rPr lang="en-US" altLang="zh-CN" sz="1800" dirty="0" smtClean="0"/>
              <a:t>Online Advertising. KDD’2012.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6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48179" y="2967335"/>
            <a:ext cx="32956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201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Background</a:t>
            </a:r>
          </a:p>
          <a:p>
            <a:r>
              <a:rPr lang="en-US" altLang="zh-CN" dirty="0" smtClean="0"/>
              <a:t>Targeting: Based-on CF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- </a:t>
            </a:r>
            <a:r>
              <a:rPr lang="en-US" altLang="zh-CN" sz="1800" dirty="0" smtClean="0"/>
              <a:t>Audience </a:t>
            </a:r>
            <a:r>
              <a:rPr lang="en-US" altLang="zh-CN" sz="1800" dirty="0"/>
              <a:t>Selection for On-line Brand Advertising: Privacy-friendly Social Network Targeting. KDD'09</a:t>
            </a:r>
            <a:r>
              <a:rPr lang="en-US" altLang="zh-CN" sz="1800" dirty="0" smtClean="0"/>
              <a:t>.</a:t>
            </a:r>
          </a:p>
          <a:p>
            <a:r>
              <a:rPr lang="en-US" altLang="zh-CN" dirty="0" smtClean="0"/>
              <a:t>Targeting: Predictive Models &amp; Transfer Learning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/>
              <a:t>- </a:t>
            </a:r>
            <a:r>
              <a:rPr lang="en-US" altLang="zh-CN" sz="1800" dirty="0"/>
              <a:t>Machine </a:t>
            </a:r>
            <a:r>
              <a:rPr lang="en-US" altLang="zh-CN" sz="1800" dirty="0" smtClean="0"/>
              <a:t>Learning </a:t>
            </a:r>
            <a:r>
              <a:rPr lang="en-US" altLang="zh-CN" sz="1800" dirty="0"/>
              <a:t>for </a:t>
            </a:r>
            <a:r>
              <a:rPr lang="en-US" altLang="zh-CN" sz="1800" dirty="0" smtClean="0"/>
              <a:t>Targeted Display Advertising</a:t>
            </a:r>
            <a:r>
              <a:rPr lang="en-US" altLang="zh-CN" sz="1800" dirty="0"/>
              <a:t>: Transfer </a:t>
            </a:r>
            <a:r>
              <a:rPr lang="en-US" altLang="zh-CN" sz="1800" dirty="0" smtClean="0"/>
              <a:t>Learning </a:t>
            </a:r>
            <a:r>
              <a:rPr lang="en-US" altLang="zh-CN" sz="1800" dirty="0"/>
              <a:t>in </a:t>
            </a:r>
            <a:r>
              <a:rPr lang="en-US" altLang="zh-CN" sz="1800" dirty="0" smtClean="0"/>
              <a:t>Action. MLJ’2014.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- </a:t>
            </a:r>
            <a:r>
              <a:rPr lang="en-US" altLang="zh-CN" sz="1800" dirty="0"/>
              <a:t>Design </a:t>
            </a:r>
            <a:r>
              <a:rPr lang="en-US" altLang="zh-CN" sz="1800" dirty="0" smtClean="0"/>
              <a:t>Principles </a:t>
            </a:r>
            <a:r>
              <a:rPr lang="en-US" altLang="zh-CN" sz="1800" dirty="0"/>
              <a:t>of Massive, Robust Prediction </a:t>
            </a:r>
            <a:r>
              <a:rPr lang="en-US" altLang="zh-CN" sz="1800" dirty="0" smtClean="0"/>
              <a:t>Systems. KDD’2012.</a:t>
            </a:r>
          </a:p>
          <a:p>
            <a:r>
              <a:rPr lang="en-US" altLang="zh-CN" dirty="0"/>
              <a:t>Bid Optimizing and Inventory </a:t>
            </a:r>
            <a:r>
              <a:rPr lang="en-US" altLang="zh-CN" dirty="0" smtClean="0"/>
              <a:t>Scoring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- </a:t>
            </a:r>
            <a:r>
              <a:rPr lang="en-US" altLang="zh-CN" sz="1800" dirty="0"/>
              <a:t>Bid Optimizing and Inventory Scoring in Targeted </a:t>
            </a:r>
            <a:r>
              <a:rPr lang="en-US" altLang="zh-CN" sz="1800" dirty="0" smtClean="0"/>
              <a:t>Online Advertising. KDD’2012.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034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Real-Time Bidding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527" y="1485968"/>
            <a:ext cx="8414982" cy="5215240"/>
          </a:xfrm>
          <a:prstGeom prst="rect">
            <a:avLst/>
          </a:prstGeom>
        </p:spPr>
      </p:pic>
      <p:pic>
        <p:nvPicPr>
          <p:cNvPr id="1028" name="Picture 4" descr="http://www.xelsionmedia.com/wp-content/uploads/2013/11/Xelsion_WordleRTB_Transpar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96282" y="2564385"/>
            <a:ext cx="5486142" cy="28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624" y="5557199"/>
            <a:ext cx="898762" cy="44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5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Advertising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Search-based Advertising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- </a:t>
            </a:r>
          </a:p>
          <a:p>
            <a:r>
              <a:rPr lang="en-US" altLang="zh-CN" dirty="0" smtClean="0"/>
              <a:t>Contextual Advertising</a:t>
            </a:r>
          </a:p>
          <a:p>
            <a:pPr marL="0" indent="0">
              <a:buNone/>
            </a:pPr>
            <a:r>
              <a:rPr lang="en-US" altLang="zh-CN" dirty="0" smtClean="0"/>
              <a:t>   - </a:t>
            </a:r>
            <a:endParaRPr lang="en-US" altLang="zh-CN" dirty="0"/>
          </a:p>
          <a:p>
            <a:r>
              <a:rPr lang="en-US" altLang="zh-CN" dirty="0" smtClean="0"/>
              <a:t>Display Advertising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-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-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70" y="2278324"/>
            <a:ext cx="1339471" cy="5740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941" y="2361062"/>
            <a:ext cx="1900740" cy="47767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786524" y="2291971"/>
            <a:ext cx="1218489" cy="618922"/>
            <a:chOff x="6424257" y="2852383"/>
            <a:chExt cx="1390650" cy="87185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4257" y="2852383"/>
              <a:ext cx="1390650" cy="4953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674768" y="3334036"/>
              <a:ext cx="913282" cy="390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搜索推广</a:t>
              </a:r>
              <a:endParaRPr lang="zh-CN" altLang="en-US" sz="12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052" name="Picture 4" descr="http://www.clickz.com/IMG/695/280695/agoda-ads-on-baidu-web-search-highlighted.PNG?139046069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786" y="376403"/>
            <a:ext cx="53340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ts2.mm.bing.net/th?id=HN.608011290221416099&amp;pid=1.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079" y="2590634"/>
            <a:ext cx="4039877" cy="371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nerdtrek.com/wp-content/uploads/2011/05/GoogleAdsens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668" y="3305082"/>
            <a:ext cx="1183074" cy="49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838" y="3374172"/>
            <a:ext cx="1876425" cy="31432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4786523" y="3252816"/>
            <a:ext cx="1218489" cy="618922"/>
            <a:chOff x="6424257" y="2852383"/>
            <a:chExt cx="1390650" cy="87185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4257" y="2852383"/>
              <a:ext cx="1390650" cy="495300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6674768" y="3334036"/>
              <a:ext cx="913282" cy="390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网盟</a:t>
              </a:r>
              <a:r>
                <a:rPr lang="zh-CN" altLang="en-US" sz="1200" b="1" dirty="0" smtClean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推广</a:t>
              </a:r>
              <a:endParaRPr lang="zh-CN" altLang="en-US" sz="12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058" name="Picture 10" descr="http://connect.icrossing.co.uk/wp-content/uploads/2010/09/IAB_to_model_Facebook_display_ad_revenues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93" y="3946350"/>
            <a:ext cx="3406856" cy="288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6668" y="4478071"/>
            <a:ext cx="1876425" cy="314325"/>
          </a:xfrm>
          <a:prstGeom prst="rect">
            <a:avLst/>
          </a:prstGeom>
        </p:spPr>
      </p:pic>
      <p:pic>
        <p:nvPicPr>
          <p:cNvPr id="2060" name="Picture 12" descr="http://ts4.mm.bing.net/th?id=HN.608042888301511938&amp;pid=1.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668" y="4835396"/>
            <a:ext cx="1010787" cy="63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24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Computational Advertising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5008"/>
            <a:ext cx="4674624" cy="52336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176" y="1314195"/>
            <a:ext cx="4674624" cy="528450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626064" y="2967335"/>
            <a:ext cx="9398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vs.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72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Life of a Brower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37524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i="1" dirty="0" smtClean="0">
                <a:solidFill>
                  <a:srgbClr val="00B050"/>
                </a:solidFill>
              </a:rPr>
              <a:t>Initiate: create cookie</a:t>
            </a:r>
          </a:p>
          <a:p>
            <a:pPr marL="514350" indent="-514350">
              <a:buFont typeface="+mj-lt"/>
              <a:buAutoNum type="arabicPeriod"/>
            </a:pPr>
            <a:endParaRPr lang="en-US" altLang="zh-CN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C00000"/>
                </a:solidFill>
              </a:rPr>
              <a:t>Monitor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C00000"/>
                </a:solidFill>
              </a:rPr>
              <a:t>Score and Segment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Sync with Exchange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Activate Segment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Receive Bid Request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213445" y="1825625"/>
            <a:ext cx="43752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7. Bid</a:t>
            </a:r>
          </a:p>
          <a:p>
            <a:pPr marL="0" indent="0">
              <a:buNone/>
            </a:pPr>
            <a:r>
              <a:rPr lang="en-US" altLang="zh-CN" dirty="0" smtClean="0"/>
              <a:t>8.  Show Impression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9.  Track Conversion</a:t>
            </a:r>
          </a:p>
          <a:p>
            <a:pPr marL="0" indent="0">
              <a:buNone/>
            </a:pPr>
            <a:r>
              <a:rPr lang="en-US" altLang="zh-CN" dirty="0" smtClean="0"/>
              <a:t>10. The Cycle …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i="1" dirty="0" smtClean="0">
                <a:solidFill>
                  <a:srgbClr val="00B050"/>
                </a:solidFill>
              </a:rPr>
              <a:t>11. Cookie Deletion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11" name="任意多边形 10"/>
          <p:cNvSpPr/>
          <p:nvPr/>
        </p:nvSpPr>
        <p:spPr>
          <a:xfrm>
            <a:off x="2827606" y="3080825"/>
            <a:ext cx="2321836" cy="506437"/>
          </a:xfrm>
          <a:custGeom>
            <a:avLst/>
            <a:gdLst>
              <a:gd name="connsiteX0" fmla="*/ 2321169 w 2321836"/>
              <a:gd name="connsiteY0" fmla="*/ 506437 h 506437"/>
              <a:gd name="connsiteX1" fmla="*/ 1941342 w 2321836"/>
              <a:gd name="connsiteY1" fmla="*/ 168812 h 506437"/>
              <a:gd name="connsiteX2" fmla="*/ 0 w 2321836"/>
              <a:gd name="connsiteY2" fmla="*/ 0 h 506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1836" h="506437">
                <a:moveTo>
                  <a:pt x="2321169" y="506437"/>
                </a:moveTo>
                <a:cubicBezTo>
                  <a:pt x="2324686" y="379827"/>
                  <a:pt x="2328203" y="253218"/>
                  <a:pt x="1941342" y="168812"/>
                </a:cubicBezTo>
                <a:cubicBezTo>
                  <a:pt x="1554481" y="84406"/>
                  <a:pt x="777240" y="42203"/>
                  <a:pt x="0" y="0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4557932" y="2264898"/>
            <a:ext cx="655513" cy="230710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7916931" y="154745"/>
            <a:ext cx="3810835" cy="3798235"/>
            <a:chOff x="8381165" y="14068"/>
            <a:chExt cx="3810835" cy="3798235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165" y="14068"/>
              <a:ext cx="3810835" cy="3798235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9177796" y="1220714"/>
              <a:ext cx="2442118" cy="1184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rgbClr val="C00000"/>
                  </a:solidFill>
                </a:rPr>
                <a:t>Targeting Model</a:t>
              </a:r>
              <a:endParaRPr lang="zh-CN" altLang="en-US" sz="2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364578" y="3825313"/>
            <a:ext cx="2743801" cy="2718469"/>
            <a:chOff x="9026954" y="3947240"/>
            <a:chExt cx="2743801" cy="2718469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26954" y="3947240"/>
              <a:ext cx="2743801" cy="2718469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9484454" y="4849274"/>
              <a:ext cx="1869346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rgbClr val="7030A0"/>
                  </a:solidFill>
                </a:rPr>
                <a:t>Biding Model</a:t>
              </a:r>
              <a:endParaRPr lang="zh-CN" altLang="en-US" sz="28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47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</a:p>
          <a:p>
            <a:r>
              <a:rPr lang="en-US" altLang="zh-CN" b="1" dirty="0" smtClean="0"/>
              <a:t>Targeting: Based-on CF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- </a:t>
            </a:r>
            <a:r>
              <a:rPr lang="en-US" altLang="zh-CN" sz="1800" dirty="0" smtClean="0"/>
              <a:t>Audience </a:t>
            </a:r>
            <a:r>
              <a:rPr lang="en-US" altLang="zh-CN" sz="1800" dirty="0"/>
              <a:t>Selection for On-line Brand Advertising: Privacy-friendly Social Network Targeting. KDD'09</a:t>
            </a:r>
            <a:r>
              <a:rPr lang="en-US" altLang="zh-CN" sz="1800" dirty="0" smtClean="0"/>
              <a:t>.</a:t>
            </a:r>
          </a:p>
          <a:p>
            <a:r>
              <a:rPr lang="en-US" altLang="zh-CN" dirty="0" smtClean="0"/>
              <a:t>Targeting: Predictive Models &amp; Transfer Learning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/>
              <a:t>- </a:t>
            </a:r>
            <a:r>
              <a:rPr lang="en-US" altLang="zh-CN" sz="1800" dirty="0"/>
              <a:t>Machine </a:t>
            </a:r>
            <a:r>
              <a:rPr lang="en-US" altLang="zh-CN" sz="1800" dirty="0" smtClean="0"/>
              <a:t>Learning </a:t>
            </a:r>
            <a:r>
              <a:rPr lang="en-US" altLang="zh-CN" sz="1800" dirty="0"/>
              <a:t>for </a:t>
            </a:r>
            <a:r>
              <a:rPr lang="en-US" altLang="zh-CN" sz="1800" dirty="0" smtClean="0"/>
              <a:t>Targeted Display Advertising</a:t>
            </a:r>
            <a:r>
              <a:rPr lang="en-US" altLang="zh-CN" sz="1800" dirty="0"/>
              <a:t>: Transfer </a:t>
            </a:r>
            <a:r>
              <a:rPr lang="en-US" altLang="zh-CN" sz="1800" dirty="0" smtClean="0"/>
              <a:t>Learning </a:t>
            </a:r>
            <a:r>
              <a:rPr lang="en-US" altLang="zh-CN" sz="1800" dirty="0"/>
              <a:t>in </a:t>
            </a:r>
            <a:r>
              <a:rPr lang="en-US" altLang="zh-CN" sz="1800" dirty="0" smtClean="0"/>
              <a:t>Action. MLJ’2014.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- </a:t>
            </a:r>
            <a:r>
              <a:rPr lang="en-US" altLang="zh-CN" sz="1800" dirty="0"/>
              <a:t>Design </a:t>
            </a:r>
            <a:r>
              <a:rPr lang="en-US" altLang="zh-CN" sz="1800" dirty="0" smtClean="0"/>
              <a:t>Principles </a:t>
            </a:r>
            <a:r>
              <a:rPr lang="en-US" altLang="zh-CN" sz="1800" dirty="0"/>
              <a:t>of Massive, Robust Prediction </a:t>
            </a:r>
            <a:r>
              <a:rPr lang="en-US" altLang="zh-CN" sz="1800" dirty="0" smtClean="0"/>
              <a:t>Systems. KDD’2012.</a:t>
            </a:r>
          </a:p>
          <a:p>
            <a:r>
              <a:rPr lang="en-US" altLang="zh-CN" dirty="0"/>
              <a:t>Bid Optimizing and Inventory </a:t>
            </a:r>
            <a:r>
              <a:rPr lang="en-US" altLang="zh-CN" dirty="0" smtClean="0"/>
              <a:t>Scoring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- </a:t>
            </a:r>
            <a:r>
              <a:rPr lang="en-US" altLang="zh-CN" sz="1800" dirty="0"/>
              <a:t>Bid Optimizing and Inventory Scoring in Targeted </a:t>
            </a:r>
            <a:r>
              <a:rPr lang="en-US" altLang="zh-CN" sz="1800" dirty="0" smtClean="0"/>
              <a:t>Online Advertising. KDD’2012.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71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891</Words>
  <Application>Microsoft Office PowerPoint</Application>
  <PresentationFormat>宽屏</PresentationFormat>
  <Paragraphs>168</Paragraphs>
  <Slides>33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宋体</vt:lpstr>
      <vt:lpstr>Arial</vt:lpstr>
      <vt:lpstr>Calibri</vt:lpstr>
      <vt:lpstr>Calibri Light</vt:lpstr>
      <vt:lpstr>Wingdings</vt:lpstr>
      <vt:lpstr>Office 主题</vt:lpstr>
      <vt:lpstr>M6D Targeting Model - paper reading</vt:lpstr>
      <vt:lpstr>M6D(Media6Degrees) =&gt; Dstillery</vt:lpstr>
      <vt:lpstr>M6D Data Scientist</vt:lpstr>
      <vt:lpstr>Outline</vt:lpstr>
      <vt:lpstr>Real-Time Bidding</vt:lpstr>
      <vt:lpstr>Advertising</vt:lpstr>
      <vt:lpstr>Computational Advertising</vt:lpstr>
      <vt:lpstr>Life of a Brower</vt:lpstr>
      <vt:lpstr>Outline</vt:lpstr>
      <vt:lpstr>Network-Based Marketing</vt:lpstr>
      <vt:lpstr>Browser Interactions</vt:lpstr>
      <vt:lpstr>Doubly-Anonymized Bipartite Graph</vt:lpstr>
      <vt:lpstr>Bipartite Network =&gt; Quasi SN</vt:lpstr>
      <vt:lpstr>Brand Proximity Measures</vt:lpstr>
      <vt:lpstr>Lift for Top 10% of NNs</vt:lpstr>
      <vt:lpstr>Outline</vt:lpstr>
      <vt:lpstr>Targeting Model: the Heart and Soul</vt:lpstr>
      <vt:lpstr>How to learn pa(c|u): 10M features &amp; no/few positives?</vt:lpstr>
      <vt:lpstr>Clicks/SV/Conversions</vt:lpstr>
      <vt:lpstr>Surrogate for Conversions</vt:lpstr>
      <vt:lpstr>Bias and Variance</vt:lpstr>
      <vt:lpstr>SV vs. Purchase</vt:lpstr>
      <vt:lpstr>Stage-2 Ensemble Model</vt:lpstr>
      <vt:lpstr>Stage-2 Performance</vt:lpstr>
      <vt:lpstr>Re-calibration Procedure</vt:lpstr>
      <vt:lpstr>Production Results</vt:lpstr>
      <vt:lpstr>Outline</vt:lpstr>
      <vt:lpstr>Why should the inventory matter?</vt:lpstr>
      <vt:lpstr>Bid Optimization and Inventory Scoring</vt:lpstr>
      <vt:lpstr>Model Performance</vt:lpstr>
      <vt:lpstr>Biding Performance</vt:lpstr>
      <vt:lpstr>Outline</vt:lpstr>
      <vt:lpstr>PowerPoint 演示文稿</vt:lpstr>
    </vt:vector>
  </TitlesOfParts>
  <Company>TENCENT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M6D Targeting Model</dc:title>
  <dc:creator>xueminzhao(赵学敏)</dc:creator>
  <cp:lastModifiedBy>xueminzhao(赵学敏)</cp:lastModifiedBy>
  <cp:revision>92</cp:revision>
  <dcterms:created xsi:type="dcterms:W3CDTF">2014-07-18T07:27:46Z</dcterms:created>
  <dcterms:modified xsi:type="dcterms:W3CDTF">2014-07-24T02:22:18Z</dcterms:modified>
</cp:coreProperties>
</file>