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57" r:id="rId3"/>
    <p:sldId id="256"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8158" autoAdjust="0"/>
  </p:normalViewPr>
  <p:slideViewPr>
    <p:cSldViewPr snapToGrid="0">
      <p:cViewPr varScale="1">
        <p:scale>
          <a:sx n="72" d="100"/>
          <a:sy n="72"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9DD68-3EC2-49A2-BB1A-05AFA9C659F0}" type="datetimeFigureOut">
              <a:rPr lang="en-US" smtClean="0"/>
              <a:t>3/31/2018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5E172-B8AC-407A-AACC-6A0A888B507D}" type="slidenum">
              <a:rPr lang="en-US" smtClean="0"/>
              <a:t>‹#›</a:t>
            </a:fld>
            <a:endParaRPr lang="en-US"/>
          </a:p>
        </p:txBody>
      </p:sp>
    </p:spTree>
    <p:extLst>
      <p:ext uri="{BB962C8B-B14F-4D97-AF65-F5344CB8AC3E}">
        <p14:creationId xmlns:p14="http://schemas.microsoft.com/office/powerpoint/2010/main" val="4171014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Bonus task: try to see how the learning rate affects the ‘speed’ with which the model converges. What’s the largest learning rate that can be used while still enabling the model to converge. How does this affect the minimum number of training points required?</a:t>
            </a:r>
          </a:p>
        </p:txBody>
      </p:sp>
      <p:sp>
        <p:nvSpPr>
          <p:cNvPr id="4" name="Slide Number Placeholder 3"/>
          <p:cNvSpPr>
            <a:spLocks noGrp="1"/>
          </p:cNvSpPr>
          <p:nvPr>
            <p:ph type="sldNum" sz="quarter" idx="10"/>
          </p:nvPr>
        </p:nvSpPr>
        <p:spPr/>
        <p:txBody>
          <a:bodyPr/>
          <a:lstStyle/>
          <a:p>
            <a:fld id="{3465E172-B8AC-407A-AACC-6A0A888B507D}" type="slidenum">
              <a:rPr lang="en-US" smtClean="0"/>
              <a:t>6</a:t>
            </a:fld>
            <a:endParaRPr lang="en-US"/>
          </a:p>
        </p:txBody>
      </p:sp>
    </p:spTree>
    <p:extLst>
      <p:ext uri="{BB962C8B-B14F-4D97-AF65-F5344CB8AC3E}">
        <p14:creationId xmlns:p14="http://schemas.microsoft.com/office/powerpoint/2010/main" val="3861615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65E172-B8AC-407A-AACC-6A0A888B507D}" type="slidenum">
              <a:rPr lang="en-US" smtClean="0"/>
              <a:t>19</a:t>
            </a:fld>
            <a:endParaRPr lang="en-US"/>
          </a:p>
        </p:txBody>
      </p:sp>
    </p:spTree>
    <p:extLst>
      <p:ext uri="{BB962C8B-B14F-4D97-AF65-F5344CB8AC3E}">
        <p14:creationId xmlns:p14="http://schemas.microsoft.com/office/powerpoint/2010/main" val="2460418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Bonus question: why does this model take so long to converge? How can this be fixed? (Answers: normalize inputs or increase ‘default’ bias to 1000)</a:t>
            </a:r>
          </a:p>
        </p:txBody>
      </p:sp>
      <p:sp>
        <p:nvSpPr>
          <p:cNvPr id="4" name="Slide Number Placeholder 3"/>
          <p:cNvSpPr>
            <a:spLocks noGrp="1"/>
          </p:cNvSpPr>
          <p:nvPr>
            <p:ph type="sldNum" sz="quarter" idx="10"/>
          </p:nvPr>
        </p:nvSpPr>
        <p:spPr/>
        <p:txBody>
          <a:bodyPr/>
          <a:lstStyle/>
          <a:p>
            <a:fld id="{3465E172-B8AC-407A-AACC-6A0A888B507D}" type="slidenum">
              <a:rPr lang="en-US" smtClean="0"/>
              <a:t>10</a:t>
            </a:fld>
            <a:endParaRPr lang="en-US"/>
          </a:p>
        </p:txBody>
      </p:sp>
    </p:spTree>
    <p:extLst>
      <p:ext uri="{BB962C8B-B14F-4D97-AF65-F5344CB8AC3E}">
        <p14:creationId xmlns:p14="http://schemas.microsoft.com/office/powerpoint/2010/main" val="79459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are we going to need bias? (Answer: yes)</a:t>
            </a:r>
          </a:p>
        </p:txBody>
      </p:sp>
      <p:sp>
        <p:nvSpPr>
          <p:cNvPr id="4" name="Slide Number Placeholder 3"/>
          <p:cNvSpPr>
            <a:spLocks noGrp="1"/>
          </p:cNvSpPr>
          <p:nvPr>
            <p:ph type="sldNum" sz="quarter" idx="10"/>
          </p:nvPr>
        </p:nvSpPr>
        <p:spPr/>
        <p:txBody>
          <a:bodyPr/>
          <a:lstStyle/>
          <a:p>
            <a:fld id="{3465E172-B8AC-407A-AACC-6A0A888B507D}" type="slidenum">
              <a:rPr lang="en-US" smtClean="0"/>
              <a:t>11</a:t>
            </a:fld>
            <a:endParaRPr lang="en-US"/>
          </a:p>
        </p:txBody>
      </p:sp>
    </p:spTree>
    <p:extLst>
      <p:ext uri="{BB962C8B-B14F-4D97-AF65-F5344CB8AC3E}">
        <p14:creationId xmlns:p14="http://schemas.microsoft.com/office/powerpoint/2010/main" val="3619371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65E172-B8AC-407A-AACC-6A0A888B507D}" type="slidenum">
              <a:rPr lang="en-US" smtClean="0"/>
              <a:t>12</a:t>
            </a:fld>
            <a:endParaRPr lang="en-US"/>
          </a:p>
        </p:txBody>
      </p:sp>
    </p:spTree>
    <p:extLst>
      <p:ext uri="{BB962C8B-B14F-4D97-AF65-F5344CB8AC3E}">
        <p14:creationId xmlns:p14="http://schemas.microsoft.com/office/powerpoint/2010/main" val="304431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are we going to need bias? (Answer: yes)</a:t>
            </a:r>
          </a:p>
        </p:txBody>
      </p:sp>
      <p:sp>
        <p:nvSpPr>
          <p:cNvPr id="4" name="Slide Number Placeholder 3"/>
          <p:cNvSpPr>
            <a:spLocks noGrp="1"/>
          </p:cNvSpPr>
          <p:nvPr>
            <p:ph type="sldNum" sz="quarter" idx="10"/>
          </p:nvPr>
        </p:nvSpPr>
        <p:spPr/>
        <p:txBody>
          <a:bodyPr/>
          <a:lstStyle/>
          <a:p>
            <a:fld id="{3465E172-B8AC-407A-AACC-6A0A888B507D}" type="slidenum">
              <a:rPr lang="en-US" smtClean="0"/>
              <a:t>13</a:t>
            </a:fld>
            <a:endParaRPr lang="en-US"/>
          </a:p>
        </p:txBody>
      </p:sp>
    </p:spTree>
    <p:extLst>
      <p:ext uri="{BB962C8B-B14F-4D97-AF65-F5344CB8AC3E}">
        <p14:creationId xmlns:p14="http://schemas.microsoft.com/office/powerpoint/2010/main" val="459794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line is cutting it really, really close to (0,1). Neural networks, unlike SVMs, will not maximize the margins between the classes.</a:t>
            </a:r>
          </a:p>
        </p:txBody>
      </p:sp>
      <p:sp>
        <p:nvSpPr>
          <p:cNvPr id="4" name="Slide Number Placeholder 3"/>
          <p:cNvSpPr>
            <a:spLocks noGrp="1"/>
          </p:cNvSpPr>
          <p:nvPr>
            <p:ph type="sldNum" sz="quarter" idx="10"/>
          </p:nvPr>
        </p:nvSpPr>
        <p:spPr/>
        <p:txBody>
          <a:bodyPr/>
          <a:lstStyle/>
          <a:p>
            <a:fld id="{3465E172-B8AC-407A-AACC-6A0A888B507D}" type="slidenum">
              <a:rPr lang="en-US" smtClean="0"/>
              <a:t>14</a:t>
            </a:fld>
            <a:endParaRPr lang="en-US"/>
          </a:p>
        </p:txBody>
      </p:sp>
    </p:spTree>
    <p:extLst>
      <p:ext uri="{BB962C8B-B14F-4D97-AF65-F5344CB8AC3E}">
        <p14:creationId xmlns:p14="http://schemas.microsoft.com/office/powerpoint/2010/main" val="1660076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what is the smallest number of training points needed to achieve 100%? How can the learning rate affect this?</a:t>
            </a:r>
          </a:p>
        </p:txBody>
      </p:sp>
      <p:sp>
        <p:nvSpPr>
          <p:cNvPr id="4" name="Slide Number Placeholder 3"/>
          <p:cNvSpPr>
            <a:spLocks noGrp="1"/>
          </p:cNvSpPr>
          <p:nvPr>
            <p:ph type="sldNum" sz="quarter" idx="10"/>
          </p:nvPr>
        </p:nvSpPr>
        <p:spPr/>
        <p:txBody>
          <a:bodyPr/>
          <a:lstStyle/>
          <a:p>
            <a:fld id="{3465E172-B8AC-407A-AACC-6A0A888B507D}" type="slidenum">
              <a:rPr lang="en-US" smtClean="0"/>
              <a:t>15</a:t>
            </a:fld>
            <a:endParaRPr lang="en-US"/>
          </a:p>
        </p:txBody>
      </p:sp>
    </p:spTree>
    <p:extLst>
      <p:ext uri="{BB962C8B-B14F-4D97-AF65-F5344CB8AC3E}">
        <p14:creationId xmlns:p14="http://schemas.microsoft.com/office/powerpoint/2010/main" val="3098833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where are we going to draw the line? (Answer: this graph is “linearly inseparable.”)</a:t>
            </a:r>
          </a:p>
        </p:txBody>
      </p:sp>
      <p:sp>
        <p:nvSpPr>
          <p:cNvPr id="4" name="Slide Number Placeholder 3"/>
          <p:cNvSpPr>
            <a:spLocks noGrp="1"/>
          </p:cNvSpPr>
          <p:nvPr>
            <p:ph type="sldNum" sz="quarter" idx="10"/>
          </p:nvPr>
        </p:nvSpPr>
        <p:spPr/>
        <p:txBody>
          <a:bodyPr/>
          <a:lstStyle/>
          <a:p>
            <a:fld id="{3465E172-B8AC-407A-AACC-6A0A888B507D}" type="slidenum">
              <a:rPr lang="en-US" smtClean="0"/>
              <a:t>16</a:t>
            </a:fld>
            <a:endParaRPr lang="en-US"/>
          </a:p>
        </p:txBody>
      </p:sp>
    </p:spTree>
    <p:extLst>
      <p:ext uri="{BB962C8B-B14F-4D97-AF65-F5344CB8AC3E}">
        <p14:creationId xmlns:p14="http://schemas.microsoft.com/office/powerpoint/2010/main" val="437296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65E172-B8AC-407A-AACC-6A0A888B507D}" type="slidenum">
              <a:rPr lang="en-US" smtClean="0"/>
              <a:t>18</a:t>
            </a:fld>
            <a:endParaRPr lang="en-US"/>
          </a:p>
        </p:txBody>
      </p:sp>
    </p:spTree>
    <p:extLst>
      <p:ext uri="{BB962C8B-B14F-4D97-AF65-F5344CB8AC3E}">
        <p14:creationId xmlns:p14="http://schemas.microsoft.com/office/powerpoint/2010/main" val="2604619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8D63-7225-4098-AA69-DA7AB3ECB7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B35907-B05E-4AB9-8ED8-77899D821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68834B-516D-4950-B0D4-BDBBD3B78503}"/>
              </a:ext>
            </a:extLst>
          </p:cNvPr>
          <p:cNvSpPr>
            <a:spLocks noGrp="1"/>
          </p:cNvSpPr>
          <p:nvPr>
            <p:ph type="dt" sz="half" idx="10"/>
          </p:nvPr>
        </p:nvSpPr>
        <p:spPr/>
        <p:txBody>
          <a:bodyPr/>
          <a:lstStyle/>
          <a:p>
            <a:fld id="{2F2D5E0F-6BA4-4F07-8D91-E3B51CA2606D}" type="datetimeFigureOut">
              <a:rPr lang="en-US" smtClean="0"/>
              <a:t>3/31/2018</a:t>
            </a:fld>
            <a:endParaRPr lang="en-US"/>
          </a:p>
        </p:txBody>
      </p:sp>
      <p:sp>
        <p:nvSpPr>
          <p:cNvPr id="5" name="Footer Placeholder 4">
            <a:extLst>
              <a:ext uri="{FF2B5EF4-FFF2-40B4-BE49-F238E27FC236}">
                <a16:creationId xmlns:a16="http://schemas.microsoft.com/office/drawing/2014/main" id="{103E031E-D884-454D-A53C-31BDAA819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68BA4-567D-4CE6-A0ED-6320D4FEDC42}"/>
              </a:ext>
            </a:extLst>
          </p:cNvPr>
          <p:cNvSpPr>
            <a:spLocks noGrp="1"/>
          </p:cNvSpPr>
          <p:nvPr>
            <p:ph type="sldNum" sz="quarter" idx="12"/>
          </p:nvPr>
        </p:nvSpPr>
        <p:spPr/>
        <p:txBody>
          <a:bodyPr/>
          <a:lstStyle/>
          <a:p>
            <a:fld id="{B0F20352-A99A-437E-9579-EB9DF28F76D9}" type="slidenum">
              <a:rPr lang="en-US" smtClean="0"/>
              <a:t>‹#›</a:t>
            </a:fld>
            <a:endParaRPr lang="en-US"/>
          </a:p>
        </p:txBody>
      </p:sp>
    </p:spTree>
    <p:extLst>
      <p:ext uri="{BB962C8B-B14F-4D97-AF65-F5344CB8AC3E}">
        <p14:creationId xmlns:p14="http://schemas.microsoft.com/office/powerpoint/2010/main" val="186516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F611-B8E7-4E26-9BDA-82976A8BEC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146D8D-63B1-48AE-8EB8-7E0822ACA5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A7D6F-8414-428A-8861-2298B45F4720}"/>
              </a:ext>
            </a:extLst>
          </p:cNvPr>
          <p:cNvSpPr>
            <a:spLocks noGrp="1"/>
          </p:cNvSpPr>
          <p:nvPr>
            <p:ph type="dt" sz="half" idx="10"/>
          </p:nvPr>
        </p:nvSpPr>
        <p:spPr/>
        <p:txBody>
          <a:bodyPr/>
          <a:lstStyle/>
          <a:p>
            <a:fld id="{2F2D5E0F-6BA4-4F07-8D91-E3B51CA2606D}" type="datetimeFigureOut">
              <a:rPr lang="en-US" smtClean="0"/>
              <a:t>3/31/2018</a:t>
            </a:fld>
            <a:endParaRPr lang="en-US"/>
          </a:p>
        </p:txBody>
      </p:sp>
      <p:sp>
        <p:nvSpPr>
          <p:cNvPr id="5" name="Footer Placeholder 4">
            <a:extLst>
              <a:ext uri="{FF2B5EF4-FFF2-40B4-BE49-F238E27FC236}">
                <a16:creationId xmlns:a16="http://schemas.microsoft.com/office/drawing/2014/main" id="{CFC0C2CF-11BA-4144-B762-4CD01643E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664A9-D8D5-431B-9830-9F42B211C6EB}"/>
              </a:ext>
            </a:extLst>
          </p:cNvPr>
          <p:cNvSpPr>
            <a:spLocks noGrp="1"/>
          </p:cNvSpPr>
          <p:nvPr>
            <p:ph type="sldNum" sz="quarter" idx="12"/>
          </p:nvPr>
        </p:nvSpPr>
        <p:spPr/>
        <p:txBody>
          <a:bodyPr/>
          <a:lstStyle/>
          <a:p>
            <a:fld id="{B0F20352-A99A-437E-9579-EB9DF28F76D9}" type="slidenum">
              <a:rPr lang="en-US" smtClean="0"/>
              <a:t>‹#›</a:t>
            </a:fld>
            <a:endParaRPr lang="en-US"/>
          </a:p>
        </p:txBody>
      </p:sp>
    </p:spTree>
    <p:extLst>
      <p:ext uri="{BB962C8B-B14F-4D97-AF65-F5344CB8AC3E}">
        <p14:creationId xmlns:p14="http://schemas.microsoft.com/office/powerpoint/2010/main" val="11002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D23489-6508-4A2A-95BF-D9AF0FD793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24CBC6-0075-4B03-804E-3CC7FEF98D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504B8-EA39-47BC-B9DD-A4EBB4B7E1DD}"/>
              </a:ext>
            </a:extLst>
          </p:cNvPr>
          <p:cNvSpPr>
            <a:spLocks noGrp="1"/>
          </p:cNvSpPr>
          <p:nvPr>
            <p:ph type="dt" sz="half" idx="10"/>
          </p:nvPr>
        </p:nvSpPr>
        <p:spPr/>
        <p:txBody>
          <a:bodyPr/>
          <a:lstStyle/>
          <a:p>
            <a:fld id="{2F2D5E0F-6BA4-4F07-8D91-E3B51CA2606D}" type="datetimeFigureOut">
              <a:rPr lang="en-US" smtClean="0"/>
              <a:t>3/31/2018</a:t>
            </a:fld>
            <a:endParaRPr lang="en-US"/>
          </a:p>
        </p:txBody>
      </p:sp>
      <p:sp>
        <p:nvSpPr>
          <p:cNvPr id="5" name="Footer Placeholder 4">
            <a:extLst>
              <a:ext uri="{FF2B5EF4-FFF2-40B4-BE49-F238E27FC236}">
                <a16:creationId xmlns:a16="http://schemas.microsoft.com/office/drawing/2014/main" id="{CDA3C60C-DAEA-4571-8A56-564AA31AC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2691F-E699-4C56-85B7-891EAAA8FC3C}"/>
              </a:ext>
            </a:extLst>
          </p:cNvPr>
          <p:cNvSpPr>
            <a:spLocks noGrp="1"/>
          </p:cNvSpPr>
          <p:nvPr>
            <p:ph type="sldNum" sz="quarter" idx="12"/>
          </p:nvPr>
        </p:nvSpPr>
        <p:spPr/>
        <p:txBody>
          <a:bodyPr/>
          <a:lstStyle/>
          <a:p>
            <a:fld id="{B0F20352-A99A-437E-9579-EB9DF28F76D9}" type="slidenum">
              <a:rPr lang="en-US" smtClean="0"/>
              <a:t>‹#›</a:t>
            </a:fld>
            <a:endParaRPr lang="en-US"/>
          </a:p>
        </p:txBody>
      </p:sp>
    </p:spTree>
    <p:extLst>
      <p:ext uri="{BB962C8B-B14F-4D97-AF65-F5344CB8AC3E}">
        <p14:creationId xmlns:p14="http://schemas.microsoft.com/office/powerpoint/2010/main" val="3361326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F014-6909-4DDC-8472-5784E1ECA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522DA2-347C-4DC2-B2AA-5F20E48FC2D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B2FEE-7502-4D49-9845-5BC58BB2D9F3}"/>
              </a:ext>
            </a:extLst>
          </p:cNvPr>
          <p:cNvSpPr>
            <a:spLocks noGrp="1"/>
          </p:cNvSpPr>
          <p:nvPr>
            <p:ph type="dt" sz="half" idx="10"/>
          </p:nvPr>
        </p:nvSpPr>
        <p:spPr/>
        <p:txBody>
          <a:bodyPr/>
          <a:lstStyle/>
          <a:p>
            <a:fld id="{2F2D5E0F-6BA4-4F07-8D91-E3B51CA2606D}" type="datetimeFigureOut">
              <a:rPr lang="en-US" smtClean="0"/>
              <a:t>3/31/2018</a:t>
            </a:fld>
            <a:endParaRPr lang="en-US"/>
          </a:p>
        </p:txBody>
      </p:sp>
      <p:sp>
        <p:nvSpPr>
          <p:cNvPr id="5" name="Footer Placeholder 4">
            <a:extLst>
              <a:ext uri="{FF2B5EF4-FFF2-40B4-BE49-F238E27FC236}">
                <a16:creationId xmlns:a16="http://schemas.microsoft.com/office/drawing/2014/main" id="{18767501-F1F4-4265-A2C8-D94C66FF4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4F0DD-C57C-438E-9D4A-7BCAC2590C70}"/>
              </a:ext>
            </a:extLst>
          </p:cNvPr>
          <p:cNvSpPr>
            <a:spLocks noGrp="1"/>
          </p:cNvSpPr>
          <p:nvPr>
            <p:ph type="sldNum" sz="quarter" idx="12"/>
          </p:nvPr>
        </p:nvSpPr>
        <p:spPr/>
        <p:txBody>
          <a:bodyPr/>
          <a:lstStyle/>
          <a:p>
            <a:fld id="{B0F20352-A99A-437E-9579-EB9DF28F76D9}" type="slidenum">
              <a:rPr lang="en-US" smtClean="0"/>
              <a:t>‹#›</a:t>
            </a:fld>
            <a:endParaRPr lang="en-US"/>
          </a:p>
        </p:txBody>
      </p:sp>
    </p:spTree>
    <p:extLst>
      <p:ext uri="{BB962C8B-B14F-4D97-AF65-F5344CB8AC3E}">
        <p14:creationId xmlns:p14="http://schemas.microsoft.com/office/powerpoint/2010/main" val="133742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CCD8-6B19-4F30-9572-3DB6037680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A3CFCE-2177-45B9-BEF4-93320227F5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ACF4583-C450-4225-9C5B-965D94310183}"/>
              </a:ext>
            </a:extLst>
          </p:cNvPr>
          <p:cNvSpPr>
            <a:spLocks noGrp="1"/>
          </p:cNvSpPr>
          <p:nvPr>
            <p:ph type="dt" sz="half" idx="10"/>
          </p:nvPr>
        </p:nvSpPr>
        <p:spPr/>
        <p:txBody>
          <a:bodyPr/>
          <a:lstStyle/>
          <a:p>
            <a:fld id="{2F2D5E0F-6BA4-4F07-8D91-E3B51CA2606D}" type="datetimeFigureOut">
              <a:rPr lang="en-US" smtClean="0"/>
              <a:t>3/31/2018</a:t>
            </a:fld>
            <a:endParaRPr lang="en-US"/>
          </a:p>
        </p:txBody>
      </p:sp>
      <p:sp>
        <p:nvSpPr>
          <p:cNvPr id="5" name="Footer Placeholder 4">
            <a:extLst>
              <a:ext uri="{FF2B5EF4-FFF2-40B4-BE49-F238E27FC236}">
                <a16:creationId xmlns:a16="http://schemas.microsoft.com/office/drawing/2014/main" id="{8F94D8A3-E48D-407F-945B-F79430D93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A1838-8709-49DE-B2E0-98F4AC0AE2BF}"/>
              </a:ext>
            </a:extLst>
          </p:cNvPr>
          <p:cNvSpPr>
            <a:spLocks noGrp="1"/>
          </p:cNvSpPr>
          <p:nvPr>
            <p:ph type="sldNum" sz="quarter" idx="12"/>
          </p:nvPr>
        </p:nvSpPr>
        <p:spPr/>
        <p:txBody>
          <a:bodyPr/>
          <a:lstStyle/>
          <a:p>
            <a:fld id="{B0F20352-A99A-437E-9579-EB9DF28F76D9}" type="slidenum">
              <a:rPr lang="en-US" smtClean="0"/>
              <a:t>‹#›</a:t>
            </a:fld>
            <a:endParaRPr lang="en-US"/>
          </a:p>
        </p:txBody>
      </p:sp>
    </p:spTree>
    <p:extLst>
      <p:ext uri="{BB962C8B-B14F-4D97-AF65-F5344CB8AC3E}">
        <p14:creationId xmlns:p14="http://schemas.microsoft.com/office/powerpoint/2010/main" val="387823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2F4F-9CBC-41A2-B304-A7598304C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7A267B-318E-414F-BEBD-134C4118DA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3FEE96-526C-4B66-8C0A-9DF9CE1424E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990E42-4213-4953-A5D2-887A94954C50}"/>
              </a:ext>
            </a:extLst>
          </p:cNvPr>
          <p:cNvSpPr>
            <a:spLocks noGrp="1"/>
          </p:cNvSpPr>
          <p:nvPr>
            <p:ph type="dt" sz="half" idx="10"/>
          </p:nvPr>
        </p:nvSpPr>
        <p:spPr/>
        <p:txBody>
          <a:bodyPr/>
          <a:lstStyle/>
          <a:p>
            <a:fld id="{2F2D5E0F-6BA4-4F07-8D91-E3B51CA2606D}" type="datetimeFigureOut">
              <a:rPr lang="en-US" smtClean="0"/>
              <a:t>3/31/2018</a:t>
            </a:fld>
            <a:endParaRPr lang="en-US"/>
          </a:p>
        </p:txBody>
      </p:sp>
      <p:sp>
        <p:nvSpPr>
          <p:cNvPr id="6" name="Footer Placeholder 5">
            <a:extLst>
              <a:ext uri="{FF2B5EF4-FFF2-40B4-BE49-F238E27FC236}">
                <a16:creationId xmlns:a16="http://schemas.microsoft.com/office/drawing/2014/main" id="{356E6F6B-1773-4A5C-AE0B-E451139135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5B0331-4E60-4F9B-B268-FD23067B3F88}"/>
              </a:ext>
            </a:extLst>
          </p:cNvPr>
          <p:cNvSpPr>
            <a:spLocks noGrp="1"/>
          </p:cNvSpPr>
          <p:nvPr>
            <p:ph type="sldNum" sz="quarter" idx="12"/>
          </p:nvPr>
        </p:nvSpPr>
        <p:spPr/>
        <p:txBody>
          <a:bodyPr/>
          <a:lstStyle/>
          <a:p>
            <a:fld id="{B0F20352-A99A-437E-9579-EB9DF28F76D9}" type="slidenum">
              <a:rPr lang="en-US" smtClean="0"/>
              <a:t>‹#›</a:t>
            </a:fld>
            <a:endParaRPr lang="en-US"/>
          </a:p>
        </p:txBody>
      </p:sp>
    </p:spTree>
    <p:extLst>
      <p:ext uri="{BB962C8B-B14F-4D97-AF65-F5344CB8AC3E}">
        <p14:creationId xmlns:p14="http://schemas.microsoft.com/office/powerpoint/2010/main" val="1111469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EA7A-8134-47F6-A235-D3E8541A0C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41C19E-FC7D-46BB-B26D-C887AB74F0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2295CC-4E72-4233-A127-DA9B85EEE4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8D44DA-E77B-485C-BDD0-538E81333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A92661-2BA5-4973-840A-64800C7D5E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F07C67-6478-4C69-A802-EB142A423C0E}"/>
              </a:ext>
            </a:extLst>
          </p:cNvPr>
          <p:cNvSpPr>
            <a:spLocks noGrp="1"/>
          </p:cNvSpPr>
          <p:nvPr>
            <p:ph type="dt" sz="half" idx="10"/>
          </p:nvPr>
        </p:nvSpPr>
        <p:spPr/>
        <p:txBody>
          <a:bodyPr/>
          <a:lstStyle/>
          <a:p>
            <a:fld id="{2F2D5E0F-6BA4-4F07-8D91-E3B51CA2606D}" type="datetimeFigureOut">
              <a:rPr lang="en-US" smtClean="0"/>
              <a:t>3/31/2018</a:t>
            </a:fld>
            <a:endParaRPr lang="en-US"/>
          </a:p>
        </p:txBody>
      </p:sp>
      <p:sp>
        <p:nvSpPr>
          <p:cNvPr id="8" name="Footer Placeholder 7">
            <a:extLst>
              <a:ext uri="{FF2B5EF4-FFF2-40B4-BE49-F238E27FC236}">
                <a16:creationId xmlns:a16="http://schemas.microsoft.com/office/drawing/2014/main" id="{64259145-E119-4059-BB21-F8A8F1F3E2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9189EB-C293-4CF6-B5E5-6EF8B6360082}"/>
              </a:ext>
            </a:extLst>
          </p:cNvPr>
          <p:cNvSpPr>
            <a:spLocks noGrp="1"/>
          </p:cNvSpPr>
          <p:nvPr>
            <p:ph type="sldNum" sz="quarter" idx="12"/>
          </p:nvPr>
        </p:nvSpPr>
        <p:spPr/>
        <p:txBody>
          <a:bodyPr/>
          <a:lstStyle/>
          <a:p>
            <a:fld id="{B0F20352-A99A-437E-9579-EB9DF28F76D9}" type="slidenum">
              <a:rPr lang="en-US" smtClean="0"/>
              <a:t>‹#›</a:t>
            </a:fld>
            <a:endParaRPr lang="en-US"/>
          </a:p>
        </p:txBody>
      </p:sp>
    </p:spTree>
    <p:extLst>
      <p:ext uri="{BB962C8B-B14F-4D97-AF65-F5344CB8AC3E}">
        <p14:creationId xmlns:p14="http://schemas.microsoft.com/office/powerpoint/2010/main" val="4005719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3A49-5E48-47E1-A266-037E3220E4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845F88-6FE5-4301-B179-0EEAA1D7B98E}"/>
              </a:ext>
            </a:extLst>
          </p:cNvPr>
          <p:cNvSpPr>
            <a:spLocks noGrp="1"/>
          </p:cNvSpPr>
          <p:nvPr>
            <p:ph type="dt" sz="half" idx="10"/>
          </p:nvPr>
        </p:nvSpPr>
        <p:spPr/>
        <p:txBody>
          <a:bodyPr/>
          <a:lstStyle/>
          <a:p>
            <a:fld id="{2F2D5E0F-6BA4-4F07-8D91-E3B51CA2606D}" type="datetimeFigureOut">
              <a:rPr lang="en-US" smtClean="0"/>
              <a:t>3/31/2018</a:t>
            </a:fld>
            <a:endParaRPr lang="en-US"/>
          </a:p>
        </p:txBody>
      </p:sp>
      <p:sp>
        <p:nvSpPr>
          <p:cNvPr id="4" name="Footer Placeholder 3">
            <a:extLst>
              <a:ext uri="{FF2B5EF4-FFF2-40B4-BE49-F238E27FC236}">
                <a16:creationId xmlns:a16="http://schemas.microsoft.com/office/drawing/2014/main" id="{E7C6CA9B-AF56-49AC-80D9-5DD65A0FB1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F701F-6AD4-4DF2-8937-9AE0E9ACA09F}"/>
              </a:ext>
            </a:extLst>
          </p:cNvPr>
          <p:cNvSpPr>
            <a:spLocks noGrp="1"/>
          </p:cNvSpPr>
          <p:nvPr>
            <p:ph type="sldNum" sz="quarter" idx="12"/>
          </p:nvPr>
        </p:nvSpPr>
        <p:spPr/>
        <p:txBody>
          <a:bodyPr/>
          <a:lstStyle/>
          <a:p>
            <a:fld id="{B0F20352-A99A-437E-9579-EB9DF28F76D9}" type="slidenum">
              <a:rPr lang="en-US" smtClean="0"/>
              <a:t>‹#›</a:t>
            </a:fld>
            <a:endParaRPr lang="en-US"/>
          </a:p>
        </p:txBody>
      </p:sp>
    </p:spTree>
    <p:extLst>
      <p:ext uri="{BB962C8B-B14F-4D97-AF65-F5344CB8AC3E}">
        <p14:creationId xmlns:p14="http://schemas.microsoft.com/office/powerpoint/2010/main" val="1094820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E247D9-58C0-4658-9696-00222C43B6AF}"/>
              </a:ext>
            </a:extLst>
          </p:cNvPr>
          <p:cNvSpPr>
            <a:spLocks noGrp="1"/>
          </p:cNvSpPr>
          <p:nvPr>
            <p:ph type="dt" sz="half" idx="10"/>
          </p:nvPr>
        </p:nvSpPr>
        <p:spPr/>
        <p:txBody>
          <a:bodyPr/>
          <a:lstStyle/>
          <a:p>
            <a:fld id="{2F2D5E0F-6BA4-4F07-8D91-E3B51CA2606D}" type="datetimeFigureOut">
              <a:rPr lang="en-US" smtClean="0"/>
              <a:t>3/31/2018</a:t>
            </a:fld>
            <a:endParaRPr lang="en-US"/>
          </a:p>
        </p:txBody>
      </p:sp>
      <p:sp>
        <p:nvSpPr>
          <p:cNvPr id="3" name="Footer Placeholder 2">
            <a:extLst>
              <a:ext uri="{FF2B5EF4-FFF2-40B4-BE49-F238E27FC236}">
                <a16:creationId xmlns:a16="http://schemas.microsoft.com/office/drawing/2014/main" id="{8CB428E1-C2D1-425F-9019-8C963E1C85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E652E8-8C9B-4145-A381-5A6E717CD133}"/>
              </a:ext>
            </a:extLst>
          </p:cNvPr>
          <p:cNvSpPr>
            <a:spLocks noGrp="1"/>
          </p:cNvSpPr>
          <p:nvPr>
            <p:ph type="sldNum" sz="quarter" idx="12"/>
          </p:nvPr>
        </p:nvSpPr>
        <p:spPr/>
        <p:txBody>
          <a:bodyPr/>
          <a:lstStyle/>
          <a:p>
            <a:fld id="{B0F20352-A99A-437E-9579-EB9DF28F76D9}" type="slidenum">
              <a:rPr lang="en-US" smtClean="0"/>
              <a:t>‹#›</a:t>
            </a:fld>
            <a:endParaRPr lang="en-US"/>
          </a:p>
        </p:txBody>
      </p:sp>
    </p:spTree>
    <p:extLst>
      <p:ext uri="{BB962C8B-B14F-4D97-AF65-F5344CB8AC3E}">
        <p14:creationId xmlns:p14="http://schemas.microsoft.com/office/powerpoint/2010/main" val="116483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6ACE-C693-47DC-8E8C-C2FA9511D5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FE58F9-5D19-41F6-A4A4-CCA80D7AAD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B3B5A4-D786-4944-8F2D-9CDF7C0A3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D53254-46EC-4981-9847-C16ED76B8EA7}"/>
              </a:ext>
            </a:extLst>
          </p:cNvPr>
          <p:cNvSpPr>
            <a:spLocks noGrp="1"/>
          </p:cNvSpPr>
          <p:nvPr>
            <p:ph type="dt" sz="half" idx="10"/>
          </p:nvPr>
        </p:nvSpPr>
        <p:spPr/>
        <p:txBody>
          <a:bodyPr/>
          <a:lstStyle/>
          <a:p>
            <a:fld id="{2F2D5E0F-6BA4-4F07-8D91-E3B51CA2606D}" type="datetimeFigureOut">
              <a:rPr lang="en-US" smtClean="0"/>
              <a:t>3/31/2018</a:t>
            </a:fld>
            <a:endParaRPr lang="en-US"/>
          </a:p>
        </p:txBody>
      </p:sp>
      <p:sp>
        <p:nvSpPr>
          <p:cNvPr id="6" name="Footer Placeholder 5">
            <a:extLst>
              <a:ext uri="{FF2B5EF4-FFF2-40B4-BE49-F238E27FC236}">
                <a16:creationId xmlns:a16="http://schemas.microsoft.com/office/drawing/2014/main" id="{502E4D1A-3367-41BE-97ED-0D16E724E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7709C8-2ED7-4903-8E0D-BF1A8534774D}"/>
              </a:ext>
            </a:extLst>
          </p:cNvPr>
          <p:cNvSpPr>
            <a:spLocks noGrp="1"/>
          </p:cNvSpPr>
          <p:nvPr>
            <p:ph type="sldNum" sz="quarter" idx="12"/>
          </p:nvPr>
        </p:nvSpPr>
        <p:spPr/>
        <p:txBody>
          <a:bodyPr/>
          <a:lstStyle/>
          <a:p>
            <a:fld id="{B0F20352-A99A-437E-9579-EB9DF28F76D9}" type="slidenum">
              <a:rPr lang="en-US" smtClean="0"/>
              <a:t>‹#›</a:t>
            </a:fld>
            <a:endParaRPr lang="en-US"/>
          </a:p>
        </p:txBody>
      </p:sp>
    </p:spTree>
    <p:extLst>
      <p:ext uri="{BB962C8B-B14F-4D97-AF65-F5344CB8AC3E}">
        <p14:creationId xmlns:p14="http://schemas.microsoft.com/office/powerpoint/2010/main" val="569094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E261-A01B-41CC-8593-92165E5FF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25AF3D-C2BE-4B89-97FE-830F4234C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3E5B13-4F03-4170-AAD3-9FB1DCCF2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81B480-4B6A-42D8-8AAD-B29525D220F7}"/>
              </a:ext>
            </a:extLst>
          </p:cNvPr>
          <p:cNvSpPr>
            <a:spLocks noGrp="1"/>
          </p:cNvSpPr>
          <p:nvPr>
            <p:ph type="dt" sz="half" idx="10"/>
          </p:nvPr>
        </p:nvSpPr>
        <p:spPr/>
        <p:txBody>
          <a:bodyPr/>
          <a:lstStyle/>
          <a:p>
            <a:fld id="{2F2D5E0F-6BA4-4F07-8D91-E3B51CA2606D}" type="datetimeFigureOut">
              <a:rPr lang="en-US" smtClean="0"/>
              <a:t>3/31/2018</a:t>
            </a:fld>
            <a:endParaRPr lang="en-US"/>
          </a:p>
        </p:txBody>
      </p:sp>
      <p:sp>
        <p:nvSpPr>
          <p:cNvPr id="6" name="Footer Placeholder 5">
            <a:extLst>
              <a:ext uri="{FF2B5EF4-FFF2-40B4-BE49-F238E27FC236}">
                <a16:creationId xmlns:a16="http://schemas.microsoft.com/office/drawing/2014/main" id="{5C5D6818-75B4-4157-894D-5FE9DDE3E0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98B63-7240-48F9-93B5-E6690E954C89}"/>
              </a:ext>
            </a:extLst>
          </p:cNvPr>
          <p:cNvSpPr>
            <a:spLocks noGrp="1"/>
          </p:cNvSpPr>
          <p:nvPr>
            <p:ph type="sldNum" sz="quarter" idx="12"/>
          </p:nvPr>
        </p:nvSpPr>
        <p:spPr/>
        <p:txBody>
          <a:bodyPr/>
          <a:lstStyle/>
          <a:p>
            <a:fld id="{B0F20352-A99A-437E-9579-EB9DF28F76D9}" type="slidenum">
              <a:rPr lang="en-US" smtClean="0"/>
              <a:t>‹#›</a:t>
            </a:fld>
            <a:endParaRPr lang="en-US"/>
          </a:p>
        </p:txBody>
      </p:sp>
    </p:spTree>
    <p:extLst>
      <p:ext uri="{BB962C8B-B14F-4D97-AF65-F5344CB8AC3E}">
        <p14:creationId xmlns:p14="http://schemas.microsoft.com/office/powerpoint/2010/main" val="709573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A6B99-54F8-46CE-B267-C98DB6DE2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3AF512-5586-4672-929E-CAFA42C6AA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A32F7-6246-4C9F-BDEF-AEA889224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D5E0F-6BA4-4F07-8D91-E3B51CA2606D}" type="datetimeFigureOut">
              <a:rPr lang="en-US" smtClean="0"/>
              <a:t>3/31/2018</a:t>
            </a:fld>
            <a:endParaRPr lang="en-US"/>
          </a:p>
        </p:txBody>
      </p:sp>
      <p:sp>
        <p:nvSpPr>
          <p:cNvPr id="5" name="Footer Placeholder 4">
            <a:extLst>
              <a:ext uri="{FF2B5EF4-FFF2-40B4-BE49-F238E27FC236}">
                <a16:creationId xmlns:a16="http://schemas.microsoft.com/office/drawing/2014/main" id="{512A3B18-59DA-40B5-8CE6-B5B21DE01A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0B99F0-4C62-430C-896A-A650EAF3D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F20352-A99A-437E-9579-EB9DF28F76D9}" type="slidenum">
              <a:rPr lang="en-US" smtClean="0"/>
              <a:t>‹#›</a:t>
            </a:fld>
            <a:endParaRPr lang="en-US"/>
          </a:p>
        </p:txBody>
      </p:sp>
    </p:spTree>
    <p:extLst>
      <p:ext uri="{BB962C8B-B14F-4D97-AF65-F5344CB8AC3E}">
        <p14:creationId xmlns:p14="http://schemas.microsoft.com/office/powerpoint/2010/main" val="3551385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social media post&#10;&#10;Description generated with very high confidence">
            <a:extLst>
              <a:ext uri="{FF2B5EF4-FFF2-40B4-BE49-F238E27FC236}">
                <a16:creationId xmlns:a16="http://schemas.microsoft.com/office/drawing/2014/main" id="{971B2A93-D858-4B96-A026-CFC161F76B72}"/>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691194" y="643466"/>
            <a:ext cx="8809612" cy="5571067"/>
          </a:xfrm>
          <a:prstGeom prst="rect">
            <a:avLst/>
          </a:prstGeom>
        </p:spPr>
      </p:pic>
    </p:spTree>
    <p:extLst>
      <p:ext uri="{BB962C8B-B14F-4D97-AF65-F5344CB8AC3E}">
        <p14:creationId xmlns:p14="http://schemas.microsoft.com/office/powerpoint/2010/main" val="395138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37A51B-C8C1-4D3A-9981-CE4097BCD9D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009436" y="528942"/>
            <a:ext cx="5929950" cy="5959547"/>
          </a:xfrm>
          <a:prstGeom prst="rect">
            <a:avLst/>
          </a:prstGeom>
        </p:spPr>
      </p:pic>
      <p:sp>
        <p:nvSpPr>
          <p:cNvPr id="41" name="TextBox 40">
            <a:extLst>
              <a:ext uri="{FF2B5EF4-FFF2-40B4-BE49-F238E27FC236}">
                <a16:creationId xmlns:a16="http://schemas.microsoft.com/office/drawing/2014/main" id="{79874ED8-A3F3-4331-9980-AF08CEA7FFA6}"/>
              </a:ext>
            </a:extLst>
          </p:cNvPr>
          <p:cNvSpPr txBox="1"/>
          <p:nvPr/>
        </p:nvSpPr>
        <p:spPr>
          <a:xfrm>
            <a:off x="5875799" y="2346051"/>
            <a:ext cx="4911794" cy="1815882"/>
          </a:xfrm>
          <a:prstGeom prst="rect">
            <a:avLst/>
          </a:prstGeom>
          <a:noFill/>
        </p:spPr>
        <p:txBody>
          <a:bodyPr wrap="none" rtlCol="0">
            <a:spAutoFit/>
          </a:bodyPr>
          <a:lstStyle/>
          <a:p>
            <a:r>
              <a:rPr lang="en-US" sz="2800" dirty="0"/>
              <a:t>After </a:t>
            </a:r>
            <a:r>
              <a:rPr lang="en-US" sz="2800" u="sng" dirty="0"/>
              <a:t>100 million</a:t>
            </a:r>
            <a:r>
              <a:rPr lang="en-US" sz="2800" dirty="0"/>
              <a:t> training points:</a:t>
            </a:r>
          </a:p>
          <a:p>
            <a:r>
              <a:rPr lang="en-US" sz="2800" dirty="0"/>
              <a:t>w1 = -19.20</a:t>
            </a:r>
          </a:p>
          <a:p>
            <a:r>
              <a:rPr lang="en-US" sz="2800" dirty="0"/>
              <a:t>w2 = +35.63</a:t>
            </a:r>
          </a:p>
          <a:p>
            <a:r>
              <a:rPr lang="en-US" sz="2800" dirty="0"/>
              <a:t>w3 = -16457.09</a:t>
            </a:r>
          </a:p>
        </p:txBody>
      </p:sp>
      <p:sp>
        <p:nvSpPr>
          <p:cNvPr id="42" name="TextBox 41">
            <a:extLst>
              <a:ext uri="{FF2B5EF4-FFF2-40B4-BE49-F238E27FC236}">
                <a16:creationId xmlns:a16="http://schemas.microsoft.com/office/drawing/2014/main" id="{D5089785-7557-4124-9CA9-C0C6C979FA64}"/>
              </a:ext>
            </a:extLst>
          </p:cNvPr>
          <p:cNvSpPr txBox="1"/>
          <p:nvPr/>
        </p:nvSpPr>
        <p:spPr>
          <a:xfrm>
            <a:off x="5875799" y="4175957"/>
            <a:ext cx="4689104" cy="523220"/>
          </a:xfrm>
          <a:prstGeom prst="rect">
            <a:avLst/>
          </a:prstGeom>
          <a:noFill/>
        </p:spPr>
        <p:txBody>
          <a:bodyPr wrap="none" rtlCol="0">
            <a:spAutoFit/>
          </a:bodyPr>
          <a:lstStyle/>
          <a:p>
            <a:r>
              <a:rPr lang="en-US" sz="2800" dirty="0"/>
              <a:t>-19.20x + 35.63y -16457.09 = 0</a:t>
            </a:r>
          </a:p>
        </p:txBody>
      </p:sp>
      <p:sp>
        <p:nvSpPr>
          <p:cNvPr id="43" name="TextBox 42">
            <a:extLst>
              <a:ext uri="{FF2B5EF4-FFF2-40B4-BE49-F238E27FC236}">
                <a16:creationId xmlns:a16="http://schemas.microsoft.com/office/drawing/2014/main" id="{476C0C5C-EC66-43F8-AF2A-2666B34C8260}"/>
              </a:ext>
            </a:extLst>
          </p:cNvPr>
          <p:cNvSpPr txBox="1"/>
          <p:nvPr/>
        </p:nvSpPr>
        <p:spPr>
          <a:xfrm>
            <a:off x="5870325" y="4702321"/>
            <a:ext cx="5740674" cy="1384995"/>
          </a:xfrm>
          <a:prstGeom prst="rect">
            <a:avLst/>
          </a:prstGeom>
          <a:noFill/>
        </p:spPr>
        <p:txBody>
          <a:bodyPr wrap="none" rtlCol="0">
            <a:spAutoFit/>
          </a:bodyPr>
          <a:lstStyle/>
          <a:p>
            <a:r>
              <a:rPr lang="en-US" sz="2800" dirty="0"/>
              <a:t>y = (19.20/35.63)x + (16457.09/35.63)</a:t>
            </a:r>
          </a:p>
          <a:p>
            <a:r>
              <a:rPr lang="en-US" sz="2800" dirty="0"/>
              <a:t>y = 0.5389x + 461.889</a:t>
            </a:r>
          </a:p>
          <a:p>
            <a:r>
              <a:rPr lang="en-US" sz="2800" dirty="0"/>
              <a:t>accuracy 97.7%</a:t>
            </a:r>
          </a:p>
        </p:txBody>
      </p:sp>
      <p:grpSp>
        <p:nvGrpSpPr>
          <p:cNvPr id="6" name="summation equation">
            <a:extLst>
              <a:ext uri="{FF2B5EF4-FFF2-40B4-BE49-F238E27FC236}">
                <a16:creationId xmlns:a16="http://schemas.microsoft.com/office/drawing/2014/main" id="{22347190-B710-4747-AA01-CA6CF08FD564}"/>
              </a:ext>
            </a:extLst>
          </p:cNvPr>
          <p:cNvGrpSpPr/>
          <p:nvPr/>
        </p:nvGrpSpPr>
        <p:grpSpPr>
          <a:xfrm>
            <a:off x="7738769" y="1206984"/>
            <a:ext cx="3798532" cy="1108239"/>
            <a:chOff x="5253013" y="4253956"/>
            <a:chExt cx="3798532" cy="1108239"/>
          </a:xfrm>
        </p:grpSpPr>
        <p:sp>
          <p:nvSpPr>
            <p:cNvPr id="8" name="text">
              <a:extLst>
                <a:ext uri="{FF2B5EF4-FFF2-40B4-BE49-F238E27FC236}">
                  <a16:creationId xmlns:a16="http://schemas.microsoft.com/office/drawing/2014/main" id="{A3D8930B-A200-48FC-8151-E05D9025A096}"/>
                </a:ext>
              </a:extLst>
            </p:cNvPr>
            <p:cNvSpPr txBox="1"/>
            <p:nvPr/>
          </p:nvSpPr>
          <p:spPr>
            <a:xfrm>
              <a:off x="6087272" y="4715864"/>
              <a:ext cx="2964273" cy="646331"/>
            </a:xfrm>
            <a:prstGeom prst="rect">
              <a:avLst/>
            </a:prstGeom>
            <a:noFill/>
          </p:spPr>
          <p:txBody>
            <a:bodyPr wrap="none" rtlCol="0">
              <a:spAutoFit/>
            </a:bodyPr>
            <a:lstStyle/>
            <a:p>
              <a:r>
                <a:rPr lang="en-US" sz="3600" dirty="0"/>
                <a:t>y  = 0.5x + 500</a:t>
              </a:r>
              <a:endParaRPr lang="en-US" sz="4400" baseline="-25000" dirty="0"/>
            </a:p>
          </p:txBody>
        </p:sp>
        <p:pic>
          <p:nvPicPr>
            <p:cNvPr id="10" name="Graphic 9" descr="Arrow: Counterclockwise curve">
              <a:extLst>
                <a:ext uri="{FF2B5EF4-FFF2-40B4-BE49-F238E27FC236}">
                  <a16:creationId xmlns:a16="http://schemas.microsoft.com/office/drawing/2014/main" id="{8C075E70-84AC-4F04-B1C7-5AF24D096B26}"/>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20725794" flipH="1" flipV="1">
              <a:off x="5253013" y="4253956"/>
              <a:ext cx="915155" cy="915155"/>
            </a:xfrm>
            <a:prstGeom prst="rect">
              <a:avLst/>
            </a:prstGeom>
          </p:spPr>
        </p:pic>
      </p:grpSp>
      <p:pic>
        <p:nvPicPr>
          <p:cNvPr id="11" name="Picture 10">
            <a:extLst>
              <a:ext uri="{FF2B5EF4-FFF2-40B4-BE49-F238E27FC236}">
                <a16:creationId xmlns:a16="http://schemas.microsoft.com/office/drawing/2014/main" id="{E6056229-2C3F-4987-8AEF-F00DE271B03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48911" y="478898"/>
            <a:ext cx="5621414" cy="2675210"/>
          </a:xfrm>
          <a:prstGeom prst="rect">
            <a:avLst/>
          </a:prstGeom>
        </p:spPr>
      </p:pic>
    </p:spTree>
    <p:extLst>
      <p:ext uri="{BB962C8B-B14F-4D97-AF65-F5344CB8AC3E}">
        <p14:creationId xmlns:p14="http://schemas.microsoft.com/office/powerpoint/2010/main" val="303851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780814-75E0-49C1-96FB-FCFF70305E6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889867" y="770703"/>
            <a:ext cx="5621771" cy="5424662"/>
          </a:xfrm>
          <a:prstGeom prst="rect">
            <a:avLst/>
          </a:prstGeom>
        </p:spPr>
      </p:pic>
      <p:grpSp>
        <p:nvGrpSpPr>
          <p:cNvPr id="6" name="summation equation">
            <a:extLst>
              <a:ext uri="{FF2B5EF4-FFF2-40B4-BE49-F238E27FC236}">
                <a16:creationId xmlns:a16="http://schemas.microsoft.com/office/drawing/2014/main" id="{22347190-B710-4747-AA01-CA6CF08FD564}"/>
              </a:ext>
            </a:extLst>
          </p:cNvPr>
          <p:cNvGrpSpPr/>
          <p:nvPr/>
        </p:nvGrpSpPr>
        <p:grpSpPr>
          <a:xfrm>
            <a:off x="7588607" y="1850397"/>
            <a:ext cx="4675119" cy="2216234"/>
            <a:chOff x="5253013" y="4253956"/>
            <a:chExt cx="4675119" cy="2216234"/>
          </a:xfrm>
        </p:grpSpPr>
        <p:sp>
          <p:nvSpPr>
            <p:cNvPr id="8" name="text">
              <a:extLst>
                <a:ext uri="{FF2B5EF4-FFF2-40B4-BE49-F238E27FC236}">
                  <a16:creationId xmlns:a16="http://schemas.microsoft.com/office/drawing/2014/main" id="{A3D8930B-A200-48FC-8151-E05D9025A096}"/>
                </a:ext>
              </a:extLst>
            </p:cNvPr>
            <p:cNvSpPr txBox="1"/>
            <p:nvPr/>
          </p:nvSpPr>
          <p:spPr>
            <a:xfrm>
              <a:off x="6087272" y="4715864"/>
              <a:ext cx="3840860" cy="1754326"/>
            </a:xfrm>
            <a:prstGeom prst="rect">
              <a:avLst/>
            </a:prstGeom>
            <a:noFill/>
          </p:spPr>
          <p:txBody>
            <a:bodyPr wrap="none" rtlCol="0">
              <a:spAutoFit/>
            </a:bodyPr>
            <a:lstStyle/>
            <a:p>
              <a:r>
                <a:rPr lang="en-US" sz="3600" dirty="0"/>
                <a:t>TRUE when 1</a:t>
              </a:r>
              <a:r>
                <a:rPr lang="en-US" sz="3600" baseline="30000" dirty="0"/>
                <a:t>st</a:t>
              </a:r>
              <a:r>
                <a:rPr lang="en-US" sz="3600" dirty="0"/>
                <a:t> AND</a:t>
              </a:r>
            </a:p>
            <a:p>
              <a:r>
                <a:rPr lang="en-US" sz="3600" dirty="0"/>
                <a:t>2</a:t>
              </a:r>
              <a:r>
                <a:rPr lang="en-US" sz="3600" baseline="30000" dirty="0"/>
                <a:t>nd</a:t>
              </a:r>
              <a:r>
                <a:rPr lang="en-US" sz="3600" dirty="0"/>
                <a:t> inputs are</a:t>
              </a:r>
            </a:p>
            <a:p>
              <a:r>
                <a:rPr lang="en-US" sz="3600" dirty="0"/>
                <a:t>both = 1</a:t>
              </a:r>
              <a:endParaRPr lang="en-US" sz="4400" baseline="-25000" dirty="0"/>
            </a:p>
          </p:txBody>
        </p:sp>
        <p:pic>
          <p:nvPicPr>
            <p:cNvPr id="10" name="Graphic 9" descr="Arrow: Counterclockwise curve">
              <a:extLst>
                <a:ext uri="{FF2B5EF4-FFF2-40B4-BE49-F238E27FC236}">
                  <a16:creationId xmlns:a16="http://schemas.microsoft.com/office/drawing/2014/main" id="{8C075E70-84AC-4F04-B1C7-5AF24D096B26}"/>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20725794" flipH="1" flipV="1">
              <a:off x="5253013" y="4253956"/>
              <a:ext cx="915155" cy="915155"/>
            </a:xfrm>
            <a:prstGeom prst="rect">
              <a:avLst/>
            </a:prstGeom>
          </p:spPr>
        </p:pic>
      </p:grpSp>
      <p:sp>
        <p:nvSpPr>
          <p:cNvPr id="3" name="Oval 2">
            <a:extLst>
              <a:ext uri="{FF2B5EF4-FFF2-40B4-BE49-F238E27FC236}">
                <a16:creationId xmlns:a16="http://schemas.microsoft.com/office/drawing/2014/main" id="{4A5C97DD-BB65-41D5-9AE6-0F033C47AC3E}"/>
              </a:ext>
            </a:extLst>
          </p:cNvPr>
          <p:cNvSpPr/>
          <p:nvPr/>
        </p:nvSpPr>
        <p:spPr>
          <a:xfrm>
            <a:off x="7194622" y="1465121"/>
            <a:ext cx="587179" cy="586959"/>
          </a:xfrm>
          <a:prstGeom prst="ellipse">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weights">
            <a:extLst>
              <a:ext uri="{FF2B5EF4-FFF2-40B4-BE49-F238E27FC236}">
                <a16:creationId xmlns:a16="http://schemas.microsoft.com/office/drawing/2014/main" id="{6EEADFC7-459F-42B4-AD70-44D4F0CC446F}"/>
              </a:ext>
            </a:extLst>
          </p:cNvPr>
          <p:cNvGrpSpPr/>
          <p:nvPr/>
        </p:nvGrpSpPr>
        <p:grpSpPr>
          <a:xfrm>
            <a:off x="8563461" y="4558197"/>
            <a:ext cx="2594146" cy="954107"/>
            <a:chOff x="2577949" y="5900639"/>
            <a:chExt cx="2594146" cy="954107"/>
          </a:xfrm>
        </p:grpSpPr>
        <p:pic>
          <p:nvPicPr>
            <p:cNvPr id="14" name="Graphic 13" descr="Arrow: Counterclockwise curve">
              <a:extLst>
                <a:ext uri="{FF2B5EF4-FFF2-40B4-BE49-F238E27FC236}">
                  <a16:creationId xmlns:a16="http://schemas.microsoft.com/office/drawing/2014/main" id="{28911310-DBC1-4055-88B7-F343CBD729E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2655656" flipV="1">
              <a:off x="2577949" y="6158283"/>
              <a:ext cx="693165" cy="693165"/>
            </a:xfrm>
            <a:prstGeom prst="rect">
              <a:avLst/>
            </a:prstGeom>
          </p:spPr>
        </p:pic>
        <p:sp>
          <p:nvSpPr>
            <p:cNvPr id="15" name="TextBox 14">
              <a:extLst>
                <a:ext uri="{FF2B5EF4-FFF2-40B4-BE49-F238E27FC236}">
                  <a16:creationId xmlns:a16="http://schemas.microsoft.com/office/drawing/2014/main" id="{2F7EFDB0-1F18-4215-8641-C76E631919B5}"/>
                </a:ext>
              </a:extLst>
            </p:cNvPr>
            <p:cNvSpPr txBox="1"/>
            <p:nvPr/>
          </p:nvSpPr>
          <p:spPr>
            <a:xfrm>
              <a:off x="3151029" y="5900639"/>
              <a:ext cx="2021066" cy="954107"/>
            </a:xfrm>
            <a:prstGeom prst="rect">
              <a:avLst/>
            </a:prstGeom>
            <a:noFill/>
          </p:spPr>
          <p:txBody>
            <a:bodyPr wrap="none" rtlCol="0">
              <a:spAutoFit/>
            </a:bodyPr>
            <a:lstStyle/>
            <a:p>
              <a:r>
                <a:rPr lang="en-US" sz="2800" dirty="0"/>
                <a:t>1</a:t>
              </a:r>
              <a:r>
                <a:rPr lang="en-US" sz="2800" baseline="30000" dirty="0"/>
                <a:t>st</a:t>
              </a:r>
              <a:r>
                <a:rPr lang="en-US" sz="2800" dirty="0"/>
                <a:t> input – </a:t>
              </a:r>
            </a:p>
            <a:p>
              <a:r>
                <a:rPr lang="en-US" sz="2800" dirty="0"/>
                <a:t>x-coordinate</a:t>
              </a:r>
            </a:p>
          </p:txBody>
        </p:sp>
      </p:grpSp>
      <p:grpSp>
        <p:nvGrpSpPr>
          <p:cNvPr id="16" name="weights">
            <a:extLst>
              <a:ext uri="{FF2B5EF4-FFF2-40B4-BE49-F238E27FC236}">
                <a16:creationId xmlns:a16="http://schemas.microsoft.com/office/drawing/2014/main" id="{DBAB652C-7001-4450-9D22-C3BDBBCDC023}"/>
              </a:ext>
            </a:extLst>
          </p:cNvPr>
          <p:cNvGrpSpPr/>
          <p:nvPr/>
        </p:nvGrpSpPr>
        <p:grpSpPr>
          <a:xfrm>
            <a:off x="1538441" y="1711852"/>
            <a:ext cx="2203786" cy="1375666"/>
            <a:chOff x="3151029" y="5900639"/>
            <a:chExt cx="2203786" cy="1375666"/>
          </a:xfrm>
        </p:grpSpPr>
        <p:pic>
          <p:nvPicPr>
            <p:cNvPr id="17" name="Graphic 16" descr="Arrow: Counterclockwise curve">
              <a:extLst>
                <a:ext uri="{FF2B5EF4-FFF2-40B4-BE49-F238E27FC236}">
                  <a16:creationId xmlns:a16="http://schemas.microsoft.com/office/drawing/2014/main" id="{3F209566-E7AF-41D5-ADFE-00B510D86EF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7997139">
              <a:off x="4661650" y="6583140"/>
              <a:ext cx="693165" cy="693165"/>
            </a:xfrm>
            <a:prstGeom prst="rect">
              <a:avLst/>
            </a:prstGeom>
          </p:spPr>
        </p:pic>
        <p:sp>
          <p:nvSpPr>
            <p:cNvPr id="18" name="TextBox 17">
              <a:extLst>
                <a:ext uri="{FF2B5EF4-FFF2-40B4-BE49-F238E27FC236}">
                  <a16:creationId xmlns:a16="http://schemas.microsoft.com/office/drawing/2014/main" id="{290F0D35-9FB1-4F14-BFD3-3A736C802A58}"/>
                </a:ext>
              </a:extLst>
            </p:cNvPr>
            <p:cNvSpPr txBox="1"/>
            <p:nvPr/>
          </p:nvSpPr>
          <p:spPr>
            <a:xfrm>
              <a:off x="3151029" y="5900639"/>
              <a:ext cx="2027478" cy="954107"/>
            </a:xfrm>
            <a:prstGeom prst="rect">
              <a:avLst/>
            </a:prstGeom>
            <a:noFill/>
          </p:spPr>
          <p:txBody>
            <a:bodyPr wrap="none" rtlCol="0">
              <a:spAutoFit/>
            </a:bodyPr>
            <a:lstStyle/>
            <a:p>
              <a:r>
                <a:rPr lang="en-US" sz="2800" dirty="0"/>
                <a:t>2</a:t>
              </a:r>
              <a:r>
                <a:rPr lang="en-US" sz="2800" baseline="30000" dirty="0"/>
                <a:t>nd</a:t>
              </a:r>
              <a:r>
                <a:rPr lang="en-US" sz="2800" dirty="0"/>
                <a:t> input – </a:t>
              </a:r>
            </a:p>
            <a:p>
              <a:r>
                <a:rPr lang="en-US" sz="2800" dirty="0"/>
                <a:t>y-coordinate</a:t>
              </a:r>
            </a:p>
          </p:txBody>
        </p:sp>
      </p:grpSp>
      <p:sp>
        <p:nvSpPr>
          <p:cNvPr id="20" name="Oval 19">
            <a:extLst>
              <a:ext uri="{FF2B5EF4-FFF2-40B4-BE49-F238E27FC236}">
                <a16:creationId xmlns:a16="http://schemas.microsoft.com/office/drawing/2014/main" id="{2D3953D9-3507-4826-9194-AF8F803639F3}"/>
              </a:ext>
            </a:extLst>
          </p:cNvPr>
          <p:cNvSpPr/>
          <p:nvPr/>
        </p:nvSpPr>
        <p:spPr>
          <a:xfrm>
            <a:off x="3736017" y="1465121"/>
            <a:ext cx="587179" cy="586959"/>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F6CF898-7060-45EC-B36C-DECFED26F45D}"/>
              </a:ext>
            </a:extLst>
          </p:cNvPr>
          <p:cNvSpPr/>
          <p:nvPr/>
        </p:nvSpPr>
        <p:spPr>
          <a:xfrm>
            <a:off x="3736017" y="4925345"/>
            <a:ext cx="587179" cy="586959"/>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84A7E8-6619-49D1-8198-3CA5C82184E1}"/>
              </a:ext>
            </a:extLst>
          </p:cNvPr>
          <p:cNvSpPr/>
          <p:nvPr/>
        </p:nvSpPr>
        <p:spPr>
          <a:xfrm>
            <a:off x="7194621" y="4925345"/>
            <a:ext cx="587179" cy="586959"/>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summation equation">
            <a:extLst>
              <a:ext uri="{FF2B5EF4-FFF2-40B4-BE49-F238E27FC236}">
                <a16:creationId xmlns:a16="http://schemas.microsoft.com/office/drawing/2014/main" id="{F403DF0C-5E06-4B87-B872-788A7D10FF7E}"/>
              </a:ext>
            </a:extLst>
          </p:cNvPr>
          <p:cNvGrpSpPr/>
          <p:nvPr/>
        </p:nvGrpSpPr>
        <p:grpSpPr>
          <a:xfrm>
            <a:off x="86605" y="3966013"/>
            <a:ext cx="3928768" cy="1847276"/>
            <a:chOff x="6087272" y="4715864"/>
            <a:chExt cx="3928768" cy="1847276"/>
          </a:xfrm>
        </p:grpSpPr>
        <p:sp>
          <p:nvSpPr>
            <p:cNvPr id="24" name="text">
              <a:extLst>
                <a:ext uri="{FF2B5EF4-FFF2-40B4-BE49-F238E27FC236}">
                  <a16:creationId xmlns:a16="http://schemas.microsoft.com/office/drawing/2014/main" id="{70875115-1EAE-4D0B-8F42-8CED9C95A42A}"/>
                </a:ext>
              </a:extLst>
            </p:cNvPr>
            <p:cNvSpPr txBox="1"/>
            <p:nvPr/>
          </p:nvSpPr>
          <p:spPr>
            <a:xfrm>
              <a:off x="6087272" y="4715864"/>
              <a:ext cx="3928768" cy="1754326"/>
            </a:xfrm>
            <a:prstGeom prst="rect">
              <a:avLst/>
            </a:prstGeom>
            <a:noFill/>
          </p:spPr>
          <p:txBody>
            <a:bodyPr wrap="none" rtlCol="0">
              <a:spAutoFit/>
            </a:bodyPr>
            <a:lstStyle/>
            <a:p>
              <a:r>
                <a:rPr lang="en-US" sz="3600" dirty="0"/>
                <a:t>FALSE when 1</a:t>
              </a:r>
              <a:r>
                <a:rPr lang="en-US" sz="3600" baseline="30000" dirty="0"/>
                <a:t>st</a:t>
              </a:r>
              <a:r>
                <a:rPr lang="en-US" sz="3600" dirty="0"/>
                <a:t> AND</a:t>
              </a:r>
            </a:p>
            <a:p>
              <a:r>
                <a:rPr lang="en-US" sz="3600" dirty="0"/>
                <a:t>2</a:t>
              </a:r>
              <a:r>
                <a:rPr lang="en-US" sz="3600" baseline="30000" dirty="0"/>
                <a:t>nd</a:t>
              </a:r>
              <a:r>
                <a:rPr lang="en-US" sz="3600" dirty="0"/>
                <a:t> inputs are </a:t>
              </a:r>
              <a:r>
                <a:rPr lang="en-US" sz="3600" i="1" dirty="0"/>
                <a:t>not</a:t>
              </a:r>
            </a:p>
            <a:p>
              <a:r>
                <a:rPr lang="en-US" sz="3600" dirty="0"/>
                <a:t>both = 1</a:t>
              </a:r>
              <a:endParaRPr lang="en-US" sz="4400" baseline="-25000" dirty="0"/>
            </a:p>
          </p:txBody>
        </p:sp>
        <p:pic>
          <p:nvPicPr>
            <p:cNvPr id="25" name="Graphic 24" descr="Arrow: Counterclockwise curve">
              <a:extLst>
                <a:ext uri="{FF2B5EF4-FFF2-40B4-BE49-F238E27FC236}">
                  <a16:creationId xmlns:a16="http://schemas.microsoft.com/office/drawing/2014/main" id="{8581ED65-37AB-4F54-98B0-7570529EC28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19023340" flipH="1" flipV="1">
              <a:off x="8580587" y="5647985"/>
              <a:ext cx="915155" cy="915155"/>
            </a:xfrm>
            <a:prstGeom prst="rect">
              <a:avLst/>
            </a:prstGeom>
          </p:spPr>
        </p:pic>
      </p:grpSp>
    </p:spTree>
    <p:extLst>
      <p:ext uri="{BB962C8B-B14F-4D97-AF65-F5344CB8AC3E}">
        <p14:creationId xmlns:p14="http://schemas.microsoft.com/office/powerpoint/2010/main" val="145724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ppt_x"/>
                                          </p:val>
                                        </p:tav>
                                        <p:tav tm="100000">
                                          <p:val>
                                            <p:strVal val="#ppt_x"/>
                                          </p:val>
                                        </p:tav>
                                      </p:tavLst>
                                    </p:anim>
                                    <p:anim calcmode="lin" valueType="num">
                                      <p:cBhvr additive="base">
                                        <p:cTn id="12" dur="10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1000" fill="hold"/>
                                        <p:tgtEl>
                                          <p:spTgt spid="16"/>
                                        </p:tgtEl>
                                        <p:attrNameLst>
                                          <p:attrName>ppt_x</p:attrName>
                                        </p:attrNameLst>
                                      </p:cBhvr>
                                      <p:tavLst>
                                        <p:tav tm="0">
                                          <p:val>
                                            <p:strVal val="#ppt_x"/>
                                          </p:val>
                                        </p:tav>
                                        <p:tav tm="100000">
                                          <p:val>
                                            <p:strVal val="#ppt_x"/>
                                          </p:val>
                                        </p:tav>
                                      </p:tavLst>
                                    </p:anim>
                                    <p:anim calcmode="lin" valueType="num">
                                      <p:cBhvr additive="base">
                                        <p:cTn id="17"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54DAC2-87D2-41D0-A89B-91C1986AD46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017370" y="858024"/>
            <a:ext cx="5621771" cy="5499431"/>
          </a:xfrm>
          <a:prstGeom prst="rect">
            <a:avLst/>
          </a:prstGeom>
        </p:spPr>
      </p:pic>
      <p:sp>
        <p:nvSpPr>
          <p:cNvPr id="3" name="Oval 2">
            <a:extLst>
              <a:ext uri="{FF2B5EF4-FFF2-40B4-BE49-F238E27FC236}">
                <a16:creationId xmlns:a16="http://schemas.microsoft.com/office/drawing/2014/main" id="{4A5C97DD-BB65-41D5-9AE6-0F033C47AC3E}"/>
              </a:ext>
            </a:extLst>
          </p:cNvPr>
          <p:cNvSpPr/>
          <p:nvPr/>
        </p:nvSpPr>
        <p:spPr>
          <a:xfrm>
            <a:off x="7194622" y="1465121"/>
            <a:ext cx="587179" cy="586959"/>
          </a:xfrm>
          <a:prstGeom prst="ellipse">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D3953D9-3507-4826-9194-AF8F803639F3}"/>
              </a:ext>
            </a:extLst>
          </p:cNvPr>
          <p:cNvSpPr/>
          <p:nvPr/>
        </p:nvSpPr>
        <p:spPr>
          <a:xfrm>
            <a:off x="3736017" y="1465121"/>
            <a:ext cx="587179" cy="586959"/>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F6CF898-7060-45EC-B36C-DECFED26F45D}"/>
              </a:ext>
            </a:extLst>
          </p:cNvPr>
          <p:cNvSpPr/>
          <p:nvPr/>
        </p:nvSpPr>
        <p:spPr>
          <a:xfrm>
            <a:off x="3736017" y="4925345"/>
            <a:ext cx="587179" cy="586959"/>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84A7E8-6619-49D1-8198-3CA5C82184E1}"/>
              </a:ext>
            </a:extLst>
          </p:cNvPr>
          <p:cNvSpPr/>
          <p:nvPr/>
        </p:nvSpPr>
        <p:spPr>
          <a:xfrm>
            <a:off x="7194621" y="4925345"/>
            <a:ext cx="587179" cy="586959"/>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FF968C4-1407-46B8-A967-DA912DAE6167}"/>
              </a:ext>
            </a:extLst>
          </p:cNvPr>
          <p:cNvSpPr txBox="1"/>
          <p:nvPr/>
        </p:nvSpPr>
        <p:spPr>
          <a:xfrm>
            <a:off x="7613503" y="2632531"/>
            <a:ext cx="4020524" cy="1815882"/>
          </a:xfrm>
          <a:prstGeom prst="rect">
            <a:avLst/>
          </a:prstGeom>
          <a:noFill/>
        </p:spPr>
        <p:txBody>
          <a:bodyPr wrap="none" rtlCol="0">
            <a:spAutoFit/>
          </a:bodyPr>
          <a:lstStyle/>
          <a:p>
            <a:r>
              <a:rPr lang="en-US" sz="2800" dirty="0"/>
              <a:t>After 1000 training points:</a:t>
            </a:r>
          </a:p>
          <a:p>
            <a:r>
              <a:rPr lang="en-US" sz="2800" dirty="0"/>
              <a:t>w1 = +0.01183</a:t>
            </a:r>
          </a:p>
          <a:p>
            <a:r>
              <a:rPr lang="en-US" sz="2800" dirty="0"/>
              <a:t>w2 = +0.04112</a:t>
            </a:r>
          </a:p>
          <a:p>
            <a:r>
              <a:rPr lang="en-US" sz="2800" dirty="0"/>
              <a:t>w3 = -0.04846</a:t>
            </a:r>
          </a:p>
        </p:txBody>
      </p:sp>
      <p:sp>
        <p:nvSpPr>
          <p:cNvPr id="26" name="TextBox 25">
            <a:extLst>
              <a:ext uri="{FF2B5EF4-FFF2-40B4-BE49-F238E27FC236}">
                <a16:creationId xmlns:a16="http://schemas.microsoft.com/office/drawing/2014/main" id="{17AA60B9-141F-4DE1-9FEE-D385970E76F6}"/>
              </a:ext>
            </a:extLst>
          </p:cNvPr>
          <p:cNvSpPr txBox="1"/>
          <p:nvPr/>
        </p:nvSpPr>
        <p:spPr>
          <a:xfrm>
            <a:off x="7613503" y="4462437"/>
            <a:ext cx="4578497" cy="523220"/>
          </a:xfrm>
          <a:prstGeom prst="rect">
            <a:avLst/>
          </a:prstGeom>
          <a:noFill/>
        </p:spPr>
        <p:txBody>
          <a:bodyPr wrap="none" rtlCol="0">
            <a:spAutoFit/>
          </a:bodyPr>
          <a:lstStyle/>
          <a:p>
            <a:r>
              <a:rPr lang="en-US" sz="2800" dirty="0"/>
              <a:t>.01183x + .04112y -.04846 = 0</a:t>
            </a:r>
          </a:p>
        </p:txBody>
      </p:sp>
      <p:grpSp>
        <p:nvGrpSpPr>
          <p:cNvPr id="11" name="Group 10">
            <a:extLst>
              <a:ext uri="{FF2B5EF4-FFF2-40B4-BE49-F238E27FC236}">
                <a16:creationId xmlns:a16="http://schemas.microsoft.com/office/drawing/2014/main" id="{1A8529AB-6DDC-480C-98AF-C62F9523A04F}"/>
              </a:ext>
            </a:extLst>
          </p:cNvPr>
          <p:cNvGrpSpPr/>
          <p:nvPr/>
        </p:nvGrpSpPr>
        <p:grpSpPr>
          <a:xfrm>
            <a:off x="114685" y="968277"/>
            <a:ext cx="3390672" cy="1918485"/>
            <a:chOff x="114685" y="968277"/>
            <a:chExt cx="3390672" cy="1918485"/>
          </a:xfrm>
        </p:grpSpPr>
        <p:sp>
          <p:nvSpPr>
            <p:cNvPr id="27" name="TextBox 26">
              <a:extLst>
                <a:ext uri="{FF2B5EF4-FFF2-40B4-BE49-F238E27FC236}">
                  <a16:creationId xmlns:a16="http://schemas.microsoft.com/office/drawing/2014/main" id="{F2C3805A-25CD-4CBA-9CC7-822D645E7D78}"/>
                </a:ext>
              </a:extLst>
            </p:cNvPr>
            <p:cNvSpPr txBox="1"/>
            <p:nvPr/>
          </p:nvSpPr>
          <p:spPr>
            <a:xfrm>
              <a:off x="114685" y="1932655"/>
              <a:ext cx="3390672" cy="954107"/>
            </a:xfrm>
            <a:prstGeom prst="rect">
              <a:avLst/>
            </a:prstGeom>
            <a:noFill/>
          </p:spPr>
          <p:txBody>
            <a:bodyPr wrap="none" rtlCol="0">
              <a:spAutoFit/>
            </a:bodyPr>
            <a:lstStyle/>
            <a:p>
              <a:r>
                <a:rPr lang="en-US" sz="2800" dirty="0"/>
                <a:t>y = -.28769x + 1.1785</a:t>
              </a:r>
            </a:p>
            <a:p>
              <a:r>
                <a:rPr lang="en-US" sz="2800" dirty="0"/>
                <a:t>accuracy 100%</a:t>
              </a:r>
            </a:p>
          </p:txBody>
        </p:sp>
        <p:pic>
          <p:nvPicPr>
            <p:cNvPr id="28" name="Graphic 27" descr="Arrow: Counterclockwise curve">
              <a:extLst>
                <a:ext uri="{FF2B5EF4-FFF2-40B4-BE49-F238E27FC236}">
                  <a16:creationId xmlns:a16="http://schemas.microsoft.com/office/drawing/2014/main" id="{F8648FBD-A1A7-453B-B84F-4C3CBA2D8CAB}"/>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10800000" flipV="1">
              <a:off x="2296886" y="968277"/>
              <a:ext cx="993688" cy="993688"/>
            </a:xfrm>
            <a:prstGeom prst="rect">
              <a:avLst/>
            </a:prstGeom>
          </p:spPr>
        </p:pic>
      </p:grpSp>
    </p:spTree>
    <p:extLst>
      <p:ext uri="{BB962C8B-B14F-4D97-AF65-F5344CB8AC3E}">
        <p14:creationId xmlns:p14="http://schemas.microsoft.com/office/powerpoint/2010/main" val="425429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780814-75E0-49C1-96FB-FCFF70305E6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889867" y="770703"/>
            <a:ext cx="5621771" cy="5424662"/>
          </a:xfrm>
          <a:prstGeom prst="rect">
            <a:avLst/>
          </a:prstGeom>
        </p:spPr>
      </p:pic>
      <p:grpSp>
        <p:nvGrpSpPr>
          <p:cNvPr id="6" name="summation equation">
            <a:extLst>
              <a:ext uri="{FF2B5EF4-FFF2-40B4-BE49-F238E27FC236}">
                <a16:creationId xmlns:a16="http://schemas.microsoft.com/office/drawing/2014/main" id="{22347190-B710-4747-AA01-CA6CF08FD564}"/>
              </a:ext>
            </a:extLst>
          </p:cNvPr>
          <p:cNvGrpSpPr/>
          <p:nvPr/>
        </p:nvGrpSpPr>
        <p:grpSpPr>
          <a:xfrm>
            <a:off x="7588607" y="1850397"/>
            <a:ext cx="4381769" cy="1662237"/>
            <a:chOff x="5253013" y="4253956"/>
            <a:chExt cx="4381769" cy="1662237"/>
          </a:xfrm>
        </p:grpSpPr>
        <p:sp>
          <p:nvSpPr>
            <p:cNvPr id="8" name="text">
              <a:extLst>
                <a:ext uri="{FF2B5EF4-FFF2-40B4-BE49-F238E27FC236}">
                  <a16:creationId xmlns:a16="http://schemas.microsoft.com/office/drawing/2014/main" id="{A3D8930B-A200-48FC-8151-E05D9025A096}"/>
                </a:ext>
              </a:extLst>
            </p:cNvPr>
            <p:cNvSpPr txBox="1"/>
            <p:nvPr/>
          </p:nvSpPr>
          <p:spPr>
            <a:xfrm>
              <a:off x="6087272" y="4715864"/>
              <a:ext cx="3547510" cy="1200329"/>
            </a:xfrm>
            <a:prstGeom prst="rect">
              <a:avLst/>
            </a:prstGeom>
            <a:noFill/>
          </p:spPr>
          <p:txBody>
            <a:bodyPr wrap="none" rtlCol="0">
              <a:spAutoFit/>
            </a:bodyPr>
            <a:lstStyle/>
            <a:p>
              <a:r>
                <a:rPr lang="en-US" sz="3600" dirty="0"/>
                <a:t>TRUE when 1</a:t>
              </a:r>
              <a:r>
                <a:rPr lang="en-US" sz="3600" baseline="30000" dirty="0"/>
                <a:t>st</a:t>
              </a:r>
              <a:r>
                <a:rPr lang="en-US" sz="3600" dirty="0"/>
                <a:t> OR</a:t>
              </a:r>
            </a:p>
            <a:p>
              <a:r>
                <a:rPr lang="en-US" sz="3600" dirty="0"/>
                <a:t>2</a:t>
              </a:r>
              <a:r>
                <a:rPr lang="en-US" sz="3600" baseline="30000" dirty="0"/>
                <a:t>nd</a:t>
              </a:r>
              <a:r>
                <a:rPr lang="en-US" sz="3600" dirty="0"/>
                <a:t> inputs are = 1</a:t>
              </a:r>
              <a:endParaRPr lang="en-US" sz="4400" baseline="-25000" dirty="0"/>
            </a:p>
          </p:txBody>
        </p:sp>
        <p:pic>
          <p:nvPicPr>
            <p:cNvPr id="10" name="Graphic 9" descr="Arrow: Counterclockwise curve">
              <a:extLst>
                <a:ext uri="{FF2B5EF4-FFF2-40B4-BE49-F238E27FC236}">
                  <a16:creationId xmlns:a16="http://schemas.microsoft.com/office/drawing/2014/main" id="{8C075E70-84AC-4F04-B1C7-5AF24D096B26}"/>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20725794" flipH="1" flipV="1">
              <a:off x="5253013" y="4253956"/>
              <a:ext cx="915155" cy="915155"/>
            </a:xfrm>
            <a:prstGeom prst="rect">
              <a:avLst/>
            </a:prstGeom>
          </p:spPr>
        </p:pic>
      </p:grpSp>
      <p:sp>
        <p:nvSpPr>
          <p:cNvPr id="3" name="Oval 2">
            <a:extLst>
              <a:ext uri="{FF2B5EF4-FFF2-40B4-BE49-F238E27FC236}">
                <a16:creationId xmlns:a16="http://schemas.microsoft.com/office/drawing/2014/main" id="{4A5C97DD-BB65-41D5-9AE6-0F033C47AC3E}"/>
              </a:ext>
            </a:extLst>
          </p:cNvPr>
          <p:cNvSpPr/>
          <p:nvPr/>
        </p:nvSpPr>
        <p:spPr>
          <a:xfrm>
            <a:off x="7194622" y="1465121"/>
            <a:ext cx="587179" cy="586959"/>
          </a:xfrm>
          <a:prstGeom prst="ellipse">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weights">
            <a:extLst>
              <a:ext uri="{FF2B5EF4-FFF2-40B4-BE49-F238E27FC236}">
                <a16:creationId xmlns:a16="http://schemas.microsoft.com/office/drawing/2014/main" id="{6EEADFC7-459F-42B4-AD70-44D4F0CC446F}"/>
              </a:ext>
            </a:extLst>
          </p:cNvPr>
          <p:cNvGrpSpPr/>
          <p:nvPr/>
        </p:nvGrpSpPr>
        <p:grpSpPr>
          <a:xfrm>
            <a:off x="8563461" y="4558197"/>
            <a:ext cx="2594146" cy="954107"/>
            <a:chOff x="2577949" y="5900639"/>
            <a:chExt cx="2594146" cy="954107"/>
          </a:xfrm>
        </p:grpSpPr>
        <p:pic>
          <p:nvPicPr>
            <p:cNvPr id="14" name="Graphic 13" descr="Arrow: Counterclockwise curve">
              <a:extLst>
                <a:ext uri="{FF2B5EF4-FFF2-40B4-BE49-F238E27FC236}">
                  <a16:creationId xmlns:a16="http://schemas.microsoft.com/office/drawing/2014/main" id="{28911310-DBC1-4055-88B7-F343CBD729E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2655656" flipV="1">
              <a:off x="2577949" y="6158283"/>
              <a:ext cx="693165" cy="693165"/>
            </a:xfrm>
            <a:prstGeom prst="rect">
              <a:avLst/>
            </a:prstGeom>
          </p:spPr>
        </p:pic>
        <p:sp>
          <p:nvSpPr>
            <p:cNvPr id="15" name="TextBox 14">
              <a:extLst>
                <a:ext uri="{FF2B5EF4-FFF2-40B4-BE49-F238E27FC236}">
                  <a16:creationId xmlns:a16="http://schemas.microsoft.com/office/drawing/2014/main" id="{2F7EFDB0-1F18-4215-8641-C76E631919B5}"/>
                </a:ext>
              </a:extLst>
            </p:cNvPr>
            <p:cNvSpPr txBox="1"/>
            <p:nvPr/>
          </p:nvSpPr>
          <p:spPr>
            <a:xfrm>
              <a:off x="3151029" y="5900639"/>
              <a:ext cx="2021066" cy="954107"/>
            </a:xfrm>
            <a:prstGeom prst="rect">
              <a:avLst/>
            </a:prstGeom>
            <a:noFill/>
          </p:spPr>
          <p:txBody>
            <a:bodyPr wrap="none" rtlCol="0">
              <a:spAutoFit/>
            </a:bodyPr>
            <a:lstStyle/>
            <a:p>
              <a:r>
                <a:rPr lang="en-US" sz="2800" dirty="0"/>
                <a:t>1</a:t>
              </a:r>
              <a:r>
                <a:rPr lang="en-US" sz="2800" baseline="30000" dirty="0"/>
                <a:t>st</a:t>
              </a:r>
              <a:r>
                <a:rPr lang="en-US" sz="2800" dirty="0"/>
                <a:t> input – </a:t>
              </a:r>
            </a:p>
            <a:p>
              <a:r>
                <a:rPr lang="en-US" sz="2800" dirty="0"/>
                <a:t>x-coordinate</a:t>
              </a:r>
            </a:p>
          </p:txBody>
        </p:sp>
      </p:grpSp>
      <p:grpSp>
        <p:nvGrpSpPr>
          <p:cNvPr id="16" name="weights">
            <a:extLst>
              <a:ext uri="{FF2B5EF4-FFF2-40B4-BE49-F238E27FC236}">
                <a16:creationId xmlns:a16="http://schemas.microsoft.com/office/drawing/2014/main" id="{DBAB652C-7001-4450-9D22-C3BDBBCDC023}"/>
              </a:ext>
            </a:extLst>
          </p:cNvPr>
          <p:cNvGrpSpPr/>
          <p:nvPr/>
        </p:nvGrpSpPr>
        <p:grpSpPr>
          <a:xfrm>
            <a:off x="1538441" y="1711852"/>
            <a:ext cx="2203786" cy="1375666"/>
            <a:chOff x="3151029" y="5900639"/>
            <a:chExt cx="2203786" cy="1375666"/>
          </a:xfrm>
        </p:grpSpPr>
        <p:pic>
          <p:nvPicPr>
            <p:cNvPr id="17" name="Graphic 16" descr="Arrow: Counterclockwise curve">
              <a:extLst>
                <a:ext uri="{FF2B5EF4-FFF2-40B4-BE49-F238E27FC236}">
                  <a16:creationId xmlns:a16="http://schemas.microsoft.com/office/drawing/2014/main" id="{3F209566-E7AF-41D5-ADFE-00B510D86EF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7997139">
              <a:off x="4661650" y="6583140"/>
              <a:ext cx="693165" cy="693165"/>
            </a:xfrm>
            <a:prstGeom prst="rect">
              <a:avLst/>
            </a:prstGeom>
          </p:spPr>
        </p:pic>
        <p:sp>
          <p:nvSpPr>
            <p:cNvPr id="18" name="TextBox 17">
              <a:extLst>
                <a:ext uri="{FF2B5EF4-FFF2-40B4-BE49-F238E27FC236}">
                  <a16:creationId xmlns:a16="http://schemas.microsoft.com/office/drawing/2014/main" id="{290F0D35-9FB1-4F14-BFD3-3A736C802A58}"/>
                </a:ext>
              </a:extLst>
            </p:cNvPr>
            <p:cNvSpPr txBox="1"/>
            <p:nvPr/>
          </p:nvSpPr>
          <p:spPr>
            <a:xfrm>
              <a:off x="3151029" y="5900639"/>
              <a:ext cx="2027478" cy="954107"/>
            </a:xfrm>
            <a:prstGeom prst="rect">
              <a:avLst/>
            </a:prstGeom>
            <a:noFill/>
          </p:spPr>
          <p:txBody>
            <a:bodyPr wrap="none" rtlCol="0">
              <a:spAutoFit/>
            </a:bodyPr>
            <a:lstStyle/>
            <a:p>
              <a:r>
                <a:rPr lang="en-US" sz="2800" dirty="0"/>
                <a:t>2</a:t>
              </a:r>
              <a:r>
                <a:rPr lang="en-US" sz="2800" baseline="30000" dirty="0"/>
                <a:t>nd</a:t>
              </a:r>
              <a:r>
                <a:rPr lang="en-US" sz="2800" dirty="0"/>
                <a:t> input – </a:t>
              </a:r>
            </a:p>
            <a:p>
              <a:r>
                <a:rPr lang="en-US" sz="2800" dirty="0"/>
                <a:t>y-coordinate</a:t>
              </a:r>
            </a:p>
          </p:txBody>
        </p:sp>
      </p:grpSp>
      <p:sp>
        <p:nvSpPr>
          <p:cNvPr id="21" name="Oval 20">
            <a:extLst>
              <a:ext uri="{FF2B5EF4-FFF2-40B4-BE49-F238E27FC236}">
                <a16:creationId xmlns:a16="http://schemas.microsoft.com/office/drawing/2014/main" id="{9F6CF898-7060-45EC-B36C-DECFED26F45D}"/>
              </a:ext>
            </a:extLst>
          </p:cNvPr>
          <p:cNvSpPr/>
          <p:nvPr/>
        </p:nvSpPr>
        <p:spPr>
          <a:xfrm>
            <a:off x="3736017" y="4925345"/>
            <a:ext cx="587179" cy="586959"/>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summation equation">
            <a:extLst>
              <a:ext uri="{FF2B5EF4-FFF2-40B4-BE49-F238E27FC236}">
                <a16:creationId xmlns:a16="http://schemas.microsoft.com/office/drawing/2014/main" id="{F403DF0C-5E06-4B87-B872-788A7D10FF7E}"/>
              </a:ext>
            </a:extLst>
          </p:cNvPr>
          <p:cNvGrpSpPr/>
          <p:nvPr/>
        </p:nvGrpSpPr>
        <p:grpSpPr>
          <a:xfrm>
            <a:off x="86605" y="3966013"/>
            <a:ext cx="3884140" cy="1847276"/>
            <a:chOff x="6087272" y="4715864"/>
            <a:chExt cx="3884140" cy="1847276"/>
          </a:xfrm>
        </p:grpSpPr>
        <p:sp>
          <p:nvSpPr>
            <p:cNvPr id="24" name="text">
              <a:extLst>
                <a:ext uri="{FF2B5EF4-FFF2-40B4-BE49-F238E27FC236}">
                  <a16:creationId xmlns:a16="http://schemas.microsoft.com/office/drawing/2014/main" id="{70875115-1EAE-4D0B-8F42-8CED9C95A42A}"/>
                </a:ext>
              </a:extLst>
            </p:cNvPr>
            <p:cNvSpPr txBox="1"/>
            <p:nvPr/>
          </p:nvSpPr>
          <p:spPr>
            <a:xfrm>
              <a:off x="6087272" y="4715864"/>
              <a:ext cx="3884140" cy="1754326"/>
            </a:xfrm>
            <a:prstGeom prst="rect">
              <a:avLst/>
            </a:prstGeom>
            <a:noFill/>
          </p:spPr>
          <p:txBody>
            <a:bodyPr wrap="none" rtlCol="0">
              <a:spAutoFit/>
            </a:bodyPr>
            <a:lstStyle/>
            <a:p>
              <a:r>
                <a:rPr lang="en-US" sz="3600" dirty="0"/>
                <a:t>FALSE when neither</a:t>
              </a:r>
            </a:p>
            <a:p>
              <a:r>
                <a:rPr lang="en-US" sz="3600" dirty="0"/>
                <a:t>1</a:t>
              </a:r>
              <a:r>
                <a:rPr lang="en-US" sz="3600" baseline="30000" dirty="0"/>
                <a:t>st</a:t>
              </a:r>
              <a:r>
                <a:rPr lang="en-US" sz="3600" dirty="0"/>
                <a:t> OR 2</a:t>
              </a:r>
              <a:r>
                <a:rPr lang="en-US" sz="3600" baseline="30000" dirty="0"/>
                <a:t>nd</a:t>
              </a:r>
              <a:r>
                <a:rPr lang="en-US" sz="3600" dirty="0"/>
                <a:t> inputs</a:t>
              </a:r>
            </a:p>
            <a:p>
              <a:r>
                <a:rPr lang="en-US" sz="3600" dirty="0"/>
                <a:t>are = 1</a:t>
              </a:r>
              <a:endParaRPr lang="en-US" sz="4400" baseline="-25000" dirty="0"/>
            </a:p>
          </p:txBody>
        </p:sp>
        <p:pic>
          <p:nvPicPr>
            <p:cNvPr id="25" name="Graphic 24" descr="Arrow: Counterclockwise curve">
              <a:extLst>
                <a:ext uri="{FF2B5EF4-FFF2-40B4-BE49-F238E27FC236}">
                  <a16:creationId xmlns:a16="http://schemas.microsoft.com/office/drawing/2014/main" id="{8581ED65-37AB-4F54-98B0-7570529EC28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19023340" flipH="1" flipV="1">
              <a:off x="8580587" y="5647985"/>
              <a:ext cx="915155" cy="915155"/>
            </a:xfrm>
            <a:prstGeom prst="rect">
              <a:avLst/>
            </a:prstGeom>
          </p:spPr>
        </p:pic>
      </p:grpSp>
      <p:sp>
        <p:nvSpPr>
          <p:cNvPr id="19" name="Oval 18">
            <a:extLst>
              <a:ext uri="{FF2B5EF4-FFF2-40B4-BE49-F238E27FC236}">
                <a16:creationId xmlns:a16="http://schemas.microsoft.com/office/drawing/2014/main" id="{47028B99-8372-4973-B24D-9BDCA3DA320B}"/>
              </a:ext>
            </a:extLst>
          </p:cNvPr>
          <p:cNvSpPr/>
          <p:nvPr/>
        </p:nvSpPr>
        <p:spPr>
          <a:xfrm>
            <a:off x="3735884" y="1465121"/>
            <a:ext cx="587179" cy="586959"/>
          </a:xfrm>
          <a:prstGeom prst="ellipse">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90AD5C8-F350-4F57-8A51-A79E37BCB718}"/>
              </a:ext>
            </a:extLst>
          </p:cNvPr>
          <p:cNvSpPr/>
          <p:nvPr/>
        </p:nvSpPr>
        <p:spPr>
          <a:xfrm>
            <a:off x="7194621" y="4925345"/>
            <a:ext cx="587179" cy="586959"/>
          </a:xfrm>
          <a:prstGeom prst="ellipse">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825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ppt_x"/>
                                          </p:val>
                                        </p:tav>
                                        <p:tav tm="100000">
                                          <p:val>
                                            <p:strVal val="#ppt_x"/>
                                          </p:val>
                                        </p:tav>
                                      </p:tavLst>
                                    </p:anim>
                                    <p:anim calcmode="lin" valueType="num">
                                      <p:cBhvr additive="base">
                                        <p:cTn id="12" dur="10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1000" fill="hold"/>
                                        <p:tgtEl>
                                          <p:spTgt spid="16"/>
                                        </p:tgtEl>
                                        <p:attrNameLst>
                                          <p:attrName>ppt_x</p:attrName>
                                        </p:attrNameLst>
                                      </p:cBhvr>
                                      <p:tavLst>
                                        <p:tav tm="0">
                                          <p:val>
                                            <p:strVal val="#ppt_x"/>
                                          </p:val>
                                        </p:tav>
                                        <p:tav tm="100000">
                                          <p:val>
                                            <p:strVal val="#ppt_x"/>
                                          </p:val>
                                        </p:tav>
                                      </p:tavLst>
                                    </p:anim>
                                    <p:anim calcmode="lin" valueType="num">
                                      <p:cBhvr additive="base">
                                        <p:cTn id="17"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308EABE0-7BCE-4DE8-9C50-F828BE2E1A1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018533" y="568651"/>
            <a:ext cx="5621771" cy="5775573"/>
          </a:xfrm>
          <a:prstGeom prst="rect">
            <a:avLst/>
          </a:prstGeom>
        </p:spPr>
      </p:pic>
      <p:sp>
        <p:nvSpPr>
          <p:cNvPr id="3" name="Oval 2">
            <a:extLst>
              <a:ext uri="{FF2B5EF4-FFF2-40B4-BE49-F238E27FC236}">
                <a16:creationId xmlns:a16="http://schemas.microsoft.com/office/drawing/2014/main" id="{4A5C97DD-BB65-41D5-9AE6-0F033C47AC3E}"/>
              </a:ext>
            </a:extLst>
          </p:cNvPr>
          <p:cNvSpPr/>
          <p:nvPr/>
        </p:nvSpPr>
        <p:spPr>
          <a:xfrm>
            <a:off x="7194622" y="1465121"/>
            <a:ext cx="587179" cy="586959"/>
          </a:xfrm>
          <a:prstGeom prst="ellipse">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F6CF898-7060-45EC-B36C-DECFED26F45D}"/>
              </a:ext>
            </a:extLst>
          </p:cNvPr>
          <p:cNvSpPr/>
          <p:nvPr/>
        </p:nvSpPr>
        <p:spPr>
          <a:xfrm>
            <a:off x="3736017" y="4925345"/>
            <a:ext cx="587179" cy="586959"/>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9860B2B-1E15-4E93-B13D-344D89571ABA}"/>
              </a:ext>
            </a:extLst>
          </p:cNvPr>
          <p:cNvSpPr/>
          <p:nvPr/>
        </p:nvSpPr>
        <p:spPr>
          <a:xfrm>
            <a:off x="3735884" y="1467232"/>
            <a:ext cx="587179" cy="586959"/>
          </a:xfrm>
          <a:prstGeom prst="ellipse">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BF8078B-1418-4B88-A4D0-A6606A85D438}"/>
              </a:ext>
            </a:extLst>
          </p:cNvPr>
          <p:cNvSpPr/>
          <p:nvPr/>
        </p:nvSpPr>
        <p:spPr>
          <a:xfrm>
            <a:off x="7194621" y="4925345"/>
            <a:ext cx="587179" cy="586959"/>
          </a:xfrm>
          <a:prstGeom prst="ellipse">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CE5F5AA-A8BB-43E7-875E-FC2BACE421B7}"/>
              </a:ext>
            </a:extLst>
          </p:cNvPr>
          <p:cNvSpPr txBox="1"/>
          <p:nvPr/>
        </p:nvSpPr>
        <p:spPr>
          <a:xfrm>
            <a:off x="7613503" y="2387978"/>
            <a:ext cx="4020524" cy="1815882"/>
          </a:xfrm>
          <a:prstGeom prst="rect">
            <a:avLst/>
          </a:prstGeom>
          <a:noFill/>
        </p:spPr>
        <p:txBody>
          <a:bodyPr wrap="none" rtlCol="0">
            <a:spAutoFit/>
          </a:bodyPr>
          <a:lstStyle/>
          <a:p>
            <a:r>
              <a:rPr lang="en-US" sz="2800" dirty="0"/>
              <a:t>After 1000 training points:</a:t>
            </a:r>
          </a:p>
          <a:p>
            <a:r>
              <a:rPr lang="en-US" sz="2800" dirty="0"/>
              <a:t>w1 = +0.72241</a:t>
            </a:r>
          </a:p>
          <a:p>
            <a:r>
              <a:rPr lang="en-US" sz="2800" dirty="0"/>
              <a:t>w2 = +0.20317</a:t>
            </a:r>
          </a:p>
          <a:p>
            <a:r>
              <a:rPr lang="en-US" sz="2800" dirty="0"/>
              <a:t>w3 = -0.19608</a:t>
            </a:r>
          </a:p>
        </p:txBody>
      </p:sp>
      <p:sp>
        <p:nvSpPr>
          <p:cNvPr id="30" name="TextBox 29">
            <a:extLst>
              <a:ext uri="{FF2B5EF4-FFF2-40B4-BE49-F238E27FC236}">
                <a16:creationId xmlns:a16="http://schemas.microsoft.com/office/drawing/2014/main" id="{F884F1C5-DD06-4765-9916-C73F8C7DF46B}"/>
              </a:ext>
            </a:extLst>
          </p:cNvPr>
          <p:cNvSpPr txBox="1"/>
          <p:nvPr/>
        </p:nvSpPr>
        <p:spPr>
          <a:xfrm>
            <a:off x="7613503" y="4217884"/>
            <a:ext cx="4578497" cy="523220"/>
          </a:xfrm>
          <a:prstGeom prst="rect">
            <a:avLst/>
          </a:prstGeom>
          <a:noFill/>
        </p:spPr>
        <p:txBody>
          <a:bodyPr wrap="none" rtlCol="0">
            <a:spAutoFit/>
          </a:bodyPr>
          <a:lstStyle/>
          <a:p>
            <a:r>
              <a:rPr lang="en-US" sz="2800" dirty="0"/>
              <a:t>.72241x + .20317y -.19608 = 0</a:t>
            </a:r>
          </a:p>
        </p:txBody>
      </p:sp>
      <p:grpSp>
        <p:nvGrpSpPr>
          <p:cNvPr id="31" name="Group 30">
            <a:extLst>
              <a:ext uri="{FF2B5EF4-FFF2-40B4-BE49-F238E27FC236}">
                <a16:creationId xmlns:a16="http://schemas.microsoft.com/office/drawing/2014/main" id="{DD055A0A-770E-4CE5-A02D-9ED748D78F02}"/>
              </a:ext>
            </a:extLst>
          </p:cNvPr>
          <p:cNvGrpSpPr/>
          <p:nvPr/>
        </p:nvGrpSpPr>
        <p:grpSpPr>
          <a:xfrm>
            <a:off x="114685" y="1932655"/>
            <a:ext cx="3897536" cy="1463749"/>
            <a:chOff x="114685" y="1932655"/>
            <a:chExt cx="3897536" cy="1463749"/>
          </a:xfrm>
        </p:grpSpPr>
        <p:sp>
          <p:nvSpPr>
            <p:cNvPr id="32" name="TextBox 31">
              <a:extLst>
                <a:ext uri="{FF2B5EF4-FFF2-40B4-BE49-F238E27FC236}">
                  <a16:creationId xmlns:a16="http://schemas.microsoft.com/office/drawing/2014/main" id="{52F472E3-9B83-4B3E-B521-C61CA164C8EF}"/>
                </a:ext>
              </a:extLst>
            </p:cNvPr>
            <p:cNvSpPr txBox="1"/>
            <p:nvPr/>
          </p:nvSpPr>
          <p:spPr>
            <a:xfrm>
              <a:off x="114685" y="1932655"/>
              <a:ext cx="3207929" cy="954107"/>
            </a:xfrm>
            <a:prstGeom prst="rect">
              <a:avLst/>
            </a:prstGeom>
            <a:noFill/>
          </p:spPr>
          <p:txBody>
            <a:bodyPr wrap="none" rtlCol="0">
              <a:spAutoFit/>
            </a:bodyPr>
            <a:lstStyle/>
            <a:p>
              <a:r>
                <a:rPr lang="en-US" sz="2800" dirty="0"/>
                <a:t>y = -3.5557x + .9651</a:t>
              </a:r>
            </a:p>
            <a:p>
              <a:r>
                <a:rPr lang="en-US" sz="2800" dirty="0"/>
                <a:t>accuracy 100%</a:t>
              </a:r>
            </a:p>
          </p:txBody>
        </p:sp>
        <p:pic>
          <p:nvPicPr>
            <p:cNvPr id="33" name="Graphic 32" descr="Arrow: Counterclockwise curve">
              <a:extLst>
                <a:ext uri="{FF2B5EF4-FFF2-40B4-BE49-F238E27FC236}">
                  <a16:creationId xmlns:a16="http://schemas.microsoft.com/office/drawing/2014/main" id="{D3963ED3-76A7-46F4-B281-9B6DA86AB4E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7716319">
              <a:off x="3018533" y="2402716"/>
              <a:ext cx="993688" cy="993688"/>
            </a:xfrm>
            <a:prstGeom prst="rect">
              <a:avLst/>
            </a:prstGeom>
          </p:spPr>
        </p:pic>
      </p:grpSp>
    </p:spTree>
    <p:extLst>
      <p:ext uri="{BB962C8B-B14F-4D97-AF65-F5344CB8AC3E}">
        <p14:creationId xmlns:p14="http://schemas.microsoft.com/office/powerpoint/2010/main" val="150379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EB3503-E8E5-4827-8FF7-B30CA1B052E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023150" y="888640"/>
            <a:ext cx="5621771" cy="5400710"/>
          </a:xfrm>
          <a:prstGeom prst="rect">
            <a:avLst/>
          </a:prstGeom>
        </p:spPr>
      </p:pic>
      <p:sp>
        <p:nvSpPr>
          <p:cNvPr id="3" name="Oval 2">
            <a:extLst>
              <a:ext uri="{FF2B5EF4-FFF2-40B4-BE49-F238E27FC236}">
                <a16:creationId xmlns:a16="http://schemas.microsoft.com/office/drawing/2014/main" id="{4A5C97DD-BB65-41D5-9AE6-0F033C47AC3E}"/>
              </a:ext>
            </a:extLst>
          </p:cNvPr>
          <p:cNvSpPr/>
          <p:nvPr/>
        </p:nvSpPr>
        <p:spPr>
          <a:xfrm>
            <a:off x="7194622" y="1465121"/>
            <a:ext cx="587179" cy="586959"/>
          </a:xfrm>
          <a:prstGeom prst="ellipse">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F6CF898-7060-45EC-B36C-DECFED26F45D}"/>
              </a:ext>
            </a:extLst>
          </p:cNvPr>
          <p:cNvSpPr/>
          <p:nvPr/>
        </p:nvSpPr>
        <p:spPr>
          <a:xfrm>
            <a:off x="3736017" y="4925345"/>
            <a:ext cx="587179" cy="586959"/>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9860B2B-1E15-4E93-B13D-344D89571ABA}"/>
              </a:ext>
            </a:extLst>
          </p:cNvPr>
          <p:cNvSpPr/>
          <p:nvPr/>
        </p:nvSpPr>
        <p:spPr>
          <a:xfrm>
            <a:off x="3735884" y="1467232"/>
            <a:ext cx="587179" cy="586959"/>
          </a:xfrm>
          <a:prstGeom prst="ellipse">
            <a:avLst/>
          </a:prstGeom>
          <a:pattFill prst="dkDnDiag">
            <a:fgClr>
              <a:schemeClr val="accent1"/>
            </a:fgClr>
            <a:bgClr>
              <a:schemeClr val="bg1"/>
            </a:bgClr>
          </a:patt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BF8078B-1418-4B88-A4D0-A6606A85D438}"/>
              </a:ext>
            </a:extLst>
          </p:cNvPr>
          <p:cNvSpPr/>
          <p:nvPr/>
        </p:nvSpPr>
        <p:spPr>
          <a:xfrm>
            <a:off x="7194621" y="4925345"/>
            <a:ext cx="587179" cy="586959"/>
          </a:xfrm>
          <a:prstGeom prst="ellipse">
            <a:avLst/>
          </a:prstGeom>
          <a:pattFill prst="dkUpDiag">
            <a:fgClr>
              <a:schemeClr val="accent1"/>
            </a:fgClr>
            <a:bgClr>
              <a:schemeClr val="bg1"/>
            </a:bgClr>
          </a:patt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CCA521E-4B3F-4115-813C-85BF3B7363F5}"/>
              </a:ext>
            </a:extLst>
          </p:cNvPr>
          <p:cNvSpPr txBox="1"/>
          <p:nvPr/>
        </p:nvSpPr>
        <p:spPr>
          <a:xfrm>
            <a:off x="7485910" y="2366712"/>
            <a:ext cx="4652107" cy="523220"/>
          </a:xfrm>
          <a:prstGeom prst="rect">
            <a:avLst/>
          </a:prstGeom>
          <a:noFill/>
        </p:spPr>
        <p:txBody>
          <a:bodyPr wrap="none" rtlCol="0">
            <a:spAutoFit/>
          </a:bodyPr>
          <a:lstStyle/>
          <a:p>
            <a:r>
              <a:rPr lang="en-US" sz="2800" dirty="0"/>
              <a:t>After </a:t>
            </a:r>
            <a:r>
              <a:rPr lang="en-US" sz="2800" u="sng" dirty="0"/>
              <a:t>1,000,000</a:t>
            </a:r>
            <a:r>
              <a:rPr lang="en-US" sz="2800" dirty="0"/>
              <a:t> training points</a:t>
            </a:r>
          </a:p>
        </p:txBody>
      </p:sp>
      <p:grpSp>
        <p:nvGrpSpPr>
          <p:cNvPr id="27" name="Group 26">
            <a:extLst>
              <a:ext uri="{FF2B5EF4-FFF2-40B4-BE49-F238E27FC236}">
                <a16:creationId xmlns:a16="http://schemas.microsoft.com/office/drawing/2014/main" id="{BDF5E379-D1DF-41AC-A289-969A8C043901}"/>
              </a:ext>
            </a:extLst>
          </p:cNvPr>
          <p:cNvGrpSpPr/>
          <p:nvPr/>
        </p:nvGrpSpPr>
        <p:grpSpPr>
          <a:xfrm>
            <a:off x="7556011" y="3345651"/>
            <a:ext cx="4338849" cy="1889254"/>
            <a:chOff x="-650750" y="1428396"/>
            <a:chExt cx="4338849" cy="1889254"/>
          </a:xfrm>
        </p:grpSpPr>
        <p:sp>
          <p:nvSpPr>
            <p:cNvPr id="28" name="TextBox 27">
              <a:extLst>
                <a:ext uri="{FF2B5EF4-FFF2-40B4-BE49-F238E27FC236}">
                  <a16:creationId xmlns:a16="http://schemas.microsoft.com/office/drawing/2014/main" id="{FB0BEEEC-72A4-45F7-BCAA-FFFD88829474}"/>
                </a:ext>
              </a:extLst>
            </p:cNvPr>
            <p:cNvSpPr txBox="1"/>
            <p:nvPr/>
          </p:nvSpPr>
          <p:spPr>
            <a:xfrm>
              <a:off x="114685" y="1932655"/>
              <a:ext cx="3573414" cy="1384995"/>
            </a:xfrm>
            <a:prstGeom prst="rect">
              <a:avLst/>
            </a:prstGeom>
            <a:noFill/>
          </p:spPr>
          <p:txBody>
            <a:bodyPr wrap="none" rtlCol="0">
              <a:spAutoFit/>
            </a:bodyPr>
            <a:lstStyle/>
            <a:p>
              <a:r>
                <a:rPr lang="en-US" sz="2800" dirty="0"/>
                <a:t>AND classification line:</a:t>
              </a:r>
            </a:p>
            <a:p>
              <a:r>
                <a:rPr lang="en-US" sz="2800" dirty="0"/>
                <a:t>y = -.51216x + 1.13462</a:t>
              </a:r>
            </a:p>
            <a:p>
              <a:r>
                <a:rPr lang="en-US" sz="2800" dirty="0"/>
                <a:t>accuracy 100%</a:t>
              </a:r>
            </a:p>
          </p:txBody>
        </p:sp>
        <p:pic>
          <p:nvPicPr>
            <p:cNvPr id="29" name="Graphic 28" descr="Arrow: Counterclockwise curve">
              <a:extLst>
                <a:ext uri="{FF2B5EF4-FFF2-40B4-BE49-F238E27FC236}">
                  <a16:creationId xmlns:a16="http://schemas.microsoft.com/office/drawing/2014/main" id="{9ACF974E-B8E2-4C6A-9B11-DA3FE0C487CC}"/>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18596755" flipH="1">
              <a:off x="-650750" y="1428396"/>
              <a:ext cx="993688" cy="993688"/>
            </a:xfrm>
            <a:prstGeom prst="rect">
              <a:avLst/>
            </a:prstGeom>
          </p:spPr>
        </p:pic>
      </p:grpSp>
      <p:grpSp>
        <p:nvGrpSpPr>
          <p:cNvPr id="30" name="Group 29">
            <a:extLst>
              <a:ext uri="{FF2B5EF4-FFF2-40B4-BE49-F238E27FC236}">
                <a16:creationId xmlns:a16="http://schemas.microsoft.com/office/drawing/2014/main" id="{CF7C2D01-8C01-4545-913F-4158AAD2388A}"/>
              </a:ext>
            </a:extLst>
          </p:cNvPr>
          <p:cNvGrpSpPr/>
          <p:nvPr/>
        </p:nvGrpSpPr>
        <p:grpSpPr>
          <a:xfrm>
            <a:off x="105926" y="2075796"/>
            <a:ext cx="3764628" cy="1662394"/>
            <a:chOff x="114685" y="1932655"/>
            <a:chExt cx="3764628" cy="1662394"/>
          </a:xfrm>
        </p:grpSpPr>
        <p:sp>
          <p:nvSpPr>
            <p:cNvPr id="31" name="TextBox 30">
              <a:extLst>
                <a:ext uri="{FF2B5EF4-FFF2-40B4-BE49-F238E27FC236}">
                  <a16:creationId xmlns:a16="http://schemas.microsoft.com/office/drawing/2014/main" id="{0BF0D796-B63E-4CF2-B8DC-598B21D1A353}"/>
                </a:ext>
              </a:extLst>
            </p:cNvPr>
            <p:cNvSpPr txBox="1"/>
            <p:nvPr/>
          </p:nvSpPr>
          <p:spPr>
            <a:xfrm>
              <a:off x="114685" y="1932655"/>
              <a:ext cx="3573414" cy="1384995"/>
            </a:xfrm>
            <a:prstGeom prst="rect">
              <a:avLst/>
            </a:prstGeom>
            <a:noFill/>
          </p:spPr>
          <p:txBody>
            <a:bodyPr wrap="none" rtlCol="0">
              <a:spAutoFit/>
            </a:bodyPr>
            <a:lstStyle/>
            <a:p>
              <a:r>
                <a:rPr lang="en-US" sz="2800" dirty="0"/>
                <a:t>OR classification line:</a:t>
              </a:r>
            </a:p>
            <a:p>
              <a:r>
                <a:rPr lang="en-US" sz="2800" dirty="0"/>
                <a:t>y = -7.13775x + .42821</a:t>
              </a:r>
            </a:p>
            <a:p>
              <a:r>
                <a:rPr lang="en-US" sz="2800" dirty="0"/>
                <a:t>accuracy 100%</a:t>
              </a:r>
            </a:p>
          </p:txBody>
        </p:sp>
        <p:pic>
          <p:nvPicPr>
            <p:cNvPr id="32" name="Graphic 31" descr="Arrow: Counterclockwise curve">
              <a:extLst>
                <a:ext uri="{FF2B5EF4-FFF2-40B4-BE49-F238E27FC236}">
                  <a16:creationId xmlns:a16="http://schemas.microsoft.com/office/drawing/2014/main" id="{32D09A5F-8AA2-43F0-A4A1-59D514B2D44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7081057">
              <a:off x="2885625" y="2601361"/>
              <a:ext cx="993688" cy="993688"/>
            </a:xfrm>
            <a:prstGeom prst="rect">
              <a:avLst/>
            </a:prstGeom>
          </p:spPr>
        </p:pic>
      </p:grpSp>
    </p:spTree>
    <p:extLst>
      <p:ext uri="{BB962C8B-B14F-4D97-AF65-F5344CB8AC3E}">
        <p14:creationId xmlns:p14="http://schemas.microsoft.com/office/powerpoint/2010/main" val="2008380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780814-75E0-49C1-96FB-FCFF70305E6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889867" y="770703"/>
            <a:ext cx="5621771" cy="5424662"/>
          </a:xfrm>
          <a:prstGeom prst="rect">
            <a:avLst/>
          </a:prstGeom>
        </p:spPr>
      </p:pic>
      <p:grpSp>
        <p:nvGrpSpPr>
          <p:cNvPr id="6" name="summation equation">
            <a:extLst>
              <a:ext uri="{FF2B5EF4-FFF2-40B4-BE49-F238E27FC236}">
                <a16:creationId xmlns:a16="http://schemas.microsoft.com/office/drawing/2014/main" id="{22347190-B710-4747-AA01-CA6CF08FD564}"/>
              </a:ext>
            </a:extLst>
          </p:cNvPr>
          <p:cNvGrpSpPr/>
          <p:nvPr/>
        </p:nvGrpSpPr>
        <p:grpSpPr>
          <a:xfrm>
            <a:off x="7588607" y="1850397"/>
            <a:ext cx="4499005" cy="1715402"/>
            <a:chOff x="5253013" y="4253956"/>
            <a:chExt cx="4499005" cy="1715402"/>
          </a:xfrm>
        </p:grpSpPr>
        <p:sp>
          <p:nvSpPr>
            <p:cNvPr id="8" name="text">
              <a:extLst>
                <a:ext uri="{FF2B5EF4-FFF2-40B4-BE49-F238E27FC236}">
                  <a16:creationId xmlns:a16="http://schemas.microsoft.com/office/drawing/2014/main" id="{A3D8930B-A200-48FC-8151-E05D9025A096}"/>
                </a:ext>
              </a:extLst>
            </p:cNvPr>
            <p:cNvSpPr txBox="1"/>
            <p:nvPr/>
          </p:nvSpPr>
          <p:spPr>
            <a:xfrm>
              <a:off x="5938410" y="4769029"/>
              <a:ext cx="3813608" cy="1200329"/>
            </a:xfrm>
            <a:prstGeom prst="rect">
              <a:avLst/>
            </a:prstGeom>
            <a:noFill/>
          </p:spPr>
          <p:txBody>
            <a:bodyPr wrap="none" rtlCol="0">
              <a:spAutoFit/>
            </a:bodyPr>
            <a:lstStyle/>
            <a:p>
              <a:r>
                <a:rPr lang="en-US" sz="3600" dirty="0"/>
                <a:t>XOR is FALSE when</a:t>
              </a:r>
            </a:p>
            <a:p>
              <a:r>
                <a:rPr lang="en-US" sz="3600" dirty="0"/>
                <a:t>1</a:t>
              </a:r>
              <a:r>
                <a:rPr lang="en-US" sz="3600" baseline="30000" dirty="0"/>
                <a:t>st</a:t>
              </a:r>
              <a:r>
                <a:rPr lang="en-US" sz="3600" dirty="0"/>
                <a:t> input = 2</a:t>
              </a:r>
              <a:r>
                <a:rPr lang="en-US" sz="3600" baseline="30000" dirty="0"/>
                <a:t>nd</a:t>
              </a:r>
              <a:r>
                <a:rPr lang="en-US" sz="3600" dirty="0"/>
                <a:t> input</a:t>
              </a:r>
              <a:endParaRPr lang="en-US" sz="4400" baseline="-25000" dirty="0"/>
            </a:p>
          </p:txBody>
        </p:sp>
        <p:pic>
          <p:nvPicPr>
            <p:cNvPr id="10" name="Graphic 9" descr="Arrow: Counterclockwise curve">
              <a:extLst>
                <a:ext uri="{FF2B5EF4-FFF2-40B4-BE49-F238E27FC236}">
                  <a16:creationId xmlns:a16="http://schemas.microsoft.com/office/drawing/2014/main" id="{8C075E70-84AC-4F04-B1C7-5AF24D096B26}"/>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20725794" flipH="1" flipV="1">
              <a:off x="5253013" y="4253956"/>
              <a:ext cx="915155" cy="915155"/>
            </a:xfrm>
            <a:prstGeom prst="rect">
              <a:avLst/>
            </a:prstGeom>
          </p:spPr>
        </p:pic>
      </p:grpSp>
      <p:grpSp>
        <p:nvGrpSpPr>
          <p:cNvPr id="13" name="weights">
            <a:extLst>
              <a:ext uri="{FF2B5EF4-FFF2-40B4-BE49-F238E27FC236}">
                <a16:creationId xmlns:a16="http://schemas.microsoft.com/office/drawing/2014/main" id="{6EEADFC7-459F-42B4-AD70-44D4F0CC446F}"/>
              </a:ext>
            </a:extLst>
          </p:cNvPr>
          <p:cNvGrpSpPr/>
          <p:nvPr/>
        </p:nvGrpSpPr>
        <p:grpSpPr>
          <a:xfrm>
            <a:off x="8566375" y="4558197"/>
            <a:ext cx="2594146" cy="954107"/>
            <a:chOff x="2577949" y="5900639"/>
            <a:chExt cx="2594146" cy="954107"/>
          </a:xfrm>
        </p:grpSpPr>
        <p:pic>
          <p:nvPicPr>
            <p:cNvPr id="14" name="Graphic 13" descr="Arrow: Counterclockwise curve">
              <a:extLst>
                <a:ext uri="{FF2B5EF4-FFF2-40B4-BE49-F238E27FC236}">
                  <a16:creationId xmlns:a16="http://schemas.microsoft.com/office/drawing/2014/main" id="{28911310-DBC1-4055-88B7-F343CBD729E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2655656" flipV="1">
              <a:off x="2577949" y="6158283"/>
              <a:ext cx="693165" cy="693165"/>
            </a:xfrm>
            <a:prstGeom prst="rect">
              <a:avLst/>
            </a:prstGeom>
          </p:spPr>
        </p:pic>
        <p:sp>
          <p:nvSpPr>
            <p:cNvPr id="15" name="TextBox 14">
              <a:extLst>
                <a:ext uri="{FF2B5EF4-FFF2-40B4-BE49-F238E27FC236}">
                  <a16:creationId xmlns:a16="http://schemas.microsoft.com/office/drawing/2014/main" id="{2F7EFDB0-1F18-4215-8641-C76E631919B5}"/>
                </a:ext>
              </a:extLst>
            </p:cNvPr>
            <p:cNvSpPr txBox="1"/>
            <p:nvPr/>
          </p:nvSpPr>
          <p:spPr>
            <a:xfrm>
              <a:off x="3151029" y="5900639"/>
              <a:ext cx="2021066" cy="954107"/>
            </a:xfrm>
            <a:prstGeom prst="rect">
              <a:avLst/>
            </a:prstGeom>
            <a:noFill/>
          </p:spPr>
          <p:txBody>
            <a:bodyPr wrap="none" rtlCol="0">
              <a:spAutoFit/>
            </a:bodyPr>
            <a:lstStyle/>
            <a:p>
              <a:r>
                <a:rPr lang="en-US" sz="2800" dirty="0"/>
                <a:t>1</a:t>
              </a:r>
              <a:r>
                <a:rPr lang="en-US" sz="2800" baseline="30000" dirty="0"/>
                <a:t>st</a:t>
              </a:r>
              <a:r>
                <a:rPr lang="en-US" sz="2800" dirty="0"/>
                <a:t> input – </a:t>
              </a:r>
            </a:p>
            <a:p>
              <a:r>
                <a:rPr lang="en-US" sz="2800" dirty="0"/>
                <a:t>x-coordinate</a:t>
              </a:r>
            </a:p>
          </p:txBody>
        </p:sp>
      </p:grpSp>
      <p:grpSp>
        <p:nvGrpSpPr>
          <p:cNvPr id="16" name="weights">
            <a:extLst>
              <a:ext uri="{FF2B5EF4-FFF2-40B4-BE49-F238E27FC236}">
                <a16:creationId xmlns:a16="http://schemas.microsoft.com/office/drawing/2014/main" id="{DBAB652C-7001-4450-9D22-C3BDBBCDC023}"/>
              </a:ext>
            </a:extLst>
          </p:cNvPr>
          <p:cNvGrpSpPr/>
          <p:nvPr/>
        </p:nvGrpSpPr>
        <p:grpSpPr>
          <a:xfrm>
            <a:off x="1756201" y="3429000"/>
            <a:ext cx="2203786" cy="1375666"/>
            <a:chOff x="3151029" y="5900639"/>
            <a:chExt cx="2203786" cy="1375666"/>
          </a:xfrm>
        </p:grpSpPr>
        <p:pic>
          <p:nvPicPr>
            <p:cNvPr id="17" name="Graphic 16" descr="Arrow: Counterclockwise curve">
              <a:extLst>
                <a:ext uri="{FF2B5EF4-FFF2-40B4-BE49-F238E27FC236}">
                  <a16:creationId xmlns:a16="http://schemas.microsoft.com/office/drawing/2014/main" id="{3F209566-E7AF-41D5-ADFE-00B510D86EF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7997139">
              <a:off x="4661650" y="6583140"/>
              <a:ext cx="693165" cy="693165"/>
            </a:xfrm>
            <a:prstGeom prst="rect">
              <a:avLst/>
            </a:prstGeom>
          </p:spPr>
        </p:pic>
        <p:sp>
          <p:nvSpPr>
            <p:cNvPr id="18" name="TextBox 17">
              <a:extLst>
                <a:ext uri="{FF2B5EF4-FFF2-40B4-BE49-F238E27FC236}">
                  <a16:creationId xmlns:a16="http://schemas.microsoft.com/office/drawing/2014/main" id="{290F0D35-9FB1-4F14-BFD3-3A736C802A58}"/>
                </a:ext>
              </a:extLst>
            </p:cNvPr>
            <p:cNvSpPr txBox="1"/>
            <p:nvPr/>
          </p:nvSpPr>
          <p:spPr>
            <a:xfrm>
              <a:off x="3151029" y="5900639"/>
              <a:ext cx="2027478" cy="954107"/>
            </a:xfrm>
            <a:prstGeom prst="rect">
              <a:avLst/>
            </a:prstGeom>
            <a:noFill/>
          </p:spPr>
          <p:txBody>
            <a:bodyPr wrap="none" rtlCol="0">
              <a:spAutoFit/>
            </a:bodyPr>
            <a:lstStyle/>
            <a:p>
              <a:r>
                <a:rPr lang="en-US" sz="2800" dirty="0"/>
                <a:t>2</a:t>
              </a:r>
              <a:r>
                <a:rPr lang="en-US" sz="2800" baseline="30000" dirty="0"/>
                <a:t>nd</a:t>
              </a:r>
              <a:r>
                <a:rPr lang="en-US" sz="2800" dirty="0"/>
                <a:t> input – </a:t>
              </a:r>
            </a:p>
            <a:p>
              <a:r>
                <a:rPr lang="en-US" sz="2800" dirty="0"/>
                <a:t>y-coordinate</a:t>
              </a:r>
            </a:p>
          </p:txBody>
        </p:sp>
      </p:grpSp>
      <p:sp>
        <p:nvSpPr>
          <p:cNvPr id="21" name="Oval 20">
            <a:extLst>
              <a:ext uri="{FF2B5EF4-FFF2-40B4-BE49-F238E27FC236}">
                <a16:creationId xmlns:a16="http://schemas.microsoft.com/office/drawing/2014/main" id="{9F6CF898-7060-45EC-B36C-DECFED26F45D}"/>
              </a:ext>
            </a:extLst>
          </p:cNvPr>
          <p:cNvSpPr/>
          <p:nvPr/>
        </p:nvSpPr>
        <p:spPr>
          <a:xfrm>
            <a:off x="3736017" y="4925345"/>
            <a:ext cx="587179" cy="586959"/>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summation equation">
            <a:extLst>
              <a:ext uri="{FF2B5EF4-FFF2-40B4-BE49-F238E27FC236}">
                <a16:creationId xmlns:a16="http://schemas.microsoft.com/office/drawing/2014/main" id="{F403DF0C-5E06-4B87-B872-788A7D10FF7E}"/>
              </a:ext>
            </a:extLst>
          </p:cNvPr>
          <p:cNvGrpSpPr/>
          <p:nvPr/>
        </p:nvGrpSpPr>
        <p:grpSpPr>
          <a:xfrm>
            <a:off x="146379" y="1365988"/>
            <a:ext cx="3813608" cy="1758727"/>
            <a:chOff x="6087272" y="4157466"/>
            <a:chExt cx="3813608" cy="1758727"/>
          </a:xfrm>
        </p:grpSpPr>
        <p:sp>
          <p:nvSpPr>
            <p:cNvPr id="24" name="text">
              <a:extLst>
                <a:ext uri="{FF2B5EF4-FFF2-40B4-BE49-F238E27FC236}">
                  <a16:creationId xmlns:a16="http://schemas.microsoft.com/office/drawing/2014/main" id="{70875115-1EAE-4D0B-8F42-8CED9C95A42A}"/>
                </a:ext>
              </a:extLst>
            </p:cNvPr>
            <p:cNvSpPr txBox="1"/>
            <p:nvPr/>
          </p:nvSpPr>
          <p:spPr>
            <a:xfrm>
              <a:off x="6087272" y="4715864"/>
              <a:ext cx="3813608" cy="1200329"/>
            </a:xfrm>
            <a:prstGeom prst="rect">
              <a:avLst/>
            </a:prstGeom>
            <a:noFill/>
          </p:spPr>
          <p:txBody>
            <a:bodyPr wrap="none" rtlCol="0">
              <a:spAutoFit/>
            </a:bodyPr>
            <a:lstStyle/>
            <a:p>
              <a:r>
                <a:rPr lang="en-US" sz="3600" dirty="0"/>
                <a:t>XOR is TRUE when</a:t>
              </a:r>
            </a:p>
            <a:p>
              <a:r>
                <a:rPr lang="en-US" sz="3600" dirty="0"/>
                <a:t>1</a:t>
              </a:r>
              <a:r>
                <a:rPr lang="en-US" sz="3600" baseline="30000" dirty="0"/>
                <a:t>st</a:t>
              </a:r>
              <a:r>
                <a:rPr lang="en-US" sz="3600" dirty="0"/>
                <a:t> input ≠ 2</a:t>
              </a:r>
              <a:r>
                <a:rPr lang="en-US" sz="3600" baseline="30000" dirty="0"/>
                <a:t>nd</a:t>
              </a:r>
              <a:r>
                <a:rPr lang="en-US" sz="3600" dirty="0"/>
                <a:t> input</a:t>
              </a:r>
            </a:p>
          </p:txBody>
        </p:sp>
        <p:pic>
          <p:nvPicPr>
            <p:cNvPr id="25" name="Graphic 24" descr="Arrow: Counterclockwise curve">
              <a:extLst>
                <a:ext uri="{FF2B5EF4-FFF2-40B4-BE49-F238E27FC236}">
                  <a16:creationId xmlns:a16="http://schemas.microsoft.com/office/drawing/2014/main" id="{8581ED65-37AB-4F54-98B0-7570529EC28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2576660" flipH="1">
              <a:off x="8718618" y="4157466"/>
              <a:ext cx="915155" cy="915155"/>
            </a:xfrm>
            <a:prstGeom prst="rect">
              <a:avLst/>
            </a:prstGeom>
          </p:spPr>
        </p:pic>
      </p:grpSp>
      <p:sp>
        <p:nvSpPr>
          <p:cNvPr id="19" name="Oval 18">
            <a:extLst>
              <a:ext uri="{FF2B5EF4-FFF2-40B4-BE49-F238E27FC236}">
                <a16:creationId xmlns:a16="http://schemas.microsoft.com/office/drawing/2014/main" id="{47028B99-8372-4973-B24D-9BDCA3DA320B}"/>
              </a:ext>
            </a:extLst>
          </p:cNvPr>
          <p:cNvSpPr/>
          <p:nvPr/>
        </p:nvSpPr>
        <p:spPr>
          <a:xfrm>
            <a:off x="3735884" y="1465121"/>
            <a:ext cx="587179" cy="586959"/>
          </a:xfrm>
          <a:prstGeom prst="ellipse">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90AD5C8-F350-4F57-8A51-A79E37BCB718}"/>
              </a:ext>
            </a:extLst>
          </p:cNvPr>
          <p:cNvSpPr/>
          <p:nvPr/>
        </p:nvSpPr>
        <p:spPr>
          <a:xfrm>
            <a:off x="7194621" y="4925345"/>
            <a:ext cx="587179" cy="586959"/>
          </a:xfrm>
          <a:prstGeom prst="ellipse">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B0F4BB0-7EF3-47F4-AC9C-9FF0F6D488A8}"/>
              </a:ext>
            </a:extLst>
          </p:cNvPr>
          <p:cNvSpPr/>
          <p:nvPr/>
        </p:nvSpPr>
        <p:spPr>
          <a:xfrm>
            <a:off x="7194621" y="1465121"/>
            <a:ext cx="587179" cy="586959"/>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18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ppt_x"/>
                                          </p:val>
                                        </p:tav>
                                        <p:tav tm="100000">
                                          <p:val>
                                            <p:strVal val="#ppt_x"/>
                                          </p:val>
                                        </p:tav>
                                      </p:tavLst>
                                    </p:anim>
                                    <p:anim calcmode="lin" valueType="num">
                                      <p:cBhvr additive="base">
                                        <p:cTn id="12" dur="10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1000" fill="hold"/>
                                        <p:tgtEl>
                                          <p:spTgt spid="16"/>
                                        </p:tgtEl>
                                        <p:attrNameLst>
                                          <p:attrName>ppt_x</p:attrName>
                                        </p:attrNameLst>
                                      </p:cBhvr>
                                      <p:tavLst>
                                        <p:tav tm="0">
                                          <p:val>
                                            <p:strVal val="#ppt_x"/>
                                          </p:val>
                                        </p:tav>
                                        <p:tav tm="100000">
                                          <p:val>
                                            <p:strVal val="#ppt_x"/>
                                          </p:val>
                                        </p:tav>
                                      </p:tavLst>
                                    </p:anim>
                                    <p:anim calcmode="lin" valueType="num">
                                      <p:cBhvr additive="base">
                                        <p:cTn id="17"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607762E-A8CB-4AD3-BD3D-9E6988B08604}"/>
              </a:ext>
            </a:extLst>
          </p:cNvPr>
          <p:cNvSpPr/>
          <p:nvPr/>
        </p:nvSpPr>
        <p:spPr>
          <a:xfrm>
            <a:off x="3099319" y="2409755"/>
            <a:ext cx="2478832" cy="1580296"/>
          </a:xfrm>
          <a:prstGeom prst="ellipse">
            <a:avLst/>
          </a:prstGeom>
          <a:solidFill>
            <a:schemeClr val="accent1">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Arrow Connector 3">
            <a:extLst>
              <a:ext uri="{FF2B5EF4-FFF2-40B4-BE49-F238E27FC236}">
                <a16:creationId xmlns:a16="http://schemas.microsoft.com/office/drawing/2014/main" id="{F1D393E5-C876-4FE1-94B7-2DEEC9B5F388}"/>
              </a:ext>
            </a:extLst>
          </p:cNvPr>
          <p:cNvCxnSpPr>
            <a:cxnSpLocks/>
            <a:stCxn id="2" idx="6"/>
            <a:endCxn id="53" idx="2"/>
          </p:cNvCxnSpPr>
          <p:nvPr/>
        </p:nvCxnSpPr>
        <p:spPr>
          <a:xfrm flipV="1">
            <a:off x="5578151" y="3183415"/>
            <a:ext cx="1609450" cy="16488"/>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node divider">
            <a:extLst>
              <a:ext uri="{FF2B5EF4-FFF2-40B4-BE49-F238E27FC236}">
                <a16:creationId xmlns:a16="http://schemas.microsoft.com/office/drawing/2014/main" id="{23D96383-F792-49B6-AB29-BD05DD23B80F}"/>
              </a:ext>
            </a:extLst>
          </p:cNvPr>
          <p:cNvCxnSpPr>
            <a:cxnSpLocks/>
            <a:stCxn id="2" idx="0"/>
            <a:endCxn id="2" idx="4"/>
          </p:cNvCxnSpPr>
          <p:nvPr/>
        </p:nvCxnSpPr>
        <p:spPr>
          <a:xfrm>
            <a:off x="4338735" y="2409755"/>
            <a:ext cx="0" cy="158029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summation symbol">
            <a:extLst>
              <a:ext uri="{FF2B5EF4-FFF2-40B4-BE49-F238E27FC236}">
                <a16:creationId xmlns:a16="http://schemas.microsoft.com/office/drawing/2014/main" id="{478EF2D6-AEA9-4AA8-B482-B2E7E2929599}"/>
              </a:ext>
            </a:extLst>
          </p:cNvPr>
          <p:cNvSpPr txBox="1"/>
          <p:nvPr/>
        </p:nvSpPr>
        <p:spPr>
          <a:xfrm>
            <a:off x="3505355" y="2519733"/>
            <a:ext cx="654346" cy="1323439"/>
          </a:xfrm>
          <a:prstGeom prst="rect">
            <a:avLst/>
          </a:prstGeom>
          <a:noFill/>
        </p:spPr>
        <p:txBody>
          <a:bodyPr wrap="square" rtlCol="0">
            <a:spAutoFit/>
          </a:bodyPr>
          <a:lstStyle/>
          <a:p>
            <a:r>
              <a:rPr lang="el-GR" sz="8000" dirty="0"/>
              <a:t>Σ</a:t>
            </a:r>
            <a:endParaRPr lang="en-US" sz="8000" dirty="0"/>
          </a:p>
        </p:txBody>
      </p:sp>
      <p:cxnSp>
        <p:nvCxnSpPr>
          <p:cNvPr id="13" name="Straight Arrow Connector 12">
            <a:extLst>
              <a:ext uri="{FF2B5EF4-FFF2-40B4-BE49-F238E27FC236}">
                <a16:creationId xmlns:a16="http://schemas.microsoft.com/office/drawing/2014/main" id="{A799E481-9039-4A80-840D-5213D168ED21}"/>
              </a:ext>
            </a:extLst>
          </p:cNvPr>
          <p:cNvCxnSpPr>
            <a:cxnSpLocks/>
            <a:stCxn id="83" idx="3"/>
            <a:endCxn id="2" idx="3"/>
          </p:cNvCxnSpPr>
          <p:nvPr/>
        </p:nvCxnSpPr>
        <p:spPr>
          <a:xfrm flipV="1">
            <a:off x="2213167" y="3758622"/>
            <a:ext cx="1249169" cy="1162984"/>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ep symbol">
            <a:extLst>
              <a:ext uri="{FF2B5EF4-FFF2-40B4-BE49-F238E27FC236}">
                <a16:creationId xmlns:a16="http://schemas.microsoft.com/office/drawing/2014/main" id="{303E8858-DFDE-485B-820F-B7FB90E46CE2}"/>
              </a:ext>
            </a:extLst>
          </p:cNvPr>
          <p:cNvCxnSpPr>
            <a:cxnSpLocks/>
          </p:cNvCxnSpPr>
          <p:nvPr/>
        </p:nvCxnSpPr>
        <p:spPr>
          <a:xfrm flipV="1">
            <a:off x="4491109" y="2896869"/>
            <a:ext cx="746449" cy="569166"/>
          </a:xfrm>
          <a:prstGeom prst="bentConnector3">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7F09429-0594-42B4-82A5-B24609C66315}"/>
              </a:ext>
            </a:extLst>
          </p:cNvPr>
          <p:cNvCxnSpPr>
            <a:cxnSpLocks/>
            <a:stCxn id="82" idx="3"/>
            <a:endCxn id="2" idx="1"/>
          </p:cNvCxnSpPr>
          <p:nvPr/>
        </p:nvCxnSpPr>
        <p:spPr>
          <a:xfrm>
            <a:off x="2202912" y="1511076"/>
            <a:ext cx="1259424" cy="1130108"/>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447DE84-A0D6-4277-9FBD-066EA01108D3}"/>
              </a:ext>
            </a:extLst>
          </p:cNvPr>
          <p:cNvSpPr txBox="1"/>
          <p:nvPr/>
        </p:nvSpPr>
        <p:spPr>
          <a:xfrm>
            <a:off x="5551105" y="2379049"/>
            <a:ext cx="688009" cy="830997"/>
          </a:xfrm>
          <a:prstGeom prst="rect">
            <a:avLst/>
          </a:prstGeom>
          <a:noFill/>
        </p:spPr>
        <p:txBody>
          <a:bodyPr wrap="none" rtlCol="0">
            <a:spAutoFit/>
          </a:bodyPr>
          <a:lstStyle/>
          <a:p>
            <a:r>
              <a:rPr lang="en-US" sz="4800" dirty="0"/>
              <a:t>a</a:t>
            </a:r>
            <a:r>
              <a:rPr lang="en-US" sz="4800" baseline="-25000" dirty="0"/>
              <a:t>1</a:t>
            </a:r>
          </a:p>
        </p:txBody>
      </p:sp>
      <p:sp>
        <p:nvSpPr>
          <p:cNvPr id="50" name="output variable">
            <a:extLst>
              <a:ext uri="{FF2B5EF4-FFF2-40B4-BE49-F238E27FC236}">
                <a16:creationId xmlns:a16="http://schemas.microsoft.com/office/drawing/2014/main" id="{BAA6C886-3C19-4C62-BEC5-A79A5B838B80}"/>
              </a:ext>
            </a:extLst>
          </p:cNvPr>
          <p:cNvSpPr txBox="1"/>
          <p:nvPr/>
        </p:nvSpPr>
        <p:spPr>
          <a:xfrm>
            <a:off x="10946995" y="2705070"/>
            <a:ext cx="463588" cy="830997"/>
          </a:xfrm>
          <a:prstGeom prst="rect">
            <a:avLst/>
          </a:prstGeom>
          <a:noFill/>
        </p:spPr>
        <p:txBody>
          <a:bodyPr wrap="none" rtlCol="0">
            <a:spAutoFit/>
          </a:bodyPr>
          <a:lstStyle/>
          <a:p>
            <a:r>
              <a:rPr lang="en-US" sz="4800" dirty="0"/>
              <a:t>y</a:t>
            </a:r>
            <a:endParaRPr lang="en-US" sz="4800" baseline="-25000" dirty="0"/>
          </a:p>
        </p:txBody>
      </p:sp>
      <p:sp>
        <p:nvSpPr>
          <p:cNvPr id="64" name="output">
            <a:extLst>
              <a:ext uri="{FF2B5EF4-FFF2-40B4-BE49-F238E27FC236}">
                <a16:creationId xmlns:a16="http://schemas.microsoft.com/office/drawing/2014/main" id="{C121EDEF-86CC-485B-B3EA-D07B64FCE677}"/>
              </a:ext>
            </a:extLst>
          </p:cNvPr>
          <p:cNvSpPr txBox="1"/>
          <p:nvPr/>
        </p:nvSpPr>
        <p:spPr>
          <a:xfrm>
            <a:off x="10447659" y="2389440"/>
            <a:ext cx="1462260" cy="646331"/>
          </a:xfrm>
          <a:prstGeom prst="rect">
            <a:avLst/>
          </a:prstGeom>
          <a:noFill/>
        </p:spPr>
        <p:txBody>
          <a:bodyPr wrap="none" rtlCol="0">
            <a:spAutoFit/>
          </a:bodyPr>
          <a:lstStyle/>
          <a:p>
            <a:r>
              <a:rPr lang="en-US" sz="3600" dirty="0"/>
              <a:t>output</a:t>
            </a:r>
          </a:p>
        </p:txBody>
      </p:sp>
      <p:grpSp>
        <p:nvGrpSpPr>
          <p:cNvPr id="75" name="weights">
            <a:extLst>
              <a:ext uri="{FF2B5EF4-FFF2-40B4-BE49-F238E27FC236}">
                <a16:creationId xmlns:a16="http://schemas.microsoft.com/office/drawing/2014/main" id="{45F7CEAC-F6EF-4196-A271-99B393BC7C18}"/>
              </a:ext>
            </a:extLst>
          </p:cNvPr>
          <p:cNvGrpSpPr/>
          <p:nvPr/>
        </p:nvGrpSpPr>
        <p:grpSpPr>
          <a:xfrm>
            <a:off x="176139" y="1534419"/>
            <a:ext cx="2287357" cy="1450187"/>
            <a:chOff x="3443504" y="5181762"/>
            <a:chExt cx="2287357" cy="1532284"/>
          </a:xfrm>
        </p:grpSpPr>
        <p:pic>
          <p:nvPicPr>
            <p:cNvPr id="76" name="Graphic 75" descr="Arrow: Counterclockwise curve">
              <a:extLst>
                <a:ext uri="{FF2B5EF4-FFF2-40B4-BE49-F238E27FC236}">
                  <a16:creationId xmlns:a16="http://schemas.microsoft.com/office/drawing/2014/main" id="{6FF31F91-EDC9-4EFD-9FE2-DA4E31449472}"/>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593251" flipH="1">
              <a:off x="4254505" y="5181762"/>
              <a:ext cx="693165" cy="693165"/>
            </a:xfrm>
            <a:prstGeom prst="rect">
              <a:avLst/>
            </a:prstGeom>
          </p:spPr>
        </p:pic>
        <p:sp>
          <p:nvSpPr>
            <p:cNvPr id="77" name="TextBox 76">
              <a:extLst>
                <a:ext uri="{FF2B5EF4-FFF2-40B4-BE49-F238E27FC236}">
                  <a16:creationId xmlns:a16="http://schemas.microsoft.com/office/drawing/2014/main" id="{826E10B2-BA4C-4DA3-A5DB-8A8A7A241498}"/>
                </a:ext>
              </a:extLst>
            </p:cNvPr>
            <p:cNvSpPr txBox="1"/>
            <p:nvPr/>
          </p:nvSpPr>
          <p:spPr>
            <a:xfrm>
              <a:off x="3443504" y="5705926"/>
              <a:ext cx="2287357" cy="1008120"/>
            </a:xfrm>
            <a:prstGeom prst="rect">
              <a:avLst/>
            </a:prstGeom>
            <a:noFill/>
          </p:spPr>
          <p:txBody>
            <a:bodyPr wrap="none" rtlCol="0">
              <a:spAutoFit/>
            </a:bodyPr>
            <a:lstStyle/>
            <a:p>
              <a:r>
                <a:rPr lang="en-US" sz="2800" dirty="0"/>
                <a:t>x-coordinate</a:t>
              </a:r>
            </a:p>
            <a:p>
              <a:r>
                <a:rPr lang="en-US" sz="2800" dirty="0"/>
                <a:t>Or 1</a:t>
              </a:r>
              <a:r>
                <a:rPr lang="en-US" sz="2800" baseline="30000" dirty="0"/>
                <a:t>st</a:t>
              </a:r>
              <a:r>
                <a:rPr lang="en-US" sz="2800" dirty="0"/>
                <a:t> operand</a:t>
              </a:r>
            </a:p>
          </p:txBody>
        </p:sp>
      </p:grpSp>
      <p:grpSp>
        <p:nvGrpSpPr>
          <p:cNvPr id="34" name="weights">
            <a:extLst>
              <a:ext uri="{FF2B5EF4-FFF2-40B4-BE49-F238E27FC236}">
                <a16:creationId xmlns:a16="http://schemas.microsoft.com/office/drawing/2014/main" id="{97F3B4BB-9F7C-4610-BFF3-74C365DE978E}"/>
              </a:ext>
            </a:extLst>
          </p:cNvPr>
          <p:cNvGrpSpPr/>
          <p:nvPr/>
        </p:nvGrpSpPr>
        <p:grpSpPr>
          <a:xfrm>
            <a:off x="303919" y="5218441"/>
            <a:ext cx="2423420" cy="1475902"/>
            <a:chOff x="2869957" y="6199519"/>
            <a:chExt cx="2423420" cy="1475902"/>
          </a:xfrm>
        </p:grpSpPr>
        <p:pic>
          <p:nvPicPr>
            <p:cNvPr id="35" name="Graphic 34" descr="Arrow: Counterclockwise curve">
              <a:extLst>
                <a:ext uri="{FF2B5EF4-FFF2-40B4-BE49-F238E27FC236}">
                  <a16:creationId xmlns:a16="http://schemas.microsoft.com/office/drawing/2014/main" id="{2C59A782-2CA7-45F6-A6E1-5B776CB5E34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3586566" flipH="1" flipV="1">
              <a:off x="3790324" y="6199519"/>
              <a:ext cx="693165" cy="693165"/>
            </a:xfrm>
            <a:prstGeom prst="rect">
              <a:avLst/>
            </a:prstGeom>
          </p:spPr>
        </p:pic>
        <p:sp>
          <p:nvSpPr>
            <p:cNvPr id="36" name="TextBox 35">
              <a:extLst>
                <a:ext uri="{FF2B5EF4-FFF2-40B4-BE49-F238E27FC236}">
                  <a16:creationId xmlns:a16="http://schemas.microsoft.com/office/drawing/2014/main" id="{EBC14526-4F7C-453F-BB16-B16DC090F11A}"/>
                </a:ext>
              </a:extLst>
            </p:cNvPr>
            <p:cNvSpPr txBox="1"/>
            <p:nvPr/>
          </p:nvSpPr>
          <p:spPr>
            <a:xfrm>
              <a:off x="2869957" y="6721314"/>
              <a:ext cx="2423420" cy="954107"/>
            </a:xfrm>
            <a:prstGeom prst="rect">
              <a:avLst/>
            </a:prstGeom>
            <a:noFill/>
          </p:spPr>
          <p:txBody>
            <a:bodyPr wrap="none" rtlCol="0">
              <a:spAutoFit/>
            </a:bodyPr>
            <a:lstStyle/>
            <a:p>
              <a:r>
                <a:rPr lang="en-US" sz="2800" dirty="0"/>
                <a:t>y-coordinate or</a:t>
              </a:r>
            </a:p>
            <a:p>
              <a:r>
                <a:rPr lang="en-US" sz="2800" dirty="0"/>
                <a:t>2</a:t>
              </a:r>
              <a:r>
                <a:rPr lang="en-US" sz="2800" baseline="30000" dirty="0"/>
                <a:t>nd</a:t>
              </a:r>
              <a:r>
                <a:rPr lang="en-US" sz="2800" dirty="0"/>
                <a:t> operand</a:t>
              </a:r>
            </a:p>
          </p:txBody>
        </p:sp>
      </p:grpSp>
      <p:sp>
        <p:nvSpPr>
          <p:cNvPr id="53" name="Oval 52">
            <a:extLst>
              <a:ext uri="{FF2B5EF4-FFF2-40B4-BE49-F238E27FC236}">
                <a16:creationId xmlns:a16="http://schemas.microsoft.com/office/drawing/2014/main" id="{81F274DD-06B3-4445-A720-2FA963E5FBF3}"/>
              </a:ext>
            </a:extLst>
          </p:cNvPr>
          <p:cNvSpPr/>
          <p:nvPr/>
        </p:nvSpPr>
        <p:spPr>
          <a:xfrm>
            <a:off x="7187601" y="2393267"/>
            <a:ext cx="2478832" cy="1580296"/>
          </a:xfrm>
          <a:prstGeom prst="ellipse">
            <a:avLst/>
          </a:prstGeom>
          <a:solidFill>
            <a:schemeClr val="accent1">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Arrow Connector 53">
            <a:extLst>
              <a:ext uri="{FF2B5EF4-FFF2-40B4-BE49-F238E27FC236}">
                <a16:creationId xmlns:a16="http://schemas.microsoft.com/office/drawing/2014/main" id="{10DC4375-C803-4E83-8C7F-5A8BBCB32F41}"/>
              </a:ext>
            </a:extLst>
          </p:cNvPr>
          <p:cNvCxnSpPr>
            <a:cxnSpLocks/>
            <a:stCxn id="83" idx="3"/>
            <a:endCxn id="53" idx="3"/>
          </p:cNvCxnSpPr>
          <p:nvPr/>
        </p:nvCxnSpPr>
        <p:spPr>
          <a:xfrm flipV="1">
            <a:off x="2213167" y="3742134"/>
            <a:ext cx="5337451" cy="1179472"/>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60A238F-5D03-4B67-9B95-CDB426D8C89E}"/>
              </a:ext>
            </a:extLst>
          </p:cNvPr>
          <p:cNvCxnSpPr>
            <a:cxnSpLocks/>
            <a:stCxn id="82" idx="3"/>
            <a:endCxn id="53" idx="1"/>
          </p:cNvCxnSpPr>
          <p:nvPr/>
        </p:nvCxnSpPr>
        <p:spPr>
          <a:xfrm>
            <a:off x="2202912" y="1511076"/>
            <a:ext cx="5347706" cy="111362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172D3DC-1BBC-421D-9E39-0D4094B32802}"/>
              </a:ext>
            </a:extLst>
          </p:cNvPr>
          <p:cNvCxnSpPr>
            <a:cxnSpLocks/>
          </p:cNvCxnSpPr>
          <p:nvPr/>
        </p:nvCxnSpPr>
        <p:spPr>
          <a:xfrm flipV="1">
            <a:off x="9662763" y="3163001"/>
            <a:ext cx="1162871" cy="18451"/>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node divider">
            <a:extLst>
              <a:ext uri="{FF2B5EF4-FFF2-40B4-BE49-F238E27FC236}">
                <a16:creationId xmlns:a16="http://schemas.microsoft.com/office/drawing/2014/main" id="{B646278D-7B78-4029-92C3-5DF522A7E883}"/>
              </a:ext>
            </a:extLst>
          </p:cNvPr>
          <p:cNvCxnSpPr>
            <a:cxnSpLocks/>
          </p:cNvCxnSpPr>
          <p:nvPr/>
        </p:nvCxnSpPr>
        <p:spPr>
          <a:xfrm>
            <a:off x="8430574" y="2393267"/>
            <a:ext cx="0" cy="158029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summation symbol">
            <a:extLst>
              <a:ext uri="{FF2B5EF4-FFF2-40B4-BE49-F238E27FC236}">
                <a16:creationId xmlns:a16="http://schemas.microsoft.com/office/drawing/2014/main" id="{9ED50596-FB5E-4042-AD62-D6CB1E5F8180}"/>
              </a:ext>
            </a:extLst>
          </p:cNvPr>
          <p:cNvSpPr txBox="1"/>
          <p:nvPr/>
        </p:nvSpPr>
        <p:spPr>
          <a:xfrm>
            <a:off x="7597194" y="2503245"/>
            <a:ext cx="654346" cy="1323439"/>
          </a:xfrm>
          <a:prstGeom prst="rect">
            <a:avLst/>
          </a:prstGeom>
          <a:noFill/>
        </p:spPr>
        <p:txBody>
          <a:bodyPr wrap="square" rtlCol="0">
            <a:spAutoFit/>
          </a:bodyPr>
          <a:lstStyle/>
          <a:p>
            <a:r>
              <a:rPr lang="el-GR" sz="8000" dirty="0"/>
              <a:t>Σ</a:t>
            </a:r>
            <a:endParaRPr lang="en-US" sz="8000" dirty="0"/>
          </a:p>
        </p:txBody>
      </p:sp>
      <p:cxnSp>
        <p:nvCxnSpPr>
          <p:cNvPr id="61" name="step symbol">
            <a:extLst>
              <a:ext uri="{FF2B5EF4-FFF2-40B4-BE49-F238E27FC236}">
                <a16:creationId xmlns:a16="http://schemas.microsoft.com/office/drawing/2014/main" id="{51A1C605-CA9D-447A-86FC-A83579F4DB44}"/>
              </a:ext>
            </a:extLst>
          </p:cNvPr>
          <p:cNvCxnSpPr>
            <a:cxnSpLocks/>
          </p:cNvCxnSpPr>
          <p:nvPr/>
        </p:nvCxnSpPr>
        <p:spPr>
          <a:xfrm flipV="1">
            <a:off x="8582948" y="2880381"/>
            <a:ext cx="746449" cy="569166"/>
          </a:xfrm>
          <a:prstGeom prst="bentConnector3">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E5D1B7BC-39AE-4304-9620-6FC01364A0C5}"/>
              </a:ext>
            </a:extLst>
          </p:cNvPr>
          <p:cNvGrpSpPr/>
          <p:nvPr/>
        </p:nvGrpSpPr>
        <p:grpSpPr>
          <a:xfrm>
            <a:off x="3226491" y="4978397"/>
            <a:ext cx="1224418" cy="1666943"/>
            <a:chOff x="4244849" y="5197036"/>
            <a:chExt cx="1224418" cy="1666943"/>
          </a:xfrm>
        </p:grpSpPr>
        <p:grpSp>
          <p:nvGrpSpPr>
            <p:cNvPr id="57" name="weights">
              <a:extLst>
                <a:ext uri="{FF2B5EF4-FFF2-40B4-BE49-F238E27FC236}">
                  <a16:creationId xmlns:a16="http://schemas.microsoft.com/office/drawing/2014/main" id="{50FB0871-4966-4FCB-9A67-BBED46E1BACD}"/>
                </a:ext>
              </a:extLst>
            </p:cNvPr>
            <p:cNvGrpSpPr/>
            <p:nvPr/>
          </p:nvGrpSpPr>
          <p:grpSpPr>
            <a:xfrm>
              <a:off x="4319290" y="5906725"/>
              <a:ext cx="1149977" cy="957254"/>
              <a:chOff x="2723133" y="5562961"/>
              <a:chExt cx="1149977" cy="957254"/>
            </a:xfrm>
          </p:grpSpPr>
          <p:pic>
            <p:nvPicPr>
              <p:cNvPr id="73" name="Graphic 72" descr="Arrow: Counterclockwise curve">
                <a:extLst>
                  <a:ext uri="{FF2B5EF4-FFF2-40B4-BE49-F238E27FC236}">
                    <a16:creationId xmlns:a16="http://schemas.microsoft.com/office/drawing/2014/main" id="{DF43F800-8F13-409A-890D-9BE2575CBA9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8013434" flipV="1">
                <a:off x="2723133" y="5562961"/>
                <a:ext cx="693165" cy="693165"/>
              </a:xfrm>
              <a:prstGeom prst="rect">
                <a:avLst/>
              </a:prstGeom>
            </p:spPr>
          </p:pic>
          <p:sp>
            <p:nvSpPr>
              <p:cNvPr id="74" name="TextBox 73">
                <a:extLst>
                  <a:ext uri="{FF2B5EF4-FFF2-40B4-BE49-F238E27FC236}">
                    <a16:creationId xmlns:a16="http://schemas.microsoft.com/office/drawing/2014/main" id="{57382632-E897-4BF8-8765-698760AC14DE}"/>
                  </a:ext>
                </a:extLst>
              </p:cNvPr>
              <p:cNvSpPr txBox="1"/>
              <p:nvPr/>
            </p:nvSpPr>
            <p:spPr>
              <a:xfrm>
                <a:off x="3104951" y="5996995"/>
                <a:ext cx="768159" cy="523220"/>
              </a:xfrm>
              <a:prstGeom prst="rect">
                <a:avLst/>
              </a:prstGeom>
              <a:noFill/>
            </p:spPr>
            <p:txBody>
              <a:bodyPr wrap="none" rtlCol="0">
                <a:spAutoFit/>
              </a:bodyPr>
              <a:lstStyle/>
              <a:p>
                <a:r>
                  <a:rPr lang="en-US" sz="2800" dirty="0"/>
                  <a:t>bias</a:t>
                </a:r>
              </a:p>
            </p:txBody>
          </p:sp>
        </p:grpSp>
        <p:sp>
          <p:nvSpPr>
            <p:cNvPr id="65" name="TextBox 64">
              <a:extLst>
                <a:ext uri="{FF2B5EF4-FFF2-40B4-BE49-F238E27FC236}">
                  <a16:creationId xmlns:a16="http://schemas.microsoft.com/office/drawing/2014/main" id="{2D540997-50D9-4D93-B109-B7C27FAD45C2}"/>
                </a:ext>
              </a:extLst>
            </p:cNvPr>
            <p:cNvSpPr txBox="1"/>
            <p:nvPr/>
          </p:nvSpPr>
          <p:spPr>
            <a:xfrm>
              <a:off x="4244849" y="5197036"/>
              <a:ext cx="497252" cy="830997"/>
            </a:xfrm>
            <a:prstGeom prst="rect">
              <a:avLst/>
            </a:prstGeom>
            <a:noFill/>
          </p:spPr>
          <p:txBody>
            <a:bodyPr wrap="none" rtlCol="0">
              <a:spAutoFit/>
            </a:bodyPr>
            <a:lstStyle/>
            <a:p>
              <a:r>
                <a:rPr lang="en-US" sz="4800" dirty="0"/>
                <a:t>1</a:t>
              </a:r>
              <a:endParaRPr lang="en-US" sz="4800" baseline="-25000" dirty="0"/>
            </a:p>
          </p:txBody>
        </p:sp>
      </p:grpSp>
      <p:grpSp>
        <p:nvGrpSpPr>
          <p:cNvPr id="66" name="Group 65">
            <a:extLst>
              <a:ext uri="{FF2B5EF4-FFF2-40B4-BE49-F238E27FC236}">
                <a16:creationId xmlns:a16="http://schemas.microsoft.com/office/drawing/2014/main" id="{2A28ED12-EFE3-4B46-AA73-8FA1992AFB42}"/>
              </a:ext>
            </a:extLst>
          </p:cNvPr>
          <p:cNvGrpSpPr/>
          <p:nvPr/>
        </p:nvGrpSpPr>
        <p:grpSpPr>
          <a:xfrm>
            <a:off x="7202599" y="4921605"/>
            <a:ext cx="1224418" cy="1666943"/>
            <a:chOff x="4244849" y="5197036"/>
            <a:chExt cx="1224418" cy="1666943"/>
          </a:xfrm>
        </p:grpSpPr>
        <p:grpSp>
          <p:nvGrpSpPr>
            <p:cNvPr id="67" name="weights">
              <a:extLst>
                <a:ext uri="{FF2B5EF4-FFF2-40B4-BE49-F238E27FC236}">
                  <a16:creationId xmlns:a16="http://schemas.microsoft.com/office/drawing/2014/main" id="{02E15BFC-1AD4-44EA-8A15-2A6B6E347EEB}"/>
                </a:ext>
              </a:extLst>
            </p:cNvPr>
            <p:cNvGrpSpPr/>
            <p:nvPr/>
          </p:nvGrpSpPr>
          <p:grpSpPr>
            <a:xfrm>
              <a:off x="4319290" y="5906725"/>
              <a:ext cx="1149977" cy="957254"/>
              <a:chOff x="2723133" y="5562961"/>
              <a:chExt cx="1149977" cy="957254"/>
            </a:xfrm>
          </p:grpSpPr>
          <p:pic>
            <p:nvPicPr>
              <p:cNvPr id="69" name="Graphic 68" descr="Arrow: Counterclockwise curve">
                <a:extLst>
                  <a:ext uri="{FF2B5EF4-FFF2-40B4-BE49-F238E27FC236}">
                    <a16:creationId xmlns:a16="http://schemas.microsoft.com/office/drawing/2014/main" id="{90635A67-E6AE-4002-A095-F9E9CB35EFC0}"/>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8013434" flipV="1">
                <a:off x="2723133" y="5562961"/>
                <a:ext cx="693165" cy="693165"/>
              </a:xfrm>
              <a:prstGeom prst="rect">
                <a:avLst/>
              </a:prstGeom>
            </p:spPr>
          </p:pic>
          <p:sp>
            <p:nvSpPr>
              <p:cNvPr id="70" name="TextBox 69">
                <a:extLst>
                  <a:ext uri="{FF2B5EF4-FFF2-40B4-BE49-F238E27FC236}">
                    <a16:creationId xmlns:a16="http://schemas.microsoft.com/office/drawing/2014/main" id="{0E5E8588-BE44-45C6-B9F2-BD89B214E417}"/>
                  </a:ext>
                </a:extLst>
              </p:cNvPr>
              <p:cNvSpPr txBox="1"/>
              <p:nvPr/>
            </p:nvSpPr>
            <p:spPr>
              <a:xfrm>
                <a:off x="3104951" y="5996995"/>
                <a:ext cx="768159" cy="523220"/>
              </a:xfrm>
              <a:prstGeom prst="rect">
                <a:avLst/>
              </a:prstGeom>
              <a:noFill/>
            </p:spPr>
            <p:txBody>
              <a:bodyPr wrap="none" rtlCol="0">
                <a:spAutoFit/>
              </a:bodyPr>
              <a:lstStyle/>
              <a:p>
                <a:r>
                  <a:rPr lang="en-US" sz="2800" dirty="0"/>
                  <a:t>bias</a:t>
                </a:r>
              </a:p>
            </p:txBody>
          </p:sp>
        </p:grpSp>
        <p:sp>
          <p:nvSpPr>
            <p:cNvPr id="68" name="TextBox 67">
              <a:extLst>
                <a:ext uri="{FF2B5EF4-FFF2-40B4-BE49-F238E27FC236}">
                  <a16:creationId xmlns:a16="http://schemas.microsoft.com/office/drawing/2014/main" id="{5214D18A-8137-4ED9-A8C8-F01B10139856}"/>
                </a:ext>
              </a:extLst>
            </p:cNvPr>
            <p:cNvSpPr txBox="1"/>
            <p:nvPr/>
          </p:nvSpPr>
          <p:spPr>
            <a:xfrm>
              <a:off x="4244849" y="5197036"/>
              <a:ext cx="497252" cy="830997"/>
            </a:xfrm>
            <a:prstGeom prst="rect">
              <a:avLst/>
            </a:prstGeom>
            <a:noFill/>
          </p:spPr>
          <p:txBody>
            <a:bodyPr wrap="none" rtlCol="0">
              <a:spAutoFit/>
            </a:bodyPr>
            <a:lstStyle/>
            <a:p>
              <a:r>
                <a:rPr lang="en-US" sz="4800" dirty="0"/>
                <a:t>1</a:t>
              </a:r>
              <a:endParaRPr lang="en-US" sz="4800" baseline="-25000" dirty="0"/>
            </a:p>
          </p:txBody>
        </p:sp>
      </p:grpSp>
      <p:cxnSp>
        <p:nvCxnSpPr>
          <p:cNvPr id="71" name="Straight Arrow Connector 70">
            <a:extLst>
              <a:ext uri="{FF2B5EF4-FFF2-40B4-BE49-F238E27FC236}">
                <a16:creationId xmlns:a16="http://schemas.microsoft.com/office/drawing/2014/main" id="{9A400A72-ED83-4F36-82F4-D218A3F0FB4A}"/>
              </a:ext>
            </a:extLst>
          </p:cNvPr>
          <p:cNvCxnSpPr>
            <a:cxnSpLocks/>
          </p:cNvCxnSpPr>
          <p:nvPr/>
        </p:nvCxnSpPr>
        <p:spPr>
          <a:xfrm flipV="1">
            <a:off x="3545898" y="4020757"/>
            <a:ext cx="528140" cy="1083564"/>
          </a:xfrm>
          <a:prstGeom prst="straightConnector1">
            <a:avLst/>
          </a:prstGeom>
          <a:ln w="5715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3F39855-99BC-4488-ACC2-FEBCA4D8373A}"/>
              </a:ext>
            </a:extLst>
          </p:cNvPr>
          <p:cNvCxnSpPr>
            <a:cxnSpLocks/>
          </p:cNvCxnSpPr>
          <p:nvPr/>
        </p:nvCxnSpPr>
        <p:spPr>
          <a:xfrm flipV="1">
            <a:off x="7570425" y="3906942"/>
            <a:ext cx="403068" cy="1197379"/>
          </a:xfrm>
          <a:prstGeom prst="straightConnector1">
            <a:avLst/>
          </a:prstGeom>
          <a:ln w="5715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1DC8C828-E89A-4F81-861D-9DF19B369671}"/>
              </a:ext>
            </a:extLst>
          </p:cNvPr>
          <p:cNvGrpSpPr/>
          <p:nvPr/>
        </p:nvGrpSpPr>
        <p:grpSpPr>
          <a:xfrm>
            <a:off x="2499537" y="2064736"/>
            <a:ext cx="1429321" cy="2405733"/>
            <a:chOff x="2499537" y="2064736"/>
            <a:chExt cx="1429321" cy="2405733"/>
          </a:xfrm>
        </p:grpSpPr>
        <p:grpSp>
          <p:nvGrpSpPr>
            <p:cNvPr id="10" name="weight variables">
              <a:extLst>
                <a:ext uri="{FF2B5EF4-FFF2-40B4-BE49-F238E27FC236}">
                  <a16:creationId xmlns:a16="http://schemas.microsoft.com/office/drawing/2014/main" id="{C7768F97-9A35-4E95-BC65-C33C1B9C1D08}"/>
                </a:ext>
              </a:extLst>
            </p:cNvPr>
            <p:cNvGrpSpPr/>
            <p:nvPr/>
          </p:nvGrpSpPr>
          <p:grpSpPr>
            <a:xfrm>
              <a:off x="2499537" y="2064736"/>
              <a:ext cx="778182" cy="1995734"/>
              <a:chOff x="2807887" y="2277396"/>
              <a:chExt cx="778182" cy="1995734"/>
            </a:xfrm>
          </p:grpSpPr>
          <p:sp>
            <p:nvSpPr>
              <p:cNvPr id="52" name="TextBox 51">
                <a:extLst>
                  <a:ext uri="{FF2B5EF4-FFF2-40B4-BE49-F238E27FC236}">
                    <a16:creationId xmlns:a16="http://schemas.microsoft.com/office/drawing/2014/main" id="{5305D105-4CF9-4718-B8D6-53B5FA2A4CA9}"/>
                  </a:ext>
                </a:extLst>
              </p:cNvPr>
              <p:cNvSpPr txBox="1"/>
              <p:nvPr/>
            </p:nvSpPr>
            <p:spPr>
              <a:xfrm>
                <a:off x="2829131" y="2277396"/>
                <a:ext cx="756938"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11</a:t>
                </a:r>
              </a:p>
            </p:txBody>
          </p:sp>
          <p:sp>
            <p:nvSpPr>
              <p:cNvPr id="55" name="TextBox 54">
                <a:extLst>
                  <a:ext uri="{FF2B5EF4-FFF2-40B4-BE49-F238E27FC236}">
                    <a16:creationId xmlns:a16="http://schemas.microsoft.com/office/drawing/2014/main" id="{AB3F375A-FEB9-4400-A78E-ABD9A5BACBE5}"/>
                  </a:ext>
                </a:extLst>
              </p:cNvPr>
              <p:cNvSpPr txBox="1"/>
              <p:nvPr/>
            </p:nvSpPr>
            <p:spPr>
              <a:xfrm>
                <a:off x="2807887" y="3688355"/>
                <a:ext cx="756938"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12</a:t>
                </a:r>
              </a:p>
            </p:txBody>
          </p:sp>
        </p:grpSp>
        <p:sp>
          <p:nvSpPr>
            <p:cNvPr id="79" name="TextBox 78">
              <a:extLst>
                <a:ext uri="{FF2B5EF4-FFF2-40B4-BE49-F238E27FC236}">
                  <a16:creationId xmlns:a16="http://schemas.microsoft.com/office/drawing/2014/main" id="{25D20E0A-0C3E-4426-9192-7B1ADEA6F131}"/>
                </a:ext>
              </a:extLst>
            </p:cNvPr>
            <p:cNvSpPr txBox="1"/>
            <p:nvPr/>
          </p:nvSpPr>
          <p:spPr>
            <a:xfrm>
              <a:off x="3316190" y="4008804"/>
              <a:ext cx="612668" cy="461665"/>
            </a:xfrm>
            <a:prstGeom prst="rect">
              <a:avLst/>
            </a:prstGeom>
            <a:noFill/>
          </p:spPr>
          <p:txBody>
            <a:bodyPr wrap="none" rtlCol="0">
              <a:spAutoFit/>
            </a:bodyPr>
            <a:lstStyle/>
            <a:p>
              <a:r>
                <a:rPr lang="en-US" sz="2400" dirty="0">
                  <a:solidFill>
                    <a:schemeClr val="tx2">
                      <a:lumMod val="75000"/>
                    </a:schemeClr>
                  </a:solidFill>
                </a:rPr>
                <a:t>w</a:t>
              </a:r>
              <a:r>
                <a:rPr lang="en-US" sz="2400" baseline="-25000" dirty="0">
                  <a:solidFill>
                    <a:schemeClr val="tx2">
                      <a:lumMod val="75000"/>
                    </a:schemeClr>
                  </a:solidFill>
                </a:rPr>
                <a:t>13</a:t>
              </a:r>
            </a:p>
          </p:txBody>
        </p:sp>
      </p:grpSp>
      <p:grpSp>
        <p:nvGrpSpPr>
          <p:cNvPr id="81" name="input variables">
            <a:extLst>
              <a:ext uri="{FF2B5EF4-FFF2-40B4-BE49-F238E27FC236}">
                <a16:creationId xmlns:a16="http://schemas.microsoft.com/office/drawing/2014/main" id="{7EFBAB9D-B538-4716-BD57-52D2254C12CE}"/>
              </a:ext>
            </a:extLst>
          </p:cNvPr>
          <p:cNvGrpSpPr/>
          <p:nvPr/>
        </p:nvGrpSpPr>
        <p:grpSpPr>
          <a:xfrm>
            <a:off x="1543757" y="1095577"/>
            <a:ext cx="669410" cy="4241527"/>
            <a:chOff x="1543757" y="1308237"/>
            <a:chExt cx="669410" cy="4241527"/>
          </a:xfrm>
        </p:grpSpPr>
        <p:sp>
          <p:nvSpPr>
            <p:cNvPr id="82" name="TextBox 81">
              <a:extLst>
                <a:ext uri="{FF2B5EF4-FFF2-40B4-BE49-F238E27FC236}">
                  <a16:creationId xmlns:a16="http://schemas.microsoft.com/office/drawing/2014/main" id="{E9C43B31-B94D-455C-A56A-6E9CCF4CA321}"/>
                </a:ext>
              </a:extLst>
            </p:cNvPr>
            <p:cNvSpPr txBox="1"/>
            <p:nvPr/>
          </p:nvSpPr>
          <p:spPr>
            <a:xfrm>
              <a:off x="1543757" y="1308237"/>
              <a:ext cx="659155" cy="830997"/>
            </a:xfrm>
            <a:prstGeom prst="rect">
              <a:avLst/>
            </a:prstGeom>
            <a:noFill/>
          </p:spPr>
          <p:txBody>
            <a:bodyPr wrap="none" rtlCol="0">
              <a:spAutoFit/>
            </a:bodyPr>
            <a:lstStyle/>
            <a:p>
              <a:r>
                <a:rPr lang="en-US" sz="4800" dirty="0"/>
                <a:t>x</a:t>
              </a:r>
              <a:r>
                <a:rPr lang="en-US" sz="4800" baseline="-25000" dirty="0"/>
                <a:t>1</a:t>
              </a:r>
            </a:p>
          </p:txBody>
        </p:sp>
        <p:sp>
          <p:nvSpPr>
            <p:cNvPr id="83" name="TextBox 82">
              <a:extLst>
                <a:ext uri="{FF2B5EF4-FFF2-40B4-BE49-F238E27FC236}">
                  <a16:creationId xmlns:a16="http://schemas.microsoft.com/office/drawing/2014/main" id="{060F6CB7-10BD-4867-B34E-C5CC7FBB64F7}"/>
                </a:ext>
              </a:extLst>
            </p:cNvPr>
            <p:cNvSpPr txBox="1"/>
            <p:nvPr/>
          </p:nvSpPr>
          <p:spPr>
            <a:xfrm>
              <a:off x="1554012" y="4718767"/>
              <a:ext cx="659155" cy="830997"/>
            </a:xfrm>
            <a:prstGeom prst="rect">
              <a:avLst/>
            </a:prstGeom>
            <a:noFill/>
          </p:spPr>
          <p:txBody>
            <a:bodyPr wrap="none" rtlCol="0">
              <a:spAutoFit/>
            </a:bodyPr>
            <a:lstStyle/>
            <a:p>
              <a:r>
                <a:rPr lang="en-US" sz="4800" dirty="0"/>
                <a:t>x</a:t>
              </a:r>
              <a:r>
                <a:rPr lang="en-US" sz="4800" baseline="-25000" dirty="0"/>
                <a:t>2</a:t>
              </a:r>
            </a:p>
          </p:txBody>
        </p:sp>
      </p:grpSp>
      <p:sp>
        <p:nvSpPr>
          <p:cNvPr id="88" name="TextBox 87">
            <a:extLst>
              <a:ext uri="{FF2B5EF4-FFF2-40B4-BE49-F238E27FC236}">
                <a16:creationId xmlns:a16="http://schemas.microsoft.com/office/drawing/2014/main" id="{9A328A04-7872-40BB-B74E-F7AA09114885}"/>
              </a:ext>
            </a:extLst>
          </p:cNvPr>
          <p:cNvSpPr txBox="1"/>
          <p:nvPr/>
        </p:nvSpPr>
        <p:spPr>
          <a:xfrm>
            <a:off x="6391487" y="2545783"/>
            <a:ext cx="756938"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22</a:t>
            </a:r>
          </a:p>
        </p:txBody>
      </p:sp>
      <p:grpSp>
        <p:nvGrpSpPr>
          <p:cNvPr id="108" name="Group 107">
            <a:extLst>
              <a:ext uri="{FF2B5EF4-FFF2-40B4-BE49-F238E27FC236}">
                <a16:creationId xmlns:a16="http://schemas.microsoft.com/office/drawing/2014/main" id="{2BD2A674-443C-410A-8D62-EED4AF22C20A}"/>
              </a:ext>
            </a:extLst>
          </p:cNvPr>
          <p:cNvGrpSpPr/>
          <p:nvPr/>
        </p:nvGrpSpPr>
        <p:grpSpPr>
          <a:xfrm>
            <a:off x="6425984" y="1858905"/>
            <a:ext cx="1353175" cy="2607623"/>
            <a:chOff x="6425984" y="1858905"/>
            <a:chExt cx="1353175" cy="2607623"/>
          </a:xfrm>
        </p:grpSpPr>
        <p:grpSp>
          <p:nvGrpSpPr>
            <p:cNvPr id="85" name="weight variables">
              <a:extLst>
                <a:ext uri="{FF2B5EF4-FFF2-40B4-BE49-F238E27FC236}">
                  <a16:creationId xmlns:a16="http://schemas.microsoft.com/office/drawing/2014/main" id="{441AD8FB-F67E-4757-B77E-103C7C23FB4C}"/>
                </a:ext>
              </a:extLst>
            </p:cNvPr>
            <p:cNvGrpSpPr/>
            <p:nvPr/>
          </p:nvGrpSpPr>
          <p:grpSpPr>
            <a:xfrm>
              <a:off x="6425984" y="1858905"/>
              <a:ext cx="756938" cy="1988712"/>
              <a:chOff x="2764736" y="2359507"/>
              <a:chExt cx="756938" cy="1988712"/>
            </a:xfrm>
          </p:grpSpPr>
          <p:sp>
            <p:nvSpPr>
              <p:cNvPr id="86" name="TextBox 85">
                <a:extLst>
                  <a:ext uri="{FF2B5EF4-FFF2-40B4-BE49-F238E27FC236}">
                    <a16:creationId xmlns:a16="http://schemas.microsoft.com/office/drawing/2014/main" id="{43400F46-C1D5-4139-893D-AD6161F5AE07}"/>
                  </a:ext>
                </a:extLst>
              </p:cNvPr>
              <p:cNvSpPr txBox="1"/>
              <p:nvPr/>
            </p:nvSpPr>
            <p:spPr>
              <a:xfrm>
                <a:off x="2764736" y="2359507"/>
                <a:ext cx="756938"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21</a:t>
                </a:r>
              </a:p>
            </p:txBody>
          </p:sp>
          <p:sp>
            <p:nvSpPr>
              <p:cNvPr id="87" name="TextBox 86">
                <a:extLst>
                  <a:ext uri="{FF2B5EF4-FFF2-40B4-BE49-F238E27FC236}">
                    <a16:creationId xmlns:a16="http://schemas.microsoft.com/office/drawing/2014/main" id="{913368B7-05BC-4454-909D-6EC6CF0FD1AE}"/>
                  </a:ext>
                </a:extLst>
              </p:cNvPr>
              <p:cNvSpPr txBox="1"/>
              <p:nvPr/>
            </p:nvSpPr>
            <p:spPr>
              <a:xfrm>
                <a:off x="2764736" y="3763444"/>
                <a:ext cx="756938"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23</a:t>
                </a:r>
              </a:p>
            </p:txBody>
          </p:sp>
        </p:grpSp>
        <p:sp>
          <p:nvSpPr>
            <p:cNvPr id="89" name="TextBox 88">
              <a:extLst>
                <a:ext uri="{FF2B5EF4-FFF2-40B4-BE49-F238E27FC236}">
                  <a16:creationId xmlns:a16="http://schemas.microsoft.com/office/drawing/2014/main" id="{FC0234BC-5DF3-405F-AAB1-292D5C322D59}"/>
                </a:ext>
              </a:extLst>
            </p:cNvPr>
            <p:cNvSpPr txBox="1"/>
            <p:nvPr/>
          </p:nvSpPr>
          <p:spPr>
            <a:xfrm>
              <a:off x="7166491" y="4004863"/>
              <a:ext cx="612668" cy="461665"/>
            </a:xfrm>
            <a:prstGeom prst="rect">
              <a:avLst/>
            </a:prstGeom>
            <a:noFill/>
          </p:spPr>
          <p:txBody>
            <a:bodyPr wrap="none" rtlCol="0">
              <a:spAutoFit/>
            </a:bodyPr>
            <a:lstStyle/>
            <a:p>
              <a:r>
                <a:rPr lang="en-US" sz="2400" dirty="0">
                  <a:solidFill>
                    <a:schemeClr val="tx2">
                      <a:lumMod val="75000"/>
                    </a:schemeClr>
                  </a:solidFill>
                </a:rPr>
                <a:t>w</a:t>
              </a:r>
              <a:r>
                <a:rPr lang="en-US" sz="2400" baseline="-25000" dirty="0">
                  <a:solidFill>
                    <a:schemeClr val="tx2">
                      <a:lumMod val="75000"/>
                    </a:schemeClr>
                  </a:solidFill>
                </a:rPr>
                <a:t>24</a:t>
              </a:r>
            </a:p>
          </p:txBody>
        </p:sp>
      </p:grpSp>
      <p:grpSp>
        <p:nvGrpSpPr>
          <p:cNvPr id="92" name="inputs">
            <a:extLst>
              <a:ext uri="{FF2B5EF4-FFF2-40B4-BE49-F238E27FC236}">
                <a16:creationId xmlns:a16="http://schemas.microsoft.com/office/drawing/2014/main" id="{5C24F074-6990-4DB0-A4F8-ECBA5051DA04}"/>
              </a:ext>
            </a:extLst>
          </p:cNvPr>
          <p:cNvGrpSpPr/>
          <p:nvPr/>
        </p:nvGrpSpPr>
        <p:grpSpPr>
          <a:xfrm rot="5400000">
            <a:off x="3784110" y="-862306"/>
            <a:ext cx="1236702" cy="3387085"/>
            <a:chOff x="322566" y="1583529"/>
            <a:chExt cx="1236702" cy="4762135"/>
          </a:xfrm>
        </p:grpSpPr>
        <p:sp>
          <p:nvSpPr>
            <p:cNvPr id="93" name="Left Brace 92">
              <a:extLst>
                <a:ext uri="{FF2B5EF4-FFF2-40B4-BE49-F238E27FC236}">
                  <a16:creationId xmlns:a16="http://schemas.microsoft.com/office/drawing/2014/main" id="{8A03FC53-8D5F-4761-96D9-D7E28861A39A}"/>
                </a:ext>
              </a:extLst>
            </p:cNvPr>
            <p:cNvSpPr/>
            <p:nvPr/>
          </p:nvSpPr>
          <p:spPr>
            <a:xfrm>
              <a:off x="1070632" y="1583529"/>
              <a:ext cx="488636" cy="4762135"/>
            </a:xfrm>
            <a:prstGeom prst="leftBrace">
              <a:avLst>
                <a:gd name="adj1" fmla="val 93285"/>
                <a:gd name="adj2" fmla="val 37129"/>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a:extLst>
                <a:ext uri="{FF2B5EF4-FFF2-40B4-BE49-F238E27FC236}">
                  <a16:creationId xmlns:a16="http://schemas.microsoft.com/office/drawing/2014/main" id="{82134D8D-BB2D-4B7D-B2E8-D9CC6B682C88}"/>
                </a:ext>
              </a:extLst>
            </p:cNvPr>
            <p:cNvSpPr txBox="1"/>
            <p:nvPr/>
          </p:nvSpPr>
          <p:spPr>
            <a:xfrm rot="16200000">
              <a:off x="-1113698" y="3058856"/>
              <a:ext cx="3518860" cy="646331"/>
            </a:xfrm>
            <a:prstGeom prst="rect">
              <a:avLst/>
            </a:prstGeom>
            <a:noFill/>
          </p:spPr>
          <p:txBody>
            <a:bodyPr wrap="none" rtlCol="0">
              <a:spAutoFit/>
            </a:bodyPr>
            <a:lstStyle/>
            <a:p>
              <a:r>
                <a:rPr lang="en-US" sz="3600" dirty="0"/>
                <a:t>hidden layer</a:t>
              </a:r>
            </a:p>
          </p:txBody>
        </p:sp>
      </p:grpSp>
      <p:grpSp>
        <p:nvGrpSpPr>
          <p:cNvPr id="101" name="inputs">
            <a:extLst>
              <a:ext uri="{FF2B5EF4-FFF2-40B4-BE49-F238E27FC236}">
                <a16:creationId xmlns:a16="http://schemas.microsoft.com/office/drawing/2014/main" id="{D5ADF44F-446F-43A2-955B-FA1603B8D954}"/>
              </a:ext>
            </a:extLst>
          </p:cNvPr>
          <p:cNvGrpSpPr/>
          <p:nvPr/>
        </p:nvGrpSpPr>
        <p:grpSpPr>
          <a:xfrm rot="5400000">
            <a:off x="7533986" y="-868487"/>
            <a:ext cx="1236700" cy="3387085"/>
            <a:chOff x="322568" y="1583529"/>
            <a:chExt cx="1236700" cy="4762135"/>
          </a:xfrm>
        </p:grpSpPr>
        <p:sp>
          <p:nvSpPr>
            <p:cNvPr id="102" name="Left Brace 101">
              <a:extLst>
                <a:ext uri="{FF2B5EF4-FFF2-40B4-BE49-F238E27FC236}">
                  <a16:creationId xmlns:a16="http://schemas.microsoft.com/office/drawing/2014/main" id="{27ABE68A-96D6-4F9F-86BF-226241FD5861}"/>
                </a:ext>
              </a:extLst>
            </p:cNvPr>
            <p:cNvSpPr/>
            <p:nvPr/>
          </p:nvSpPr>
          <p:spPr>
            <a:xfrm>
              <a:off x="1070632" y="1583529"/>
              <a:ext cx="488636" cy="4762135"/>
            </a:xfrm>
            <a:prstGeom prst="leftBrace">
              <a:avLst>
                <a:gd name="adj1" fmla="val 93285"/>
                <a:gd name="adj2" fmla="val 37129"/>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TextBox 102">
              <a:extLst>
                <a:ext uri="{FF2B5EF4-FFF2-40B4-BE49-F238E27FC236}">
                  <a16:creationId xmlns:a16="http://schemas.microsoft.com/office/drawing/2014/main" id="{2D9C25A0-44DD-46D1-86FF-FE0715B7A169}"/>
                </a:ext>
              </a:extLst>
            </p:cNvPr>
            <p:cNvSpPr txBox="1"/>
            <p:nvPr/>
          </p:nvSpPr>
          <p:spPr>
            <a:xfrm rot="16200000">
              <a:off x="-1096658" y="3075893"/>
              <a:ext cx="3484783" cy="646331"/>
            </a:xfrm>
            <a:prstGeom prst="rect">
              <a:avLst/>
            </a:prstGeom>
            <a:noFill/>
          </p:spPr>
          <p:txBody>
            <a:bodyPr wrap="none" rtlCol="0">
              <a:spAutoFit/>
            </a:bodyPr>
            <a:lstStyle/>
            <a:p>
              <a:r>
                <a:rPr lang="en-US" sz="3600" dirty="0"/>
                <a:t>output layer</a:t>
              </a:r>
            </a:p>
          </p:txBody>
        </p:sp>
      </p:grpSp>
      <p:grpSp>
        <p:nvGrpSpPr>
          <p:cNvPr id="104" name="inputs">
            <a:extLst>
              <a:ext uri="{FF2B5EF4-FFF2-40B4-BE49-F238E27FC236}">
                <a16:creationId xmlns:a16="http://schemas.microsoft.com/office/drawing/2014/main" id="{9C3E551F-10D3-41A4-80F9-DA43059433FF}"/>
              </a:ext>
            </a:extLst>
          </p:cNvPr>
          <p:cNvGrpSpPr/>
          <p:nvPr/>
        </p:nvGrpSpPr>
        <p:grpSpPr>
          <a:xfrm rot="5400000">
            <a:off x="678916" y="-314168"/>
            <a:ext cx="1247149" cy="2287358"/>
            <a:chOff x="312119" y="1583529"/>
            <a:chExt cx="1247149" cy="4762135"/>
          </a:xfrm>
        </p:grpSpPr>
        <p:sp>
          <p:nvSpPr>
            <p:cNvPr id="105" name="Left Brace 104">
              <a:extLst>
                <a:ext uri="{FF2B5EF4-FFF2-40B4-BE49-F238E27FC236}">
                  <a16:creationId xmlns:a16="http://schemas.microsoft.com/office/drawing/2014/main" id="{129B9257-E772-43A8-948B-3CFB08F5ED59}"/>
                </a:ext>
              </a:extLst>
            </p:cNvPr>
            <p:cNvSpPr/>
            <p:nvPr/>
          </p:nvSpPr>
          <p:spPr>
            <a:xfrm>
              <a:off x="1070632" y="1583529"/>
              <a:ext cx="488636" cy="4762135"/>
            </a:xfrm>
            <a:prstGeom prst="leftBrace">
              <a:avLst>
                <a:gd name="adj1" fmla="val 93285"/>
                <a:gd name="adj2" fmla="val 58512"/>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TextBox 105">
              <a:extLst>
                <a:ext uri="{FF2B5EF4-FFF2-40B4-BE49-F238E27FC236}">
                  <a16:creationId xmlns:a16="http://schemas.microsoft.com/office/drawing/2014/main" id="{F335AE9F-1E21-4CDE-875B-B805E820CB85}"/>
                </a:ext>
              </a:extLst>
            </p:cNvPr>
            <p:cNvSpPr txBox="1"/>
            <p:nvPr/>
          </p:nvSpPr>
          <p:spPr>
            <a:xfrm rot="16200000">
              <a:off x="-1639654" y="3747559"/>
              <a:ext cx="4549877" cy="646331"/>
            </a:xfrm>
            <a:prstGeom prst="rect">
              <a:avLst/>
            </a:prstGeom>
            <a:noFill/>
          </p:spPr>
          <p:txBody>
            <a:bodyPr wrap="none" rtlCol="0">
              <a:spAutoFit/>
            </a:bodyPr>
            <a:lstStyle/>
            <a:p>
              <a:r>
                <a:rPr lang="en-US" sz="3600" dirty="0"/>
                <a:t>input layer</a:t>
              </a:r>
            </a:p>
          </p:txBody>
        </p:sp>
      </p:grpSp>
    </p:spTree>
    <p:extLst>
      <p:ext uri="{BB962C8B-B14F-4D97-AF65-F5344CB8AC3E}">
        <p14:creationId xmlns:p14="http://schemas.microsoft.com/office/powerpoint/2010/main" val="197203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2000"/>
                                        <p:tgtEl>
                                          <p:spTgt spid="50"/>
                                        </p:tgtEl>
                                      </p:cBhvr>
                                    </p:animEffect>
                                  </p:childTnLst>
                                </p:cTn>
                              </p:par>
                            </p:childTnLst>
                          </p:cTn>
                        </p:par>
                        <p:par>
                          <p:cTn id="8" fill="hold">
                            <p:stCondLst>
                              <p:cond delay="2000"/>
                            </p:stCondLst>
                            <p:childTnLst>
                              <p:par>
                                <p:cTn id="9" presetID="2" presetClass="entr" presetSubtype="2"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1000" fill="hold"/>
                                        <p:tgtEl>
                                          <p:spTgt spid="64"/>
                                        </p:tgtEl>
                                        <p:attrNameLst>
                                          <p:attrName>ppt_x</p:attrName>
                                        </p:attrNameLst>
                                      </p:cBhvr>
                                      <p:tavLst>
                                        <p:tav tm="0">
                                          <p:val>
                                            <p:strVal val="1+#ppt_w/2"/>
                                          </p:val>
                                        </p:tav>
                                        <p:tav tm="100000">
                                          <p:val>
                                            <p:strVal val="#ppt_x"/>
                                          </p:val>
                                        </p:tav>
                                      </p:tavLst>
                                    </p:anim>
                                    <p:anim calcmode="lin" valueType="num">
                                      <p:cBhvr additive="base">
                                        <p:cTn id="12" dur="10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000"/>
                                        <p:tgtEl>
                                          <p:spTgt spid="16"/>
                                        </p:tgtEl>
                                      </p:cBhvr>
                                    </p:animEffect>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75"/>
                                        </p:tgtEl>
                                        <p:attrNameLst>
                                          <p:attrName>style.visibility</p:attrName>
                                        </p:attrNameLst>
                                      </p:cBhvr>
                                      <p:to>
                                        <p:strVal val="visible"/>
                                      </p:to>
                                    </p:set>
                                    <p:anim calcmode="lin" valueType="num">
                                      <p:cBhvr additive="base">
                                        <p:cTn id="31" dur="1000" fill="hold"/>
                                        <p:tgtEl>
                                          <p:spTgt spid="75"/>
                                        </p:tgtEl>
                                        <p:attrNameLst>
                                          <p:attrName>ppt_x</p:attrName>
                                        </p:attrNameLst>
                                      </p:cBhvr>
                                      <p:tavLst>
                                        <p:tav tm="0">
                                          <p:val>
                                            <p:strVal val="#ppt_x"/>
                                          </p:val>
                                        </p:tav>
                                        <p:tav tm="100000">
                                          <p:val>
                                            <p:strVal val="#ppt_x"/>
                                          </p:val>
                                        </p:tav>
                                      </p:tavLst>
                                    </p:anim>
                                    <p:anim calcmode="lin" valueType="num">
                                      <p:cBhvr additive="base">
                                        <p:cTn id="32" dur="1000" fill="hold"/>
                                        <p:tgtEl>
                                          <p:spTgt spid="75"/>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1000" fill="hold"/>
                                        <p:tgtEl>
                                          <p:spTgt spid="34"/>
                                        </p:tgtEl>
                                        <p:attrNameLst>
                                          <p:attrName>ppt_x</p:attrName>
                                        </p:attrNameLst>
                                      </p:cBhvr>
                                      <p:tavLst>
                                        <p:tav tm="0">
                                          <p:val>
                                            <p:strVal val="#ppt_x"/>
                                          </p:val>
                                        </p:tav>
                                        <p:tav tm="100000">
                                          <p:val>
                                            <p:strVal val="#ppt_x"/>
                                          </p:val>
                                        </p:tav>
                                      </p:tavLst>
                                    </p:anim>
                                    <p:anim calcmode="lin" valueType="num">
                                      <p:cBhvr additive="base">
                                        <p:cTn id="37"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20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20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2000"/>
                                        <p:tgtEl>
                                          <p:spTgt spid="81"/>
                                        </p:tgtEl>
                                      </p:cBhvr>
                                    </p:animEffect>
                                  </p:childTnLst>
                                </p:cTn>
                              </p:par>
                            </p:childTnLst>
                          </p:cTn>
                        </p:par>
                        <p:par>
                          <p:cTn id="58" fill="hold">
                            <p:stCondLst>
                              <p:cond delay="2000"/>
                            </p:stCondLst>
                            <p:childTnLst>
                              <p:par>
                                <p:cTn id="59" presetID="2" presetClass="entr" presetSubtype="8" fill="hold" nodeType="afterEffect">
                                  <p:stCondLst>
                                    <p:cond delay="0"/>
                                  </p:stCondLst>
                                  <p:childTnLst>
                                    <p:set>
                                      <p:cBhvr>
                                        <p:cTn id="60" dur="1" fill="hold">
                                          <p:stCondLst>
                                            <p:cond delay="0"/>
                                          </p:stCondLst>
                                        </p:cTn>
                                        <p:tgtEl>
                                          <p:spTgt spid="92"/>
                                        </p:tgtEl>
                                        <p:attrNameLst>
                                          <p:attrName>style.visibility</p:attrName>
                                        </p:attrNameLst>
                                      </p:cBhvr>
                                      <p:to>
                                        <p:strVal val="visible"/>
                                      </p:to>
                                    </p:set>
                                    <p:anim calcmode="lin" valueType="num">
                                      <p:cBhvr additive="base">
                                        <p:cTn id="61" dur="1000" fill="hold"/>
                                        <p:tgtEl>
                                          <p:spTgt spid="92"/>
                                        </p:tgtEl>
                                        <p:attrNameLst>
                                          <p:attrName>ppt_x</p:attrName>
                                        </p:attrNameLst>
                                      </p:cBhvr>
                                      <p:tavLst>
                                        <p:tav tm="0">
                                          <p:val>
                                            <p:strVal val="0-#ppt_w/2"/>
                                          </p:val>
                                        </p:tav>
                                        <p:tav tm="100000">
                                          <p:val>
                                            <p:strVal val="#ppt_x"/>
                                          </p:val>
                                        </p:tav>
                                      </p:tavLst>
                                    </p:anim>
                                    <p:anim calcmode="lin" valueType="num">
                                      <p:cBhvr additive="base">
                                        <p:cTn id="62" dur="1000" fill="hold"/>
                                        <p:tgtEl>
                                          <p:spTgt spid="92"/>
                                        </p:tgtEl>
                                        <p:attrNameLst>
                                          <p:attrName>ppt_y</p:attrName>
                                        </p:attrNameLst>
                                      </p:cBhvr>
                                      <p:tavLst>
                                        <p:tav tm="0">
                                          <p:val>
                                            <p:strVal val="#ppt_y"/>
                                          </p:val>
                                        </p:tav>
                                        <p:tav tm="100000">
                                          <p:val>
                                            <p:strVal val="#ppt_y"/>
                                          </p:val>
                                        </p:tav>
                                      </p:tavLst>
                                    </p:anim>
                                  </p:childTnLst>
                                </p:cTn>
                              </p:par>
                            </p:childTnLst>
                          </p:cTn>
                        </p:par>
                        <p:par>
                          <p:cTn id="63" fill="hold">
                            <p:stCondLst>
                              <p:cond delay="3000"/>
                            </p:stCondLst>
                            <p:childTnLst>
                              <p:par>
                                <p:cTn id="64" presetID="2" presetClass="entr" presetSubtype="8" fill="hold" nodeType="afterEffect">
                                  <p:stCondLst>
                                    <p:cond delay="0"/>
                                  </p:stCondLst>
                                  <p:childTnLst>
                                    <p:set>
                                      <p:cBhvr>
                                        <p:cTn id="65" dur="1" fill="hold">
                                          <p:stCondLst>
                                            <p:cond delay="0"/>
                                          </p:stCondLst>
                                        </p:cTn>
                                        <p:tgtEl>
                                          <p:spTgt spid="101"/>
                                        </p:tgtEl>
                                        <p:attrNameLst>
                                          <p:attrName>style.visibility</p:attrName>
                                        </p:attrNameLst>
                                      </p:cBhvr>
                                      <p:to>
                                        <p:strVal val="visible"/>
                                      </p:to>
                                    </p:set>
                                    <p:anim calcmode="lin" valueType="num">
                                      <p:cBhvr additive="base">
                                        <p:cTn id="66" dur="1000" fill="hold"/>
                                        <p:tgtEl>
                                          <p:spTgt spid="101"/>
                                        </p:tgtEl>
                                        <p:attrNameLst>
                                          <p:attrName>ppt_x</p:attrName>
                                        </p:attrNameLst>
                                      </p:cBhvr>
                                      <p:tavLst>
                                        <p:tav tm="0">
                                          <p:val>
                                            <p:strVal val="0-#ppt_w/2"/>
                                          </p:val>
                                        </p:tav>
                                        <p:tav tm="100000">
                                          <p:val>
                                            <p:strVal val="#ppt_x"/>
                                          </p:val>
                                        </p:tav>
                                      </p:tavLst>
                                    </p:anim>
                                    <p:anim calcmode="lin" valueType="num">
                                      <p:cBhvr additive="base">
                                        <p:cTn id="67" dur="1000" fill="hold"/>
                                        <p:tgtEl>
                                          <p:spTgt spid="101"/>
                                        </p:tgtEl>
                                        <p:attrNameLst>
                                          <p:attrName>ppt_y</p:attrName>
                                        </p:attrNameLst>
                                      </p:cBhvr>
                                      <p:tavLst>
                                        <p:tav tm="0">
                                          <p:val>
                                            <p:strVal val="#ppt_y"/>
                                          </p:val>
                                        </p:tav>
                                        <p:tav tm="100000">
                                          <p:val>
                                            <p:strVal val="#ppt_y"/>
                                          </p:val>
                                        </p:tav>
                                      </p:tavLst>
                                    </p:anim>
                                  </p:childTnLst>
                                </p:cTn>
                              </p:par>
                            </p:childTnLst>
                          </p:cTn>
                        </p:par>
                        <p:par>
                          <p:cTn id="68" fill="hold">
                            <p:stCondLst>
                              <p:cond delay="4000"/>
                            </p:stCondLst>
                            <p:childTnLst>
                              <p:par>
                                <p:cTn id="69" presetID="2" presetClass="entr" presetSubtype="8" fill="hold" nodeType="afterEffect">
                                  <p:stCondLst>
                                    <p:cond delay="0"/>
                                  </p:stCondLst>
                                  <p:childTnLst>
                                    <p:set>
                                      <p:cBhvr>
                                        <p:cTn id="70" dur="1" fill="hold">
                                          <p:stCondLst>
                                            <p:cond delay="0"/>
                                          </p:stCondLst>
                                        </p:cTn>
                                        <p:tgtEl>
                                          <p:spTgt spid="104"/>
                                        </p:tgtEl>
                                        <p:attrNameLst>
                                          <p:attrName>style.visibility</p:attrName>
                                        </p:attrNameLst>
                                      </p:cBhvr>
                                      <p:to>
                                        <p:strVal val="visible"/>
                                      </p:to>
                                    </p:set>
                                    <p:anim calcmode="lin" valueType="num">
                                      <p:cBhvr additive="base">
                                        <p:cTn id="71" dur="1000" fill="hold"/>
                                        <p:tgtEl>
                                          <p:spTgt spid="104"/>
                                        </p:tgtEl>
                                        <p:attrNameLst>
                                          <p:attrName>ppt_x</p:attrName>
                                        </p:attrNameLst>
                                      </p:cBhvr>
                                      <p:tavLst>
                                        <p:tav tm="0">
                                          <p:val>
                                            <p:strVal val="0-#ppt_w/2"/>
                                          </p:val>
                                        </p:tav>
                                        <p:tav tm="100000">
                                          <p:val>
                                            <p:strVal val="#ppt_x"/>
                                          </p:val>
                                        </p:tav>
                                      </p:tavLst>
                                    </p:anim>
                                    <p:anim calcmode="lin" valueType="num">
                                      <p:cBhvr additive="base">
                                        <p:cTn id="72" dur="1000" fill="hold"/>
                                        <p:tgtEl>
                                          <p:spTgt spid="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0" grpId="0"/>
      <p:bldP spid="64"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F1D393E5-C876-4FE1-94B7-2DEEC9B5F388}"/>
              </a:ext>
            </a:extLst>
          </p:cNvPr>
          <p:cNvCxnSpPr>
            <a:cxnSpLocks/>
            <a:stCxn id="2" idx="6"/>
            <a:endCxn id="53" idx="1"/>
          </p:cNvCxnSpPr>
          <p:nvPr/>
        </p:nvCxnSpPr>
        <p:spPr>
          <a:xfrm>
            <a:off x="5578151" y="2689545"/>
            <a:ext cx="1972467" cy="424255"/>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799E481-9039-4A80-840D-5213D168ED21}"/>
              </a:ext>
            </a:extLst>
          </p:cNvPr>
          <p:cNvCxnSpPr>
            <a:cxnSpLocks/>
            <a:stCxn id="83" idx="3"/>
            <a:endCxn id="2" idx="3"/>
          </p:cNvCxnSpPr>
          <p:nvPr/>
        </p:nvCxnSpPr>
        <p:spPr>
          <a:xfrm flipV="1">
            <a:off x="2213167" y="3248264"/>
            <a:ext cx="1249169" cy="2162446"/>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D8C9627C-5193-41DA-AB46-939C46A27E1C}"/>
              </a:ext>
            </a:extLst>
          </p:cNvPr>
          <p:cNvGrpSpPr/>
          <p:nvPr/>
        </p:nvGrpSpPr>
        <p:grpSpPr>
          <a:xfrm>
            <a:off x="3099319" y="1899397"/>
            <a:ext cx="2478832" cy="1580296"/>
            <a:chOff x="3099319" y="2409755"/>
            <a:chExt cx="2478832" cy="1580296"/>
          </a:xfrm>
        </p:grpSpPr>
        <p:sp>
          <p:nvSpPr>
            <p:cNvPr id="2" name="Oval 1">
              <a:extLst>
                <a:ext uri="{FF2B5EF4-FFF2-40B4-BE49-F238E27FC236}">
                  <a16:creationId xmlns:a16="http://schemas.microsoft.com/office/drawing/2014/main" id="{A607762E-A8CB-4AD3-BD3D-9E6988B08604}"/>
                </a:ext>
              </a:extLst>
            </p:cNvPr>
            <p:cNvSpPr/>
            <p:nvPr/>
          </p:nvSpPr>
          <p:spPr>
            <a:xfrm>
              <a:off x="3099319" y="2409755"/>
              <a:ext cx="2478832" cy="1580296"/>
            </a:xfrm>
            <a:prstGeom prst="ellipse">
              <a:avLst/>
            </a:prstGeom>
            <a:solidFill>
              <a:schemeClr val="accent1">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node divider">
              <a:extLst>
                <a:ext uri="{FF2B5EF4-FFF2-40B4-BE49-F238E27FC236}">
                  <a16:creationId xmlns:a16="http://schemas.microsoft.com/office/drawing/2014/main" id="{23D96383-F792-49B6-AB29-BD05DD23B80F}"/>
                </a:ext>
              </a:extLst>
            </p:cNvPr>
            <p:cNvCxnSpPr>
              <a:cxnSpLocks/>
              <a:stCxn id="2" idx="0"/>
              <a:endCxn id="2" idx="4"/>
            </p:cNvCxnSpPr>
            <p:nvPr/>
          </p:nvCxnSpPr>
          <p:spPr>
            <a:xfrm>
              <a:off x="4338735" y="2409755"/>
              <a:ext cx="0" cy="158029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summation symbol">
              <a:extLst>
                <a:ext uri="{FF2B5EF4-FFF2-40B4-BE49-F238E27FC236}">
                  <a16:creationId xmlns:a16="http://schemas.microsoft.com/office/drawing/2014/main" id="{478EF2D6-AEA9-4AA8-B482-B2E7E2929599}"/>
                </a:ext>
              </a:extLst>
            </p:cNvPr>
            <p:cNvSpPr txBox="1"/>
            <p:nvPr/>
          </p:nvSpPr>
          <p:spPr>
            <a:xfrm>
              <a:off x="3505355" y="2519733"/>
              <a:ext cx="654346" cy="1323439"/>
            </a:xfrm>
            <a:prstGeom prst="rect">
              <a:avLst/>
            </a:prstGeom>
            <a:noFill/>
          </p:spPr>
          <p:txBody>
            <a:bodyPr wrap="square" rtlCol="0">
              <a:spAutoFit/>
            </a:bodyPr>
            <a:lstStyle/>
            <a:p>
              <a:r>
                <a:rPr lang="el-GR" sz="8000" dirty="0"/>
                <a:t>Σ</a:t>
              </a:r>
              <a:endParaRPr lang="en-US" sz="8000" dirty="0"/>
            </a:p>
          </p:txBody>
        </p:sp>
        <p:cxnSp>
          <p:nvCxnSpPr>
            <p:cNvPr id="16" name="step symbol">
              <a:extLst>
                <a:ext uri="{FF2B5EF4-FFF2-40B4-BE49-F238E27FC236}">
                  <a16:creationId xmlns:a16="http://schemas.microsoft.com/office/drawing/2014/main" id="{303E8858-DFDE-485B-820F-B7FB90E46CE2}"/>
                </a:ext>
              </a:extLst>
            </p:cNvPr>
            <p:cNvCxnSpPr>
              <a:cxnSpLocks/>
            </p:cNvCxnSpPr>
            <p:nvPr/>
          </p:nvCxnSpPr>
          <p:spPr>
            <a:xfrm flipV="1">
              <a:off x="4491109" y="2896869"/>
              <a:ext cx="746449" cy="569166"/>
            </a:xfrm>
            <a:prstGeom prst="bentConnector3">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37F09429-0594-42B4-82A5-B24609C66315}"/>
              </a:ext>
            </a:extLst>
          </p:cNvPr>
          <p:cNvCxnSpPr>
            <a:cxnSpLocks/>
            <a:stCxn id="82" idx="3"/>
            <a:endCxn id="2" idx="2"/>
          </p:cNvCxnSpPr>
          <p:nvPr/>
        </p:nvCxnSpPr>
        <p:spPr>
          <a:xfrm>
            <a:off x="2202912" y="2000180"/>
            <a:ext cx="896407" cy="689365"/>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output variable">
            <a:extLst>
              <a:ext uri="{FF2B5EF4-FFF2-40B4-BE49-F238E27FC236}">
                <a16:creationId xmlns:a16="http://schemas.microsoft.com/office/drawing/2014/main" id="{BAA6C886-3C19-4C62-BEC5-A79A5B838B80}"/>
              </a:ext>
            </a:extLst>
          </p:cNvPr>
          <p:cNvSpPr txBox="1"/>
          <p:nvPr/>
        </p:nvSpPr>
        <p:spPr>
          <a:xfrm>
            <a:off x="10946995" y="3194174"/>
            <a:ext cx="463588" cy="830997"/>
          </a:xfrm>
          <a:prstGeom prst="rect">
            <a:avLst/>
          </a:prstGeom>
          <a:noFill/>
        </p:spPr>
        <p:txBody>
          <a:bodyPr wrap="none" rtlCol="0">
            <a:spAutoFit/>
          </a:bodyPr>
          <a:lstStyle/>
          <a:p>
            <a:r>
              <a:rPr lang="en-US" sz="4800" dirty="0"/>
              <a:t>y</a:t>
            </a:r>
            <a:endParaRPr lang="en-US" sz="4800" baseline="-25000" dirty="0"/>
          </a:p>
        </p:txBody>
      </p:sp>
      <p:sp>
        <p:nvSpPr>
          <p:cNvPr id="64" name="output">
            <a:extLst>
              <a:ext uri="{FF2B5EF4-FFF2-40B4-BE49-F238E27FC236}">
                <a16:creationId xmlns:a16="http://schemas.microsoft.com/office/drawing/2014/main" id="{C121EDEF-86CC-485B-B3EA-D07B64FCE677}"/>
              </a:ext>
            </a:extLst>
          </p:cNvPr>
          <p:cNvSpPr txBox="1"/>
          <p:nvPr/>
        </p:nvSpPr>
        <p:spPr>
          <a:xfrm>
            <a:off x="10447659" y="2878544"/>
            <a:ext cx="1462260" cy="646331"/>
          </a:xfrm>
          <a:prstGeom prst="rect">
            <a:avLst/>
          </a:prstGeom>
          <a:noFill/>
        </p:spPr>
        <p:txBody>
          <a:bodyPr wrap="none" rtlCol="0">
            <a:spAutoFit/>
          </a:bodyPr>
          <a:lstStyle/>
          <a:p>
            <a:r>
              <a:rPr lang="en-US" sz="3600" dirty="0"/>
              <a:t>output</a:t>
            </a:r>
          </a:p>
        </p:txBody>
      </p:sp>
      <p:grpSp>
        <p:nvGrpSpPr>
          <p:cNvPr id="75" name="weights">
            <a:extLst>
              <a:ext uri="{FF2B5EF4-FFF2-40B4-BE49-F238E27FC236}">
                <a16:creationId xmlns:a16="http://schemas.microsoft.com/office/drawing/2014/main" id="{45F7CEAC-F6EF-4196-A271-99B393BC7C18}"/>
              </a:ext>
            </a:extLst>
          </p:cNvPr>
          <p:cNvGrpSpPr/>
          <p:nvPr/>
        </p:nvGrpSpPr>
        <p:grpSpPr>
          <a:xfrm>
            <a:off x="195246" y="503286"/>
            <a:ext cx="2160528" cy="1372119"/>
            <a:chOff x="1820411" y="5510562"/>
            <a:chExt cx="2160528" cy="1372119"/>
          </a:xfrm>
        </p:grpSpPr>
        <p:pic>
          <p:nvPicPr>
            <p:cNvPr id="76" name="Graphic 75" descr="Arrow: Counterclockwise curve">
              <a:extLst>
                <a:ext uri="{FF2B5EF4-FFF2-40B4-BE49-F238E27FC236}">
                  <a16:creationId xmlns:a16="http://schemas.microsoft.com/office/drawing/2014/main" id="{6FF31F91-EDC9-4EFD-9FE2-DA4E31449472}"/>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0491116" flipH="1">
              <a:off x="3179287" y="6189516"/>
              <a:ext cx="693165" cy="693165"/>
            </a:xfrm>
            <a:prstGeom prst="rect">
              <a:avLst/>
            </a:prstGeom>
          </p:spPr>
        </p:pic>
        <p:sp>
          <p:nvSpPr>
            <p:cNvPr id="77" name="TextBox 76">
              <a:extLst>
                <a:ext uri="{FF2B5EF4-FFF2-40B4-BE49-F238E27FC236}">
                  <a16:creationId xmlns:a16="http://schemas.microsoft.com/office/drawing/2014/main" id="{826E10B2-BA4C-4DA3-A5DB-8A8A7A241498}"/>
                </a:ext>
              </a:extLst>
            </p:cNvPr>
            <p:cNvSpPr txBox="1"/>
            <p:nvPr/>
          </p:nvSpPr>
          <p:spPr>
            <a:xfrm>
              <a:off x="1820411" y="5510562"/>
              <a:ext cx="2160528" cy="954107"/>
            </a:xfrm>
            <a:prstGeom prst="rect">
              <a:avLst/>
            </a:prstGeom>
            <a:noFill/>
          </p:spPr>
          <p:txBody>
            <a:bodyPr wrap="none" rtlCol="0">
              <a:spAutoFit/>
            </a:bodyPr>
            <a:lstStyle/>
            <a:p>
              <a:r>
                <a:rPr lang="en-US" sz="2800" dirty="0"/>
                <a:t>x-coordinate/</a:t>
              </a:r>
            </a:p>
            <a:p>
              <a:r>
                <a:rPr lang="en-US" sz="2800" dirty="0"/>
                <a:t>1</a:t>
              </a:r>
              <a:r>
                <a:rPr lang="en-US" sz="2800" baseline="30000" dirty="0"/>
                <a:t>st</a:t>
              </a:r>
              <a:r>
                <a:rPr lang="en-US" sz="2800" dirty="0"/>
                <a:t> operand</a:t>
              </a:r>
            </a:p>
          </p:txBody>
        </p:sp>
      </p:grpSp>
      <p:grpSp>
        <p:nvGrpSpPr>
          <p:cNvPr id="34" name="weights">
            <a:extLst>
              <a:ext uri="{FF2B5EF4-FFF2-40B4-BE49-F238E27FC236}">
                <a16:creationId xmlns:a16="http://schemas.microsoft.com/office/drawing/2014/main" id="{97F3B4BB-9F7C-4610-BFF3-74C365DE978E}"/>
              </a:ext>
            </a:extLst>
          </p:cNvPr>
          <p:cNvGrpSpPr/>
          <p:nvPr/>
        </p:nvGrpSpPr>
        <p:grpSpPr>
          <a:xfrm>
            <a:off x="184405" y="5235292"/>
            <a:ext cx="2166940" cy="1457883"/>
            <a:chOff x="2869957" y="6217538"/>
            <a:chExt cx="2166940" cy="1457883"/>
          </a:xfrm>
        </p:grpSpPr>
        <p:pic>
          <p:nvPicPr>
            <p:cNvPr id="35" name="Graphic 34" descr="Arrow: Counterclockwise curve">
              <a:extLst>
                <a:ext uri="{FF2B5EF4-FFF2-40B4-BE49-F238E27FC236}">
                  <a16:creationId xmlns:a16="http://schemas.microsoft.com/office/drawing/2014/main" id="{2C59A782-2CA7-45F6-A6E1-5B776CB5E34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2709748" flipH="1">
              <a:off x="3312480" y="6217538"/>
              <a:ext cx="693165" cy="693165"/>
            </a:xfrm>
            <a:prstGeom prst="rect">
              <a:avLst/>
            </a:prstGeom>
          </p:spPr>
        </p:pic>
        <p:sp>
          <p:nvSpPr>
            <p:cNvPr id="36" name="TextBox 35">
              <a:extLst>
                <a:ext uri="{FF2B5EF4-FFF2-40B4-BE49-F238E27FC236}">
                  <a16:creationId xmlns:a16="http://schemas.microsoft.com/office/drawing/2014/main" id="{EBC14526-4F7C-453F-BB16-B16DC090F11A}"/>
                </a:ext>
              </a:extLst>
            </p:cNvPr>
            <p:cNvSpPr txBox="1"/>
            <p:nvPr/>
          </p:nvSpPr>
          <p:spPr>
            <a:xfrm>
              <a:off x="2869957" y="6721314"/>
              <a:ext cx="2166940" cy="954107"/>
            </a:xfrm>
            <a:prstGeom prst="rect">
              <a:avLst/>
            </a:prstGeom>
            <a:noFill/>
          </p:spPr>
          <p:txBody>
            <a:bodyPr wrap="none" rtlCol="0">
              <a:spAutoFit/>
            </a:bodyPr>
            <a:lstStyle/>
            <a:p>
              <a:r>
                <a:rPr lang="en-US" sz="2800" dirty="0"/>
                <a:t>y-coordinate/</a:t>
              </a:r>
            </a:p>
            <a:p>
              <a:r>
                <a:rPr lang="en-US" sz="2800" dirty="0"/>
                <a:t>2</a:t>
              </a:r>
              <a:r>
                <a:rPr lang="en-US" sz="2800" baseline="30000" dirty="0"/>
                <a:t>nd</a:t>
              </a:r>
              <a:r>
                <a:rPr lang="en-US" sz="2800" dirty="0"/>
                <a:t> operand</a:t>
              </a:r>
            </a:p>
          </p:txBody>
        </p:sp>
      </p:grpSp>
      <p:sp>
        <p:nvSpPr>
          <p:cNvPr id="53" name="Oval 52">
            <a:extLst>
              <a:ext uri="{FF2B5EF4-FFF2-40B4-BE49-F238E27FC236}">
                <a16:creationId xmlns:a16="http://schemas.microsoft.com/office/drawing/2014/main" id="{81F274DD-06B3-4445-A720-2FA963E5FBF3}"/>
              </a:ext>
            </a:extLst>
          </p:cNvPr>
          <p:cNvSpPr/>
          <p:nvPr/>
        </p:nvSpPr>
        <p:spPr>
          <a:xfrm>
            <a:off x="7187601" y="2882371"/>
            <a:ext cx="2478832" cy="1580296"/>
          </a:xfrm>
          <a:prstGeom prst="ellipse">
            <a:avLst/>
          </a:prstGeom>
          <a:solidFill>
            <a:schemeClr val="accent1">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Arrow Connector 57">
            <a:extLst>
              <a:ext uri="{FF2B5EF4-FFF2-40B4-BE49-F238E27FC236}">
                <a16:creationId xmlns:a16="http://schemas.microsoft.com/office/drawing/2014/main" id="{A172D3DC-1BBC-421D-9E39-0D4094B32802}"/>
              </a:ext>
            </a:extLst>
          </p:cNvPr>
          <p:cNvCxnSpPr>
            <a:cxnSpLocks/>
          </p:cNvCxnSpPr>
          <p:nvPr/>
        </p:nvCxnSpPr>
        <p:spPr>
          <a:xfrm flipV="1">
            <a:off x="9662763" y="3652105"/>
            <a:ext cx="1162871" cy="18451"/>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node divider">
            <a:extLst>
              <a:ext uri="{FF2B5EF4-FFF2-40B4-BE49-F238E27FC236}">
                <a16:creationId xmlns:a16="http://schemas.microsoft.com/office/drawing/2014/main" id="{B646278D-7B78-4029-92C3-5DF522A7E883}"/>
              </a:ext>
            </a:extLst>
          </p:cNvPr>
          <p:cNvCxnSpPr>
            <a:cxnSpLocks/>
          </p:cNvCxnSpPr>
          <p:nvPr/>
        </p:nvCxnSpPr>
        <p:spPr>
          <a:xfrm>
            <a:off x="8430574" y="2882371"/>
            <a:ext cx="0" cy="158029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summation symbol">
            <a:extLst>
              <a:ext uri="{FF2B5EF4-FFF2-40B4-BE49-F238E27FC236}">
                <a16:creationId xmlns:a16="http://schemas.microsoft.com/office/drawing/2014/main" id="{9ED50596-FB5E-4042-AD62-D6CB1E5F8180}"/>
              </a:ext>
            </a:extLst>
          </p:cNvPr>
          <p:cNvSpPr txBox="1"/>
          <p:nvPr/>
        </p:nvSpPr>
        <p:spPr>
          <a:xfrm>
            <a:off x="7597194" y="2992349"/>
            <a:ext cx="654346" cy="1323439"/>
          </a:xfrm>
          <a:prstGeom prst="rect">
            <a:avLst/>
          </a:prstGeom>
          <a:noFill/>
        </p:spPr>
        <p:txBody>
          <a:bodyPr wrap="square" rtlCol="0">
            <a:spAutoFit/>
          </a:bodyPr>
          <a:lstStyle/>
          <a:p>
            <a:r>
              <a:rPr lang="el-GR" sz="8000" dirty="0"/>
              <a:t>Σ</a:t>
            </a:r>
            <a:endParaRPr lang="en-US" sz="8000" dirty="0"/>
          </a:p>
        </p:txBody>
      </p:sp>
      <p:cxnSp>
        <p:nvCxnSpPr>
          <p:cNvPr id="61" name="step symbol">
            <a:extLst>
              <a:ext uri="{FF2B5EF4-FFF2-40B4-BE49-F238E27FC236}">
                <a16:creationId xmlns:a16="http://schemas.microsoft.com/office/drawing/2014/main" id="{51A1C605-CA9D-447A-86FC-A83579F4DB44}"/>
              </a:ext>
            </a:extLst>
          </p:cNvPr>
          <p:cNvCxnSpPr>
            <a:cxnSpLocks/>
          </p:cNvCxnSpPr>
          <p:nvPr/>
        </p:nvCxnSpPr>
        <p:spPr>
          <a:xfrm flipV="1">
            <a:off x="8582948" y="3369485"/>
            <a:ext cx="746449" cy="569166"/>
          </a:xfrm>
          <a:prstGeom prst="bentConnector3">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E5D1B7BC-39AE-4304-9620-6FC01364A0C5}"/>
              </a:ext>
            </a:extLst>
          </p:cNvPr>
          <p:cNvGrpSpPr/>
          <p:nvPr/>
        </p:nvGrpSpPr>
        <p:grpSpPr>
          <a:xfrm>
            <a:off x="2572449" y="5733743"/>
            <a:ext cx="1759408" cy="987856"/>
            <a:chOff x="4010452" y="5633300"/>
            <a:chExt cx="1759408" cy="987856"/>
          </a:xfrm>
        </p:grpSpPr>
        <p:grpSp>
          <p:nvGrpSpPr>
            <p:cNvPr id="57" name="weights">
              <a:extLst>
                <a:ext uri="{FF2B5EF4-FFF2-40B4-BE49-F238E27FC236}">
                  <a16:creationId xmlns:a16="http://schemas.microsoft.com/office/drawing/2014/main" id="{50FB0871-4966-4FCB-9A67-BBED46E1BACD}"/>
                </a:ext>
              </a:extLst>
            </p:cNvPr>
            <p:cNvGrpSpPr/>
            <p:nvPr/>
          </p:nvGrpSpPr>
          <p:grpSpPr>
            <a:xfrm>
              <a:off x="4414985" y="5927991"/>
              <a:ext cx="1354875" cy="693165"/>
              <a:chOff x="2818828" y="5584227"/>
              <a:chExt cx="1354875" cy="693165"/>
            </a:xfrm>
          </p:grpSpPr>
          <p:pic>
            <p:nvPicPr>
              <p:cNvPr id="73" name="Graphic 72" descr="Arrow: Counterclockwise curve">
                <a:extLst>
                  <a:ext uri="{FF2B5EF4-FFF2-40B4-BE49-F238E27FC236}">
                    <a16:creationId xmlns:a16="http://schemas.microsoft.com/office/drawing/2014/main" id="{DF43F800-8F13-409A-890D-9BE2575CBA9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5400000" flipV="1">
                <a:off x="2818828" y="5584227"/>
                <a:ext cx="693165" cy="693165"/>
              </a:xfrm>
              <a:prstGeom prst="rect">
                <a:avLst/>
              </a:prstGeom>
            </p:spPr>
          </p:pic>
          <p:sp>
            <p:nvSpPr>
              <p:cNvPr id="74" name="TextBox 73">
                <a:extLst>
                  <a:ext uri="{FF2B5EF4-FFF2-40B4-BE49-F238E27FC236}">
                    <a16:creationId xmlns:a16="http://schemas.microsoft.com/office/drawing/2014/main" id="{57382632-E897-4BF8-8765-698760AC14DE}"/>
                  </a:ext>
                </a:extLst>
              </p:cNvPr>
              <p:cNvSpPr txBox="1"/>
              <p:nvPr/>
            </p:nvSpPr>
            <p:spPr>
              <a:xfrm>
                <a:off x="3405544" y="5703322"/>
                <a:ext cx="768159" cy="523220"/>
              </a:xfrm>
              <a:prstGeom prst="rect">
                <a:avLst/>
              </a:prstGeom>
              <a:noFill/>
            </p:spPr>
            <p:txBody>
              <a:bodyPr wrap="none" rtlCol="0">
                <a:spAutoFit/>
              </a:bodyPr>
              <a:lstStyle/>
              <a:p>
                <a:r>
                  <a:rPr lang="en-US" sz="2800" dirty="0"/>
                  <a:t>bias</a:t>
                </a:r>
              </a:p>
            </p:txBody>
          </p:sp>
        </p:grpSp>
        <p:sp>
          <p:nvSpPr>
            <p:cNvPr id="65" name="TextBox 64">
              <a:extLst>
                <a:ext uri="{FF2B5EF4-FFF2-40B4-BE49-F238E27FC236}">
                  <a16:creationId xmlns:a16="http://schemas.microsoft.com/office/drawing/2014/main" id="{2D540997-50D9-4D93-B109-B7C27FAD45C2}"/>
                </a:ext>
              </a:extLst>
            </p:cNvPr>
            <p:cNvSpPr txBox="1"/>
            <p:nvPr/>
          </p:nvSpPr>
          <p:spPr>
            <a:xfrm>
              <a:off x="4010452" y="5633300"/>
              <a:ext cx="497252" cy="830997"/>
            </a:xfrm>
            <a:prstGeom prst="rect">
              <a:avLst/>
            </a:prstGeom>
            <a:noFill/>
          </p:spPr>
          <p:txBody>
            <a:bodyPr wrap="none" rtlCol="0">
              <a:spAutoFit/>
            </a:bodyPr>
            <a:lstStyle/>
            <a:p>
              <a:r>
                <a:rPr lang="en-US" sz="4800" dirty="0"/>
                <a:t>1</a:t>
              </a:r>
              <a:endParaRPr lang="en-US" sz="4800" baseline="-25000" dirty="0"/>
            </a:p>
          </p:txBody>
        </p:sp>
      </p:grpSp>
      <p:grpSp>
        <p:nvGrpSpPr>
          <p:cNvPr id="66" name="Group 65">
            <a:extLst>
              <a:ext uri="{FF2B5EF4-FFF2-40B4-BE49-F238E27FC236}">
                <a16:creationId xmlns:a16="http://schemas.microsoft.com/office/drawing/2014/main" id="{2A28ED12-EFE3-4B46-AA73-8FA1992AFB42}"/>
              </a:ext>
            </a:extLst>
          </p:cNvPr>
          <p:cNvGrpSpPr/>
          <p:nvPr/>
        </p:nvGrpSpPr>
        <p:grpSpPr>
          <a:xfrm>
            <a:off x="7361284" y="5112878"/>
            <a:ext cx="1224418" cy="1580297"/>
            <a:chOff x="4244849" y="5197036"/>
            <a:chExt cx="1224418" cy="1666943"/>
          </a:xfrm>
        </p:grpSpPr>
        <p:grpSp>
          <p:nvGrpSpPr>
            <p:cNvPr id="67" name="weights">
              <a:extLst>
                <a:ext uri="{FF2B5EF4-FFF2-40B4-BE49-F238E27FC236}">
                  <a16:creationId xmlns:a16="http://schemas.microsoft.com/office/drawing/2014/main" id="{02E15BFC-1AD4-44EA-8A15-2A6B6E347EEB}"/>
                </a:ext>
              </a:extLst>
            </p:cNvPr>
            <p:cNvGrpSpPr/>
            <p:nvPr/>
          </p:nvGrpSpPr>
          <p:grpSpPr>
            <a:xfrm>
              <a:off x="4319290" y="5906725"/>
              <a:ext cx="1149977" cy="957254"/>
              <a:chOff x="2723133" y="5562961"/>
              <a:chExt cx="1149977" cy="957254"/>
            </a:xfrm>
          </p:grpSpPr>
          <p:pic>
            <p:nvPicPr>
              <p:cNvPr id="69" name="Graphic 68" descr="Arrow: Counterclockwise curve">
                <a:extLst>
                  <a:ext uri="{FF2B5EF4-FFF2-40B4-BE49-F238E27FC236}">
                    <a16:creationId xmlns:a16="http://schemas.microsoft.com/office/drawing/2014/main" id="{90635A67-E6AE-4002-A095-F9E9CB35EFC0}"/>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8013434" flipV="1">
                <a:off x="2723133" y="5562961"/>
                <a:ext cx="693165" cy="693165"/>
              </a:xfrm>
              <a:prstGeom prst="rect">
                <a:avLst/>
              </a:prstGeom>
            </p:spPr>
          </p:pic>
          <p:sp>
            <p:nvSpPr>
              <p:cNvPr id="70" name="TextBox 69">
                <a:extLst>
                  <a:ext uri="{FF2B5EF4-FFF2-40B4-BE49-F238E27FC236}">
                    <a16:creationId xmlns:a16="http://schemas.microsoft.com/office/drawing/2014/main" id="{0E5E8588-BE44-45C6-B9F2-BD89B214E417}"/>
                  </a:ext>
                </a:extLst>
              </p:cNvPr>
              <p:cNvSpPr txBox="1"/>
              <p:nvPr/>
            </p:nvSpPr>
            <p:spPr>
              <a:xfrm>
                <a:off x="3104951" y="5996995"/>
                <a:ext cx="768159" cy="523220"/>
              </a:xfrm>
              <a:prstGeom prst="rect">
                <a:avLst/>
              </a:prstGeom>
              <a:noFill/>
            </p:spPr>
            <p:txBody>
              <a:bodyPr wrap="none" rtlCol="0">
                <a:spAutoFit/>
              </a:bodyPr>
              <a:lstStyle/>
              <a:p>
                <a:r>
                  <a:rPr lang="en-US" sz="2800" dirty="0"/>
                  <a:t>bias</a:t>
                </a:r>
              </a:p>
            </p:txBody>
          </p:sp>
        </p:grpSp>
        <p:sp>
          <p:nvSpPr>
            <p:cNvPr id="68" name="TextBox 67">
              <a:extLst>
                <a:ext uri="{FF2B5EF4-FFF2-40B4-BE49-F238E27FC236}">
                  <a16:creationId xmlns:a16="http://schemas.microsoft.com/office/drawing/2014/main" id="{5214D18A-8137-4ED9-A8C8-F01B10139856}"/>
                </a:ext>
              </a:extLst>
            </p:cNvPr>
            <p:cNvSpPr txBox="1"/>
            <p:nvPr/>
          </p:nvSpPr>
          <p:spPr>
            <a:xfrm>
              <a:off x="4244849" y="5197036"/>
              <a:ext cx="497252" cy="830997"/>
            </a:xfrm>
            <a:prstGeom prst="rect">
              <a:avLst/>
            </a:prstGeom>
            <a:noFill/>
          </p:spPr>
          <p:txBody>
            <a:bodyPr wrap="none" rtlCol="0">
              <a:spAutoFit/>
            </a:bodyPr>
            <a:lstStyle/>
            <a:p>
              <a:r>
                <a:rPr lang="en-US" sz="4800" dirty="0"/>
                <a:t>1</a:t>
              </a:r>
              <a:endParaRPr lang="en-US" sz="4800" baseline="-25000" dirty="0"/>
            </a:p>
          </p:txBody>
        </p:sp>
      </p:grpSp>
      <p:cxnSp>
        <p:nvCxnSpPr>
          <p:cNvPr id="78" name="Straight Arrow Connector 77">
            <a:extLst>
              <a:ext uri="{FF2B5EF4-FFF2-40B4-BE49-F238E27FC236}">
                <a16:creationId xmlns:a16="http://schemas.microsoft.com/office/drawing/2014/main" id="{13F39855-99BC-4488-ACC2-FEBCA4D8373A}"/>
              </a:ext>
            </a:extLst>
          </p:cNvPr>
          <p:cNvCxnSpPr>
            <a:cxnSpLocks/>
          </p:cNvCxnSpPr>
          <p:nvPr/>
        </p:nvCxnSpPr>
        <p:spPr>
          <a:xfrm flipV="1">
            <a:off x="7658858" y="4396047"/>
            <a:ext cx="314635" cy="825895"/>
          </a:xfrm>
          <a:prstGeom prst="straightConnector1">
            <a:avLst/>
          </a:prstGeom>
          <a:ln w="5715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5D20E0A-0C3E-4426-9192-7B1ADEA6F131}"/>
              </a:ext>
            </a:extLst>
          </p:cNvPr>
          <p:cNvSpPr txBox="1"/>
          <p:nvPr/>
        </p:nvSpPr>
        <p:spPr>
          <a:xfrm>
            <a:off x="3316190" y="4497908"/>
            <a:ext cx="612668" cy="461665"/>
          </a:xfrm>
          <a:prstGeom prst="rect">
            <a:avLst/>
          </a:prstGeom>
          <a:noFill/>
        </p:spPr>
        <p:txBody>
          <a:bodyPr wrap="none" rtlCol="0">
            <a:spAutoFit/>
          </a:bodyPr>
          <a:lstStyle/>
          <a:p>
            <a:r>
              <a:rPr lang="en-US" sz="2400" dirty="0">
                <a:solidFill>
                  <a:schemeClr val="tx2">
                    <a:lumMod val="75000"/>
                  </a:schemeClr>
                </a:solidFill>
              </a:rPr>
              <a:t>w</a:t>
            </a:r>
            <a:r>
              <a:rPr lang="en-US" sz="2400" baseline="-25000" dirty="0">
                <a:solidFill>
                  <a:schemeClr val="tx2">
                    <a:lumMod val="75000"/>
                  </a:schemeClr>
                </a:solidFill>
              </a:rPr>
              <a:t>13</a:t>
            </a:r>
          </a:p>
        </p:txBody>
      </p:sp>
      <p:grpSp>
        <p:nvGrpSpPr>
          <p:cNvPr id="81" name="input variables">
            <a:extLst>
              <a:ext uri="{FF2B5EF4-FFF2-40B4-BE49-F238E27FC236}">
                <a16:creationId xmlns:a16="http://schemas.microsoft.com/office/drawing/2014/main" id="{7EFBAB9D-B538-4716-BD57-52D2254C12CE}"/>
              </a:ext>
            </a:extLst>
          </p:cNvPr>
          <p:cNvGrpSpPr/>
          <p:nvPr/>
        </p:nvGrpSpPr>
        <p:grpSpPr>
          <a:xfrm>
            <a:off x="1543757" y="1584681"/>
            <a:ext cx="669410" cy="4241527"/>
            <a:chOff x="1543757" y="1308237"/>
            <a:chExt cx="669410" cy="4241527"/>
          </a:xfrm>
        </p:grpSpPr>
        <p:sp>
          <p:nvSpPr>
            <p:cNvPr id="82" name="TextBox 81">
              <a:extLst>
                <a:ext uri="{FF2B5EF4-FFF2-40B4-BE49-F238E27FC236}">
                  <a16:creationId xmlns:a16="http://schemas.microsoft.com/office/drawing/2014/main" id="{E9C43B31-B94D-455C-A56A-6E9CCF4CA321}"/>
                </a:ext>
              </a:extLst>
            </p:cNvPr>
            <p:cNvSpPr txBox="1"/>
            <p:nvPr/>
          </p:nvSpPr>
          <p:spPr>
            <a:xfrm>
              <a:off x="1543757" y="1308237"/>
              <a:ext cx="659155" cy="830997"/>
            </a:xfrm>
            <a:prstGeom prst="rect">
              <a:avLst/>
            </a:prstGeom>
            <a:noFill/>
          </p:spPr>
          <p:txBody>
            <a:bodyPr wrap="none" rtlCol="0">
              <a:spAutoFit/>
            </a:bodyPr>
            <a:lstStyle/>
            <a:p>
              <a:r>
                <a:rPr lang="en-US" sz="4800" dirty="0"/>
                <a:t>x</a:t>
              </a:r>
              <a:r>
                <a:rPr lang="en-US" sz="4800" baseline="-25000" dirty="0"/>
                <a:t>1</a:t>
              </a:r>
            </a:p>
          </p:txBody>
        </p:sp>
        <p:sp>
          <p:nvSpPr>
            <p:cNvPr id="83" name="TextBox 82">
              <a:extLst>
                <a:ext uri="{FF2B5EF4-FFF2-40B4-BE49-F238E27FC236}">
                  <a16:creationId xmlns:a16="http://schemas.microsoft.com/office/drawing/2014/main" id="{060F6CB7-10BD-4867-B34E-C5CC7FBB64F7}"/>
                </a:ext>
              </a:extLst>
            </p:cNvPr>
            <p:cNvSpPr txBox="1"/>
            <p:nvPr/>
          </p:nvSpPr>
          <p:spPr>
            <a:xfrm>
              <a:off x="1554012" y="4718767"/>
              <a:ext cx="659155" cy="830997"/>
            </a:xfrm>
            <a:prstGeom prst="rect">
              <a:avLst/>
            </a:prstGeom>
            <a:noFill/>
          </p:spPr>
          <p:txBody>
            <a:bodyPr wrap="none" rtlCol="0">
              <a:spAutoFit/>
            </a:bodyPr>
            <a:lstStyle/>
            <a:p>
              <a:r>
                <a:rPr lang="en-US" sz="4800" dirty="0"/>
                <a:t>x</a:t>
              </a:r>
              <a:r>
                <a:rPr lang="en-US" sz="4800" baseline="-25000" dirty="0"/>
                <a:t>2</a:t>
              </a:r>
            </a:p>
          </p:txBody>
        </p:sp>
      </p:grpSp>
      <p:grpSp>
        <p:nvGrpSpPr>
          <p:cNvPr id="28" name="Group 27">
            <a:extLst>
              <a:ext uri="{FF2B5EF4-FFF2-40B4-BE49-F238E27FC236}">
                <a16:creationId xmlns:a16="http://schemas.microsoft.com/office/drawing/2014/main" id="{CB782458-5647-4EC6-8090-16635577BD1B}"/>
              </a:ext>
            </a:extLst>
          </p:cNvPr>
          <p:cNvGrpSpPr/>
          <p:nvPr/>
        </p:nvGrpSpPr>
        <p:grpSpPr>
          <a:xfrm>
            <a:off x="6614873" y="2471452"/>
            <a:ext cx="1231417" cy="2466435"/>
            <a:chOff x="6614873" y="1982348"/>
            <a:chExt cx="1231417" cy="2466435"/>
          </a:xfrm>
        </p:grpSpPr>
        <p:grpSp>
          <p:nvGrpSpPr>
            <p:cNvPr id="85" name="weight variables">
              <a:extLst>
                <a:ext uri="{FF2B5EF4-FFF2-40B4-BE49-F238E27FC236}">
                  <a16:creationId xmlns:a16="http://schemas.microsoft.com/office/drawing/2014/main" id="{441AD8FB-F67E-4757-B77E-103C7C23FB4C}"/>
                </a:ext>
              </a:extLst>
            </p:cNvPr>
            <p:cNvGrpSpPr/>
            <p:nvPr/>
          </p:nvGrpSpPr>
          <p:grpSpPr>
            <a:xfrm>
              <a:off x="6614873" y="1982348"/>
              <a:ext cx="612668" cy="1844336"/>
              <a:chOff x="2764736" y="2380773"/>
              <a:chExt cx="612668" cy="1844336"/>
            </a:xfrm>
          </p:grpSpPr>
          <p:sp>
            <p:nvSpPr>
              <p:cNvPr id="86" name="TextBox 85">
                <a:extLst>
                  <a:ext uri="{FF2B5EF4-FFF2-40B4-BE49-F238E27FC236}">
                    <a16:creationId xmlns:a16="http://schemas.microsoft.com/office/drawing/2014/main" id="{43400F46-C1D5-4139-893D-AD6161F5AE07}"/>
                  </a:ext>
                </a:extLst>
              </p:cNvPr>
              <p:cNvSpPr txBox="1"/>
              <p:nvPr/>
            </p:nvSpPr>
            <p:spPr>
              <a:xfrm>
                <a:off x="2764736" y="2380773"/>
                <a:ext cx="612668" cy="461665"/>
              </a:xfrm>
              <a:prstGeom prst="rect">
                <a:avLst/>
              </a:prstGeom>
              <a:noFill/>
            </p:spPr>
            <p:txBody>
              <a:bodyPr wrap="none" rtlCol="0">
                <a:spAutoFit/>
              </a:bodyPr>
              <a:lstStyle/>
              <a:p>
                <a:r>
                  <a:rPr lang="en-US" sz="2400" dirty="0">
                    <a:solidFill>
                      <a:schemeClr val="tx2">
                        <a:lumMod val="75000"/>
                      </a:schemeClr>
                    </a:solidFill>
                  </a:rPr>
                  <a:t>w</a:t>
                </a:r>
                <a:r>
                  <a:rPr lang="en-US" sz="2400" baseline="-25000" dirty="0">
                    <a:solidFill>
                      <a:schemeClr val="tx2">
                        <a:lumMod val="75000"/>
                      </a:schemeClr>
                    </a:solidFill>
                  </a:rPr>
                  <a:t>31</a:t>
                </a:r>
              </a:p>
            </p:txBody>
          </p:sp>
          <p:sp>
            <p:nvSpPr>
              <p:cNvPr id="87" name="TextBox 86">
                <a:extLst>
                  <a:ext uri="{FF2B5EF4-FFF2-40B4-BE49-F238E27FC236}">
                    <a16:creationId xmlns:a16="http://schemas.microsoft.com/office/drawing/2014/main" id="{913368B7-05BC-4454-909D-6EC6CF0FD1AE}"/>
                  </a:ext>
                </a:extLst>
              </p:cNvPr>
              <p:cNvSpPr txBox="1"/>
              <p:nvPr/>
            </p:nvSpPr>
            <p:spPr>
              <a:xfrm>
                <a:off x="2764736" y="3763444"/>
                <a:ext cx="612668" cy="461665"/>
              </a:xfrm>
              <a:prstGeom prst="rect">
                <a:avLst/>
              </a:prstGeom>
              <a:noFill/>
            </p:spPr>
            <p:txBody>
              <a:bodyPr wrap="none" rtlCol="0">
                <a:spAutoFit/>
              </a:bodyPr>
              <a:lstStyle/>
              <a:p>
                <a:r>
                  <a:rPr lang="en-US" sz="2400" dirty="0">
                    <a:solidFill>
                      <a:schemeClr val="tx2">
                        <a:lumMod val="75000"/>
                      </a:schemeClr>
                    </a:solidFill>
                  </a:rPr>
                  <a:t>w</a:t>
                </a:r>
                <a:r>
                  <a:rPr lang="en-US" sz="2400" baseline="-25000" dirty="0">
                    <a:solidFill>
                      <a:schemeClr val="tx2">
                        <a:lumMod val="75000"/>
                      </a:schemeClr>
                    </a:solidFill>
                  </a:rPr>
                  <a:t>32</a:t>
                </a:r>
              </a:p>
            </p:txBody>
          </p:sp>
        </p:grpSp>
        <p:sp>
          <p:nvSpPr>
            <p:cNvPr id="89" name="TextBox 88">
              <a:extLst>
                <a:ext uri="{FF2B5EF4-FFF2-40B4-BE49-F238E27FC236}">
                  <a16:creationId xmlns:a16="http://schemas.microsoft.com/office/drawing/2014/main" id="{FC0234BC-5DF3-405F-AAB1-292D5C322D59}"/>
                </a:ext>
              </a:extLst>
            </p:cNvPr>
            <p:cNvSpPr txBox="1"/>
            <p:nvPr/>
          </p:nvSpPr>
          <p:spPr>
            <a:xfrm>
              <a:off x="7233622" y="3987118"/>
              <a:ext cx="612668" cy="461665"/>
            </a:xfrm>
            <a:prstGeom prst="rect">
              <a:avLst/>
            </a:prstGeom>
            <a:noFill/>
          </p:spPr>
          <p:txBody>
            <a:bodyPr wrap="none" rtlCol="0">
              <a:spAutoFit/>
            </a:bodyPr>
            <a:lstStyle/>
            <a:p>
              <a:r>
                <a:rPr lang="en-US" sz="2400" dirty="0">
                  <a:solidFill>
                    <a:schemeClr val="tx2">
                      <a:lumMod val="75000"/>
                    </a:schemeClr>
                  </a:solidFill>
                </a:rPr>
                <a:t>w</a:t>
              </a:r>
              <a:r>
                <a:rPr lang="en-US" sz="2400" baseline="-25000" dirty="0">
                  <a:solidFill>
                    <a:schemeClr val="tx2">
                      <a:lumMod val="75000"/>
                    </a:schemeClr>
                  </a:solidFill>
                </a:rPr>
                <a:t>33</a:t>
              </a:r>
            </a:p>
          </p:txBody>
        </p:sp>
      </p:grpSp>
      <p:grpSp>
        <p:nvGrpSpPr>
          <p:cNvPr id="92" name="Group 91">
            <a:extLst>
              <a:ext uri="{FF2B5EF4-FFF2-40B4-BE49-F238E27FC236}">
                <a16:creationId xmlns:a16="http://schemas.microsoft.com/office/drawing/2014/main" id="{6D9DCA63-DACE-441F-BA4D-4F596A588D45}"/>
              </a:ext>
            </a:extLst>
          </p:cNvPr>
          <p:cNvGrpSpPr/>
          <p:nvPr/>
        </p:nvGrpSpPr>
        <p:grpSpPr>
          <a:xfrm>
            <a:off x="3091083" y="3972748"/>
            <a:ext cx="2478832" cy="1580296"/>
            <a:chOff x="3099319" y="2409755"/>
            <a:chExt cx="2478832" cy="1580296"/>
          </a:xfrm>
        </p:grpSpPr>
        <p:sp>
          <p:nvSpPr>
            <p:cNvPr id="93" name="Oval 92">
              <a:extLst>
                <a:ext uri="{FF2B5EF4-FFF2-40B4-BE49-F238E27FC236}">
                  <a16:creationId xmlns:a16="http://schemas.microsoft.com/office/drawing/2014/main" id="{D839F9B9-8369-4051-957F-EFC67F04229B}"/>
                </a:ext>
              </a:extLst>
            </p:cNvPr>
            <p:cNvSpPr/>
            <p:nvPr/>
          </p:nvSpPr>
          <p:spPr>
            <a:xfrm>
              <a:off x="3099319" y="2409755"/>
              <a:ext cx="2478832" cy="1580296"/>
            </a:xfrm>
            <a:prstGeom prst="ellipse">
              <a:avLst/>
            </a:prstGeom>
            <a:solidFill>
              <a:schemeClr val="accent1">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node divider">
              <a:extLst>
                <a:ext uri="{FF2B5EF4-FFF2-40B4-BE49-F238E27FC236}">
                  <a16:creationId xmlns:a16="http://schemas.microsoft.com/office/drawing/2014/main" id="{C09EF0D1-391D-4168-A028-F8E094BF031A}"/>
                </a:ext>
              </a:extLst>
            </p:cNvPr>
            <p:cNvCxnSpPr>
              <a:cxnSpLocks/>
              <a:stCxn id="93" idx="0"/>
              <a:endCxn id="93" idx="4"/>
            </p:cNvCxnSpPr>
            <p:nvPr/>
          </p:nvCxnSpPr>
          <p:spPr>
            <a:xfrm>
              <a:off x="4338735" y="2409755"/>
              <a:ext cx="0" cy="158029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summation symbol">
              <a:extLst>
                <a:ext uri="{FF2B5EF4-FFF2-40B4-BE49-F238E27FC236}">
                  <a16:creationId xmlns:a16="http://schemas.microsoft.com/office/drawing/2014/main" id="{7FAAA3FE-E915-4C72-AF21-81D1CC6C9EC4}"/>
                </a:ext>
              </a:extLst>
            </p:cNvPr>
            <p:cNvSpPr txBox="1"/>
            <p:nvPr/>
          </p:nvSpPr>
          <p:spPr>
            <a:xfrm>
              <a:off x="3505355" y="2519733"/>
              <a:ext cx="654346" cy="1323439"/>
            </a:xfrm>
            <a:prstGeom prst="rect">
              <a:avLst/>
            </a:prstGeom>
            <a:noFill/>
          </p:spPr>
          <p:txBody>
            <a:bodyPr wrap="square" rtlCol="0">
              <a:spAutoFit/>
            </a:bodyPr>
            <a:lstStyle/>
            <a:p>
              <a:r>
                <a:rPr lang="el-GR" sz="8000" dirty="0"/>
                <a:t>Σ</a:t>
              </a:r>
              <a:endParaRPr lang="en-US" sz="8000" dirty="0"/>
            </a:p>
          </p:txBody>
        </p:sp>
        <p:cxnSp>
          <p:nvCxnSpPr>
            <p:cNvPr id="96" name="step symbol">
              <a:extLst>
                <a:ext uri="{FF2B5EF4-FFF2-40B4-BE49-F238E27FC236}">
                  <a16:creationId xmlns:a16="http://schemas.microsoft.com/office/drawing/2014/main" id="{BDB78581-632E-45D3-9BAF-C5A4F4659AD9}"/>
                </a:ext>
              </a:extLst>
            </p:cNvPr>
            <p:cNvCxnSpPr>
              <a:cxnSpLocks/>
            </p:cNvCxnSpPr>
            <p:nvPr/>
          </p:nvCxnSpPr>
          <p:spPr>
            <a:xfrm flipV="1">
              <a:off x="4491109" y="2896869"/>
              <a:ext cx="746449" cy="569166"/>
            </a:xfrm>
            <a:prstGeom prst="bentConnector3">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7" name="Straight Arrow Connector 96">
            <a:extLst>
              <a:ext uri="{FF2B5EF4-FFF2-40B4-BE49-F238E27FC236}">
                <a16:creationId xmlns:a16="http://schemas.microsoft.com/office/drawing/2014/main" id="{0797D37E-21C1-481B-A3C3-287D7592D97B}"/>
              </a:ext>
            </a:extLst>
          </p:cNvPr>
          <p:cNvCxnSpPr>
            <a:cxnSpLocks/>
            <a:stCxn id="93" idx="6"/>
            <a:endCxn id="53" idx="3"/>
          </p:cNvCxnSpPr>
          <p:nvPr/>
        </p:nvCxnSpPr>
        <p:spPr>
          <a:xfrm flipV="1">
            <a:off x="5569915" y="4231238"/>
            <a:ext cx="1980703" cy="531658"/>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BF955043-D264-4532-9443-430CA34CA8A8}"/>
              </a:ext>
            </a:extLst>
          </p:cNvPr>
          <p:cNvCxnSpPr>
            <a:cxnSpLocks/>
            <a:stCxn id="82" idx="3"/>
            <a:endCxn id="93" idx="1"/>
          </p:cNvCxnSpPr>
          <p:nvPr/>
        </p:nvCxnSpPr>
        <p:spPr>
          <a:xfrm>
            <a:off x="2202912" y="2000180"/>
            <a:ext cx="1251188" cy="2203997"/>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158C92F-D998-40FE-A96A-76D90CE81111}"/>
              </a:ext>
            </a:extLst>
          </p:cNvPr>
          <p:cNvCxnSpPr>
            <a:cxnSpLocks/>
            <a:stCxn id="83" idx="3"/>
            <a:endCxn id="93" idx="2"/>
          </p:cNvCxnSpPr>
          <p:nvPr/>
        </p:nvCxnSpPr>
        <p:spPr>
          <a:xfrm flipV="1">
            <a:off x="2213167" y="4762896"/>
            <a:ext cx="877916" cy="647814"/>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99377AC9-2ABA-416A-BB95-1C9326D9B91E}"/>
              </a:ext>
            </a:extLst>
          </p:cNvPr>
          <p:cNvGrpSpPr/>
          <p:nvPr/>
        </p:nvGrpSpPr>
        <p:grpSpPr>
          <a:xfrm>
            <a:off x="5587267" y="1938000"/>
            <a:ext cx="710303" cy="3388335"/>
            <a:chOff x="5587267" y="1448896"/>
            <a:chExt cx="710303" cy="3388335"/>
          </a:xfrm>
        </p:grpSpPr>
        <p:sp>
          <p:nvSpPr>
            <p:cNvPr id="48" name="TextBox 47">
              <a:extLst>
                <a:ext uri="{FF2B5EF4-FFF2-40B4-BE49-F238E27FC236}">
                  <a16:creationId xmlns:a16="http://schemas.microsoft.com/office/drawing/2014/main" id="{6447DE84-A0D6-4277-9FBD-066EA01108D3}"/>
                </a:ext>
              </a:extLst>
            </p:cNvPr>
            <p:cNvSpPr txBox="1"/>
            <p:nvPr/>
          </p:nvSpPr>
          <p:spPr>
            <a:xfrm>
              <a:off x="5587267" y="1448896"/>
              <a:ext cx="688009" cy="830997"/>
            </a:xfrm>
            <a:prstGeom prst="rect">
              <a:avLst/>
            </a:prstGeom>
            <a:noFill/>
          </p:spPr>
          <p:txBody>
            <a:bodyPr wrap="none" rtlCol="0">
              <a:spAutoFit/>
            </a:bodyPr>
            <a:lstStyle/>
            <a:p>
              <a:r>
                <a:rPr lang="en-US" sz="4800" dirty="0"/>
                <a:t>a</a:t>
              </a:r>
              <a:r>
                <a:rPr lang="en-US" sz="4800" baseline="-25000" dirty="0"/>
                <a:t>1</a:t>
              </a:r>
            </a:p>
          </p:txBody>
        </p:sp>
        <p:sp>
          <p:nvSpPr>
            <p:cNvPr id="100" name="TextBox 99">
              <a:extLst>
                <a:ext uri="{FF2B5EF4-FFF2-40B4-BE49-F238E27FC236}">
                  <a16:creationId xmlns:a16="http://schemas.microsoft.com/office/drawing/2014/main" id="{4191EEC9-D6F5-42AC-807B-55CB871F626D}"/>
                </a:ext>
              </a:extLst>
            </p:cNvPr>
            <p:cNvSpPr txBox="1"/>
            <p:nvPr/>
          </p:nvSpPr>
          <p:spPr>
            <a:xfrm>
              <a:off x="5609561" y="4006234"/>
              <a:ext cx="688009" cy="830997"/>
            </a:xfrm>
            <a:prstGeom prst="rect">
              <a:avLst/>
            </a:prstGeom>
            <a:noFill/>
          </p:spPr>
          <p:txBody>
            <a:bodyPr wrap="none" rtlCol="0">
              <a:spAutoFit/>
            </a:bodyPr>
            <a:lstStyle/>
            <a:p>
              <a:r>
                <a:rPr lang="en-US" sz="4800" dirty="0"/>
                <a:t>a</a:t>
              </a:r>
              <a:r>
                <a:rPr lang="en-US" sz="4800" baseline="-25000" dirty="0"/>
                <a:t>2</a:t>
              </a:r>
            </a:p>
          </p:txBody>
        </p:sp>
      </p:grpSp>
      <p:cxnSp>
        <p:nvCxnSpPr>
          <p:cNvPr id="71" name="Straight Arrow Connector 70">
            <a:extLst>
              <a:ext uri="{FF2B5EF4-FFF2-40B4-BE49-F238E27FC236}">
                <a16:creationId xmlns:a16="http://schemas.microsoft.com/office/drawing/2014/main" id="{9A400A72-ED83-4F36-82F4-D218A3F0FB4A}"/>
              </a:ext>
            </a:extLst>
          </p:cNvPr>
          <p:cNvCxnSpPr>
            <a:cxnSpLocks/>
          </p:cNvCxnSpPr>
          <p:nvPr/>
        </p:nvCxnSpPr>
        <p:spPr>
          <a:xfrm flipV="1">
            <a:off x="2918811" y="5326335"/>
            <a:ext cx="501704" cy="574346"/>
          </a:xfrm>
          <a:prstGeom prst="straightConnector1">
            <a:avLst/>
          </a:prstGeom>
          <a:ln w="5715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FED13A85-8A46-414B-8C16-516F595FD14E}"/>
              </a:ext>
            </a:extLst>
          </p:cNvPr>
          <p:cNvGrpSpPr/>
          <p:nvPr/>
        </p:nvGrpSpPr>
        <p:grpSpPr>
          <a:xfrm>
            <a:off x="2482379" y="899364"/>
            <a:ext cx="1791307" cy="830997"/>
            <a:chOff x="4010452" y="5633300"/>
            <a:chExt cx="1791307" cy="830997"/>
          </a:xfrm>
        </p:grpSpPr>
        <p:grpSp>
          <p:nvGrpSpPr>
            <p:cNvPr id="102" name="weights">
              <a:extLst>
                <a:ext uri="{FF2B5EF4-FFF2-40B4-BE49-F238E27FC236}">
                  <a16:creationId xmlns:a16="http://schemas.microsoft.com/office/drawing/2014/main" id="{332D93B9-1D60-465D-94F0-933883B51D8E}"/>
                </a:ext>
              </a:extLst>
            </p:cNvPr>
            <p:cNvGrpSpPr/>
            <p:nvPr/>
          </p:nvGrpSpPr>
          <p:grpSpPr>
            <a:xfrm>
              <a:off x="4446884" y="5662172"/>
              <a:ext cx="1354875" cy="693165"/>
              <a:chOff x="2850727" y="5318408"/>
              <a:chExt cx="1354875" cy="693165"/>
            </a:xfrm>
          </p:grpSpPr>
          <p:pic>
            <p:nvPicPr>
              <p:cNvPr id="104" name="Graphic 103" descr="Arrow: Counterclockwise curve">
                <a:extLst>
                  <a:ext uri="{FF2B5EF4-FFF2-40B4-BE49-F238E27FC236}">
                    <a16:creationId xmlns:a16="http://schemas.microsoft.com/office/drawing/2014/main" id="{1A51BE45-514C-47B2-9529-DC0BBB6CE01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6200000">
                <a:off x="2850727" y="5318408"/>
                <a:ext cx="693165" cy="693165"/>
              </a:xfrm>
              <a:prstGeom prst="rect">
                <a:avLst/>
              </a:prstGeom>
            </p:spPr>
          </p:pic>
          <p:sp>
            <p:nvSpPr>
              <p:cNvPr id="105" name="TextBox 104">
                <a:extLst>
                  <a:ext uri="{FF2B5EF4-FFF2-40B4-BE49-F238E27FC236}">
                    <a16:creationId xmlns:a16="http://schemas.microsoft.com/office/drawing/2014/main" id="{BD99939E-F779-481F-A843-A55D3C3E8DC7}"/>
                  </a:ext>
                </a:extLst>
              </p:cNvPr>
              <p:cNvSpPr txBox="1"/>
              <p:nvPr/>
            </p:nvSpPr>
            <p:spPr>
              <a:xfrm>
                <a:off x="3437443" y="5363072"/>
                <a:ext cx="768159" cy="523220"/>
              </a:xfrm>
              <a:prstGeom prst="rect">
                <a:avLst/>
              </a:prstGeom>
              <a:noFill/>
            </p:spPr>
            <p:txBody>
              <a:bodyPr wrap="none" rtlCol="0">
                <a:spAutoFit/>
              </a:bodyPr>
              <a:lstStyle/>
              <a:p>
                <a:r>
                  <a:rPr lang="en-US" sz="2800" dirty="0"/>
                  <a:t>bias</a:t>
                </a:r>
              </a:p>
            </p:txBody>
          </p:sp>
        </p:grpSp>
        <p:sp>
          <p:nvSpPr>
            <p:cNvPr id="103" name="TextBox 102">
              <a:extLst>
                <a:ext uri="{FF2B5EF4-FFF2-40B4-BE49-F238E27FC236}">
                  <a16:creationId xmlns:a16="http://schemas.microsoft.com/office/drawing/2014/main" id="{C7C7602E-DD58-4216-B16A-EB25296D458E}"/>
                </a:ext>
              </a:extLst>
            </p:cNvPr>
            <p:cNvSpPr txBox="1"/>
            <p:nvPr/>
          </p:nvSpPr>
          <p:spPr>
            <a:xfrm>
              <a:off x="4010452" y="5633300"/>
              <a:ext cx="497252" cy="830997"/>
            </a:xfrm>
            <a:prstGeom prst="rect">
              <a:avLst/>
            </a:prstGeom>
            <a:noFill/>
          </p:spPr>
          <p:txBody>
            <a:bodyPr wrap="none" rtlCol="0">
              <a:spAutoFit/>
            </a:bodyPr>
            <a:lstStyle/>
            <a:p>
              <a:r>
                <a:rPr lang="en-US" sz="4800" dirty="0"/>
                <a:t>1</a:t>
              </a:r>
              <a:endParaRPr lang="en-US" sz="4800" baseline="-25000" dirty="0"/>
            </a:p>
          </p:txBody>
        </p:sp>
      </p:grpSp>
      <p:cxnSp>
        <p:nvCxnSpPr>
          <p:cNvPr id="106" name="Straight Arrow Connector 105">
            <a:extLst>
              <a:ext uri="{FF2B5EF4-FFF2-40B4-BE49-F238E27FC236}">
                <a16:creationId xmlns:a16="http://schemas.microsoft.com/office/drawing/2014/main" id="{FEADBABD-6402-4B30-8329-0298187C3A48}"/>
              </a:ext>
            </a:extLst>
          </p:cNvPr>
          <p:cNvCxnSpPr>
            <a:cxnSpLocks/>
            <a:endCxn id="2" idx="1"/>
          </p:cNvCxnSpPr>
          <p:nvPr/>
        </p:nvCxnSpPr>
        <p:spPr>
          <a:xfrm>
            <a:off x="2888443" y="1561154"/>
            <a:ext cx="573893" cy="569672"/>
          </a:xfrm>
          <a:prstGeom prst="straightConnector1">
            <a:avLst/>
          </a:prstGeom>
          <a:ln w="5715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B3BEEB26-FF89-48F1-BBFA-79BE9CA898E9}"/>
              </a:ext>
            </a:extLst>
          </p:cNvPr>
          <p:cNvGrpSpPr/>
          <p:nvPr/>
        </p:nvGrpSpPr>
        <p:grpSpPr>
          <a:xfrm>
            <a:off x="2077529" y="2490287"/>
            <a:ext cx="1638669" cy="3470243"/>
            <a:chOff x="2077529" y="2001183"/>
            <a:chExt cx="1638669" cy="3470243"/>
          </a:xfrm>
        </p:grpSpPr>
        <p:sp>
          <p:nvSpPr>
            <p:cNvPr id="55" name="TextBox 54">
              <a:extLst>
                <a:ext uri="{FF2B5EF4-FFF2-40B4-BE49-F238E27FC236}">
                  <a16:creationId xmlns:a16="http://schemas.microsoft.com/office/drawing/2014/main" id="{AB3F375A-FEB9-4400-A78E-ABD9A5BACBE5}"/>
                </a:ext>
              </a:extLst>
            </p:cNvPr>
            <p:cNvSpPr txBox="1"/>
            <p:nvPr/>
          </p:nvSpPr>
          <p:spPr>
            <a:xfrm>
              <a:off x="2077529" y="2001183"/>
              <a:ext cx="612668" cy="461665"/>
            </a:xfrm>
            <a:prstGeom prst="rect">
              <a:avLst/>
            </a:prstGeom>
            <a:noFill/>
          </p:spPr>
          <p:txBody>
            <a:bodyPr wrap="none" rtlCol="0">
              <a:spAutoFit/>
            </a:bodyPr>
            <a:lstStyle/>
            <a:p>
              <a:r>
                <a:rPr lang="en-US" sz="2400" dirty="0">
                  <a:solidFill>
                    <a:schemeClr val="tx2">
                      <a:lumMod val="75000"/>
                    </a:schemeClr>
                  </a:solidFill>
                </a:rPr>
                <a:t>w</a:t>
              </a:r>
              <a:r>
                <a:rPr lang="en-US" sz="2400" baseline="-25000" dirty="0">
                  <a:solidFill>
                    <a:schemeClr val="tx2">
                      <a:lumMod val="75000"/>
                    </a:schemeClr>
                  </a:solidFill>
                </a:rPr>
                <a:t>21</a:t>
              </a:r>
            </a:p>
          </p:txBody>
        </p:sp>
        <p:sp>
          <p:nvSpPr>
            <p:cNvPr id="108" name="TextBox 107">
              <a:extLst>
                <a:ext uri="{FF2B5EF4-FFF2-40B4-BE49-F238E27FC236}">
                  <a16:creationId xmlns:a16="http://schemas.microsoft.com/office/drawing/2014/main" id="{BDC436E8-6E30-427D-8F68-C02FF879EFB9}"/>
                </a:ext>
              </a:extLst>
            </p:cNvPr>
            <p:cNvSpPr txBox="1"/>
            <p:nvPr/>
          </p:nvSpPr>
          <p:spPr>
            <a:xfrm>
              <a:off x="3103530" y="5009761"/>
              <a:ext cx="612668" cy="461665"/>
            </a:xfrm>
            <a:prstGeom prst="rect">
              <a:avLst/>
            </a:prstGeom>
            <a:noFill/>
          </p:spPr>
          <p:txBody>
            <a:bodyPr wrap="none" rtlCol="0">
              <a:spAutoFit/>
            </a:bodyPr>
            <a:lstStyle/>
            <a:p>
              <a:r>
                <a:rPr lang="en-US" sz="2400" dirty="0">
                  <a:solidFill>
                    <a:schemeClr val="tx2">
                      <a:lumMod val="75000"/>
                    </a:schemeClr>
                  </a:solidFill>
                </a:rPr>
                <a:t>w</a:t>
              </a:r>
              <a:r>
                <a:rPr lang="en-US" sz="2400" baseline="-25000" dirty="0">
                  <a:solidFill>
                    <a:schemeClr val="tx2">
                      <a:lumMod val="75000"/>
                    </a:schemeClr>
                  </a:solidFill>
                </a:rPr>
                <a:t>23</a:t>
              </a:r>
            </a:p>
          </p:txBody>
        </p:sp>
        <p:sp>
          <p:nvSpPr>
            <p:cNvPr id="109" name="TextBox 108">
              <a:extLst>
                <a:ext uri="{FF2B5EF4-FFF2-40B4-BE49-F238E27FC236}">
                  <a16:creationId xmlns:a16="http://schemas.microsoft.com/office/drawing/2014/main" id="{59DA5F3D-F9E8-49DA-9131-F1843C8DB1C0}"/>
                </a:ext>
              </a:extLst>
            </p:cNvPr>
            <p:cNvSpPr txBox="1"/>
            <p:nvPr/>
          </p:nvSpPr>
          <p:spPr>
            <a:xfrm>
              <a:off x="2446029" y="4577591"/>
              <a:ext cx="612668" cy="461665"/>
            </a:xfrm>
            <a:prstGeom prst="rect">
              <a:avLst/>
            </a:prstGeom>
            <a:noFill/>
          </p:spPr>
          <p:txBody>
            <a:bodyPr wrap="none" rtlCol="0">
              <a:spAutoFit/>
            </a:bodyPr>
            <a:lstStyle/>
            <a:p>
              <a:r>
                <a:rPr lang="en-US" sz="2400" dirty="0">
                  <a:solidFill>
                    <a:schemeClr val="tx2">
                      <a:lumMod val="75000"/>
                    </a:schemeClr>
                  </a:solidFill>
                </a:rPr>
                <a:t>w</a:t>
              </a:r>
              <a:r>
                <a:rPr lang="en-US" sz="2400" baseline="-25000" dirty="0">
                  <a:solidFill>
                    <a:schemeClr val="tx2">
                      <a:lumMod val="75000"/>
                    </a:schemeClr>
                  </a:solidFill>
                </a:rPr>
                <a:t>22</a:t>
              </a:r>
            </a:p>
          </p:txBody>
        </p:sp>
      </p:grpSp>
      <p:grpSp>
        <p:nvGrpSpPr>
          <p:cNvPr id="29" name="Group 28">
            <a:extLst>
              <a:ext uri="{FF2B5EF4-FFF2-40B4-BE49-F238E27FC236}">
                <a16:creationId xmlns:a16="http://schemas.microsoft.com/office/drawing/2014/main" id="{EC8A00B8-BA9B-4E3B-8793-A5398B6C3ED0}"/>
              </a:ext>
            </a:extLst>
          </p:cNvPr>
          <p:cNvGrpSpPr/>
          <p:nvPr/>
        </p:nvGrpSpPr>
        <p:grpSpPr>
          <a:xfrm>
            <a:off x="2069804" y="1451986"/>
            <a:ext cx="1633551" cy="3313269"/>
            <a:chOff x="2069804" y="962882"/>
            <a:chExt cx="1633551" cy="3313269"/>
          </a:xfrm>
        </p:grpSpPr>
        <p:sp>
          <p:nvSpPr>
            <p:cNvPr id="52" name="TextBox 51">
              <a:extLst>
                <a:ext uri="{FF2B5EF4-FFF2-40B4-BE49-F238E27FC236}">
                  <a16:creationId xmlns:a16="http://schemas.microsoft.com/office/drawing/2014/main" id="{5305D105-4CF9-4718-B8D6-53B5FA2A4CA9}"/>
                </a:ext>
              </a:extLst>
            </p:cNvPr>
            <p:cNvSpPr txBox="1"/>
            <p:nvPr/>
          </p:nvSpPr>
          <p:spPr>
            <a:xfrm>
              <a:off x="2405129" y="1342465"/>
              <a:ext cx="612668" cy="461665"/>
            </a:xfrm>
            <a:prstGeom prst="rect">
              <a:avLst/>
            </a:prstGeom>
            <a:noFill/>
          </p:spPr>
          <p:txBody>
            <a:bodyPr wrap="none" rtlCol="0">
              <a:spAutoFit/>
            </a:bodyPr>
            <a:lstStyle/>
            <a:p>
              <a:r>
                <a:rPr lang="en-US" sz="2400" dirty="0">
                  <a:solidFill>
                    <a:schemeClr val="tx2">
                      <a:lumMod val="75000"/>
                    </a:schemeClr>
                  </a:solidFill>
                </a:rPr>
                <a:t>w</a:t>
              </a:r>
              <a:r>
                <a:rPr lang="en-US" sz="2400" baseline="-25000" dirty="0">
                  <a:solidFill>
                    <a:schemeClr val="tx2">
                      <a:lumMod val="75000"/>
                    </a:schemeClr>
                  </a:solidFill>
                </a:rPr>
                <a:t>11</a:t>
              </a:r>
            </a:p>
          </p:txBody>
        </p:sp>
        <p:sp>
          <p:nvSpPr>
            <p:cNvPr id="107" name="TextBox 106">
              <a:extLst>
                <a:ext uri="{FF2B5EF4-FFF2-40B4-BE49-F238E27FC236}">
                  <a16:creationId xmlns:a16="http://schemas.microsoft.com/office/drawing/2014/main" id="{4AA181A0-C523-4C92-B518-3E91818EF508}"/>
                </a:ext>
              </a:extLst>
            </p:cNvPr>
            <p:cNvSpPr txBox="1"/>
            <p:nvPr/>
          </p:nvSpPr>
          <p:spPr>
            <a:xfrm>
              <a:off x="3090687" y="962882"/>
              <a:ext cx="612668" cy="461665"/>
            </a:xfrm>
            <a:prstGeom prst="rect">
              <a:avLst/>
            </a:prstGeom>
            <a:noFill/>
          </p:spPr>
          <p:txBody>
            <a:bodyPr wrap="none" rtlCol="0">
              <a:spAutoFit/>
            </a:bodyPr>
            <a:lstStyle/>
            <a:p>
              <a:r>
                <a:rPr lang="en-US" sz="2400" dirty="0">
                  <a:solidFill>
                    <a:schemeClr val="tx2">
                      <a:lumMod val="75000"/>
                    </a:schemeClr>
                  </a:solidFill>
                </a:rPr>
                <a:t>w</a:t>
              </a:r>
              <a:r>
                <a:rPr lang="en-US" sz="2400" baseline="-25000" dirty="0">
                  <a:solidFill>
                    <a:schemeClr val="tx2">
                      <a:lumMod val="75000"/>
                    </a:schemeClr>
                  </a:solidFill>
                </a:rPr>
                <a:t>13</a:t>
              </a:r>
            </a:p>
          </p:txBody>
        </p:sp>
        <p:sp>
          <p:nvSpPr>
            <p:cNvPr id="110" name="TextBox 109">
              <a:extLst>
                <a:ext uri="{FF2B5EF4-FFF2-40B4-BE49-F238E27FC236}">
                  <a16:creationId xmlns:a16="http://schemas.microsoft.com/office/drawing/2014/main" id="{5C38333E-DA8C-407C-9EA4-AA6CF7A38AB7}"/>
                </a:ext>
              </a:extLst>
            </p:cNvPr>
            <p:cNvSpPr txBox="1"/>
            <p:nvPr/>
          </p:nvSpPr>
          <p:spPr>
            <a:xfrm>
              <a:off x="2069804" y="3814486"/>
              <a:ext cx="612668" cy="461665"/>
            </a:xfrm>
            <a:prstGeom prst="rect">
              <a:avLst/>
            </a:prstGeom>
            <a:noFill/>
          </p:spPr>
          <p:txBody>
            <a:bodyPr wrap="none" rtlCol="0">
              <a:spAutoFit/>
            </a:bodyPr>
            <a:lstStyle/>
            <a:p>
              <a:r>
                <a:rPr lang="en-US" sz="2400" dirty="0">
                  <a:solidFill>
                    <a:schemeClr val="tx2">
                      <a:lumMod val="75000"/>
                    </a:schemeClr>
                  </a:solidFill>
                </a:rPr>
                <a:t>w</a:t>
              </a:r>
              <a:r>
                <a:rPr lang="en-US" sz="2400" baseline="-25000" dirty="0">
                  <a:solidFill>
                    <a:schemeClr val="tx2">
                      <a:lumMod val="75000"/>
                    </a:schemeClr>
                  </a:solidFill>
                </a:rPr>
                <a:t>12</a:t>
              </a:r>
            </a:p>
          </p:txBody>
        </p:sp>
      </p:grpSp>
      <p:grpSp>
        <p:nvGrpSpPr>
          <p:cNvPr id="114" name="inputs">
            <a:extLst>
              <a:ext uri="{FF2B5EF4-FFF2-40B4-BE49-F238E27FC236}">
                <a16:creationId xmlns:a16="http://schemas.microsoft.com/office/drawing/2014/main" id="{B6A94955-673D-4482-A7AA-9E551B1BF513}"/>
              </a:ext>
            </a:extLst>
          </p:cNvPr>
          <p:cNvGrpSpPr/>
          <p:nvPr/>
        </p:nvGrpSpPr>
        <p:grpSpPr>
          <a:xfrm rot="5400000">
            <a:off x="3912776" y="-1242521"/>
            <a:ext cx="1009779" cy="3715220"/>
            <a:chOff x="396423" y="1583526"/>
            <a:chExt cx="1162845" cy="4762139"/>
          </a:xfrm>
        </p:grpSpPr>
        <p:sp>
          <p:nvSpPr>
            <p:cNvPr id="115" name="Left Brace 114">
              <a:extLst>
                <a:ext uri="{FF2B5EF4-FFF2-40B4-BE49-F238E27FC236}">
                  <a16:creationId xmlns:a16="http://schemas.microsoft.com/office/drawing/2014/main" id="{79C2656E-D835-4AA2-BF9C-09EB32E5BEB4}"/>
                </a:ext>
              </a:extLst>
            </p:cNvPr>
            <p:cNvSpPr/>
            <p:nvPr/>
          </p:nvSpPr>
          <p:spPr>
            <a:xfrm>
              <a:off x="1174549" y="1583526"/>
              <a:ext cx="384719" cy="4762139"/>
            </a:xfrm>
            <a:prstGeom prst="leftBrace">
              <a:avLst>
                <a:gd name="adj1" fmla="val 93285"/>
                <a:gd name="adj2"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TextBox 115">
              <a:extLst>
                <a:ext uri="{FF2B5EF4-FFF2-40B4-BE49-F238E27FC236}">
                  <a16:creationId xmlns:a16="http://schemas.microsoft.com/office/drawing/2014/main" id="{1A6F1189-F810-4156-8B3C-969398F3C77A}"/>
                </a:ext>
              </a:extLst>
            </p:cNvPr>
            <p:cNvSpPr txBox="1"/>
            <p:nvPr/>
          </p:nvSpPr>
          <p:spPr>
            <a:xfrm rot="16200000">
              <a:off x="-1039841" y="3678574"/>
              <a:ext cx="3518859" cy="646331"/>
            </a:xfrm>
            <a:prstGeom prst="rect">
              <a:avLst/>
            </a:prstGeom>
            <a:noFill/>
          </p:spPr>
          <p:txBody>
            <a:bodyPr wrap="none" rtlCol="0">
              <a:spAutoFit/>
            </a:bodyPr>
            <a:lstStyle/>
            <a:p>
              <a:r>
                <a:rPr lang="en-US" sz="3600" dirty="0"/>
                <a:t>hidden layer</a:t>
              </a:r>
            </a:p>
          </p:txBody>
        </p:sp>
      </p:grpSp>
    </p:spTree>
    <p:extLst>
      <p:ext uri="{BB962C8B-B14F-4D97-AF65-F5344CB8AC3E}">
        <p14:creationId xmlns:p14="http://schemas.microsoft.com/office/powerpoint/2010/main" val="350535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2000"/>
                                        <p:tgtEl>
                                          <p:spTgt spid="50"/>
                                        </p:tgtEl>
                                      </p:cBhvr>
                                    </p:animEffect>
                                  </p:childTnLst>
                                </p:cTn>
                              </p:par>
                            </p:childTnLst>
                          </p:cTn>
                        </p:par>
                        <p:par>
                          <p:cTn id="8" fill="hold">
                            <p:stCondLst>
                              <p:cond delay="2000"/>
                            </p:stCondLst>
                            <p:childTnLst>
                              <p:par>
                                <p:cTn id="9" presetID="2" presetClass="entr" presetSubtype="2"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1000" fill="hold"/>
                                        <p:tgtEl>
                                          <p:spTgt spid="64"/>
                                        </p:tgtEl>
                                        <p:attrNameLst>
                                          <p:attrName>ppt_x</p:attrName>
                                        </p:attrNameLst>
                                      </p:cBhvr>
                                      <p:tavLst>
                                        <p:tav tm="0">
                                          <p:val>
                                            <p:strVal val="1+#ppt_w/2"/>
                                          </p:val>
                                        </p:tav>
                                        <p:tav tm="100000">
                                          <p:val>
                                            <p:strVal val="#ppt_x"/>
                                          </p:val>
                                        </p:tav>
                                      </p:tavLst>
                                    </p:anim>
                                    <p:anim calcmode="lin" valueType="num">
                                      <p:cBhvr additive="base">
                                        <p:cTn id="12" dur="1000" fill="hold"/>
                                        <p:tgtEl>
                                          <p:spTgt spid="64"/>
                                        </p:tgtEl>
                                        <p:attrNameLst>
                                          <p:attrName>ppt_y</p:attrName>
                                        </p:attrNameLst>
                                      </p:cBhvr>
                                      <p:tavLst>
                                        <p:tav tm="0">
                                          <p:val>
                                            <p:strVal val="#ppt_y"/>
                                          </p:val>
                                        </p:tav>
                                        <p:tav tm="100000">
                                          <p:val>
                                            <p:strVal val="#ppt_y"/>
                                          </p:val>
                                        </p:tav>
                                      </p:tavLst>
                                    </p:anim>
                                  </p:childTnLst>
                                </p:cTn>
                              </p:par>
                            </p:childTnLst>
                          </p:cTn>
                        </p:par>
                        <p:par>
                          <p:cTn id="13" fill="hold">
                            <p:stCondLst>
                              <p:cond delay="3000"/>
                            </p:stCondLst>
                            <p:childTnLst>
                              <p:par>
                                <p:cTn id="14" presetID="2" presetClass="entr" presetSubtype="4"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1000" fill="hold"/>
                                        <p:tgtEl>
                                          <p:spTgt spid="75"/>
                                        </p:tgtEl>
                                        <p:attrNameLst>
                                          <p:attrName>ppt_x</p:attrName>
                                        </p:attrNameLst>
                                      </p:cBhvr>
                                      <p:tavLst>
                                        <p:tav tm="0">
                                          <p:val>
                                            <p:strVal val="#ppt_x"/>
                                          </p:val>
                                        </p:tav>
                                        <p:tav tm="100000">
                                          <p:val>
                                            <p:strVal val="#ppt_x"/>
                                          </p:val>
                                        </p:tav>
                                      </p:tavLst>
                                    </p:anim>
                                    <p:anim calcmode="lin" valueType="num">
                                      <p:cBhvr additive="base">
                                        <p:cTn id="17" dur="1000" fill="hold"/>
                                        <p:tgtEl>
                                          <p:spTgt spid="75"/>
                                        </p:tgtEl>
                                        <p:attrNameLst>
                                          <p:attrName>ppt_y</p:attrName>
                                        </p:attrNameLst>
                                      </p:cBhvr>
                                      <p:tavLst>
                                        <p:tav tm="0">
                                          <p:val>
                                            <p:strVal val="1+#ppt_h/2"/>
                                          </p:val>
                                        </p:tav>
                                        <p:tav tm="100000">
                                          <p:val>
                                            <p:strVal val="#ppt_y"/>
                                          </p:val>
                                        </p:tav>
                                      </p:tavLst>
                                    </p:anim>
                                  </p:childTnLst>
                                </p:cTn>
                              </p:par>
                            </p:childTnLst>
                          </p:cTn>
                        </p:par>
                        <p:par>
                          <p:cTn id="18" fill="hold">
                            <p:stCondLst>
                              <p:cond delay="4000"/>
                            </p:stCondLst>
                            <p:childTnLst>
                              <p:par>
                                <p:cTn id="19" presetID="2" presetClass="entr" presetSubtype="4"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1000" fill="hold"/>
                                        <p:tgtEl>
                                          <p:spTgt spid="34"/>
                                        </p:tgtEl>
                                        <p:attrNameLst>
                                          <p:attrName>ppt_x</p:attrName>
                                        </p:attrNameLst>
                                      </p:cBhvr>
                                      <p:tavLst>
                                        <p:tav tm="0">
                                          <p:val>
                                            <p:strVal val="#ppt_x"/>
                                          </p:val>
                                        </p:tav>
                                        <p:tav tm="100000">
                                          <p:val>
                                            <p:strVal val="#ppt_x"/>
                                          </p:val>
                                        </p:tav>
                                      </p:tavLst>
                                    </p:anim>
                                    <p:anim calcmode="lin" valueType="num">
                                      <p:cBhvr additive="base">
                                        <p:cTn id="22"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20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20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fade">
                                      <p:cBhvr>
                                        <p:cTn id="42" dur="2000"/>
                                        <p:tgtEl>
                                          <p:spTgt spid="81"/>
                                        </p:tgtEl>
                                      </p:cBhvr>
                                    </p:animEffect>
                                  </p:childTnLst>
                                </p:cTn>
                              </p:par>
                            </p:childTnLst>
                          </p:cTn>
                        </p:par>
                        <p:par>
                          <p:cTn id="43" fill="hold">
                            <p:stCondLst>
                              <p:cond delay="2000"/>
                            </p:stCondLst>
                            <p:childTnLst>
                              <p:par>
                                <p:cTn id="44" presetID="2" presetClass="entr" presetSubtype="8" fill="hold" nodeType="afterEffect">
                                  <p:stCondLst>
                                    <p:cond delay="0"/>
                                  </p:stCondLst>
                                  <p:childTnLst>
                                    <p:set>
                                      <p:cBhvr>
                                        <p:cTn id="45" dur="1" fill="hold">
                                          <p:stCondLst>
                                            <p:cond delay="0"/>
                                          </p:stCondLst>
                                        </p:cTn>
                                        <p:tgtEl>
                                          <p:spTgt spid="114"/>
                                        </p:tgtEl>
                                        <p:attrNameLst>
                                          <p:attrName>style.visibility</p:attrName>
                                        </p:attrNameLst>
                                      </p:cBhvr>
                                      <p:to>
                                        <p:strVal val="visible"/>
                                      </p:to>
                                    </p:set>
                                    <p:anim calcmode="lin" valueType="num">
                                      <p:cBhvr additive="base">
                                        <p:cTn id="46" dur="1000" fill="hold"/>
                                        <p:tgtEl>
                                          <p:spTgt spid="114"/>
                                        </p:tgtEl>
                                        <p:attrNameLst>
                                          <p:attrName>ppt_x</p:attrName>
                                        </p:attrNameLst>
                                      </p:cBhvr>
                                      <p:tavLst>
                                        <p:tav tm="0">
                                          <p:val>
                                            <p:strVal val="0-#ppt_w/2"/>
                                          </p:val>
                                        </p:tav>
                                        <p:tav tm="100000">
                                          <p:val>
                                            <p:strVal val="#ppt_x"/>
                                          </p:val>
                                        </p:tav>
                                      </p:tavLst>
                                    </p:anim>
                                    <p:anim calcmode="lin" valueType="num">
                                      <p:cBhvr additive="base">
                                        <p:cTn id="47" dur="1000" fill="hold"/>
                                        <p:tgtEl>
                                          <p:spTgt spid="1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4" grpId="0"/>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F1D393E5-C876-4FE1-94B7-2DEEC9B5F388}"/>
              </a:ext>
            </a:extLst>
          </p:cNvPr>
          <p:cNvCxnSpPr>
            <a:cxnSpLocks/>
            <a:stCxn id="2" idx="6"/>
            <a:endCxn id="53" idx="1"/>
          </p:cNvCxnSpPr>
          <p:nvPr/>
        </p:nvCxnSpPr>
        <p:spPr>
          <a:xfrm>
            <a:off x="5035895" y="2349303"/>
            <a:ext cx="1972467" cy="424255"/>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799E481-9039-4A80-840D-5213D168ED21}"/>
              </a:ext>
            </a:extLst>
          </p:cNvPr>
          <p:cNvCxnSpPr>
            <a:cxnSpLocks/>
            <a:stCxn id="83" idx="3"/>
            <a:endCxn id="2" idx="3"/>
          </p:cNvCxnSpPr>
          <p:nvPr/>
        </p:nvCxnSpPr>
        <p:spPr>
          <a:xfrm flipV="1">
            <a:off x="1670911" y="2908022"/>
            <a:ext cx="1249169" cy="2162446"/>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D8C9627C-5193-41DA-AB46-939C46A27E1C}"/>
              </a:ext>
            </a:extLst>
          </p:cNvPr>
          <p:cNvGrpSpPr/>
          <p:nvPr/>
        </p:nvGrpSpPr>
        <p:grpSpPr>
          <a:xfrm>
            <a:off x="2557063" y="1559155"/>
            <a:ext cx="2478832" cy="1580296"/>
            <a:chOff x="3099319" y="2409755"/>
            <a:chExt cx="2478832" cy="1580296"/>
          </a:xfrm>
        </p:grpSpPr>
        <p:sp>
          <p:nvSpPr>
            <p:cNvPr id="2" name="Oval 1">
              <a:extLst>
                <a:ext uri="{FF2B5EF4-FFF2-40B4-BE49-F238E27FC236}">
                  <a16:creationId xmlns:a16="http://schemas.microsoft.com/office/drawing/2014/main" id="{A607762E-A8CB-4AD3-BD3D-9E6988B08604}"/>
                </a:ext>
              </a:extLst>
            </p:cNvPr>
            <p:cNvSpPr/>
            <p:nvPr/>
          </p:nvSpPr>
          <p:spPr>
            <a:xfrm>
              <a:off x="3099319" y="2409755"/>
              <a:ext cx="2478832" cy="1580296"/>
            </a:xfrm>
            <a:prstGeom prst="ellipse">
              <a:avLst/>
            </a:prstGeom>
            <a:solidFill>
              <a:schemeClr val="accent1">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node divider">
              <a:extLst>
                <a:ext uri="{FF2B5EF4-FFF2-40B4-BE49-F238E27FC236}">
                  <a16:creationId xmlns:a16="http://schemas.microsoft.com/office/drawing/2014/main" id="{23D96383-F792-49B6-AB29-BD05DD23B80F}"/>
                </a:ext>
              </a:extLst>
            </p:cNvPr>
            <p:cNvCxnSpPr>
              <a:cxnSpLocks/>
              <a:stCxn id="2" idx="0"/>
              <a:endCxn id="2" idx="4"/>
            </p:cNvCxnSpPr>
            <p:nvPr/>
          </p:nvCxnSpPr>
          <p:spPr>
            <a:xfrm>
              <a:off x="4338735" y="2409755"/>
              <a:ext cx="0" cy="158029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summation symbol">
              <a:extLst>
                <a:ext uri="{FF2B5EF4-FFF2-40B4-BE49-F238E27FC236}">
                  <a16:creationId xmlns:a16="http://schemas.microsoft.com/office/drawing/2014/main" id="{478EF2D6-AEA9-4AA8-B482-B2E7E2929599}"/>
                </a:ext>
              </a:extLst>
            </p:cNvPr>
            <p:cNvSpPr txBox="1"/>
            <p:nvPr/>
          </p:nvSpPr>
          <p:spPr>
            <a:xfrm>
              <a:off x="3505355" y="2519733"/>
              <a:ext cx="654346" cy="1323439"/>
            </a:xfrm>
            <a:prstGeom prst="rect">
              <a:avLst/>
            </a:prstGeom>
            <a:noFill/>
          </p:spPr>
          <p:txBody>
            <a:bodyPr wrap="square" rtlCol="0">
              <a:spAutoFit/>
            </a:bodyPr>
            <a:lstStyle/>
            <a:p>
              <a:r>
                <a:rPr lang="el-GR" sz="8000" dirty="0"/>
                <a:t>Σ</a:t>
              </a:r>
              <a:endParaRPr lang="en-US" sz="8000" dirty="0"/>
            </a:p>
          </p:txBody>
        </p:sp>
        <p:cxnSp>
          <p:nvCxnSpPr>
            <p:cNvPr id="16" name="step symbol">
              <a:extLst>
                <a:ext uri="{FF2B5EF4-FFF2-40B4-BE49-F238E27FC236}">
                  <a16:creationId xmlns:a16="http://schemas.microsoft.com/office/drawing/2014/main" id="{303E8858-DFDE-485B-820F-B7FB90E46CE2}"/>
                </a:ext>
              </a:extLst>
            </p:cNvPr>
            <p:cNvCxnSpPr>
              <a:cxnSpLocks/>
            </p:cNvCxnSpPr>
            <p:nvPr/>
          </p:nvCxnSpPr>
          <p:spPr>
            <a:xfrm flipV="1">
              <a:off x="4491109" y="2896869"/>
              <a:ext cx="746449" cy="569166"/>
            </a:xfrm>
            <a:prstGeom prst="bentConnector3">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37F09429-0594-42B4-82A5-B24609C66315}"/>
              </a:ext>
            </a:extLst>
          </p:cNvPr>
          <p:cNvCxnSpPr>
            <a:cxnSpLocks/>
            <a:stCxn id="82" idx="3"/>
            <a:endCxn id="2" idx="2"/>
          </p:cNvCxnSpPr>
          <p:nvPr/>
        </p:nvCxnSpPr>
        <p:spPr>
          <a:xfrm>
            <a:off x="1660656" y="1659938"/>
            <a:ext cx="896407" cy="689365"/>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output variable">
            <a:extLst>
              <a:ext uri="{FF2B5EF4-FFF2-40B4-BE49-F238E27FC236}">
                <a16:creationId xmlns:a16="http://schemas.microsoft.com/office/drawing/2014/main" id="{BAA6C886-3C19-4C62-BEC5-A79A5B838B80}"/>
              </a:ext>
            </a:extLst>
          </p:cNvPr>
          <p:cNvSpPr txBox="1"/>
          <p:nvPr/>
        </p:nvSpPr>
        <p:spPr>
          <a:xfrm>
            <a:off x="10404739" y="2853932"/>
            <a:ext cx="463588" cy="830997"/>
          </a:xfrm>
          <a:prstGeom prst="rect">
            <a:avLst/>
          </a:prstGeom>
          <a:noFill/>
        </p:spPr>
        <p:txBody>
          <a:bodyPr wrap="none" rtlCol="0">
            <a:spAutoFit/>
          </a:bodyPr>
          <a:lstStyle/>
          <a:p>
            <a:r>
              <a:rPr lang="en-US" sz="4800" dirty="0"/>
              <a:t>y</a:t>
            </a:r>
            <a:endParaRPr lang="en-US" sz="4800" baseline="-25000" dirty="0"/>
          </a:p>
        </p:txBody>
      </p:sp>
      <p:sp>
        <p:nvSpPr>
          <p:cNvPr id="64" name="output">
            <a:extLst>
              <a:ext uri="{FF2B5EF4-FFF2-40B4-BE49-F238E27FC236}">
                <a16:creationId xmlns:a16="http://schemas.microsoft.com/office/drawing/2014/main" id="{C121EDEF-86CC-485B-B3EA-D07B64FCE677}"/>
              </a:ext>
            </a:extLst>
          </p:cNvPr>
          <p:cNvSpPr txBox="1"/>
          <p:nvPr/>
        </p:nvSpPr>
        <p:spPr>
          <a:xfrm>
            <a:off x="9905403" y="2538302"/>
            <a:ext cx="1462260" cy="646331"/>
          </a:xfrm>
          <a:prstGeom prst="rect">
            <a:avLst/>
          </a:prstGeom>
          <a:noFill/>
        </p:spPr>
        <p:txBody>
          <a:bodyPr wrap="none" rtlCol="0">
            <a:spAutoFit/>
          </a:bodyPr>
          <a:lstStyle/>
          <a:p>
            <a:r>
              <a:rPr lang="en-US" sz="3600" dirty="0"/>
              <a:t>output</a:t>
            </a:r>
          </a:p>
        </p:txBody>
      </p:sp>
      <p:sp>
        <p:nvSpPr>
          <p:cNvPr id="53" name="Oval 52">
            <a:extLst>
              <a:ext uri="{FF2B5EF4-FFF2-40B4-BE49-F238E27FC236}">
                <a16:creationId xmlns:a16="http://schemas.microsoft.com/office/drawing/2014/main" id="{81F274DD-06B3-4445-A720-2FA963E5FBF3}"/>
              </a:ext>
            </a:extLst>
          </p:cNvPr>
          <p:cNvSpPr/>
          <p:nvPr/>
        </p:nvSpPr>
        <p:spPr>
          <a:xfrm>
            <a:off x="6645345" y="2542129"/>
            <a:ext cx="2478832" cy="1580296"/>
          </a:xfrm>
          <a:prstGeom prst="ellipse">
            <a:avLst/>
          </a:prstGeom>
          <a:solidFill>
            <a:schemeClr val="accent1">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Arrow Connector 57">
            <a:extLst>
              <a:ext uri="{FF2B5EF4-FFF2-40B4-BE49-F238E27FC236}">
                <a16:creationId xmlns:a16="http://schemas.microsoft.com/office/drawing/2014/main" id="{A172D3DC-1BBC-421D-9E39-0D4094B32802}"/>
              </a:ext>
            </a:extLst>
          </p:cNvPr>
          <p:cNvCxnSpPr>
            <a:cxnSpLocks/>
          </p:cNvCxnSpPr>
          <p:nvPr/>
        </p:nvCxnSpPr>
        <p:spPr>
          <a:xfrm flipV="1">
            <a:off x="9120507" y="3311863"/>
            <a:ext cx="1162871" cy="18451"/>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node divider">
            <a:extLst>
              <a:ext uri="{FF2B5EF4-FFF2-40B4-BE49-F238E27FC236}">
                <a16:creationId xmlns:a16="http://schemas.microsoft.com/office/drawing/2014/main" id="{B646278D-7B78-4029-92C3-5DF522A7E883}"/>
              </a:ext>
            </a:extLst>
          </p:cNvPr>
          <p:cNvCxnSpPr>
            <a:cxnSpLocks/>
          </p:cNvCxnSpPr>
          <p:nvPr/>
        </p:nvCxnSpPr>
        <p:spPr>
          <a:xfrm>
            <a:off x="7888318" y="2542129"/>
            <a:ext cx="0" cy="158029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summation symbol">
            <a:extLst>
              <a:ext uri="{FF2B5EF4-FFF2-40B4-BE49-F238E27FC236}">
                <a16:creationId xmlns:a16="http://schemas.microsoft.com/office/drawing/2014/main" id="{9ED50596-FB5E-4042-AD62-D6CB1E5F8180}"/>
              </a:ext>
            </a:extLst>
          </p:cNvPr>
          <p:cNvSpPr txBox="1"/>
          <p:nvPr/>
        </p:nvSpPr>
        <p:spPr>
          <a:xfrm>
            <a:off x="7054938" y="2652107"/>
            <a:ext cx="654346" cy="1323439"/>
          </a:xfrm>
          <a:prstGeom prst="rect">
            <a:avLst/>
          </a:prstGeom>
          <a:noFill/>
        </p:spPr>
        <p:txBody>
          <a:bodyPr wrap="square" rtlCol="0">
            <a:spAutoFit/>
          </a:bodyPr>
          <a:lstStyle/>
          <a:p>
            <a:r>
              <a:rPr lang="el-GR" sz="8000" dirty="0"/>
              <a:t>Σ</a:t>
            </a:r>
            <a:endParaRPr lang="en-US" sz="8000" dirty="0"/>
          </a:p>
        </p:txBody>
      </p:sp>
      <p:cxnSp>
        <p:nvCxnSpPr>
          <p:cNvPr id="61" name="step symbol">
            <a:extLst>
              <a:ext uri="{FF2B5EF4-FFF2-40B4-BE49-F238E27FC236}">
                <a16:creationId xmlns:a16="http://schemas.microsoft.com/office/drawing/2014/main" id="{51A1C605-CA9D-447A-86FC-A83579F4DB44}"/>
              </a:ext>
            </a:extLst>
          </p:cNvPr>
          <p:cNvCxnSpPr>
            <a:cxnSpLocks/>
          </p:cNvCxnSpPr>
          <p:nvPr/>
        </p:nvCxnSpPr>
        <p:spPr>
          <a:xfrm flipV="1">
            <a:off x="8040692" y="3029243"/>
            <a:ext cx="746449" cy="569166"/>
          </a:xfrm>
          <a:prstGeom prst="bentConnector3">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5D20E0A-0C3E-4426-9192-7B1ADEA6F131}"/>
              </a:ext>
            </a:extLst>
          </p:cNvPr>
          <p:cNvSpPr txBox="1"/>
          <p:nvPr/>
        </p:nvSpPr>
        <p:spPr>
          <a:xfrm>
            <a:off x="2773934" y="4157666"/>
            <a:ext cx="612668" cy="461665"/>
          </a:xfrm>
          <a:prstGeom prst="rect">
            <a:avLst/>
          </a:prstGeom>
          <a:noFill/>
        </p:spPr>
        <p:txBody>
          <a:bodyPr wrap="none" rtlCol="0">
            <a:spAutoFit/>
          </a:bodyPr>
          <a:lstStyle/>
          <a:p>
            <a:r>
              <a:rPr lang="en-US" sz="2400" dirty="0">
                <a:solidFill>
                  <a:schemeClr val="tx2">
                    <a:lumMod val="75000"/>
                  </a:schemeClr>
                </a:solidFill>
              </a:rPr>
              <a:t>w</a:t>
            </a:r>
            <a:r>
              <a:rPr lang="en-US" sz="2400" baseline="-25000" dirty="0">
                <a:solidFill>
                  <a:schemeClr val="tx2">
                    <a:lumMod val="75000"/>
                  </a:schemeClr>
                </a:solidFill>
              </a:rPr>
              <a:t>13</a:t>
            </a:r>
          </a:p>
        </p:txBody>
      </p:sp>
      <p:grpSp>
        <p:nvGrpSpPr>
          <p:cNvPr id="81" name="input variables">
            <a:extLst>
              <a:ext uri="{FF2B5EF4-FFF2-40B4-BE49-F238E27FC236}">
                <a16:creationId xmlns:a16="http://schemas.microsoft.com/office/drawing/2014/main" id="{7EFBAB9D-B538-4716-BD57-52D2254C12CE}"/>
              </a:ext>
            </a:extLst>
          </p:cNvPr>
          <p:cNvGrpSpPr/>
          <p:nvPr/>
        </p:nvGrpSpPr>
        <p:grpSpPr>
          <a:xfrm>
            <a:off x="1001501" y="1244439"/>
            <a:ext cx="669410" cy="4241527"/>
            <a:chOff x="1543757" y="1308237"/>
            <a:chExt cx="669410" cy="4241527"/>
          </a:xfrm>
        </p:grpSpPr>
        <p:sp>
          <p:nvSpPr>
            <p:cNvPr id="82" name="TextBox 81">
              <a:extLst>
                <a:ext uri="{FF2B5EF4-FFF2-40B4-BE49-F238E27FC236}">
                  <a16:creationId xmlns:a16="http://schemas.microsoft.com/office/drawing/2014/main" id="{E9C43B31-B94D-455C-A56A-6E9CCF4CA321}"/>
                </a:ext>
              </a:extLst>
            </p:cNvPr>
            <p:cNvSpPr txBox="1"/>
            <p:nvPr/>
          </p:nvSpPr>
          <p:spPr>
            <a:xfrm>
              <a:off x="1543757" y="1308237"/>
              <a:ext cx="659155" cy="830997"/>
            </a:xfrm>
            <a:prstGeom prst="rect">
              <a:avLst/>
            </a:prstGeom>
            <a:noFill/>
          </p:spPr>
          <p:txBody>
            <a:bodyPr wrap="none" rtlCol="0">
              <a:spAutoFit/>
            </a:bodyPr>
            <a:lstStyle/>
            <a:p>
              <a:r>
                <a:rPr lang="en-US" sz="4800" dirty="0"/>
                <a:t>x</a:t>
              </a:r>
              <a:r>
                <a:rPr lang="en-US" sz="4800" baseline="-25000" dirty="0"/>
                <a:t>1</a:t>
              </a:r>
            </a:p>
          </p:txBody>
        </p:sp>
        <p:sp>
          <p:nvSpPr>
            <p:cNvPr id="83" name="TextBox 82">
              <a:extLst>
                <a:ext uri="{FF2B5EF4-FFF2-40B4-BE49-F238E27FC236}">
                  <a16:creationId xmlns:a16="http://schemas.microsoft.com/office/drawing/2014/main" id="{060F6CB7-10BD-4867-B34E-C5CC7FBB64F7}"/>
                </a:ext>
              </a:extLst>
            </p:cNvPr>
            <p:cNvSpPr txBox="1"/>
            <p:nvPr/>
          </p:nvSpPr>
          <p:spPr>
            <a:xfrm>
              <a:off x="1554012" y="4718767"/>
              <a:ext cx="659155" cy="830997"/>
            </a:xfrm>
            <a:prstGeom prst="rect">
              <a:avLst/>
            </a:prstGeom>
            <a:noFill/>
          </p:spPr>
          <p:txBody>
            <a:bodyPr wrap="none" rtlCol="0">
              <a:spAutoFit/>
            </a:bodyPr>
            <a:lstStyle/>
            <a:p>
              <a:r>
                <a:rPr lang="en-US" sz="4800" dirty="0"/>
                <a:t>x</a:t>
              </a:r>
              <a:r>
                <a:rPr lang="en-US" sz="4800" baseline="-25000" dirty="0"/>
                <a:t>2</a:t>
              </a:r>
            </a:p>
          </p:txBody>
        </p:sp>
      </p:grpSp>
      <p:grpSp>
        <p:nvGrpSpPr>
          <p:cNvPr id="92" name="Group 91">
            <a:extLst>
              <a:ext uri="{FF2B5EF4-FFF2-40B4-BE49-F238E27FC236}">
                <a16:creationId xmlns:a16="http://schemas.microsoft.com/office/drawing/2014/main" id="{6D9DCA63-DACE-441F-BA4D-4F596A588D45}"/>
              </a:ext>
            </a:extLst>
          </p:cNvPr>
          <p:cNvGrpSpPr/>
          <p:nvPr/>
        </p:nvGrpSpPr>
        <p:grpSpPr>
          <a:xfrm>
            <a:off x="2548827" y="3632506"/>
            <a:ext cx="2478832" cy="1580296"/>
            <a:chOff x="3099319" y="2409755"/>
            <a:chExt cx="2478832" cy="1580296"/>
          </a:xfrm>
        </p:grpSpPr>
        <p:sp>
          <p:nvSpPr>
            <p:cNvPr id="93" name="Oval 92">
              <a:extLst>
                <a:ext uri="{FF2B5EF4-FFF2-40B4-BE49-F238E27FC236}">
                  <a16:creationId xmlns:a16="http://schemas.microsoft.com/office/drawing/2014/main" id="{D839F9B9-8369-4051-957F-EFC67F04229B}"/>
                </a:ext>
              </a:extLst>
            </p:cNvPr>
            <p:cNvSpPr/>
            <p:nvPr/>
          </p:nvSpPr>
          <p:spPr>
            <a:xfrm>
              <a:off x="3099319" y="2409755"/>
              <a:ext cx="2478832" cy="1580296"/>
            </a:xfrm>
            <a:prstGeom prst="ellipse">
              <a:avLst/>
            </a:prstGeom>
            <a:solidFill>
              <a:schemeClr val="accent1">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node divider">
              <a:extLst>
                <a:ext uri="{FF2B5EF4-FFF2-40B4-BE49-F238E27FC236}">
                  <a16:creationId xmlns:a16="http://schemas.microsoft.com/office/drawing/2014/main" id="{C09EF0D1-391D-4168-A028-F8E094BF031A}"/>
                </a:ext>
              </a:extLst>
            </p:cNvPr>
            <p:cNvCxnSpPr>
              <a:cxnSpLocks/>
              <a:stCxn id="93" idx="0"/>
              <a:endCxn id="93" idx="4"/>
            </p:cNvCxnSpPr>
            <p:nvPr/>
          </p:nvCxnSpPr>
          <p:spPr>
            <a:xfrm>
              <a:off x="4338735" y="2409755"/>
              <a:ext cx="0" cy="158029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summation symbol">
              <a:extLst>
                <a:ext uri="{FF2B5EF4-FFF2-40B4-BE49-F238E27FC236}">
                  <a16:creationId xmlns:a16="http://schemas.microsoft.com/office/drawing/2014/main" id="{7FAAA3FE-E915-4C72-AF21-81D1CC6C9EC4}"/>
                </a:ext>
              </a:extLst>
            </p:cNvPr>
            <p:cNvSpPr txBox="1"/>
            <p:nvPr/>
          </p:nvSpPr>
          <p:spPr>
            <a:xfrm>
              <a:off x="3505355" y="2519733"/>
              <a:ext cx="654346" cy="1323439"/>
            </a:xfrm>
            <a:prstGeom prst="rect">
              <a:avLst/>
            </a:prstGeom>
            <a:noFill/>
          </p:spPr>
          <p:txBody>
            <a:bodyPr wrap="square" rtlCol="0">
              <a:spAutoFit/>
            </a:bodyPr>
            <a:lstStyle/>
            <a:p>
              <a:r>
                <a:rPr lang="el-GR" sz="8000" dirty="0"/>
                <a:t>Σ</a:t>
              </a:r>
              <a:endParaRPr lang="en-US" sz="8000" dirty="0"/>
            </a:p>
          </p:txBody>
        </p:sp>
        <p:cxnSp>
          <p:nvCxnSpPr>
            <p:cNvPr id="96" name="step symbol">
              <a:extLst>
                <a:ext uri="{FF2B5EF4-FFF2-40B4-BE49-F238E27FC236}">
                  <a16:creationId xmlns:a16="http://schemas.microsoft.com/office/drawing/2014/main" id="{BDB78581-632E-45D3-9BAF-C5A4F4659AD9}"/>
                </a:ext>
              </a:extLst>
            </p:cNvPr>
            <p:cNvCxnSpPr>
              <a:cxnSpLocks/>
            </p:cNvCxnSpPr>
            <p:nvPr/>
          </p:nvCxnSpPr>
          <p:spPr>
            <a:xfrm flipV="1">
              <a:off x="4491109" y="2896869"/>
              <a:ext cx="746449" cy="569166"/>
            </a:xfrm>
            <a:prstGeom prst="bentConnector3">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7" name="Straight Arrow Connector 96">
            <a:extLst>
              <a:ext uri="{FF2B5EF4-FFF2-40B4-BE49-F238E27FC236}">
                <a16:creationId xmlns:a16="http://schemas.microsoft.com/office/drawing/2014/main" id="{0797D37E-21C1-481B-A3C3-287D7592D97B}"/>
              </a:ext>
            </a:extLst>
          </p:cNvPr>
          <p:cNvCxnSpPr>
            <a:cxnSpLocks/>
            <a:stCxn id="93" idx="6"/>
            <a:endCxn id="53" idx="3"/>
          </p:cNvCxnSpPr>
          <p:nvPr/>
        </p:nvCxnSpPr>
        <p:spPr>
          <a:xfrm flipV="1">
            <a:off x="5027659" y="3890996"/>
            <a:ext cx="1980703" cy="531658"/>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BF955043-D264-4532-9443-430CA34CA8A8}"/>
              </a:ext>
            </a:extLst>
          </p:cNvPr>
          <p:cNvCxnSpPr>
            <a:cxnSpLocks/>
            <a:stCxn id="82" idx="3"/>
            <a:endCxn id="93" idx="1"/>
          </p:cNvCxnSpPr>
          <p:nvPr/>
        </p:nvCxnSpPr>
        <p:spPr>
          <a:xfrm>
            <a:off x="1660656" y="1659938"/>
            <a:ext cx="1251188" cy="2203997"/>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158C92F-D998-40FE-A96A-76D90CE81111}"/>
              </a:ext>
            </a:extLst>
          </p:cNvPr>
          <p:cNvCxnSpPr>
            <a:cxnSpLocks/>
            <a:stCxn id="83" idx="3"/>
            <a:endCxn id="93" idx="2"/>
          </p:cNvCxnSpPr>
          <p:nvPr/>
        </p:nvCxnSpPr>
        <p:spPr>
          <a:xfrm flipV="1">
            <a:off x="1670911" y="4422654"/>
            <a:ext cx="877916" cy="647814"/>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99377AC9-2ABA-416A-BB95-1C9326D9B91E}"/>
              </a:ext>
            </a:extLst>
          </p:cNvPr>
          <p:cNvGrpSpPr/>
          <p:nvPr/>
        </p:nvGrpSpPr>
        <p:grpSpPr>
          <a:xfrm>
            <a:off x="5045011" y="1597758"/>
            <a:ext cx="710303" cy="3388335"/>
            <a:chOff x="5587267" y="1448896"/>
            <a:chExt cx="710303" cy="3388335"/>
          </a:xfrm>
        </p:grpSpPr>
        <p:sp>
          <p:nvSpPr>
            <p:cNvPr id="48" name="TextBox 47">
              <a:extLst>
                <a:ext uri="{FF2B5EF4-FFF2-40B4-BE49-F238E27FC236}">
                  <a16:creationId xmlns:a16="http://schemas.microsoft.com/office/drawing/2014/main" id="{6447DE84-A0D6-4277-9FBD-066EA01108D3}"/>
                </a:ext>
              </a:extLst>
            </p:cNvPr>
            <p:cNvSpPr txBox="1"/>
            <p:nvPr/>
          </p:nvSpPr>
          <p:spPr>
            <a:xfrm>
              <a:off x="5587267" y="1448896"/>
              <a:ext cx="688009" cy="830997"/>
            </a:xfrm>
            <a:prstGeom prst="rect">
              <a:avLst/>
            </a:prstGeom>
            <a:noFill/>
          </p:spPr>
          <p:txBody>
            <a:bodyPr wrap="none" rtlCol="0">
              <a:spAutoFit/>
            </a:bodyPr>
            <a:lstStyle/>
            <a:p>
              <a:r>
                <a:rPr lang="en-US" sz="4800" dirty="0"/>
                <a:t>a</a:t>
              </a:r>
              <a:r>
                <a:rPr lang="en-US" sz="4800" baseline="-25000" dirty="0"/>
                <a:t>1</a:t>
              </a:r>
            </a:p>
          </p:txBody>
        </p:sp>
        <p:sp>
          <p:nvSpPr>
            <p:cNvPr id="100" name="TextBox 99">
              <a:extLst>
                <a:ext uri="{FF2B5EF4-FFF2-40B4-BE49-F238E27FC236}">
                  <a16:creationId xmlns:a16="http://schemas.microsoft.com/office/drawing/2014/main" id="{4191EEC9-D6F5-42AC-807B-55CB871F626D}"/>
                </a:ext>
              </a:extLst>
            </p:cNvPr>
            <p:cNvSpPr txBox="1"/>
            <p:nvPr/>
          </p:nvSpPr>
          <p:spPr>
            <a:xfrm>
              <a:off x="5609561" y="4006234"/>
              <a:ext cx="688009" cy="830997"/>
            </a:xfrm>
            <a:prstGeom prst="rect">
              <a:avLst/>
            </a:prstGeom>
            <a:noFill/>
          </p:spPr>
          <p:txBody>
            <a:bodyPr wrap="none" rtlCol="0">
              <a:spAutoFit/>
            </a:bodyPr>
            <a:lstStyle/>
            <a:p>
              <a:r>
                <a:rPr lang="en-US" sz="4800" dirty="0"/>
                <a:t>a</a:t>
              </a:r>
              <a:r>
                <a:rPr lang="en-US" sz="4800" baseline="-25000" dirty="0"/>
                <a:t>2</a:t>
              </a:r>
            </a:p>
          </p:txBody>
        </p:sp>
      </p:grpSp>
      <p:graphicFrame>
        <p:nvGraphicFramePr>
          <p:cNvPr id="3" name="Table 2">
            <a:extLst>
              <a:ext uri="{FF2B5EF4-FFF2-40B4-BE49-F238E27FC236}">
                <a16:creationId xmlns:a16="http://schemas.microsoft.com/office/drawing/2014/main" id="{CFBEDCC6-0938-40C0-9CDA-54DB8E1924FE}"/>
              </a:ext>
            </a:extLst>
          </p:cNvPr>
          <p:cNvGraphicFramePr>
            <a:graphicFrameLocks noGrp="1"/>
          </p:cNvGraphicFramePr>
          <p:nvPr>
            <p:extLst>
              <p:ext uri="{D42A27DB-BD31-4B8C-83A1-F6EECF244321}">
                <p14:modId xmlns:p14="http://schemas.microsoft.com/office/powerpoint/2010/main" val="711447119"/>
              </p:ext>
            </p:extLst>
          </p:nvPr>
        </p:nvGraphicFramePr>
        <p:xfrm>
          <a:off x="4798749" y="309002"/>
          <a:ext cx="2256183" cy="1350936"/>
        </p:xfrm>
        <a:graphic>
          <a:graphicData uri="http://schemas.openxmlformats.org/drawingml/2006/table">
            <a:tbl>
              <a:tblPr firstRow="1" firstCol="1">
                <a:tableStyleId>{5C22544A-7EE6-4342-B048-85BDC9FD1C3A}</a:tableStyleId>
              </a:tblPr>
              <a:tblGrid>
                <a:gridCol w="752061">
                  <a:extLst>
                    <a:ext uri="{9D8B030D-6E8A-4147-A177-3AD203B41FA5}">
                      <a16:colId xmlns:a16="http://schemas.microsoft.com/office/drawing/2014/main" val="529821600"/>
                    </a:ext>
                  </a:extLst>
                </a:gridCol>
                <a:gridCol w="752061">
                  <a:extLst>
                    <a:ext uri="{9D8B030D-6E8A-4147-A177-3AD203B41FA5}">
                      <a16:colId xmlns:a16="http://schemas.microsoft.com/office/drawing/2014/main" val="620020108"/>
                    </a:ext>
                  </a:extLst>
                </a:gridCol>
                <a:gridCol w="752061">
                  <a:extLst>
                    <a:ext uri="{9D8B030D-6E8A-4147-A177-3AD203B41FA5}">
                      <a16:colId xmlns:a16="http://schemas.microsoft.com/office/drawing/2014/main" val="3603807850"/>
                    </a:ext>
                  </a:extLst>
                </a:gridCol>
              </a:tblGrid>
              <a:tr h="372216">
                <a:tc>
                  <a:txBody>
                    <a:bodyPr/>
                    <a:lstStyle/>
                    <a:p>
                      <a:pPr algn="ctr"/>
                      <a:r>
                        <a:rPr lang="en-US" dirty="0"/>
                        <a:t>x</a:t>
                      </a:r>
                      <a:r>
                        <a:rPr lang="en-US" baseline="-25000" dirty="0"/>
                        <a:t>1</a:t>
                      </a:r>
                      <a:r>
                        <a:rPr lang="en-US" dirty="0"/>
                        <a:t>\x</a:t>
                      </a:r>
                      <a:r>
                        <a:rPr lang="en-US" baseline="-25000" dirty="0"/>
                        <a:t>2</a:t>
                      </a:r>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828418069"/>
                  </a:ext>
                </a:extLst>
              </a:tr>
              <a:tr h="48936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413546474"/>
                  </a:ext>
                </a:extLst>
              </a:tr>
              <a:tr h="48936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806243488"/>
                  </a:ext>
                </a:extLst>
              </a:tr>
            </a:tbl>
          </a:graphicData>
        </a:graphic>
      </p:graphicFrame>
      <p:graphicFrame>
        <p:nvGraphicFramePr>
          <p:cNvPr id="80" name="Table 79">
            <a:extLst>
              <a:ext uri="{FF2B5EF4-FFF2-40B4-BE49-F238E27FC236}">
                <a16:creationId xmlns:a16="http://schemas.microsoft.com/office/drawing/2014/main" id="{AB931648-C972-4385-8D15-9C535920CB1E}"/>
              </a:ext>
            </a:extLst>
          </p:cNvPr>
          <p:cNvGraphicFramePr>
            <a:graphicFrameLocks noGrp="1"/>
          </p:cNvGraphicFramePr>
          <p:nvPr>
            <p:extLst>
              <p:ext uri="{D42A27DB-BD31-4B8C-83A1-F6EECF244321}">
                <p14:modId xmlns:p14="http://schemas.microsoft.com/office/powerpoint/2010/main" val="399341241"/>
              </p:ext>
            </p:extLst>
          </p:nvPr>
        </p:nvGraphicFramePr>
        <p:xfrm>
          <a:off x="4708411" y="5212802"/>
          <a:ext cx="2256183" cy="1350936"/>
        </p:xfrm>
        <a:graphic>
          <a:graphicData uri="http://schemas.openxmlformats.org/drawingml/2006/table">
            <a:tbl>
              <a:tblPr firstRow="1" firstCol="1">
                <a:tableStyleId>{5C22544A-7EE6-4342-B048-85BDC9FD1C3A}</a:tableStyleId>
              </a:tblPr>
              <a:tblGrid>
                <a:gridCol w="752061">
                  <a:extLst>
                    <a:ext uri="{9D8B030D-6E8A-4147-A177-3AD203B41FA5}">
                      <a16:colId xmlns:a16="http://schemas.microsoft.com/office/drawing/2014/main" val="529821600"/>
                    </a:ext>
                  </a:extLst>
                </a:gridCol>
                <a:gridCol w="752061">
                  <a:extLst>
                    <a:ext uri="{9D8B030D-6E8A-4147-A177-3AD203B41FA5}">
                      <a16:colId xmlns:a16="http://schemas.microsoft.com/office/drawing/2014/main" val="620020108"/>
                    </a:ext>
                  </a:extLst>
                </a:gridCol>
                <a:gridCol w="752061">
                  <a:extLst>
                    <a:ext uri="{9D8B030D-6E8A-4147-A177-3AD203B41FA5}">
                      <a16:colId xmlns:a16="http://schemas.microsoft.com/office/drawing/2014/main" val="3603807850"/>
                    </a:ext>
                  </a:extLst>
                </a:gridCol>
              </a:tblGrid>
              <a:tr h="372216">
                <a:tc>
                  <a:txBody>
                    <a:bodyPr/>
                    <a:lstStyle/>
                    <a:p>
                      <a:pPr algn="ctr"/>
                      <a:r>
                        <a:rPr lang="en-US" dirty="0"/>
                        <a:t>x</a:t>
                      </a:r>
                      <a:r>
                        <a:rPr lang="en-US" baseline="-25000" dirty="0"/>
                        <a:t>1</a:t>
                      </a:r>
                      <a:r>
                        <a:rPr lang="en-US" dirty="0"/>
                        <a:t>\x</a:t>
                      </a:r>
                      <a:r>
                        <a:rPr lang="en-US" baseline="-25000" dirty="0"/>
                        <a:t>2</a:t>
                      </a:r>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828418069"/>
                  </a:ext>
                </a:extLst>
              </a:tr>
              <a:tr h="48936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413546474"/>
                  </a:ext>
                </a:extLst>
              </a:tr>
              <a:tr h="48936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806243488"/>
                  </a:ext>
                </a:extLst>
              </a:tr>
            </a:tbl>
          </a:graphicData>
        </a:graphic>
      </p:graphicFrame>
      <p:graphicFrame>
        <p:nvGraphicFramePr>
          <p:cNvPr id="84" name="Table 83">
            <a:extLst>
              <a:ext uri="{FF2B5EF4-FFF2-40B4-BE49-F238E27FC236}">
                <a16:creationId xmlns:a16="http://schemas.microsoft.com/office/drawing/2014/main" id="{C2B8D760-55FA-42A6-90B4-8FA1AC61A774}"/>
              </a:ext>
            </a:extLst>
          </p:cNvPr>
          <p:cNvGraphicFramePr>
            <a:graphicFrameLocks noGrp="1"/>
          </p:cNvGraphicFramePr>
          <p:nvPr>
            <p:extLst>
              <p:ext uri="{D42A27DB-BD31-4B8C-83A1-F6EECF244321}">
                <p14:modId xmlns:p14="http://schemas.microsoft.com/office/powerpoint/2010/main" val="636380097"/>
              </p:ext>
            </p:extLst>
          </p:nvPr>
        </p:nvGraphicFramePr>
        <p:xfrm>
          <a:off x="8699165" y="1077819"/>
          <a:ext cx="2256183" cy="1350936"/>
        </p:xfrm>
        <a:graphic>
          <a:graphicData uri="http://schemas.openxmlformats.org/drawingml/2006/table">
            <a:tbl>
              <a:tblPr firstRow="1" firstCol="1">
                <a:tableStyleId>{5C22544A-7EE6-4342-B048-85BDC9FD1C3A}</a:tableStyleId>
              </a:tblPr>
              <a:tblGrid>
                <a:gridCol w="752061">
                  <a:extLst>
                    <a:ext uri="{9D8B030D-6E8A-4147-A177-3AD203B41FA5}">
                      <a16:colId xmlns:a16="http://schemas.microsoft.com/office/drawing/2014/main" val="529821600"/>
                    </a:ext>
                  </a:extLst>
                </a:gridCol>
                <a:gridCol w="752061">
                  <a:extLst>
                    <a:ext uri="{9D8B030D-6E8A-4147-A177-3AD203B41FA5}">
                      <a16:colId xmlns:a16="http://schemas.microsoft.com/office/drawing/2014/main" val="620020108"/>
                    </a:ext>
                  </a:extLst>
                </a:gridCol>
                <a:gridCol w="752061">
                  <a:extLst>
                    <a:ext uri="{9D8B030D-6E8A-4147-A177-3AD203B41FA5}">
                      <a16:colId xmlns:a16="http://schemas.microsoft.com/office/drawing/2014/main" val="3603807850"/>
                    </a:ext>
                  </a:extLst>
                </a:gridCol>
              </a:tblGrid>
              <a:tr h="372216">
                <a:tc>
                  <a:txBody>
                    <a:bodyPr/>
                    <a:lstStyle/>
                    <a:p>
                      <a:pPr algn="ctr"/>
                      <a:r>
                        <a:rPr lang="en-US" dirty="0"/>
                        <a:t>a</a:t>
                      </a:r>
                      <a:r>
                        <a:rPr lang="en-US" baseline="-25000" dirty="0"/>
                        <a:t>1</a:t>
                      </a:r>
                      <a:r>
                        <a:rPr lang="en-US" dirty="0"/>
                        <a:t>\a</a:t>
                      </a:r>
                      <a:r>
                        <a:rPr lang="en-US" baseline="-25000" dirty="0"/>
                        <a:t>2</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828418069"/>
                  </a:ext>
                </a:extLst>
              </a:tr>
              <a:tr h="48936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413546474"/>
                  </a:ext>
                </a:extLst>
              </a:tr>
              <a:tr h="48936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806243488"/>
                  </a:ext>
                </a:extLst>
              </a:tr>
            </a:tbl>
          </a:graphicData>
        </a:graphic>
      </p:graphicFrame>
      <p:pic>
        <p:nvPicPr>
          <p:cNvPr id="88" name="Graphic 87" descr="Arrow: Counterclockwise curve">
            <a:extLst>
              <a:ext uri="{FF2B5EF4-FFF2-40B4-BE49-F238E27FC236}">
                <a16:creationId xmlns:a16="http://schemas.microsoft.com/office/drawing/2014/main" id="{304602F1-E9EE-432B-8EC9-133351C65992}"/>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4539143">
            <a:off x="4184368" y="986484"/>
            <a:ext cx="693165" cy="693165"/>
          </a:xfrm>
          <a:prstGeom prst="rect">
            <a:avLst/>
          </a:prstGeom>
        </p:spPr>
      </p:pic>
      <p:pic>
        <p:nvPicPr>
          <p:cNvPr id="90" name="Graphic 89" descr="Arrow: Counterclockwise curve">
            <a:extLst>
              <a:ext uri="{FF2B5EF4-FFF2-40B4-BE49-F238E27FC236}">
                <a16:creationId xmlns:a16="http://schemas.microsoft.com/office/drawing/2014/main" id="{58E99364-8958-43AA-9665-7242410E1990}"/>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7060857" flipV="1">
            <a:off x="4091004" y="5175555"/>
            <a:ext cx="693165" cy="693165"/>
          </a:xfrm>
          <a:prstGeom prst="rect">
            <a:avLst/>
          </a:prstGeom>
        </p:spPr>
      </p:pic>
      <p:pic>
        <p:nvPicPr>
          <p:cNvPr id="91" name="Graphic 90" descr="Arrow: Counterclockwise curve">
            <a:extLst>
              <a:ext uri="{FF2B5EF4-FFF2-40B4-BE49-F238E27FC236}">
                <a16:creationId xmlns:a16="http://schemas.microsoft.com/office/drawing/2014/main" id="{3361C7CA-A62D-4D98-ABCE-5EF447082E7E}"/>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4539143">
            <a:off x="8083950" y="1895126"/>
            <a:ext cx="693165" cy="693165"/>
          </a:xfrm>
          <a:prstGeom prst="rect">
            <a:avLst/>
          </a:prstGeom>
        </p:spPr>
      </p:pic>
      <p:graphicFrame>
        <p:nvGraphicFramePr>
          <p:cNvPr id="111" name="Table 110">
            <a:extLst>
              <a:ext uri="{FF2B5EF4-FFF2-40B4-BE49-F238E27FC236}">
                <a16:creationId xmlns:a16="http://schemas.microsoft.com/office/drawing/2014/main" id="{5CB2F14B-1068-4739-AF94-EB8BFF71A7CC}"/>
              </a:ext>
            </a:extLst>
          </p:cNvPr>
          <p:cNvGraphicFramePr>
            <a:graphicFrameLocks noGrp="1"/>
          </p:cNvGraphicFramePr>
          <p:nvPr>
            <p:extLst>
              <p:ext uri="{D42A27DB-BD31-4B8C-83A1-F6EECF244321}">
                <p14:modId xmlns:p14="http://schemas.microsoft.com/office/powerpoint/2010/main" val="3466299541"/>
              </p:ext>
            </p:extLst>
          </p:nvPr>
        </p:nvGraphicFramePr>
        <p:xfrm>
          <a:off x="9120507" y="4159083"/>
          <a:ext cx="2256183" cy="1350936"/>
        </p:xfrm>
        <a:graphic>
          <a:graphicData uri="http://schemas.openxmlformats.org/drawingml/2006/table">
            <a:tbl>
              <a:tblPr firstRow="1" firstCol="1">
                <a:tableStyleId>{073A0DAA-6AF3-43AB-8588-CEC1D06C72B9}</a:tableStyleId>
              </a:tblPr>
              <a:tblGrid>
                <a:gridCol w="752061">
                  <a:extLst>
                    <a:ext uri="{9D8B030D-6E8A-4147-A177-3AD203B41FA5}">
                      <a16:colId xmlns:a16="http://schemas.microsoft.com/office/drawing/2014/main" val="529821600"/>
                    </a:ext>
                  </a:extLst>
                </a:gridCol>
                <a:gridCol w="752061">
                  <a:extLst>
                    <a:ext uri="{9D8B030D-6E8A-4147-A177-3AD203B41FA5}">
                      <a16:colId xmlns:a16="http://schemas.microsoft.com/office/drawing/2014/main" val="620020108"/>
                    </a:ext>
                  </a:extLst>
                </a:gridCol>
                <a:gridCol w="752061">
                  <a:extLst>
                    <a:ext uri="{9D8B030D-6E8A-4147-A177-3AD203B41FA5}">
                      <a16:colId xmlns:a16="http://schemas.microsoft.com/office/drawing/2014/main" val="3603807850"/>
                    </a:ext>
                  </a:extLst>
                </a:gridCol>
              </a:tblGrid>
              <a:tr h="372216">
                <a:tc>
                  <a:txBody>
                    <a:bodyPr/>
                    <a:lstStyle/>
                    <a:p>
                      <a:pPr algn="ctr"/>
                      <a:r>
                        <a:rPr lang="en-US" dirty="0"/>
                        <a:t>x</a:t>
                      </a:r>
                      <a:r>
                        <a:rPr lang="en-US" baseline="-25000" dirty="0"/>
                        <a:t>1</a:t>
                      </a:r>
                      <a:r>
                        <a:rPr lang="en-US" dirty="0"/>
                        <a:t>\x</a:t>
                      </a:r>
                      <a:r>
                        <a:rPr lang="en-US" baseline="-25000" dirty="0"/>
                        <a:t>2</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828418069"/>
                  </a:ext>
                </a:extLst>
              </a:tr>
              <a:tr h="48936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413546474"/>
                  </a:ext>
                </a:extLst>
              </a:tr>
              <a:tr h="48936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806243488"/>
                  </a:ext>
                </a:extLst>
              </a:tr>
            </a:tbl>
          </a:graphicData>
        </a:graphic>
      </p:graphicFrame>
      <p:pic>
        <p:nvPicPr>
          <p:cNvPr id="112" name="Graphic 111" descr="Arrow: Counterclockwise curve">
            <a:extLst>
              <a:ext uri="{FF2B5EF4-FFF2-40B4-BE49-F238E27FC236}">
                <a16:creationId xmlns:a16="http://schemas.microsoft.com/office/drawing/2014/main" id="{F137525D-4CC0-4BE2-A518-70F5CB725A26}"/>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0800000" flipH="1" flipV="1">
            <a:off x="10674498" y="3491270"/>
            <a:ext cx="693165" cy="693165"/>
          </a:xfrm>
          <a:prstGeom prst="rect">
            <a:avLst/>
          </a:prstGeom>
        </p:spPr>
      </p:pic>
      <p:sp>
        <p:nvSpPr>
          <p:cNvPr id="113" name="TextBox 112">
            <a:extLst>
              <a:ext uri="{FF2B5EF4-FFF2-40B4-BE49-F238E27FC236}">
                <a16:creationId xmlns:a16="http://schemas.microsoft.com/office/drawing/2014/main" id="{8398A2E5-02AE-4299-8815-5580270DC31B}"/>
              </a:ext>
            </a:extLst>
          </p:cNvPr>
          <p:cNvSpPr txBox="1"/>
          <p:nvPr/>
        </p:nvSpPr>
        <p:spPr>
          <a:xfrm>
            <a:off x="3461523" y="289905"/>
            <a:ext cx="1337226" cy="707886"/>
          </a:xfrm>
          <a:prstGeom prst="rect">
            <a:avLst/>
          </a:prstGeom>
          <a:noFill/>
        </p:spPr>
        <p:txBody>
          <a:bodyPr wrap="none" rtlCol="0">
            <a:spAutoFit/>
          </a:bodyPr>
          <a:lstStyle/>
          <a:p>
            <a:r>
              <a:rPr lang="en-US" sz="4000" dirty="0"/>
              <a:t>x</a:t>
            </a:r>
            <a:r>
              <a:rPr lang="en-US" sz="4000" baseline="-25000" dirty="0"/>
              <a:t>1</a:t>
            </a:r>
            <a:r>
              <a:rPr lang="en-US" sz="4000" dirty="0"/>
              <a:t>∩x̄</a:t>
            </a:r>
            <a:r>
              <a:rPr lang="en-US" sz="4000" baseline="-25000" dirty="0"/>
              <a:t>2</a:t>
            </a:r>
          </a:p>
        </p:txBody>
      </p:sp>
      <p:sp>
        <p:nvSpPr>
          <p:cNvPr id="114" name="TextBox 113">
            <a:extLst>
              <a:ext uri="{FF2B5EF4-FFF2-40B4-BE49-F238E27FC236}">
                <a16:creationId xmlns:a16="http://schemas.microsoft.com/office/drawing/2014/main" id="{3C2CE8EF-C790-42D2-BD52-8E1265A6D2F9}"/>
              </a:ext>
            </a:extLst>
          </p:cNvPr>
          <p:cNvSpPr txBox="1"/>
          <p:nvPr/>
        </p:nvSpPr>
        <p:spPr>
          <a:xfrm>
            <a:off x="3386602" y="5860209"/>
            <a:ext cx="1609590" cy="707886"/>
          </a:xfrm>
          <a:prstGeom prst="rect">
            <a:avLst/>
          </a:prstGeom>
          <a:noFill/>
        </p:spPr>
        <p:txBody>
          <a:bodyPr wrap="square" rtlCol="0">
            <a:spAutoFit/>
          </a:bodyPr>
          <a:lstStyle/>
          <a:p>
            <a:r>
              <a:rPr lang="en-US" sz="4000" dirty="0"/>
              <a:t>x̄</a:t>
            </a:r>
            <a:r>
              <a:rPr lang="en-US" sz="4000" baseline="-25000" dirty="0"/>
              <a:t>1</a:t>
            </a:r>
            <a:r>
              <a:rPr lang="en-US" sz="4000" dirty="0"/>
              <a:t>∩x</a:t>
            </a:r>
            <a:r>
              <a:rPr lang="en-US" sz="4000" baseline="-25000" dirty="0"/>
              <a:t>2</a:t>
            </a:r>
          </a:p>
        </p:txBody>
      </p:sp>
      <p:sp>
        <p:nvSpPr>
          <p:cNvPr id="116" name="TextBox 115">
            <a:extLst>
              <a:ext uri="{FF2B5EF4-FFF2-40B4-BE49-F238E27FC236}">
                <a16:creationId xmlns:a16="http://schemas.microsoft.com/office/drawing/2014/main" id="{76718904-3931-48A7-938E-FB00BD79CDBF}"/>
              </a:ext>
            </a:extLst>
          </p:cNvPr>
          <p:cNvSpPr txBox="1"/>
          <p:nvPr/>
        </p:nvSpPr>
        <p:spPr>
          <a:xfrm>
            <a:off x="8050606" y="370277"/>
            <a:ext cx="1370888" cy="707886"/>
          </a:xfrm>
          <a:prstGeom prst="rect">
            <a:avLst/>
          </a:prstGeom>
          <a:noFill/>
        </p:spPr>
        <p:txBody>
          <a:bodyPr wrap="none" rtlCol="0">
            <a:spAutoFit/>
          </a:bodyPr>
          <a:lstStyle/>
          <a:p>
            <a:r>
              <a:rPr lang="en-US" sz="4000" dirty="0"/>
              <a:t>a</a:t>
            </a:r>
            <a:r>
              <a:rPr lang="en-US" sz="4000" baseline="-25000" dirty="0"/>
              <a:t>1</a:t>
            </a:r>
            <a:r>
              <a:rPr lang="en-US" sz="4000" dirty="0"/>
              <a:t>∪a</a:t>
            </a:r>
            <a:r>
              <a:rPr lang="en-US" sz="4000" baseline="-25000" dirty="0"/>
              <a:t>2</a:t>
            </a:r>
          </a:p>
        </p:txBody>
      </p:sp>
      <p:sp>
        <p:nvSpPr>
          <p:cNvPr id="117" name="TextBox 116">
            <a:extLst>
              <a:ext uri="{FF2B5EF4-FFF2-40B4-BE49-F238E27FC236}">
                <a16:creationId xmlns:a16="http://schemas.microsoft.com/office/drawing/2014/main" id="{0733CD3A-9CB1-4848-9DCF-7E2DED9F29CE}"/>
              </a:ext>
            </a:extLst>
          </p:cNvPr>
          <p:cNvSpPr txBox="1"/>
          <p:nvPr/>
        </p:nvSpPr>
        <p:spPr>
          <a:xfrm>
            <a:off x="8217535" y="5472771"/>
            <a:ext cx="1766442" cy="830997"/>
          </a:xfrm>
          <a:prstGeom prst="rect">
            <a:avLst/>
          </a:prstGeom>
          <a:noFill/>
        </p:spPr>
        <p:txBody>
          <a:bodyPr wrap="square" rtlCol="0">
            <a:spAutoFit/>
          </a:bodyPr>
          <a:lstStyle/>
          <a:p>
            <a:r>
              <a:rPr lang="en-US" sz="4800" dirty="0"/>
              <a:t>x</a:t>
            </a:r>
            <a:r>
              <a:rPr lang="en-US" sz="4800" baseline="-25000" dirty="0"/>
              <a:t>1</a:t>
            </a:r>
            <a:r>
              <a:rPr lang="en-US" sz="4800" dirty="0"/>
              <a:t>⨁x</a:t>
            </a:r>
            <a:r>
              <a:rPr lang="en-US" sz="4800" baseline="-25000" dirty="0"/>
              <a:t>2</a:t>
            </a:r>
          </a:p>
        </p:txBody>
      </p:sp>
    </p:spTree>
    <p:extLst>
      <p:ext uri="{BB962C8B-B14F-4D97-AF65-F5344CB8AC3E}">
        <p14:creationId xmlns:p14="http://schemas.microsoft.com/office/powerpoint/2010/main" val="375609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cBhvr additive="base">
                                        <p:cTn id="11" dur="500" fill="hold"/>
                                        <p:tgtEl>
                                          <p:spTgt spid="88"/>
                                        </p:tgtEl>
                                        <p:attrNameLst>
                                          <p:attrName>ppt_x</p:attrName>
                                        </p:attrNameLst>
                                      </p:cBhvr>
                                      <p:tavLst>
                                        <p:tav tm="0">
                                          <p:val>
                                            <p:strVal val="#ppt_x"/>
                                          </p:val>
                                        </p:tav>
                                        <p:tav tm="100000">
                                          <p:val>
                                            <p:strVal val="#ppt_x"/>
                                          </p:val>
                                        </p:tav>
                                      </p:tavLst>
                                    </p:anim>
                                    <p:anim calcmode="lin" valueType="num">
                                      <p:cBhvr additive="base">
                                        <p:cTn id="12" dur="500" fill="hold"/>
                                        <p:tgtEl>
                                          <p:spTgt spid="8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13"/>
                                        </p:tgtEl>
                                        <p:attrNameLst>
                                          <p:attrName>style.visibility</p:attrName>
                                        </p:attrNameLst>
                                      </p:cBhvr>
                                      <p:to>
                                        <p:strVal val="visible"/>
                                      </p:to>
                                    </p:set>
                                    <p:anim calcmode="lin" valueType="num">
                                      <p:cBhvr additive="base">
                                        <p:cTn id="17" dur="500" fill="hold"/>
                                        <p:tgtEl>
                                          <p:spTgt spid="113"/>
                                        </p:tgtEl>
                                        <p:attrNameLst>
                                          <p:attrName>ppt_x</p:attrName>
                                        </p:attrNameLst>
                                      </p:cBhvr>
                                      <p:tavLst>
                                        <p:tav tm="0">
                                          <p:val>
                                            <p:strVal val="#ppt_x"/>
                                          </p:val>
                                        </p:tav>
                                        <p:tav tm="100000">
                                          <p:val>
                                            <p:strVal val="#ppt_x"/>
                                          </p:val>
                                        </p:tav>
                                      </p:tavLst>
                                    </p:anim>
                                    <p:anim calcmode="lin" valueType="num">
                                      <p:cBhvr additive="base">
                                        <p:cTn id="18" dur="500" fill="hold"/>
                                        <p:tgtEl>
                                          <p:spTgt spid="11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0"/>
                                        </p:tgtEl>
                                        <p:attrNameLst>
                                          <p:attrName>style.visibility</p:attrName>
                                        </p:attrNameLst>
                                      </p:cBhvr>
                                      <p:to>
                                        <p:strVal val="visible"/>
                                      </p:to>
                                    </p:set>
                                    <p:anim calcmode="lin" valueType="num">
                                      <p:cBhvr additive="base">
                                        <p:cTn id="23" dur="500" fill="hold"/>
                                        <p:tgtEl>
                                          <p:spTgt spid="80"/>
                                        </p:tgtEl>
                                        <p:attrNameLst>
                                          <p:attrName>ppt_x</p:attrName>
                                        </p:attrNameLst>
                                      </p:cBhvr>
                                      <p:tavLst>
                                        <p:tav tm="0">
                                          <p:val>
                                            <p:strVal val="#ppt_x"/>
                                          </p:val>
                                        </p:tav>
                                        <p:tav tm="100000">
                                          <p:val>
                                            <p:strVal val="#ppt_x"/>
                                          </p:val>
                                        </p:tav>
                                      </p:tavLst>
                                    </p:anim>
                                    <p:anim calcmode="lin" valueType="num">
                                      <p:cBhvr additive="base">
                                        <p:cTn id="24" dur="500" fill="hold"/>
                                        <p:tgtEl>
                                          <p:spTgt spid="8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 calcmode="lin" valueType="num">
                                      <p:cBhvr additive="base">
                                        <p:cTn id="27" dur="500" fill="hold"/>
                                        <p:tgtEl>
                                          <p:spTgt spid="90"/>
                                        </p:tgtEl>
                                        <p:attrNameLst>
                                          <p:attrName>ppt_x</p:attrName>
                                        </p:attrNameLst>
                                      </p:cBhvr>
                                      <p:tavLst>
                                        <p:tav tm="0">
                                          <p:val>
                                            <p:strVal val="#ppt_x"/>
                                          </p:val>
                                        </p:tav>
                                        <p:tav tm="100000">
                                          <p:val>
                                            <p:strVal val="#ppt_x"/>
                                          </p:val>
                                        </p:tav>
                                      </p:tavLst>
                                    </p:anim>
                                    <p:anim calcmode="lin" valueType="num">
                                      <p:cBhvr additive="base">
                                        <p:cTn id="2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4"/>
                                        </p:tgtEl>
                                        <p:attrNameLst>
                                          <p:attrName>style.visibility</p:attrName>
                                        </p:attrNameLst>
                                      </p:cBhvr>
                                      <p:to>
                                        <p:strVal val="visible"/>
                                      </p:to>
                                    </p:set>
                                    <p:anim calcmode="lin" valueType="num">
                                      <p:cBhvr additive="base">
                                        <p:cTn id="33" dur="500" fill="hold"/>
                                        <p:tgtEl>
                                          <p:spTgt spid="114"/>
                                        </p:tgtEl>
                                        <p:attrNameLst>
                                          <p:attrName>ppt_x</p:attrName>
                                        </p:attrNameLst>
                                      </p:cBhvr>
                                      <p:tavLst>
                                        <p:tav tm="0">
                                          <p:val>
                                            <p:strVal val="#ppt_x"/>
                                          </p:val>
                                        </p:tav>
                                        <p:tav tm="100000">
                                          <p:val>
                                            <p:strVal val="#ppt_x"/>
                                          </p:val>
                                        </p:tav>
                                      </p:tavLst>
                                    </p:anim>
                                    <p:anim calcmode="lin" valueType="num">
                                      <p:cBhvr additive="base">
                                        <p:cTn id="34"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nodeType="clickEffect">
                                  <p:stCondLst>
                                    <p:cond delay="0"/>
                                  </p:stCondLst>
                                  <p:childTnLst>
                                    <p:set>
                                      <p:cBhvr>
                                        <p:cTn id="38" dur="1" fill="hold">
                                          <p:stCondLst>
                                            <p:cond delay="0"/>
                                          </p:stCondLst>
                                        </p:cTn>
                                        <p:tgtEl>
                                          <p:spTgt spid="84"/>
                                        </p:tgtEl>
                                        <p:attrNameLst>
                                          <p:attrName>style.visibility</p:attrName>
                                        </p:attrNameLst>
                                      </p:cBhvr>
                                      <p:to>
                                        <p:strVal val="visible"/>
                                      </p:to>
                                    </p:set>
                                    <p:anim calcmode="lin" valueType="num">
                                      <p:cBhvr additive="base">
                                        <p:cTn id="39" dur="500" fill="hold"/>
                                        <p:tgtEl>
                                          <p:spTgt spid="84"/>
                                        </p:tgtEl>
                                        <p:attrNameLst>
                                          <p:attrName>ppt_x</p:attrName>
                                        </p:attrNameLst>
                                      </p:cBhvr>
                                      <p:tavLst>
                                        <p:tav tm="0">
                                          <p:val>
                                            <p:strVal val="#ppt_x"/>
                                          </p:val>
                                        </p:tav>
                                        <p:tav tm="100000">
                                          <p:val>
                                            <p:strVal val="#ppt_x"/>
                                          </p:val>
                                        </p:tav>
                                      </p:tavLst>
                                    </p:anim>
                                    <p:anim calcmode="lin" valueType="num">
                                      <p:cBhvr additive="base">
                                        <p:cTn id="40" dur="500" fill="hold"/>
                                        <p:tgtEl>
                                          <p:spTgt spid="84"/>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anim calcmode="lin" valueType="num">
                                      <p:cBhvr additive="base">
                                        <p:cTn id="43" dur="500" fill="hold"/>
                                        <p:tgtEl>
                                          <p:spTgt spid="91"/>
                                        </p:tgtEl>
                                        <p:attrNameLst>
                                          <p:attrName>ppt_x</p:attrName>
                                        </p:attrNameLst>
                                      </p:cBhvr>
                                      <p:tavLst>
                                        <p:tav tm="0">
                                          <p:val>
                                            <p:strVal val="#ppt_x"/>
                                          </p:val>
                                        </p:tav>
                                        <p:tav tm="100000">
                                          <p:val>
                                            <p:strVal val="#ppt_x"/>
                                          </p:val>
                                        </p:tav>
                                      </p:tavLst>
                                    </p:anim>
                                    <p:anim calcmode="lin" valueType="num">
                                      <p:cBhvr additive="base">
                                        <p:cTn id="44" dur="500" fill="hold"/>
                                        <p:tgtEl>
                                          <p:spTgt spid="91"/>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16"/>
                                        </p:tgtEl>
                                        <p:attrNameLst>
                                          <p:attrName>style.visibility</p:attrName>
                                        </p:attrNameLst>
                                      </p:cBhvr>
                                      <p:to>
                                        <p:strVal val="visible"/>
                                      </p:to>
                                    </p:set>
                                    <p:anim calcmode="lin" valueType="num">
                                      <p:cBhvr additive="base">
                                        <p:cTn id="49" dur="500" fill="hold"/>
                                        <p:tgtEl>
                                          <p:spTgt spid="116"/>
                                        </p:tgtEl>
                                        <p:attrNameLst>
                                          <p:attrName>ppt_x</p:attrName>
                                        </p:attrNameLst>
                                      </p:cBhvr>
                                      <p:tavLst>
                                        <p:tav tm="0">
                                          <p:val>
                                            <p:strVal val="#ppt_x"/>
                                          </p:val>
                                        </p:tav>
                                        <p:tav tm="100000">
                                          <p:val>
                                            <p:strVal val="#ppt_x"/>
                                          </p:val>
                                        </p:tav>
                                      </p:tavLst>
                                    </p:anim>
                                    <p:anim calcmode="lin" valueType="num">
                                      <p:cBhvr additive="base">
                                        <p:cTn id="50" dur="500" fill="hold"/>
                                        <p:tgtEl>
                                          <p:spTgt spid="116"/>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1"/>
                                        </p:tgtEl>
                                        <p:attrNameLst>
                                          <p:attrName>style.visibility</p:attrName>
                                        </p:attrNameLst>
                                      </p:cBhvr>
                                      <p:to>
                                        <p:strVal val="visible"/>
                                      </p:to>
                                    </p:set>
                                    <p:anim calcmode="lin" valueType="num">
                                      <p:cBhvr additive="base">
                                        <p:cTn id="55" dur="500" fill="hold"/>
                                        <p:tgtEl>
                                          <p:spTgt spid="111"/>
                                        </p:tgtEl>
                                        <p:attrNameLst>
                                          <p:attrName>ppt_x</p:attrName>
                                        </p:attrNameLst>
                                      </p:cBhvr>
                                      <p:tavLst>
                                        <p:tav tm="0">
                                          <p:val>
                                            <p:strVal val="#ppt_x"/>
                                          </p:val>
                                        </p:tav>
                                        <p:tav tm="100000">
                                          <p:val>
                                            <p:strVal val="#ppt_x"/>
                                          </p:val>
                                        </p:tav>
                                      </p:tavLst>
                                    </p:anim>
                                    <p:anim calcmode="lin" valueType="num">
                                      <p:cBhvr additive="base">
                                        <p:cTn id="56" dur="500" fill="hold"/>
                                        <p:tgtEl>
                                          <p:spTgt spid="111"/>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12"/>
                                        </p:tgtEl>
                                        <p:attrNameLst>
                                          <p:attrName>style.visibility</p:attrName>
                                        </p:attrNameLst>
                                      </p:cBhvr>
                                      <p:to>
                                        <p:strVal val="visible"/>
                                      </p:to>
                                    </p:set>
                                    <p:anim calcmode="lin" valueType="num">
                                      <p:cBhvr additive="base">
                                        <p:cTn id="59" dur="500" fill="hold"/>
                                        <p:tgtEl>
                                          <p:spTgt spid="112"/>
                                        </p:tgtEl>
                                        <p:attrNameLst>
                                          <p:attrName>ppt_x</p:attrName>
                                        </p:attrNameLst>
                                      </p:cBhvr>
                                      <p:tavLst>
                                        <p:tav tm="0">
                                          <p:val>
                                            <p:strVal val="#ppt_x"/>
                                          </p:val>
                                        </p:tav>
                                        <p:tav tm="100000">
                                          <p:val>
                                            <p:strVal val="#ppt_x"/>
                                          </p:val>
                                        </p:tav>
                                      </p:tavLst>
                                    </p:anim>
                                    <p:anim calcmode="lin" valueType="num">
                                      <p:cBhvr additive="base">
                                        <p:cTn id="60"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7"/>
                                        </p:tgtEl>
                                        <p:attrNameLst>
                                          <p:attrName>style.visibility</p:attrName>
                                        </p:attrNameLst>
                                      </p:cBhvr>
                                      <p:to>
                                        <p:strVal val="visible"/>
                                      </p:to>
                                    </p:set>
                                    <p:anim calcmode="lin" valueType="num">
                                      <p:cBhvr additive="base">
                                        <p:cTn id="65" dur="500" fill="hold"/>
                                        <p:tgtEl>
                                          <p:spTgt spid="117"/>
                                        </p:tgtEl>
                                        <p:attrNameLst>
                                          <p:attrName>ppt_x</p:attrName>
                                        </p:attrNameLst>
                                      </p:cBhvr>
                                      <p:tavLst>
                                        <p:tav tm="0">
                                          <p:val>
                                            <p:strVal val="#ppt_x"/>
                                          </p:val>
                                        </p:tav>
                                        <p:tav tm="100000">
                                          <p:val>
                                            <p:strVal val="#ppt_x"/>
                                          </p:val>
                                        </p:tav>
                                      </p:tavLst>
                                    </p:anim>
                                    <p:anim calcmode="lin" valueType="num">
                                      <p:cBhvr additive="base">
                                        <p:cTn id="66"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6" grpId="0"/>
      <p:bldP spid="1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607762E-A8CB-4AD3-BD3D-9E6988B08604}"/>
              </a:ext>
            </a:extLst>
          </p:cNvPr>
          <p:cNvSpPr/>
          <p:nvPr/>
        </p:nvSpPr>
        <p:spPr>
          <a:xfrm>
            <a:off x="4099249" y="2272004"/>
            <a:ext cx="3993502" cy="2313992"/>
          </a:xfrm>
          <a:prstGeom prst="ellipse">
            <a:avLst/>
          </a:prstGeom>
          <a:solidFill>
            <a:schemeClr val="accent1">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Arrow Connector 3">
            <a:extLst>
              <a:ext uri="{FF2B5EF4-FFF2-40B4-BE49-F238E27FC236}">
                <a16:creationId xmlns:a16="http://schemas.microsoft.com/office/drawing/2014/main" id="{F1D393E5-C876-4FE1-94B7-2DEEC9B5F388}"/>
              </a:ext>
            </a:extLst>
          </p:cNvPr>
          <p:cNvCxnSpPr>
            <a:stCxn id="2" idx="6"/>
          </p:cNvCxnSpPr>
          <p:nvPr/>
        </p:nvCxnSpPr>
        <p:spPr>
          <a:xfrm>
            <a:off x="8092751" y="3429000"/>
            <a:ext cx="184435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node divider">
            <a:extLst>
              <a:ext uri="{FF2B5EF4-FFF2-40B4-BE49-F238E27FC236}">
                <a16:creationId xmlns:a16="http://schemas.microsoft.com/office/drawing/2014/main" id="{23D96383-F792-49B6-AB29-BD05DD23B80F}"/>
              </a:ext>
            </a:extLst>
          </p:cNvPr>
          <p:cNvCxnSpPr>
            <a:stCxn id="2" idx="0"/>
            <a:endCxn id="2" idx="4"/>
          </p:cNvCxnSpPr>
          <p:nvPr/>
        </p:nvCxnSpPr>
        <p:spPr>
          <a:xfrm>
            <a:off x="6096000" y="2272004"/>
            <a:ext cx="0" cy="2313992"/>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summation symbol">
            <a:extLst>
              <a:ext uri="{FF2B5EF4-FFF2-40B4-BE49-F238E27FC236}">
                <a16:creationId xmlns:a16="http://schemas.microsoft.com/office/drawing/2014/main" id="{478EF2D6-AEA9-4AA8-B482-B2E7E2929599}"/>
              </a:ext>
            </a:extLst>
          </p:cNvPr>
          <p:cNvSpPr txBox="1"/>
          <p:nvPr/>
        </p:nvSpPr>
        <p:spPr>
          <a:xfrm>
            <a:off x="4770452" y="2767280"/>
            <a:ext cx="654346" cy="1323439"/>
          </a:xfrm>
          <a:prstGeom prst="rect">
            <a:avLst/>
          </a:prstGeom>
          <a:noFill/>
        </p:spPr>
        <p:txBody>
          <a:bodyPr wrap="none" rtlCol="0">
            <a:spAutoFit/>
          </a:bodyPr>
          <a:lstStyle/>
          <a:p>
            <a:r>
              <a:rPr lang="el-GR" sz="8000" dirty="0"/>
              <a:t>Σ</a:t>
            </a:r>
            <a:endParaRPr lang="en-US" sz="8000" dirty="0"/>
          </a:p>
        </p:txBody>
      </p:sp>
      <p:cxnSp>
        <p:nvCxnSpPr>
          <p:cNvPr id="9" name="Straight Arrow Connector 8">
            <a:extLst>
              <a:ext uri="{FF2B5EF4-FFF2-40B4-BE49-F238E27FC236}">
                <a16:creationId xmlns:a16="http://schemas.microsoft.com/office/drawing/2014/main" id="{3B8D724E-C9BD-4248-81A9-2ED38CD18C6F}"/>
              </a:ext>
            </a:extLst>
          </p:cNvPr>
          <p:cNvCxnSpPr>
            <a:cxnSpLocks/>
          </p:cNvCxnSpPr>
          <p:nvPr/>
        </p:nvCxnSpPr>
        <p:spPr>
          <a:xfrm>
            <a:off x="2286000" y="927831"/>
            <a:ext cx="2615380" cy="1591811"/>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799E481-9039-4A80-840D-5213D168ED21}"/>
              </a:ext>
            </a:extLst>
          </p:cNvPr>
          <p:cNvCxnSpPr>
            <a:cxnSpLocks/>
          </p:cNvCxnSpPr>
          <p:nvPr/>
        </p:nvCxnSpPr>
        <p:spPr>
          <a:xfrm flipV="1">
            <a:off x="2305263" y="3796017"/>
            <a:ext cx="1901941" cy="610141"/>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ep symbol">
            <a:extLst>
              <a:ext uri="{FF2B5EF4-FFF2-40B4-BE49-F238E27FC236}">
                <a16:creationId xmlns:a16="http://schemas.microsoft.com/office/drawing/2014/main" id="{303E8858-DFDE-485B-820F-B7FB90E46CE2}"/>
              </a:ext>
            </a:extLst>
          </p:cNvPr>
          <p:cNvCxnSpPr>
            <a:cxnSpLocks/>
          </p:cNvCxnSpPr>
          <p:nvPr/>
        </p:nvCxnSpPr>
        <p:spPr>
          <a:xfrm flipV="1">
            <a:off x="6578081" y="3144416"/>
            <a:ext cx="746449" cy="569166"/>
          </a:xfrm>
          <a:prstGeom prst="bentConnector3">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7F09429-0594-42B4-82A5-B24609C66315}"/>
              </a:ext>
            </a:extLst>
          </p:cNvPr>
          <p:cNvCxnSpPr>
            <a:cxnSpLocks/>
          </p:cNvCxnSpPr>
          <p:nvPr/>
        </p:nvCxnSpPr>
        <p:spPr>
          <a:xfrm>
            <a:off x="2284521" y="1800808"/>
            <a:ext cx="2190912" cy="954432"/>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D1C9AB3-5B23-40CA-B181-3BC423AE511C}"/>
              </a:ext>
            </a:extLst>
          </p:cNvPr>
          <p:cNvCxnSpPr>
            <a:cxnSpLocks/>
          </p:cNvCxnSpPr>
          <p:nvPr/>
        </p:nvCxnSpPr>
        <p:spPr>
          <a:xfrm>
            <a:off x="2284521" y="3405467"/>
            <a:ext cx="1814728" cy="23532"/>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087AD43-BEE2-4B73-A8F4-94DF00EDEEA8}"/>
              </a:ext>
            </a:extLst>
          </p:cNvPr>
          <p:cNvCxnSpPr>
            <a:cxnSpLocks/>
          </p:cNvCxnSpPr>
          <p:nvPr/>
        </p:nvCxnSpPr>
        <p:spPr>
          <a:xfrm>
            <a:off x="2284521" y="2531719"/>
            <a:ext cx="1939136" cy="530266"/>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3B311A-1F84-4CBA-B69B-8B3E123CDDCE}"/>
              </a:ext>
            </a:extLst>
          </p:cNvPr>
          <p:cNvCxnSpPr>
            <a:cxnSpLocks/>
          </p:cNvCxnSpPr>
          <p:nvPr/>
        </p:nvCxnSpPr>
        <p:spPr>
          <a:xfrm flipV="1">
            <a:off x="2305263" y="4320862"/>
            <a:ext cx="2465189" cy="1609307"/>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37E42A3-4359-4B7B-BE98-0448A3F6D137}"/>
              </a:ext>
            </a:extLst>
          </p:cNvPr>
          <p:cNvSpPr txBox="1"/>
          <p:nvPr/>
        </p:nvSpPr>
        <p:spPr>
          <a:xfrm>
            <a:off x="3157801" y="4349492"/>
            <a:ext cx="444352" cy="669414"/>
          </a:xfrm>
          <a:prstGeom prst="rect">
            <a:avLst/>
          </a:prstGeom>
          <a:noFill/>
        </p:spPr>
        <p:txBody>
          <a:bodyPr wrap="none" rtlCol="0">
            <a:spAutoFit/>
          </a:bodyPr>
          <a:lstStyle/>
          <a:p>
            <a:pPr>
              <a:lnSpc>
                <a:spcPts val="1500"/>
              </a:lnSpc>
            </a:pPr>
            <a:r>
              <a:rPr lang="en-US" sz="8000" dirty="0">
                <a:solidFill>
                  <a:schemeClr val="tx2">
                    <a:lumMod val="75000"/>
                  </a:schemeClr>
                </a:solidFill>
              </a:rPr>
              <a:t>.</a:t>
            </a:r>
          </a:p>
          <a:p>
            <a:pPr>
              <a:lnSpc>
                <a:spcPts val="1500"/>
              </a:lnSpc>
            </a:pPr>
            <a:r>
              <a:rPr lang="en-US" sz="8000" dirty="0">
                <a:solidFill>
                  <a:schemeClr val="tx2">
                    <a:lumMod val="75000"/>
                  </a:schemeClr>
                </a:solidFill>
              </a:rPr>
              <a:t>.</a:t>
            </a:r>
          </a:p>
          <a:p>
            <a:pPr>
              <a:lnSpc>
                <a:spcPts val="1500"/>
              </a:lnSpc>
            </a:pPr>
            <a:r>
              <a:rPr lang="en-US" sz="8000" dirty="0">
                <a:solidFill>
                  <a:schemeClr val="tx2">
                    <a:lumMod val="75000"/>
                  </a:schemeClr>
                </a:solidFill>
              </a:rPr>
              <a:t>.</a:t>
            </a:r>
          </a:p>
        </p:txBody>
      </p:sp>
      <p:grpSp>
        <p:nvGrpSpPr>
          <p:cNvPr id="5" name="input variables">
            <a:extLst>
              <a:ext uri="{FF2B5EF4-FFF2-40B4-BE49-F238E27FC236}">
                <a16:creationId xmlns:a16="http://schemas.microsoft.com/office/drawing/2014/main" id="{E65095B9-356F-4B29-A89B-3B3803BA9C83}"/>
              </a:ext>
            </a:extLst>
          </p:cNvPr>
          <p:cNvGrpSpPr/>
          <p:nvPr/>
        </p:nvGrpSpPr>
        <p:grpSpPr>
          <a:xfrm>
            <a:off x="1538647" y="428353"/>
            <a:ext cx="676126" cy="5917314"/>
            <a:chOff x="1538647" y="428353"/>
            <a:chExt cx="676126" cy="5917314"/>
          </a:xfrm>
        </p:grpSpPr>
        <p:sp>
          <p:nvSpPr>
            <p:cNvPr id="44" name="TextBox 43">
              <a:extLst>
                <a:ext uri="{FF2B5EF4-FFF2-40B4-BE49-F238E27FC236}">
                  <a16:creationId xmlns:a16="http://schemas.microsoft.com/office/drawing/2014/main" id="{5A511E43-7108-4594-8964-957293EA5AAB}"/>
                </a:ext>
              </a:extLst>
            </p:cNvPr>
            <p:cNvSpPr txBox="1"/>
            <p:nvPr/>
          </p:nvSpPr>
          <p:spPr>
            <a:xfrm>
              <a:off x="1538648" y="428353"/>
              <a:ext cx="659155" cy="830997"/>
            </a:xfrm>
            <a:prstGeom prst="rect">
              <a:avLst/>
            </a:prstGeom>
            <a:noFill/>
          </p:spPr>
          <p:txBody>
            <a:bodyPr wrap="none" rtlCol="0">
              <a:spAutoFit/>
            </a:bodyPr>
            <a:lstStyle/>
            <a:p>
              <a:r>
                <a:rPr lang="en-US" sz="4800" dirty="0"/>
                <a:t>x</a:t>
              </a:r>
              <a:r>
                <a:rPr lang="en-US" sz="4800" baseline="-25000" dirty="0"/>
                <a:t>1</a:t>
              </a:r>
            </a:p>
          </p:txBody>
        </p:sp>
        <p:sp>
          <p:nvSpPr>
            <p:cNvPr id="45" name="TextBox 44">
              <a:extLst>
                <a:ext uri="{FF2B5EF4-FFF2-40B4-BE49-F238E27FC236}">
                  <a16:creationId xmlns:a16="http://schemas.microsoft.com/office/drawing/2014/main" id="{6E36D63E-70F6-45CC-A576-53B51BC624EF}"/>
                </a:ext>
              </a:extLst>
            </p:cNvPr>
            <p:cNvSpPr txBox="1"/>
            <p:nvPr/>
          </p:nvSpPr>
          <p:spPr>
            <a:xfrm>
              <a:off x="1543757" y="1308237"/>
              <a:ext cx="659155" cy="830997"/>
            </a:xfrm>
            <a:prstGeom prst="rect">
              <a:avLst/>
            </a:prstGeom>
            <a:noFill/>
          </p:spPr>
          <p:txBody>
            <a:bodyPr wrap="none" rtlCol="0">
              <a:spAutoFit/>
            </a:bodyPr>
            <a:lstStyle/>
            <a:p>
              <a:r>
                <a:rPr lang="en-US" sz="4800" dirty="0"/>
                <a:t>x</a:t>
              </a:r>
              <a:r>
                <a:rPr lang="en-US" sz="4800" baseline="-25000" dirty="0"/>
                <a:t>2</a:t>
              </a:r>
            </a:p>
          </p:txBody>
        </p:sp>
        <p:sp>
          <p:nvSpPr>
            <p:cNvPr id="46" name="TextBox 45">
              <a:extLst>
                <a:ext uri="{FF2B5EF4-FFF2-40B4-BE49-F238E27FC236}">
                  <a16:creationId xmlns:a16="http://schemas.microsoft.com/office/drawing/2014/main" id="{64B3FBFB-DB4B-4F71-84FC-132CA600C258}"/>
                </a:ext>
              </a:extLst>
            </p:cNvPr>
            <p:cNvSpPr txBox="1"/>
            <p:nvPr/>
          </p:nvSpPr>
          <p:spPr>
            <a:xfrm>
              <a:off x="1547603" y="2043717"/>
              <a:ext cx="659155" cy="830997"/>
            </a:xfrm>
            <a:prstGeom prst="rect">
              <a:avLst/>
            </a:prstGeom>
            <a:noFill/>
          </p:spPr>
          <p:txBody>
            <a:bodyPr wrap="none" rtlCol="0">
              <a:spAutoFit/>
            </a:bodyPr>
            <a:lstStyle/>
            <a:p>
              <a:r>
                <a:rPr lang="en-US" sz="4800" dirty="0"/>
                <a:t>x</a:t>
              </a:r>
              <a:r>
                <a:rPr lang="en-US" sz="4800" baseline="-25000" dirty="0"/>
                <a:t>3</a:t>
              </a:r>
            </a:p>
          </p:txBody>
        </p:sp>
        <p:sp>
          <p:nvSpPr>
            <p:cNvPr id="47" name="TextBox 46">
              <a:extLst>
                <a:ext uri="{FF2B5EF4-FFF2-40B4-BE49-F238E27FC236}">
                  <a16:creationId xmlns:a16="http://schemas.microsoft.com/office/drawing/2014/main" id="{C222B4C2-4D00-4648-A580-E9F7FE4FB7D0}"/>
                </a:ext>
              </a:extLst>
            </p:cNvPr>
            <p:cNvSpPr txBox="1"/>
            <p:nvPr/>
          </p:nvSpPr>
          <p:spPr>
            <a:xfrm>
              <a:off x="1538647" y="2879461"/>
              <a:ext cx="659155" cy="830997"/>
            </a:xfrm>
            <a:prstGeom prst="rect">
              <a:avLst/>
            </a:prstGeom>
            <a:noFill/>
          </p:spPr>
          <p:txBody>
            <a:bodyPr wrap="none" rtlCol="0">
              <a:spAutoFit/>
            </a:bodyPr>
            <a:lstStyle/>
            <a:p>
              <a:r>
                <a:rPr lang="en-US" sz="4800" dirty="0"/>
                <a:t>x</a:t>
              </a:r>
              <a:r>
                <a:rPr lang="en-US" sz="4800" baseline="-25000" dirty="0"/>
                <a:t>4</a:t>
              </a:r>
            </a:p>
          </p:txBody>
        </p:sp>
        <p:sp>
          <p:nvSpPr>
            <p:cNvPr id="48" name="TextBox 47">
              <a:extLst>
                <a:ext uri="{FF2B5EF4-FFF2-40B4-BE49-F238E27FC236}">
                  <a16:creationId xmlns:a16="http://schemas.microsoft.com/office/drawing/2014/main" id="{6447DE84-A0D6-4277-9FBD-066EA01108D3}"/>
                </a:ext>
              </a:extLst>
            </p:cNvPr>
            <p:cNvSpPr txBox="1"/>
            <p:nvPr/>
          </p:nvSpPr>
          <p:spPr>
            <a:xfrm>
              <a:off x="1552711" y="3990659"/>
              <a:ext cx="659155" cy="830997"/>
            </a:xfrm>
            <a:prstGeom prst="rect">
              <a:avLst/>
            </a:prstGeom>
            <a:noFill/>
          </p:spPr>
          <p:txBody>
            <a:bodyPr wrap="none" rtlCol="0">
              <a:spAutoFit/>
            </a:bodyPr>
            <a:lstStyle/>
            <a:p>
              <a:r>
                <a:rPr lang="en-US" sz="4800" dirty="0"/>
                <a:t>x</a:t>
              </a:r>
              <a:r>
                <a:rPr lang="en-US" sz="4800" baseline="-25000" dirty="0"/>
                <a:t>5</a:t>
              </a:r>
            </a:p>
          </p:txBody>
        </p:sp>
        <p:sp>
          <p:nvSpPr>
            <p:cNvPr id="49" name="TextBox 48">
              <a:extLst>
                <a:ext uri="{FF2B5EF4-FFF2-40B4-BE49-F238E27FC236}">
                  <a16:creationId xmlns:a16="http://schemas.microsoft.com/office/drawing/2014/main" id="{82213312-44C7-46E1-9DD2-169D9FB777A1}"/>
                </a:ext>
              </a:extLst>
            </p:cNvPr>
            <p:cNvSpPr txBox="1"/>
            <p:nvPr/>
          </p:nvSpPr>
          <p:spPr>
            <a:xfrm>
              <a:off x="1547603" y="5514670"/>
              <a:ext cx="667170" cy="830997"/>
            </a:xfrm>
            <a:prstGeom prst="rect">
              <a:avLst/>
            </a:prstGeom>
            <a:noFill/>
          </p:spPr>
          <p:txBody>
            <a:bodyPr wrap="none" rtlCol="0">
              <a:spAutoFit/>
            </a:bodyPr>
            <a:lstStyle/>
            <a:p>
              <a:r>
                <a:rPr lang="en-US" sz="4800" dirty="0" err="1"/>
                <a:t>x</a:t>
              </a:r>
              <a:r>
                <a:rPr lang="en-US" sz="4800" baseline="-25000" dirty="0" err="1"/>
                <a:t>n</a:t>
              </a:r>
              <a:endParaRPr lang="en-US" sz="4800" baseline="-25000" dirty="0"/>
            </a:p>
          </p:txBody>
        </p:sp>
      </p:grpSp>
      <p:sp>
        <p:nvSpPr>
          <p:cNvPr id="50" name="output variable">
            <a:extLst>
              <a:ext uri="{FF2B5EF4-FFF2-40B4-BE49-F238E27FC236}">
                <a16:creationId xmlns:a16="http://schemas.microsoft.com/office/drawing/2014/main" id="{BAA6C886-3C19-4C62-BEC5-A79A5B838B80}"/>
              </a:ext>
            </a:extLst>
          </p:cNvPr>
          <p:cNvSpPr txBox="1"/>
          <p:nvPr/>
        </p:nvSpPr>
        <p:spPr>
          <a:xfrm>
            <a:off x="9994198" y="2879461"/>
            <a:ext cx="463588" cy="830997"/>
          </a:xfrm>
          <a:prstGeom prst="rect">
            <a:avLst/>
          </a:prstGeom>
          <a:noFill/>
        </p:spPr>
        <p:txBody>
          <a:bodyPr wrap="none" rtlCol="0">
            <a:spAutoFit/>
          </a:bodyPr>
          <a:lstStyle/>
          <a:p>
            <a:r>
              <a:rPr lang="en-US" sz="4800" dirty="0"/>
              <a:t>y</a:t>
            </a:r>
            <a:endParaRPr lang="en-US" sz="4800" baseline="-25000" dirty="0"/>
          </a:p>
        </p:txBody>
      </p:sp>
      <p:grpSp>
        <p:nvGrpSpPr>
          <p:cNvPr id="10" name="weight variables">
            <a:extLst>
              <a:ext uri="{FF2B5EF4-FFF2-40B4-BE49-F238E27FC236}">
                <a16:creationId xmlns:a16="http://schemas.microsoft.com/office/drawing/2014/main" id="{C7768F97-9A35-4E95-BC65-C33C1B9C1D08}"/>
              </a:ext>
            </a:extLst>
          </p:cNvPr>
          <p:cNvGrpSpPr/>
          <p:nvPr/>
        </p:nvGrpSpPr>
        <p:grpSpPr>
          <a:xfrm>
            <a:off x="2633694" y="625851"/>
            <a:ext cx="635135" cy="4730126"/>
            <a:chOff x="2633694" y="625851"/>
            <a:chExt cx="635135" cy="4730126"/>
          </a:xfrm>
        </p:grpSpPr>
        <p:sp>
          <p:nvSpPr>
            <p:cNvPr id="51" name="TextBox 50">
              <a:extLst>
                <a:ext uri="{FF2B5EF4-FFF2-40B4-BE49-F238E27FC236}">
                  <a16:creationId xmlns:a16="http://schemas.microsoft.com/office/drawing/2014/main" id="{143CB396-8DB7-42A6-84BD-E22DF1A7A15A}"/>
                </a:ext>
              </a:extLst>
            </p:cNvPr>
            <p:cNvSpPr txBox="1"/>
            <p:nvPr/>
          </p:nvSpPr>
          <p:spPr>
            <a:xfrm>
              <a:off x="2651352" y="625851"/>
              <a:ext cx="617477"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1</a:t>
              </a:r>
            </a:p>
          </p:txBody>
        </p:sp>
        <p:sp>
          <p:nvSpPr>
            <p:cNvPr id="52" name="TextBox 51">
              <a:extLst>
                <a:ext uri="{FF2B5EF4-FFF2-40B4-BE49-F238E27FC236}">
                  <a16:creationId xmlns:a16="http://schemas.microsoft.com/office/drawing/2014/main" id="{5305D105-4CF9-4718-B8D6-53B5FA2A4CA9}"/>
                </a:ext>
              </a:extLst>
            </p:cNvPr>
            <p:cNvSpPr txBox="1"/>
            <p:nvPr/>
          </p:nvSpPr>
          <p:spPr>
            <a:xfrm>
              <a:off x="2649057" y="1505299"/>
              <a:ext cx="617477"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2</a:t>
              </a:r>
            </a:p>
          </p:txBody>
        </p:sp>
        <p:sp>
          <p:nvSpPr>
            <p:cNvPr id="53" name="TextBox 52">
              <a:extLst>
                <a:ext uri="{FF2B5EF4-FFF2-40B4-BE49-F238E27FC236}">
                  <a16:creationId xmlns:a16="http://schemas.microsoft.com/office/drawing/2014/main" id="{B4BA393B-A35B-4745-B214-978C45A7F742}"/>
                </a:ext>
              </a:extLst>
            </p:cNvPr>
            <p:cNvSpPr txBox="1"/>
            <p:nvPr/>
          </p:nvSpPr>
          <p:spPr>
            <a:xfrm>
              <a:off x="2636612" y="2179434"/>
              <a:ext cx="617477"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3</a:t>
              </a:r>
            </a:p>
          </p:txBody>
        </p:sp>
        <p:sp>
          <p:nvSpPr>
            <p:cNvPr id="54" name="TextBox 53">
              <a:extLst>
                <a:ext uri="{FF2B5EF4-FFF2-40B4-BE49-F238E27FC236}">
                  <a16:creationId xmlns:a16="http://schemas.microsoft.com/office/drawing/2014/main" id="{2611D71A-263A-4641-BA92-2BB9EC0013BE}"/>
                </a:ext>
              </a:extLst>
            </p:cNvPr>
            <p:cNvSpPr txBox="1"/>
            <p:nvPr/>
          </p:nvSpPr>
          <p:spPr>
            <a:xfrm>
              <a:off x="2649056" y="2846198"/>
              <a:ext cx="617477"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4</a:t>
              </a:r>
            </a:p>
          </p:txBody>
        </p:sp>
        <p:sp>
          <p:nvSpPr>
            <p:cNvPr id="55" name="TextBox 54">
              <a:extLst>
                <a:ext uri="{FF2B5EF4-FFF2-40B4-BE49-F238E27FC236}">
                  <a16:creationId xmlns:a16="http://schemas.microsoft.com/office/drawing/2014/main" id="{AB3F375A-FEB9-4400-A78E-ABD9A5BACBE5}"/>
                </a:ext>
              </a:extLst>
            </p:cNvPr>
            <p:cNvSpPr txBox="1"/>
            <p:nvPr/>
          </p:nvSpPr>
          <p:spPr>
            <a:xfrm>
              <a:off x="2645631" y="3575548"/>
              <a:ext cx="617477"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5</a:t>
              </a:r>
            </a:p>
          </p:txBody>
        </p:sp>
        <p:sp>
          <p:nvSpPr>
            <p:cNvPr id="56" name="TextBox 55">
              <a:extLst>
                <a:ext uri="{FF2B5EF4-FFF2-40B4-BE49-F238E27FC236}">
                  <a16:creationId xmlns:a16="http://schemas.microsoft.com/office/drawing/2014/main" id="{ECC29F9C-58B3-4F47-9AC4-A81BB71B31FD}"/>
                </a:ext>
              </a:extLst>
            </p:cNvPr>
            <p:cNvSpPr txBox="1"/>
            <p:nvPr/>
          </p:nvSpPr>
          <p:spPr>
            <a:xfrm>
              <a:off x="2633694" y="4771202"/>
              <a:ext cx="622286" cy="584775"/>
            </a:xfrm>
            <a:prstGeom prst="rect">
              <a:avLst/>
            </a:prstGeom>
            <a:noFill/>
          </p:spPr>
          <p:txBody>
            <a:bodyPr wrap="none" rtlCol="0">
              <a:spAutoFit/>
            </a:bodyPr>
            <a:lstStyle/>
            <a:p>
              <a:r>
                <a:rPr lang="en-US" sz="3200" dirty="0" err="1">
                  <a:solidFill>
                    <a:schemeClr val="tx2">
                      <a:lumMod val="75000"/>
                    </a:schemeClr>
                  </a:solidFill>
                </a:rPr>
                <a:t>w</a:t>
              </a:r>
              <a:r>
                <a:rPr lang="en-US" sz="3200" baseline="-25000" dirty="0" err="1">
                  <a:solidFill>
                    <a:schemeClr val="tx2">
                      <a:lumMod val="75000"/>
                    </a:schemeClr>
                  </a:solidFill>
                </a:rPr>
                <a:t>n</a:t>
              </a:r>
              <a:endParaRPr lang="en-US" sz="3200" baseline="-25000" dirty="0">
                <a:solidFill>
                  <a:schemeClr val="tx2">
                    <a:lumMod val="75000"/>
                  </a:schemeClr>
                </a:solidFill>
              </a:endParaRPr>
            </a:p>
          </p:txBody>
        </p:sp>
      </p:grpSp>
      <p:grpSp>
        <p:nvGrpSpPr>
          <p:cNvPr id="12" name="summation">
            <a:extLst>
              <a:ext uri="{FF2B5EF4-FFF2-40B4-BE49-F238E27FC236}">
                <a16:creationId xmlns:a16="http://schemas.microsoft.com/office/drawing/2014/main" id="{2F86DF9E-AFA0-4071-B1D8-F3FD0A31DDDF}"/>
              </a:ext>
            </a:extLst>
          </p:cNvPr>
          <p:cNvGrpSpPr/>
          <p:nvPr/>
        </p:nvGrpSpPr>
        <p:grpSpPr>
          <a:xfrm>
            <a:off x="3694172" y="325692"/>
            <a:ext cx="2515945" cy="2345446"/>
            <a:chOff x="3694172" y="325692"/>
            <a:chExt cx="2515945" cy="2345446"/>
          </a:xfrm>
        </p:grpSpPr>
        <p:pic>
          <p:nvPicPr>
            <p:cNvPr id="58" name="Graphic 57" descr="Arrow: Counterclockwise curve">
              <a:extLst>
                <a:ext uri="{FF2B5EF4-FFF2-40B4-BE49-F238E27FC236}">
                  <a16:creationId xmlns:a16="http://schemas.microsoft.com/office/drawing/2014/main" id="{15B58AAD-5753-49B1-B34D-8A352A1C6002}"/>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8453826" flipV="1">
              <a:off x="4315141" y="1166805"/>
              <a:ext cx="1504333" cy="1504333"/>
            </a:xfrm>
            <a:prstGeom prst="rect">
              <a:avLst/>
            </a:prstGeom>
          </p:spPr>
        </p:pic>
        <p:sp>
          <p:nvSpPr>
            <p:cNvPr id="60" name="TextBox 59">
              <a:extLst>
                <a:ext uri="{FF2B5EF4-FFF2-40B4-BE49-F238E27FC236}">
                  <a16:creationId xmlns:a16="http://schemas.microsoft.com/office/drawing/2014/main" id="{355ABF46-12D0-4558-A71A-67EC93762F7E}"/>
                </a:ext>
              </a:extLst>
            </p:cNvPr>
            <p:cNvSpPr txBox="1"/>
            <p:nvPr/>
          </p:nvSpPr>
          <p:spPr>
            <a:xfrm>
              <a:off x="3694172" y="325692"/>
              <a:ext cx="2515945" cy="1200329"/>
            </a:xfrm>
            <a:prstGeom prst="rect">
              <a:avLst/>
            </a:prstGeom>
            <a:noFill/>
          </p:spPr>
          <p:txBody>
            <a:bodyPr wrap="none" rtlCol="0">
              <a:spAutoFit/>
            </a:bodyPr>
            <a:lstStyle/>
            <a:p>
              <a:r>
                <a:rPr lang="en-US" sz="3600" dirty="0">
                  <a:solidFill>
                    <a:schemeClr val="accent1">
                      <a:lumMod val="75000"/>
                    </a:schemeClr>
                  </a:solidFill>
                </a:rPr>
                <a:t>Summation/</a:t>
              </a:r>
            </a:p>
            <a:p>
              <a:r>
                <a:rPr lang="en-US" sz="3600" dirty="0">
                  <a:solidFill>
                    <a:schemeClr val="accent1">
                      <a:lumMod val="75000"/>
                    </a:schemeClr>
                  </a:solidFill>
                </a:rPr>
                <a:t>Hypothesis</a:t>
              </a:r>
            </a:p>
          </p:txBody>
        </p:sp>
      </p:grpSp>
      <p:grpSp>
        <p:nvGrpSpPr>
          <p:cNvPr id="14" name="activation">
            <a:extLst>
              <a:ext uri="{FF2B5EF4-FFF2-40B4-BE49-F238E27FC236}">
                <a16:creationId xmlns:a16="http://schemas.microsoft.com/office/drawing/2014/main" id="{76DC78EE-A4EB-4C1E-B0CB-E76CB2F70F60}"/>
              </a:ext>
            </a:extLst>
          </p:cNvPr>
          <p:cNvGrpSpPr/>
          <p:nvPr/>
        </p:nvGrpSpPr>
        <p:grpSpPr>
          <a:xfrm>
            <a:off x="6455708" y="843851"/>
            <a:ext cx="4096352" cy="1827288"/>
            <a:chOff x="6455708" y="843851"/>
            <a:chExt cx="4096352" cy="1827288"/>
          </a:xfrm>
        </p:grpSpPr>
        <p:pic>
          <p:nvPicPr>
            <p:cNvPr id="59" name="Graphic 58" descr="Arrow: Counterclockwise curve">
              <a:extLst>
                <a:ext uri="{FF2B5EF4-FFF2-40B4-BE49-F238E27FC236}">
                  <a16:creationId xmlns:a16="http://schemas.microsoft.com/office/drawing/2014/main" id="{B24BD92F-A487-407E-A64E-43DBB0085E9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3146174" flipH="1" flipV="1">
              <a:off x="6455708" y="1166806"/>
              <a:ext cx="1504333" cy="1504333"/>
            </a:xfrm>
            <a:prstGeom prst="rect">
              <a:avLst/>
            </a:prstGeom>
          </p:spPr>
        </p:pic>
        <p:sp>
          <p:nvSpPr>
            <p:cNvPr id="61" name="TextBox 60">
              <a:extLst>
                <a:ext uri="{FF2B5EF4-FFF2-40B4-BE49-F238E27FC236}">
                  <a16:creationId xmlns:a16="http://schemas.microsoft.com/office/drawing/2014/main" id="{E0735FAC-4F99-4BC6-BD02-4BDFC968599D}"/>
                </a:ext>
              </a:extLst>
            </p:cNvPr>
            <p:cNvSpPr txBox="1"/>
            <p:nvPr/>
          </p:nvSpPr>
          <p:spPr>
            <a:xfrm>
              <a:off x="6627909" y="843851"/>
              <a:ext cx="3924151" cy="646331"/>
            </a:xfrm>
            <a:prstGeom prst="rect">
              <a:avLst/>
            </a:prstGeom>
            <a:noFill/>
          </p:spPr>
          <p:txBody>
            <a:bodyPr wrap="none" rtlCol="0">
              <a:spAutoFit/>
            </a:bodyPr>
            <a:lstStyle/>
            <a:p>
              <a:r>
                <a:rPr lang="en-US" sz="3600" dirty="0">
                  <a:solidFill>
                    <a:schemeClr val="accent1">
                      <a:lumMod val="75000"/>
                    </a:schemeClr>
                  </a:solidFill>
                </a:rPr>
                <a:t>Activation (i.e. step)</a:t>
              </a:r>
            </a:p>
          </p:txBody>
        </p:sp>
      </p:grpSp>
      <p:grpSp>
        <p:nvGrpSpPr>
          <p:cNvPr id="7" name="inputs">
            <a:extLst>
              <a:ext uri="{FF2B5EF4-FFF2-40B4-BE49-F238E27FC236}">
                <a16:creationId xmlns:a16="http://schemas.microsoft.com/office/drawing/2014/main" id="{7CC8B52A-2DE5-4604-ADEF-D5AA83E7B746}"/>
              </a:ext>
            </a:extLst>
          </p:cNvPr>
          <p:cNvGrpSpPr/>
          <p:nvPr/>
        </p:nvGrpSpPr>
        <p:grpSpPr>
          <a:xfrm>
            <a:off x="282081" y="512333"/>
            <a:ext cx="1277187" cy="5833334"/>
            <a:chOff x="282081" y="512333"/>
            <a:chExt cx="1277187" cy="5833334"/>
          </a:xfrm>
        </p:grpSpPr>
        <p:sp>
          <p:nvSpPr>
            <p:cNvPr id="62" name="Left Brace 61">
              <a:extLst>
                <a:ext uri="{FF2B5EF4-FFF2-40B4-BE49-F238E27FC236}">
                  <a16:creationId xmlns:a16="http://schemas.microsoft.com/office/drawing/2014/main" id="{7DA8FF88-BCFB-401D-B66A-6B0400BC9D1F}"/>
                </a:ext>
              </a:extLst>
            </p:cNvPr>
            <p:cNvSpPr/>
            <p:nvPr/>
          </p:nvSpPr>
          <p:spPr>
            <a:xfrm>
              <a:off x="1070632" y="512333"/>
              <a:ext cx="488636" cy="5833334"/>
            </a:xfrm>
            <a:prstGeom prst="leftBrace">
              <a:avLst>
                <a:gd name="adj1" fmla="val 132452"/>
                <a:gd name="adj2"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a:extLst>
                <a:ext uri="{FF2B5EF4-FFF2-40B4-BE49-F238E27FC236}">
                  <a16:creationId xmlns:a16="http://schemas.microsoft.com/office/drawing/2014/main" id="{5C43ED60-25EC-4F5D-8259-147654C51445}"/>
                </a:ext>
              </a:extLst>
            </p:cNvPr>
            <p:cNvSpPr txBox="1"/>
            <p:nvPr/>
          </p:nvSpPr>
          <p:spPr>
            <a:xfrm rot="16200000">
              <a:off x="-70579" y="3105833"/>
              <a:ext cx="1351652" cy="646331"/>
            </a:xfrm>
            <a:prstGeom prst="rect">
              <a:avLst/>
            </a:prstGeom>
            <a:noFill/>
          </p:spPr>
          <p:txBody>
            <a:bodyPr wrap="none" rtlCol="0">
              <a:spAutoFit/>
            </a:bodyPr>
            <a:lstStyle/>
            <a:p>
              <a:r>
                <a:rPr lang="en-US" sz="3600" dirty="0"/>
                <a:t>inputs</a:t>
              </a:r>
            </a:p>
          </p:txBody>
        </p:sp>
      </p:grpSp>
      <p:sp>
        <p:nvSpPr>
          <p:cNvPr id="64" name="output">
            <a:extLst>
              <a:ext uri="{FF2B5EF4-FFF2-40B4-BE49-F238E27FC236}">
                <a16:creationId xmlns:a16="http://schemas.microsoft.com/office/drawing/2014/main" id="{C121EDEF-86CC-485B-B3EA-D07B64FCE677}"/>
              </a:ext>
            </a:extLst>
          </p:cNvPr>
          <p:cNvSpPr txBox="1"/>
          <p:nvPr/>
        </p:nvSpPr>
        <p:spPr>
          <a:xfrm>
            <a:off x="9463604" y="2551548"/>
            <a:ext cx="1462260" cy="646331"/>
          </a:xfrm>
          <a:prstGeom prst="rect">
            <a:avLst/>
          </a:prstGeom>
          <a:noFill/>
        </p:spPr>
        <p:txBody>
          <a:bodyPr wrap="none" rtlCol="0">
            <a:spAutoFit/>
          </a:bodyPr>
          <a:lstStyle/>
          <a:p>
            <a:r>
              <a:rPr lang="en-US" sz="3600" dirty="0"/>
              <a:t>output</a:t>
            </a:r>
          </a:p>
        </p:txBody>
      </p:sp>
      <p:grpSp>
        <p:nvGrpSpPr>
          <p:cNvPr id="3" name="output equation">
            <a:extLst>
              <a:ext uri="{FF2B5EF4-FFF2-40B4-BE49-F238E27FC236}">
                <a16:creationId xmlns:a16="http://schemas.microsoft.com/office/drawing/2014/main" id="{8C318ABB-D06F-4C99-BF83-8D7EF97C5387}"/>
              </a:ext>
            </a:extLst>
          </p:cNvPr>
          <p:cNvGrpSpPr/>
          <p:nvPr/>
        </p:nvGrpSpPr>
        <p:grpSpPr>
          <a:xfrm>
            <a:off x="6087272" y="5423215"/>
            <a:ext cx="3833171" cy="1213525"/>
            <a:chOff x="6087272" y="5423215"/>
            <a:chExt cx="3833171" cy="1213525"/>
          </a:xfrm>
        </p:grpSpPr>
        <p:sp>
          <p:nvSpPr>
            <p:cNvPr id="66" name="TextBox 65">
              <a:extLst>
                <a:ext uri="{FF2B5EF4-FFF2-40B4-BE49-F238E27FC236}">
                  <a16:creationId xmlns:a16="http://schemas.microsoft.com/office/drawing/2014/main" id="{F2E43442-93E1-4DDB-87B4-EBF55F2CA897}"/>
                </a:ext>
              </a:extLst>
            </p:cNvPr>
            <p:cNvSpPr txBox="1"/>
            <p:nvPr/>
          </p:nvSpPr>
          <p:spPr>
            <a:xfrm>
              <a:off x="6087272" y="5739334"/>
              <a:ext cx="830677" cy="646331"/>
            </a:xfrm>
            <a:prstGeom prst="rect">
              <a:avLst/>
            </a:prstGeom>
            <a:noFill/>
          </p:spPr>
          <p:txBody>
            <a:bodyPr wrap="none" rtlCol="0">
              <a:spAutoFit/>
            </a:bodyPr>
            <a:lstStyle/>
            <a:p>
              <a:r>
                <a:rPr lang="en-US" sz="3600" dirty="0"/>
                <a:t>y = </a:t>
              </a:r>
              <a:endParaRPr lang="en-US" sz="4400" baseline="-25000" dirty="0"/>
            </a:p>
          </p:txBody>
        </p:sp>
        <p:sp>
          <p:nvSpPr>
            <p:cNvPr id="67" name="Left Brace 66">
              <a:extLst>
                <a:ext uri="{FF2B5EF4-FFF2-40B4-BE49-F238E27FC236}">
                  <a16:creationId xmlns:a16="http://schemas.microsoft.com/office/drawing/2014/main" id="{BEFF4072-7304-4B71-9551-C1C5B5DEDB7C}"/>
                </a:ext>
              </a:extLst>
            </p:cNvPr>
            <p:cNvSpPr/>
            <p:nvPr/>
          </p:nvSpPr>
          <p:spPr>
            <a:xfrm>
              <a:off x="6871996" y="5502352"/>
              <a:ext cx="326572" cy="1134388"/>
            </a:xfrm>
            <a:prstGeom prst="leftBrace">
              <a:avLst>
                <a:gd name="adj1" fmla="val 4833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xtBox 67">
              <a:extLst>
                <a:ext uri="{FF2B5EF4-FFF2-40B4-BE49-F238E27FC236}">
                  <a16:creationId xmlns:a16="http://schemas.microsoft.com/office/drawing/2014/main" id="{A5C20AB6-D484-46CA-814C-DDBE1D64E199}"/>
                </a:ext>
              </a:extLst>
            </p:cNvPr>
            <p:cNvSpPr txBox="1"/>
            <p:nvPr/>
          </p:nvSpPr>
          <p:spPr>
            <a:xfrm>
              <a:off x="7166163" y="5423215"/>
              <a:ext cx="2754280" cy="646331"/>
            </a:xfrm>
            <a:prstGeom prst="rect">
              <a:avLst/>
            </a:prstGeom>
            <a:noFill/>
          </p:spPr>
          <p:txBody>
            <a:bodyPr wrap="none" rtlCol="0">
              <a:spAutoFit/>
            </a:bodyPr>
            <a:lstStyle/>
            <a:p>
              <a:r>
                <a:rPr lang="en-US" sz="3600" dirty="0"/>
                <a:t>1, if h(X) &gt;= 0 </a:t>
              </a:r>
              <a:endParaRPr lang="en-US" sz="4400" baseline="-25000" dirty="0"/>
            </a:p>
          </p:txBody>
        </p:sp>
        <p:sp>
          <p:nvSpPr>
            <p:cNvPr id="69" name="TextBox 68">
              <a:extLst>
                <a:ext uri="{FF2B5EF4-FFF2-40B4-BE49-F238E27FC236}">
                  <a16:creationId xmlns:a16="http://schemas.microsoft.com/office/drawing/2014/main" id="{1CA26C6B-3611-4143-AD75-67AE5B3A3941}"/>
                </a:ext>
              </a:extLst>
            </p:cNvPr>
            <p:cNvSpPr txBox="1"/>
            <p:nvPr/>
          </p:nvSpPr>
          <p:spPr>
            <a:xfrm>
              <a:off x="7187813" y="5990409"/>
              <a:ext cx="2420856" cy="646331"/>
            </a:xfrm>
            <a:prstGeom prst="rect">
              <a:avLst/>
            </a:prstGeom>
            <a:noFill/>
          </p:spPr>
          <p:txBody>
            <a:bodyPr wrap="none" rtlCol="0">
              <a:spAutoFit/>
            </a:bodyPr>
            <a:lstStyle/>
            <a:p>
              <a:r>
                <a:rPr lang="en-US" sz="3600" dirty="0"/>
                <a:t>0, if h(X) &lt; 0</a:t>
              </a:r>
              <a:endParaRPr lang="en-US" sz="4400" baseline="-25000" dirty="0"/>
            </a:p>
          </p:txBody>
        </p:sp>
      </p:grpSp>
      <p:grpSp>
        <p:nvGrpSpPr>
          <p:cNvPr id="15" name="summation equation">
            <a:extLst>
              <a:ext uri="{FF2B5EF4-FFF2-40B4-BE49-F238E27FC236}">
                <a16:creationId xmlns:a16="http://schemas.microsoft.com/office/drawing/2014/main" id="{17618EDE-8DF4-4501-A742-D35FCF485714}"/>
              </a:ext>
            </a:extLst>
          </p:cNvPr>
          <p:cNvGrpSpPr/>
          <p:nvPr/>
        </p:nvGrpSpPr>
        <p:grpSpPr>
          <a:xfrm>
            <a:off x="5253013" y="4253956"/>
            <a:ext cx="6383663" cy="1108239"/>
            <a:chOff x="5253013" y="4253956"/>
            <a:chExt cx="6383663" cy="1108239"/>
          </a:xfrm>
        </p:grpSpPr>
        <p:sp>
          <p:nvSpPr>
            <p:cNvPr id="65" name="text">
              <a:extLst>
                <a:ext uri="{FF2B5EF4-FFF2-40B4-BE49-F238E27FC236}">
                  <a16:creationId xmlns:a16="http://schemas.microsoft.com/office/drawing/2014/main" id="{396269F9-FFC6-424B-B336-5FCB5A51E513}"/>
                </a:ext>
              </a:extLst>
            </p:cNvPr>
            <p:cNvSpPr txBox="1"/>
            <p:nvPr/>
          </p:nvSpPr>
          <p:spPr>
            <a:xfrm>
              <a:off x="6087272" y="4715864"/>
              <a:ext cx="5549404" cy="646331"/>
            </a:xfrm>
            <a:prstGeom prst="rect">
              <a:avLst/>
            </a:prstGeom>
            <a:noFill/>
          </p:spPr>
          <p:txBody>
            <a:bodyPr wrap="none" rtlCol="0">
              <a:spAutoFit/>
            </a:bodyPr>
            <a:lstStyle/>
            <a:p>
              <a:r>
                <a:rPr lang="en-US" sz="3600" dirty="0"/>
                <a:t>h(X) = x</a:t>
              </a:r>
              <a:r>
                <a:rPr lang="en-US" sz="3600" baseline="-25000" dirty="0"/>
                <a:t>1</a:t>
              </a:r>
              <a:r>
                <a:rPr lang="en-US" sz="3600" dirty="0"/>
                <a:t>w</a:t>
              </a:r>
              <a:r>
                <a:rPr lang="en-US" sz="3600" baseline="-25000" dirty="0"/>
                <a:t>1</a:t>
              </a:r>
              <a:r>
                <a:rPr lang="en-US" sz="3600" dirty="0"/>
                <a:t> + x</a:t>
              </a:r>
              <a:r>
                <a:rPr lang="en-US" sz="3600" baseline="-25000" dirty="0"/>
                <a:t>2</a:t>
              </a:r>
              <a:r>
                <a:rPr lang="en-US" sz="3600" dirty="0"/>
                <a:t>w</a:t>
              </a:r>
              <a:r>
                <a:rPr lang="en-US" sz="3600" baseline="-25000" dirty="0"/>
                <a:t>2</a:t>
              </a:r>
              <a:r>
                <a:rPr lang="en-US" sz="3600" dirty="0"/>
                <a:t> + … + </a:t>
              </a:r>
              <a:r>
                <a:rPr lang="en-US" sz="3600" dirty="0" err="1"/>
                <a:t>x</a:t>
              </a:r>
              <a:r>
                <a:rPr lang="en-US" sz="3600" baseline="-25000" dirty="0" err="1"/>
                <a:t>n</a:t>
              </a:r>
              <a:r>
                <a:rPr lang="en-US" sz="3600" dirty="0" err="1"/>
                <a:t>w</a:t>
              </a:r>
              <a:r>
                <a:rPr lang="en-US" sz="3600" baseline="-25000" dirty="0" err="1"/>
                <a:t>n</a:t>
              </a:r>
              <a:endParaRPr lang="en-US" sz="4400" baseline="-25000" dirty="0"/>
            </a:p>
          </p:txBody>
        </p:sp>
        <p:pic>
          <p:nvPicPr>
            <p:cNvPr id="70" name="Graphic 69" descr="Arrow: Counterclockwise curve">
              <a:extLst>
                <a:ext uri="{FF2B5EF4-FFF2-40B4-BE49-F238E27FC236}">
                  <a16:creationId xmlns:a16="http://schemas.microsoft.com/office/drawing/2014/main" id="{C397595A-500E-4B25-87ED-E6CE9A317AD8}"/>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20725794" flipH="1" flipV="1">
              <a:off x="5253013" y="4253956"/>
              <a:ext cx="915155" cy="915155"/>
            </a:xfrm>
            <a:prstGeom prst="rect">
              <a:avLst/>
            </a:prstGeom>
          </p:spPr>
        </p:pic>
      </p:grpSp>
      <p:grpSp>
        <p:nvGrpSpPr>
          <p:cNvPr id="11" name="weights">
            <a:extLst>
              <a:ext uri="{FF2B5EF4-FFF2-40B4-BE49-F238E27FC236}">
                <a16:creationId xmlns:a16="http://schemas.microsoft.com/office/drawing/2014/main" id="{99F187D0-418B-4FED-A2C8-7A068F193733}"/>
              </a:ext>
            </a:extLst>
          </p:cNvPr>
          <p:cNvGrpSpPr/>
          <p:nvPr/>
        </p:nvGrpSpPr>
        <p:grpSpPr>
          <a:xfrm>
            <a:off x="2723133" y="5562961"/>
            <a:ext cx="1741012" cy="860898"/>
            <a:chOff x="2723133" y="5562961"/>
            <a:chExt cx="1741012" cy="860898"/>
          </a:xfrm>
        </p:grpSpPr>
        <p:pic>
          <p:nvPicPr>
            <p:cNvPr id="71" name="Graphic 70" descr="Arrow: Counterclockwise curve">
              <a:extLst>
                <a:ext uri="{FF2B5EF4-FFF2-40B4-BE49-F238E27FC236}">
                  <a16:creationId xmlns:a16="http://schemas.microsoft.com/office/drawing/2014/main" id="{8F6C6D0D-113F-4929-A3F7-C0AD3B51B74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8013434" flipV="1">
              <a:off x="2723133" y="5562961"/>
              <a:ext cx="693165" cy="693165"/>
            </a:xfrm>
            <a:prstGeom prst="rect">
              <a:avLst/>
            </a:prstGeom>
          </p:spPr>
        </p:pic>
        <p:sp>
          <p:nvSpPr>
            <p:cNvPr id="72" name="TextBox 71">
              <a:extLst>
                <a:ext uri="{FF2B5EF4-FFF2-40B4-BE49-F238E27FC236}">
                  <a16:creationId xmlns:a16="http://schemas.microsoft.com/office/drawing/2014/main" id="{D47E754D-63F5-4105-B223-0F89697F87A5}"/>
                </a:ext>
              </a:extLst>
            </p:cNvPr>
            <p:cNvSpPr txBox="1"/>
            <p:nvPr/>
          </p:nvSpPr>
          <p:spPr>
            <a:xfrm>
              <a:off x="3151029" y="5900639"/>
              <a:ext cx="1313116" cy="523220"/>
            </a:xfrm>
            <a:prstGeom prst="rect">
              <a:avLst/>
            </a:prstGeom>
            <a:noFill/>
          </p:spPr>
          <p:txBody>
            <a:bodyPr wrap="none" rtlCol="0">
              <a:spAutoFit/>
            </a:bodyPr>
            <a:lstStyle/>
            <a:p>
              <a:r>
                <a:rPr lang="en-US" sz="2800" dirty="0"/>
                <a:t>weights</a:t>
              </a:r>
            </a:p>
          </p:txBody>
        </p:sp>
      </p:grpSp>
    </p:spTree>
    <p:extLst>
      <p:ext uri="{BB962C8B-B14F-4D97-AF65-F5344CB8AC3E}">
        <p14:creationId xmlns:p14="http://schemas.microsoft.com/office/powerpoint/2010/main" val="419478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par>
                          <p:cTn id="18" fill="hold">
                            <p:stCondLst>
                              <p:cond delay="2000"/>
                            </p:stCondLst>
                            <p:childTnLst>
                              <p:par>
                                <p:cTn id="19" presetID="2" presetClass="entr" presetSubtype="2" fill="hold" grpId="0" nodeType="after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1000" fill="hold"/>
                                        <p:tgtEl>
                                          <p:spTgt spid="64"/>
                                        </p:tgtEl>
                                        <p:attrNameLst>
                                          <p:attrName>ppt_x</p:attrName>
                                        </p:attrNameLst>
                                      </p:cBhvr>
                                      <p:tavLst>
                                        <p:tav tm="0">
                                          <p:val>
                                            <p:strVal val="1+#ppt_w/2"/>
                                          </p:val>
                                        </p:tav>
                                        <p:tav tm="100000">
                                          <p:val>
                                            <p:strVal val="#ppt_x"/>
                                          </p:val>
                                        </p:tav>
                                      </p:tavLst>
                                    </p:anim>
                                    <p:anim calcmode="lin" valueType="num">
                                      <p:cBhvr additive="base">
                                        <p:cTn id="22" dur="10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0"/>
                                        <p:tgtEl>
                                          <p:spTgt spid="10"/>
                                        </p:tgtEl>
                                      </p:cBhvr>
                                    </p:animEffect>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1000" fill="hold"/>
                                        <p:tgtEl>
                                          <p:spTgt spid="11"/>
                                        </p:tgtEl>
                                        <p:attrNameLst>
                                          <p:attrName>ppt_x</p:attrName>
                                        </p:attrNameLst>
                                      </p:cBhvr>
                                      <p:tavLst>
                                        <p:tav tm="0">
                                          <p:val>
                                            <p:strVal val="#ppt_x"/>
                                          </p:val>
                                        </p:tav>
                                        <p:tav tm="100000">
                                          <p:val>
                                            <p:strVal val="#ppt_x"/>
                                          </p:val>
                                        </p:tav>
                                      </p:tavLst>
                                    </p:anim>
                                    <p:anim calcmode="lin" valueType="num">
                                      <p:cBhvr additive="base">
                                        <p:cTn id="32"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000"/>
                                        <p:tgtEl>
                                          <p:spTgt spid="8"/>
                                        </p:tgtEl>
                                      </p:cBhvr>
                                    </p:animEffect>
                                  </p:childTnLst>
                                </p:cTn>
                              </p:par>
                            </p:childTnLst>
                          </p:cTn>
                        </p:par>
                        <p:par>
                          <p:cTn id="43" fill="hold">
                            <p:stCondLst>
                              <p:cond delay="2000"/>
                            </p:stCondLst>
                            <p:childTnLst>
                              <p:par>
                                <p:cTn id="44" presetID="2" presetClass="entr" presetSubtype="1"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1000" fill="hold"/>
                                        <p:tgtEl>
                                          <p:spTgt spid="12"/>
                                        </p:tgtEl>
                                        <p:attrNameLst>
                                          <p:attrName>ppt_x</p:attrName>
                                        </p:attrNameLst>
                                      </p:cBhvr>
                                      <p:tavLst>
                                        <p:tav tm="0">
                                          <p:val>
                                            <p:strVal val="#ppt_x"/>
                                          </p:val>
                                        </p:tav>
                                        <p:tav tm="100000">
                                          <p:val>
                                            <p:strVal val="#ppt_x"/>
                                          </p:val>
                                        </p:tav>
                                      </p:tavLst>
                                    </p:anim>
                                    <p:anim calcmode="lin" valueType="num">
                                      <p:cBhvr additive="base">
                                        <p:cTn id="47" dur="1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2000"/>
                                        <p:tgtEl>
                                          <p:spTgt spid="16"/>
                                        </p:tgtEl>
                                      </p:cBhvr>
                                    </p:animEffect>
                                  </p:childTnLst>
                                </p:cTn>
                              </p:par>
                            </p:childTnLst>
                          </p:cTn>
                        </p:par>
                        <p:par>
                          <p:cTn id="58" fill="hold">
                            <p:stCondLst>
                              <p:cond delay="2000"/>
                            </p:stCondLst>
                            <p:childTnLst>
                              <p:par>
                                <p:cTn id="59" presetID="2" presetClass="entr" presetSubtype="1" fill="hold" nodeType="after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1000" fill="hold"/>
                                        <p:tgtEl>
                                          <p:spTgt spid="14"/>
                                        </p:tgtEl>
                                        <p:attrNameLst>
                                          <p:attrName>ppt_x</p:attrName>
                                        </p:attrNameLst>
                                      </p:cBhvr>
                                      <p:tavLst>
                                        <p:tav tm="0">
                                          <p:val>
                                            <p:strVal val="#ppt_x"/>
                                          </p:val>
                                        </p:tav>
                                        <p:tav tm="100000">
                                          <p:val>
                                            <p:strVal val="#ppt_x"/>
                                          </p:val>
                                        </p:tav>
                                      </p:tavLst>
                                    </p:anim>
                                    <p:anim calcmode="lin" valueType="num">
                                      <p:cBhvr additive="base">
                                        <p:cTn id="62" dur="10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0" grpId="0"/>
      <p:bldP spid="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DE2357-E4D0-4DC8-8D8F-BE31AF1DD15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011042" y="492541"/>
            <a:ext cx="5964082" cy="6132770"/>
          </a:xfrm>
          <a:prstGeom prst="rect">
            <a:avLst/>
          </a:prstGeom>
        </p:spPr>
      </p:pic>
      <p:sp>
        <p:nvSpPr>
          <p:cNvPr id="3" name="Oval 2">
            <a:extLst>
              <a:ext uri="{FF2B5EF4-FFF2-40B4-BE49-F238E27FC236}">
                <a16:creationId xmlns:a16="http://schemas.microsoft.com/office/drawing/2014/main" id="{4A5C97DD-BB65-41D5-9AE6-0F033C47AC3E}"/>
              </a:ext>
            </a:extLst>
          </p:cNvPr>
          <p:cNvSpPr/>
          <p:nvPr/>
        </p:nvSpPr>
        <p:spPr>
          <a:xfrm>
            <a:off x="4016720" y="5479669"/>
            <a:ext cx="93306" cy="102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B89DEF7E-07BC-419A-8F4B-CE585CEC267C}"/>
              </a:ext>
            </a:extLst>
          </p:cNvPr>
          <p:cNvGrpSpPr/>
          <p:nvPr/>
        </p:nvGrpSpPr>
        <p:grpSpPr>
          <a:xfrm>
            <a:off x="4016720" y="4640995"/>
            <a:ext cx="2917326" cy="838674"/>
            <a:chOff x="5053177" y="1561433"/>
            <a:chExt cx="2917326" cy="838674"/>
          </a:xfrm>
        </p:grpSpPr>
        <p:pic>
          <p:nvPicPr>
            <p:cNvPr id="11" name="Graphic 10" descr="Arrow: Counterclockwise curve">
              <a:extLst>
                <a:ext uri="{FF2B5EF4-FFF2-40B4-BE49-F238E27FC236}">
                  <a16:creationId xmlns:a16="http://schemas.microsoft.com/office/drawing/2014/main" id="{10F1E3E4-1D1F-4E01-91D5-A4446D533DC5}"/>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3698135" flipH="1" flipV="1">
              <a:off x="5053177" y="1807679"/>
              <a:ext cx="592428" cy="592428"/>
            </a:xfrm>
            <a:prstGeom prst="rect">
              <a:avLst/>
            </a:prstGeom>
          </p:spPr>
        </p:pic>
        <p:sp>
          <p:nvSpPr>
            <p:cNvPr id="12" name="text">
              <a:extLst>
                <a:ext uri="{FF2B5EF4-FFF2-40B4-BE49-F238E27FC236}">
                  <a16:creationId xmlns:a16="http://schemas.microsoft.com/office/drawing/2014/main" id="{53EFD2F4-03FB-439C-913C-B4E7021BDB0F}"/>
                </a:ext>
              </a:extLst>
            </p:cNvPr>
            <p:cNvSpPr txBox="1"/>
            <p:nvPr/>
          </p:nvSpPr>
          <p:spPr>
            <a:xfrm>
              <a:off x="5493222" y="1561433"/>
              <a:ext cx="2477281" cy="646331"/>
            </a:xfrm>
            <a:prstGeom prst="rect">
              <a:avLst/>
            </a:prstGeom>
            <a:noFill/>
          </p:spPr>
          <p:txBody>
            <a:bodyPr wrap="none" rtlCol="0">
              <a:spAutoFit/>
            </a:bodyPr>
            <a:lstStyle/>
            <a:p>
              <a:r>
                <a:rPr lang="en-US" sz="3600" dirty="0"/>
                <a:t>point to test</a:t>
              </a:r>
              <a:endParaRPr lang="en-US" sz="4400" baseline="-25000" dirty="0"/>
            </a:p>
          </p:txBody>
        </p:sp>
      </p:grpSp>
      <p:grpSp>
        <p:nvGrpSpPr>
          <p:cNvPr id="13" name="weights">
            <a:extLst>
              <a:ext uri="{FF2B5EF4-FFF2-40B4-BE49-F238E27FC236}">
                <a16:creationId xmlns:a16="http://schemas.microsoft.com/office/drawing/2014/main" id="{6EEADFC7-459F-42B4-AD70-44D4F0CC446F}"/>
              </a:ext>
            </a:extLst>
          </p:cNvPr>
          <p:cNvGrpSpPr/>
          <p:nvPr/>
        </p:nvGrpSpPr>
        <p:grpSpPr>
          <a:xfrm>
            <a:off x="9127772" y="5530988"/>
            <a:ext cx="2594146" cy="954107"/>
            <a:chOff x="2577949" y="5900639"/>
            <a:chExt cx="2594146" cy="954107"/>
          </a:xfrm>
        </p:grpSpPr>
        <p:pic>
          <p:nvPicPr>
            <p:cNvPr id="14" name="Graphic 13" descr="Arrow: Counterclockwise curve">
              <a:extLst>
                <a:ext uri="{FF2B5EF4-FFF2-40B4-BE49-F238E27FC236}">
                  <a16:creationId xmlns:a16="http://schemas.microsoft.com/office/drawing/2014/main" id="{28911310-DBC1-4055-88B7-F343CBD729E1}"/>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2655656" flipV="1">
              <a:off x="2577949" y="6158283"/>
              <a:ext cx="693165" cy="693165"/>
            </a:xfrm>
            <a:prstGeom prst="rect">
              <a:avLst/>
            </a:prstGeom>
          </p:spPr>
        </p:pic>
        <p:sp>
          <p:nvSpPr>
            <p:cNvPr id="15" name="TextBox 14">
              <a:extLst>
                <a:ext uri="{FF2B5EF4-FFF2-40B4-BE49-F238E27FC236}">
                  <a16:creationId xmlns:a16="http://schemas.microsoft.com/office/drawing/2014/main" id="{2F7EFDB0-1F18-4215-8641-C76E631919B5}"/>
                </a:ext>
              </a:extLst>
            </p:cNvPr>
            <p:cNvSpPr txBox="1"/>
            <p:nvPr/>
          </p:nvSpPr>
          <p:spPr>
            <a:xfrm>
              <a:off x="3151029" y="5900639"/>
              <a:ext cx="2021066" cy="954107"/>
            </a:xfrm>
            <a:prstGeom prst="rect">
              <a:avLst/>
            </a:prstGeom>
            <a:noFill/>
          </p:spPr>
          <p:txBody>
            <a:bodyPr wrap="none" rtlCol="0">
              <a:spAutoFit/>
            </a:bodyPr>
            <a:lstStyle/>
            <a:p>
              <a:r>
                <a:rPr lang="en-US" sz="2800" dirty="0"/>
                <a:t>1</a:t>
              </a:r>
              <a:r>
                <a:rPr lang="en-US" sz="2800" baseline="30000" dirty="0"/>
                <a:t>st</a:t>
              </a:r>
              <a:r>
                <a:rPr lang="en-US" sz="2800" dirty="0"/>
                <a:t> input – </a:t>
              </a:r>
            </a:p>
            <a:p>
              <a:r>
                <a:rPr lang="en-US" sz="2800" dirty="0"/>
                <a:t>x-coordinate</a:t>
              </a:r>
            </a:p>
          </p:txBody>
        </p:sp>
      </p:grpSp>
      <p:grpSp>
        <p:nvGrpSpPr>
          <p:cNvPr id="16" name="weights">
            <a:extLst>
              <a:ext uri="{FF2B5EF4-FFF2-40B4-BE49-F238E27FC236}">
                <a16:creationId xmlns:a16="http://schemas.microsoft.com/office/drawing/2014/main" id="{DBAB652C-7001-4450-9D22-C3BDBBCDC023}"/>
              </a:ext>
            </a:extLst>
          </p:cNvPr>
          <p:cNvGrpSpPr/>
          <p:nvPr/>
        </p:nvGrpSpPr>
        <p:grpSpPr>
          <a:xfrm>
            <a:off x="787671" y="1534701"/>
            <a:ext cx="2203786" cy="1375666"/>
            <a:chOff x="3151029" y="5900639"/>
            <a:chExt cx="2203786" cy="1375666"/>
          </a:xfrm>
        </p:grpSpPr>
        <p:pic>
          <p:nvPicPr>
            <p:cNvPr id="17" name="Graphic 16" descr="Arrow: Counterclockwise curve">
              <a:extLst>
                <a:ext uri="{FF2B5EF4-FFF2-40B4-BE49-F238E27FC236}">
                  <a16:creationId xmlns:a16="http://schemas.microsoft.com/office/drawing/2014/main" id="{3F209566-E7AF-41D5-ADFE-00B510D86EF1}"/>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7997139">
              <a:off x="4661650" y="6583140"/>
              <a:ext cx="693165" cy="693165"/>
            </a:xfrm>
            <a:prstGeom prst="rect">
              <a:avLst/>
            </a:prstGeom>
          </p:spPr>
        </p:pic>
        <p:sp>
          <p:nvSpPr>
            <p:cNvPr id="18" name="TextBox 17">
              <a:extLst>
                <a:ext uri="{FF2B5EF4-FFF2-40B4-BE49-F238E27FC236}">
                  <a16:creationId xmlns:a16="http://schemas.microsoft.com/office/drawing/2014/main" id="{290F0D35-9FB1-4F14-BFD3-3A736C802A58}"/>
                </a:ext>
              </a:extLst>
            </p:cNvPr>
            <p:cNvSpPr txBox="1"/>
            <p:nvPr/>
          </p:nvSpPr>
          <p:spPr>
            <a:xfrm>
              <a:off x="3151029" y="5900639"/>
              <a:ext cx="2027478" cy="954107"/>
            </a:xfrm>
            <a:prstGeom prst="rect">
              <a:avLst/>
            </a:prstGeom>
            <a:noFill/>
          </p:spPr>
          <p:txBody>
            <a:bodyPr wrap="none" rtlCol="0">
              <a:spAutoFit/>
            </a:bodyPr>
            <a:lstStyle/>
            <a:p>
              <a:r>
                <a:rPr lang="en-US" sz="2800" dirty="0"/>
                <a:t>2</a:t>
              </a:r>
              <a:r>
                <a:rPr lang="en-US" sz="2800" baseline="30000" dirty="0"/>
                <a:t>nd</a:t>
              </a:r>
              <a:r>
                <a:rPr lang="en-US" sz="2800" dirty="0"/>
                <a:t> input – </a:t>
              </a:r>
            </a:p>
            <a:p>
              <a:r>
                <a:rPr lang="en-US" sz="2800" dirty="0"/>
                <a:t>y-coordinate</a:t>
              </a:r>
            </a:p>
          </p:txBody>
        </p:sp>
      </p:grpSp>
      <p:grpSp>
        <p:nvGrpSpPr>
          <p:cNvPr id="7" name="Group 6">
            <a:extLst>
              <a:ext uri="{FF2B5EF4-FFF2-40B4-BE49-F238E27FC236}">
                <a16:creationId xmlns:a16="http://schemas.microsoft.com/office/drawing/2014/main" id="{E3C3ED24-C20E-4CA7-8A3C-7D5EB7C07C36}"/>
              </a:ext>
            </a:extLst>
          </p:cNvPr>
          <p:cNvGrpSpPr/>
          <p:nvPr/>
        </p:nvGrpSpPr>
        <p:grpSpPr>
          <a:xfrm>
            <a:off x="6594373" y="1096572"/>
            <a:ext cx="4980851" cy="1296186"/>
            <a:chOff x="6594373" y="1096572"/>
            <a:chExt cx="4980851" cy="1296186"/>
          </a:xfrm>
        </p:grpSpPr>
        <p:sp>
          <p:nvSpPr>
            <p:cNvPr id="8" name="text">
              <a:extLst>
                <a:ext uri="{FF2B5EF4-FFF2-40B4-BE49-F238E27FC236}">
                  <a16:creationId xmlns:a16="http://schemas.microsoft.com/office/drawing/2014/main" id="{A3D8930B-A200-48FC-8151-E05D9025A096}"/>
                </a:ext>
              </a:extLst>
            </p:cNvPr>
            <p:cNvSpPr txBox="1"/>
            <p:nvPr/>
          </p:nvSpPr>
          <p:spPr>
            <a:xfrm>
              <a:off x="6594373" y="1096572"/>
              <a:ext cx="4980851" cy="646331"/>
            </a:xfrm>
            <a:prstGeom prst="rect">
              <a:avLst/>
            </a:prstGeom>
            <a:noFill/>
          </p:spPr>
          <p:txBody>
            <a:bodyPr wrap="none" rtlCol="0">
              <a:spAutoFit/>
            </a:bodyPr>
            <a:lstStyle/>
            <a:p>
              <a:r>
                <a:rPr lang="en-US" sz="3600" dirty="0"/>
                <a:t>y  = 0.005(x – 500)</a:t>
              </a:r>
              <a:r>
                <a:rPr lang="en-US" sz="3600" baseline="30000" dirty="0"/>
                <a:t>2</a:t>
              </a:r>
              <a:r>
                <a:rPr lang="en-US" sz="3600" dirty="0"/>
                <a:t> + 250</a:t>
              </a:r>
              <a:endParaRPr lang="en-US" sz="4400" baseline="-25000" dirty="0"/>
            </a:p>
          </p:txBody>
        </p:sp>
        <p:pic>
          <p:nvPicPr>
            <p:cNvPr id="19" name="Graphic 18" descr="Arrow: Counterclockwise curve">
              <a:extLst>
                <a:ext uri="{FF2B5EF4-FFF2-40B4-BE49-F238E27FC236}">
                  <a16:creationId xmlns:a16="http://schemas.microsoft.com/office/drawing/2014/main" id="{1F6EABF0-B1EC-4AE9-998F-5DC6D9DB8738}"/>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794334" flipV="1">
              <a:off x="7631443" y="1477603"/>
              <a:ext cx="915155" cy="915155"/>
            </a:xfrm>
            <a:prstGeom prst="rect">
              <a:avLst/>
            </a:prstGeom>
          </p:spPr>
        </p:pic>
      </p:grpSp>
    </p:spTree>
    <p:extLst>
      <p:ext uri="{BB962C8B-B14F-4D97-AF65-F5344CB8AC3E}">
        <p14:creationId xmlns:p14="http://schemas.microsoft.com/office/powerpoint/2010/main" val="152684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1000" fill="hold"/>
                                        <p:tgtEl>
                                          <p:spTgt spid="16"/>
                                        </p:tgtEl>
                                        <p:attrNameLst>
                                          <p:attrName>ppt_x</p:attrName>
                                        </p:attrNameLst>
                                      </p:cBhvr>
                                      <p:tavLst>
                                        <p:tav tm="0">
                                          <p:val>
                                            <p:strVal val="#ppt_x"/>
                                          </p:val>
                                        </p:tav>
                                        <p:tav tm="100000">
                                          <p:val>
                                            <p:strVal val="#ppt_x"/>
                                          </p:val>
                                        </p:tav>
                                      </p:tavLst>
                                    </p:anim>
                                    <p:anim calcmode="lin" valueType="num">
                                      <p:cBhvr additive="base">
                                        <p:cTn id="13"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844ADC-566D-4977-B724-A8362340BFB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923954" y="552889"/>
            <a:ext cx="6061663" cy="5997991"/>
          </a:xfrm>
          <a:prstGeom prst="rect">
            <a:avLst/>
          </a:prstGeom>
        </p:spPr>
      </p:pic>
      <p:grpSp>
        <p:nvGrpSpPr>
          <p:cNvPr id="6" name="summation equation">
            <a:extLst>
              <a:ext uri="{FF2B5EF4-FFF2-40B4-BE49-F238E27FC236}">
                <a16:creationId xmlns:a16="http://schemas.microsoft.com/office/drawing/2014/main" id="{22347190-B710-4747-AA01-CA6CF08FD564}"/>
              </a:ext>
            </a:extLst>
          </p:cNvPr>
          <p:cNvGrpSpPr/>
          <p:nvPr/>
        </p:nvGrpSpPr>
        <p:grpSpPr>
          <a:xfrm>
            <a:off x="6690066" y="1096572"/>
            <a:ext cx="4980851" cy="1296186"/>
            <a:chOff x="6087272" y="4715864"/>
            <a:chExt cx="4980851" cy="1296186"/>
          </a:xfrm>
        </p:grpSpPr>
        <p:sp>
          <p:nvSpPr>
            <p:cNvPr id="8" name="text">
              <a:extLst>
                <a:ext uri="{FF2B5EF4-FFF2-40B4-BE49-F238E27FC236}">
                  <a16:creationId xmlns:a16="http://schemas.microsoft.com/office/drawing/2014/main" id="{A3D8930B-A200-48FC-8151-E05D9025A096}"/>
                </a:ext>
              </a:extLst>
            </p:cNvPr>
            <p:cNvSpPr txBox="1"/>
            <p:nvPr/>
          </p:nvSpPr>
          <p:spPr>
            <a:xfrm>
              <a:off x="6087272" y="4715864"/>
              <a:ext cx="4980851" cy="646331"/>
            </a:xfrm>
            <a:prstGeom prst="rect">
              <a:avLst/>
            </a:prstGeom>
            <a:noFill/>
          </p:spPr>
          <p:txBody>
            <a:bodyPr wrap="none" rtlCol="0">
              <a:spAutoFit/>
            </a:bodyPr>
            <a:lstStyle/>
            <a:p>
              <a:r>
                <a:rPr lang="en-US" sz="3600" dirty="0"/>
                <a:t>y  = 0.005(x – 500)</a:t>
              </a:r>
              <a:r>
                <a:rPr lang="en-US" sz="3600" baseline="30000" dirty="0"/>
                <a:t>2</a:t>
              </a:r>
              <a:r>
                <a:rPr lang="en-US" sz="3600" dirty="0"/>
                <a:t> + 250</a:t>
              </a:r>
              <a:endParaRPr lang="en-US" sz="4400" baseline="-25000" dirty="0"/>
            </a:p>
          </p:txBody>
        </p:sp>
        <p:pic>
          <p:nvPicPr>
            <p:cNvPr id="10" name="Graphic 9" descr="Arrow: Counterclockwise curve">
              <a:extLst>
                <a:ext uri="{FF2B5EF4-FFF2-40B4-BE49-F238E27FC236}">
                  <a16:creationId xmlns:a16="http://schemas.microsoft.com/office/drawing/2014/main" id="{8C075E70-84AC-4F04-B1C7-5AF24D096B2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794334" flipV="1">
              <a:off x="7028649" y="5096895"/>
              <a:ext cx="915155" cy="915155"/>
            </a:xfrm>
            <a:prstGeom prst="rect">
              <a:avLst/>
            </a:prstGeom>
          </p:spPr>
        </p:pic>
      </p:grpSp>
      <p:grpSp>
        <p:nvGrpSpPr>
          <p:cNvPr id="19" name="summation equation">
            <a:extLst>
              <a:ext uri="{FF2B5EF4-FFF2-40B4-BE49-F238E27FC236}">
                <a16:creationId xmlns:a16="http://schemas.microsoft.com/office/drawing/2014/main" id="{7E5DE70E-0311-4AF7-8869-1579AFA1A848}"/>
              </a:ext>
            </a:extLst>
          </p:cNvPr>
          <p:cNvGrpSpPr/>
          <p:nvPr/>
        </p:nvGrpSpPr>
        <p:grpSpPr>
          <a:xfrm>
            <a:off x="2152512" y="4819014"/>
            <a:ext cx="3380302" cy="1262359"/>
            <a:chOff x="7905440" y="4938444"/>
            <a:chExt cx="3380302" cy="1262359"/>
          </a:xfrm>
        </p:grpSpPr>
        <p:sp>
          <p:nvSpPr>
            <p:cNvPr id="20" name="text">
              <a:extLst>
                <a:ext uri="{FF2B5EF4-FFF2-40B4-BE49-F238E27FC236}">
                  <a16:creationId xmlns:a16="http://schemas.microsoft.com/office/drawing/2014/main" id="{251AC773-2572-46F9-9FB2-8A93355058CF}"/>
                </a:ext>
              </a:extLst>
            </p:cNvPr>
            <p:cNvSpPr txBox="1"/>
            <p:nvPr/>
          </p:nvSpPr>
          <p:spPr>
            <a:xfrm>
              <a:off x="7905440" y="5554472"/>
              <a:ext cx="3377848" cy="646331"/>
            </a:xfrm>
            <a:prstGeom prst="rect">
              <a:avLst/>
            </a:prstGeom>
            <a:noFill/>
          </p:spPr>
          <p:txBody>
            <a:bodyPr wrap="none" rtlCol="0">
              <a:spAutoFit/>
            </a:bodyPr>
            <a:lstStyle/>
            <a:p>
              <a:r>
                <a:rPr lang="en-US" sz="3600" dirty="0"/>
                <a:t>y= -2.58x + 1264</a:t>
              </a:r>
              <a:endParaRPr lang="en-US" sz="4400" baseline="-25000" dirty="0"/>
            </a:p>
          </p:txBody>
        </p:sp>
        <p:pic>
          <p:nvPicPr>
            <p:cNvPr id="21" name="Graphic 20" descr="Arrow: Counterclockwise curve">
              <a:extLst>
                <a:ext uri="{FF2B5EF4-FFF2-40B4-BE49-F238E27FC236}">
                  <a16:creationId xmlns:a16="http://schemas.microsoft.com/office/drawing/2014/main" id="{764C044C-CD5D-4D9E-AC01-CCDA33B403F0}"/>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2282837" flipV="1">
              <a:off x="10370587" y="4938444"/>
              <a:ext cx="915155" cy="915155"/>
            </a:xfrm>
            <a:prstGeom prst="rect">
              <a:avLst/>
            </a:prstGeom>
          </p:spPr>
        </p:pic>
      </p:grpSp>
      <p:grpSp>
        <p:nvGrpSpPr>
          <p:cNvPr id="22" name="summation equation">
            <a:extLst>
              <a:ext uri="{FF2B5EF4-FFF2-40B4-BE49-F238E27FC236}">
                <a16:creationId xmlns:a16="http://schemas.microsoft.com/office/drawing/2014/main" id="{8626B9B9-5AB6-4410-9485-1C7AFDE38F7E}"/>
              </a:ext>
            </a:extLst>
          </p:cNvPr>
          <p:cNvGrpSpPr/>
          <p:nvPr/>
        </p:nvGrpSpPr>
        <p:grpSpPr>
          <a:xfrm>
            <a:off x="6298114" y="4849949"/>
            <a:ext cx="3123322" cy="1187932"/>
            <a:chOff x="7813717" y="5012871"/>
            <a:chExt cx="3123322" cy="1187932"/>
          </a:xfrm>
        </p:grpSpPr>
        <p:sp>
          <p:nvSpPr>
            <p:cNvPr id="23" name="text">
              <a:extLst>
                <a:ext uri="{FF2B5EF4-FFF2-40B4-BE49-F238E27FC236}">
                  <a16:creationId xmlns:a16="http://schemas.microsoft.com/office/drawing/2014/main" id="{C7290795-1E37-46E9-8847-208F66530BEF}"/>
                </a:ext>
              </a:extLst>
            </p:cNvPr>
            <p:cNvSpPr txBox="1"/>
            <p:nvPr/>
          </p:nvSpPr>
          <p:spPr>
            <a:xfrm>
              <a:off x="7905440" y="5554472"/>
              <a:ext cx="3031599" cy="646331"/>
            </a:xfrm>
            <a:prstGeom prst="rect">
              <a:avLst/>
            </a:prstGeom>
            <a:noFill/>
          </p:spPr>
          <p:txBody>
            <a:bodyPr wrap="none" rtlCol="0">
              <a:spAutoFit/>
            </a:bodyPr>
            <a:lstStyle/>
            <a:p>
              <a:r>
                <a:rPr lang="en-US" sz="3600" dirty="0"/>
                <a:t>y= 2.46x - 1170</a:t>
              </a:r>
              <a:endParaRPr lang="en-US" sz="4400" baseline="-25000" dirty="0"/>
            </a:p>
          </p:txBody>
        </p:sp>
        <p:pic>
          <p:nvPicPr>
            <p:cNvPr id="24" name="Graphic 23" descr="Arrow: Counterclockwise curve">
              <a:extLst>
                <a:ext uri="{FF2B5EF4-FFF2-40B4-BE49-F238E27FC236}">
                  <a16:creationId xmlns:a16="http://schemas.microsoft.com/office/drawing/2014/main" id="{B3C48A35-272A-45E1-B08E-69B3DFAB1C70}"/>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9317163" flipH="1" flipV="1">
              <a:off x="7813717" y="5012871"/>
              <a:ext cx="915155" cy="915155"/>
            </a:xfrm>
            <a:prstGeom prst="rect">
              <a:avLst/>
            </a:prstGeom>
          </p:spPr>
        </p:pic>
      </p:grpSp>
    </p:spTree>
    <p:extLst>
      <p:ext uri="{BB962C8B-B14F-4D97-AF65-F5344CB8AC3E}">
        <p14:creationId xmlns:p14="http://schemas.microsoft.com/office/powerpoint/2010/main" val="54815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C808A1-5272-4940-A1C0-0C21A69C97F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970834" y="288846"/>
            <a:ext cx="6250331" cy="6280308"/>
          </a:xfrm>
          <a:prstGeom prst="rect">
            <a:avLst/>
          </a:prstGeom>
        </p:spPr>
      </p:pic>
      <p:grpSp>
        <p:nvGrpSpPr>
          <p:cNvPr id="6" name="summation equation">
            <a:extLst>
              <a:ext uri="{FF2B5EF4-FFF2-40B4-BE49-F238E27FC236}">
                <a16:creationId xmlns:a16="http://schemas.microsoft.com/office/drawing/2014/main" id="{22347190-B710-4747-AA01-CA6CF08FD564}"/>
              </a:ext>
            </a:extLst>
          </p:cNvPr>
          <p:cNvGrpSpPr/>
          <p:nvPr/>
        </p:nvGrpSpPr>
        <p:grpSpPr>
          <a:xfrm>
            <a:off x="8612033" y="3330225"/>
            <a:ext cx="2992222" cy="1108239"/>
            <a:chOff x="5253013" y="4253956"/>
            <a:chExt cx="2992222" cy="1108239"/>
          </a:xfrm>
        </p:grpSpPr>
        <p:sp>
          <p:nvSpPr>
            <p:cNvPr id="8" name="text">
              <a:extLst>
                <a:ext uri="{FF2B5EF4-FFF2-40B4-BE49-F238E27FC236}">
                  <a16:creationId xmlns:a16="http://schemas.microsoft.com/office/drawing/2014/main" id="{A3D8930B-A200-48FC-8151-E05D9025A096}"/>
                </a:ext>
              </a:extLst>
            </p:cNvPr>
            <p:cNvSpPr txBox="1"/>
            <p:nvPr/>
          </p:nvSpPr>
          <p:spPr>
            <a:xfrm>
              <a:off x="6087272" y="4715864"/>
              <a:ext cx="2157963" cy="646331"/>
            </a:xfrm>
            <a:prstGeom prst="rect">
              <a:avLst/>
            </a:prstGeom>
            <a:noFill/>
          </p:spPr>
          <p:txBody>
            <a:bodyPr wrap="none" rtlCol="0">
              <a:spAutoFit/>
            </a:bodyPr>
            <a:lstStyle/>
            <a:p>
              <a:r>
                <a:rPr lang="en-US" sz="3600" dirty="0"/>
                <a:t>y  = 0.5 * x</a:t>
              </a:r>
              <a:endParaRPr lang="en-US" sz="4400" baseline="-25000" dirty="0"/>
            </a:p>
          </p:txBody>
        </p:sp>
        <p:pic>
          <p:nvPicPr>
            <p:cNvPr id="10" name="Graphic 9" descr="Arrow: Counterclockwise curve">
              <a:extLst>
                <a:ext uri="{FF2B5EF4-FFF2-40B4-BE49-F238E27FC236}">
                  <a16:creationId xmlns:a16="http://schemas.microsoft.com/office/drawing/2014/main" id="{8C075E70-84AC-4F04-B1C7-5AF24D096B2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20725794" flipH="1" flipV="1">
              <a:off x="5253013" y="4253956"/>
              <a:ext cx="915155" cy="915155"/>
            </a:xfrm>
            <a:prstGeom prst="rect">
              <a:avLst/>
            </a:prstGeom>
          </p:spPr>
        </p:pic>
      </p:grpSp>
      <p:sp>
        <p:nvSpPr>
          <p:cNvPr id="3" name="Oval 2">
            <a:extLst>
              <a:ext uri="{FF2B5EF4-FFF2-40B4-BE49-F238E27FC236}">
                <a16:creationId xmlns:a16="http://schemas.microsoft.com/office/drawing/2014/main" id="{4A5C97DD-BB65-41D5-9AE6-0F033C47AC3E}"/>
              </a:ext>
            </a:extLst>
          </p:cNvPr>
          <p:cNvSpPr/>
          <p:nvPr/>
        </p:nvSpPr>
        <p:spPr>
          <a:xfrm>
            <a:off x="5122506" y="2453951"/>
            <a:ext cx="93306" cy="102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B89DEF7E-07BC-419A-8F4B-CE585CEC267C}"/>
              </a:ext>
            </a:extLst>
          </p:cNvPr>
          <p:cNvGrpSpPr/>
          <p:nvPr/>
        </p:nvGrpSpPr>
        <p:grpSpPr>
          <a:xfrm>
            <a:off x="5062905" y="1629529"/>
            <a:ext cx="2917326" cy="838674"/>
            <a:chOff x="5053177" y="1561433"/>
            <a:chExt cx="2917326" cy="838674"/>
          </a:xfrm>
        </p:grpSpPr>
        <p:pic>
          <p:nvPicPr>
            <p:cNvPr id="11" name="Graphic 10" descr="Arrow: Counterclockwise curve">
              <a:extLst>
                <a:ext uri="{FF2B5EF4-FFF2-40B4-BE49-F238E27FC236}">
                  <a16:creationId xmlns:a16="http://schemas.microsoft.com/office/drawing/2014/main" id="{10F1E3E4-1D1F-4E01-91D5-A4446D533DC5}"/>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3698135" flipH="1" flipV="1">
              <a:off x="5053177" y="1807679"/>
              <a:ext cx="592428" cy="592428"/>
            </a:xfrm>
            <a:prstGeom prst="rect">
              <a:avLst/>
            </a:prstGeom>
          </p:spPr>
        </p:pic>
        <p:sp>
          <p:nvSpPr>
            <p:cNvPr id="12" name="text">
              <a:extLst>
                <a:ext uri="{FF2B5EF4-FFF2-40B4-BE49-F238E27FC236}">
                  <a16:creationId xmlns:a16="http://schemas.microsoft.com/office/drawing/2014/main" id="{53EFD2F4-03FB-439C-913C-B4E7021BDB0F}"/>
                </a:ext>
              </a:extLst>
            </p:cNvPr>
            <p:cNvSpPr txBox="1"/>
            <p:nvPr/>
          </p:nvSpPr>
          <p:spPr>
            <a:xfrm>
              <a:off x="5493222" y="1561433"/>
              <a:ext cx="2477281" cy="646331"/>
            </a:xfrm>
            <a:prstGeom prst="rect">
              <a:avLst/>
            </a:prstGeom>
            <a:noFill/>
          </p:spPr>
          <p:txBody>
            <a:bodyPr wrap="none" rtlCol="0">
              <a:spAutoFit/>
            </a:bodyPr>
            <a:lstStyle/>
            <a:p>
              <a:r>
                <a:rPr lang="en-US" sz="3600" dirty="0"/>
                <a:t>point to test</a:t>
              </a:r>
              <a:endParaRPr lang="en-US" sz="4400" baseline="-25000" dirty="0"/>
            </a:p>
          </p:txBody>
        </p:sp>
      </p:grpSp>
      <p:grpSp>
        <p:nvGrpSpPr>
          <p:cNvPr id="13" name="weights">
            <a:extLst>
              <a:ext uri="{FF2B5EF4-FFF2-40B4-BE49-F238E27FC236}">
                <a16:creationId xmlns:a16="http://schemas.microsoft.com/office/drawing/2014/main" id="{6EEADFC7-459F-42B4-AD70-44D4F0CC446F}"/>
              </a:ext>
            </a:extLst>
          </p:cNvPr>
          <p:cNvGrpSpPr/>
          <p:nvPr/>
        </p:nvGrpSpPr>
        <p:grpSpPr>
          <a:xfrm>
            <a:off x="9231668" y="5530988"/>
            <a:ext cx="2594146" cy="954107"/>
            <a:chOff x="2577949" y="5900639"/>
            <a:chExt cx="2594146" cy="954107"/>
          </a:xfrm>
        </p:grpSpPr>
        <p:pic>
          <p:nvPicPr>
            <p:cNvPr id="14" name="Graphic 13" descr="Arrow: Counterclockwise curve">
              <a:extLst>
                <a:ext uri="{FF2B5EF4-FFF2-40B4-BE49-F238E27FC236}">
                  <a16:creationId xmlns:a16="http://schemas.microsoft.com/office/drawing/2014/main" id="{28911310-DBC1-4055-88B7-F343CBD729E1}"/>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2655656" flipV="1">
              <a:off x="2577949" y="6158283"/>
              <a:ext cx="693165" cy="693165"/>
            </a:xfrm>
            <a:prstGeom prst="rect">
              <a:avLst/>
            </a:prstGeom>
          </p:spPr>
        </p:pic>
        <p:sp>
          <p:nvSpPr>
            <p:cNvPr id="15" name="TextBox 14">
              <a:extLst>
                <a:ext uri="{FF2B5EF4-FFF2-40B4-BE49-F238E27FC236}">
                  <a16:creationId xmlns:a16="http://schemas.microsoft.com/office/drawing/2014/main" id="{2F7EFDB0-1F18-4215-8641-C76E631919B5}"/>
                </a:ext>
              </a:extLst>
            </p:cNvPr>
            <p:cNvSpPr txBox="1"/>
            <p:nvPr/>
          </p:nvSpPr>
          <p:spPr>
            <a:xfrm>
              <a:off x="3151029" y="5900639"/>
              <a:ext cx="2021066" cy="954107"/>
            </a:xfrm>
            <a:prstGeom prst="rect">
              <a:avLst/>
            </a:prstGeom>
            <a:noFill/>
          </p:spPr>
          <p:txBody>
            <a:bodyPr wrap="none" rtlCol="0">
              <a:spAutoFit/>
            </a:bodyPr>
            <a:lstStyle/>
            <a:p>
              <a:r>
                <a:rPr lang="en-US" sz="2800" dirty="0"/>
                <a:t>1</a:t>
              </a:r>
              <a:r>
                <a:rPr lang="en-US" sz="2800" baseline="30000" dirty="0"/>
                <a:t>st</a:t>
              </a:r>
              <a:r>
                <a:rPr lang="en-US" sz="2800" dirty="0"/>
                <a:t> input – </a:t>
              </a:r>
            </a:p>
            <a:p>
              <a:r>
                <a:rPr lang="en-US" sz="2800" dirty="0"/>
                <a:t>x-coordinate</a:t>
              </a:r>
            </a:p>
          </p:txBody>
        </p:sp>
      </p:grpSp>
      <p:grpSp>
        <p:nvGrpSpPr>
          <p:cNvPr id="16" name="weights">
            <a:extLst>
              <a:ext uri="{FF2B5EF4-FFF2-40B4-BE49-F238E27FC236}">
                <a16:creationId xmlns:a16="http://schemas.microsoft.com/office/drawing/2014/main" id="{DBAB652C-7001-4450-9D22-C3BDBBCDC023}"/>
              </a:ext>
            </a:extLst>
          </p:cNvPr>
          <p:cNvGrpSpPr/>
          <p:nvPr/>
        </p:nvGrpSpPr>
        <p:grpSpPr>
          <a:xfrm>
            <a:off x="707213" y="2453951"/>
            <a:ext cx="2203786" cy="1375666"/>
            <a:chOff x="3151029" y="5900639"/>
            <a:chExt cx="2203786" cy="1375666"/>
          </a:xfrm>
        </p:grpSpPr>
        <p:pic>
          <p:nvPicPr>
            <p:cNvPr id="17" name="Graphic 16" descr="Arrow: Counterclockwise curve">
              <a:extLst>
                <a:ext uri="{FF2B5EF4-FFF2-40B4-BE49-F238E27FC236}">
                  <a16:creationId xmlns:a16="http://schemas.microsoft.com/office/drawing/2014/main" id="{3F209566-E7AF-41D5-ADFE-00B510D86EF1}"/>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7997139">
              <a:off x="4661650" y="6583140"/>
              <a:ext cx="693165" cy="693165"/>
            </a:xfrm>
            <a:prstGeom prst="rect">
              <a:avLst/>
            </a:prstGeom>
          </p:spPr>
        </p:pic>
        <p:sp>
          <p:nvSpPr>
            <p:cNvPr id="18" name="TextBox 17">
              <a:extLst>
                <a:ext uri="{FF2B5EF4-FFF2-40B4-BE49-F238E27FC236}">
                  <a16:creationId xmlns:a16="http://schemas.microsoft.com/office/drawing/2014/main" id="{290F0D35-9FB1-4F14-BFD3-3A736C802A58}"/>
                </a:ext>
              </a:extLst>
            </p:cNvPr>
            <p:cNvSpPr txBox="1"/>
            <p:nvPr/>
          </p:nvSpPr>
          <p:spPr>
            <a:xfrm>
              <a:off x="3151029" y="5900639"/>
              <a:ext cx="2027478" cy="954107"/>
            </a:xfrm>
            <a:prstGeom prst="rect">
              <a:avLst/>
            </a:prstGeom>
            <a:noFill/>
          </p:spPr>
          <p:txBody>
            <a:bodyPr wrap="none" rtlCol="0">
              <a:spAutoFit/>
            </a:bodyPr>
            <a:lstStyle/>
            <a:p>
              <a:r>
                <a:rPr lang="en-US" sz="2800" dirty="0"/>
                <a:t>2</a:t>
              </a:r>
              <a:r>
                <a:rPr lang="en-US" sz="2800" baseline="30000" dirty="0"/>
                <a:t>nd</a:t>
              </a:r>
              <a:r>
                <a:rPr lang="en-US" sz="2800" dirty="0"/>
                <a:t> input – </a:t>
              </a:r>
            </a:p>
            <a:p>
              <a:r>
                <a:rPr lang="en-US" sz="2800" dirty="0"/>
                <a:t>y-coordinate</a:t>
              </a:r>
            </a:p>
          </p:txBody>
        </p:sp>
      </p:grpSp>
    </p:spTree>
    <p:extLst>
      <p:ext uri="{BB962C8B-B14F-4D97-AF65-F5344CB8AC3E}">
        <p14:creationId xmlns:p14="http://schemas.microsoft.com/office/powerpoint/2010/main" val="258102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ppt_x"/>
                                          </p:val>
                                        </p:tav>
                                        <p:tav tm="100000">
                                          <p:val>
                                            <p:strVal val="#ppt_x"/>
                                          </p:val>
                                        </p:tav>
                                      </p:tavLst>
                                    </p:anim>
                                    <p:anim calcmode="lin" valueType="num">
                                      <p:cBhvr additive="base">
                                        <p:cTn id="12" dur="10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1000" fill="hold"/>
                                        <p:tgtEl>
                                          <p:spTgt spid="16"/>
                                        </p:tgtEl>
                                        <p:attrNameLst>
                                          <p:attrName>ppt_x</p:attrName>
                                        </p:attrNameLst>
                                      </p:cBhvr>
                                      <p:tavLst>
                                        <p:tav tm="0">
                                          <p:val>
                                            <p:strVal val="#ppt_x"/>
                                          </p:val>
                                        </p:tav>
                                        <p:tav tm="100000">
                                          <p:val>
                                            <p:strVal val="#ppt_x"/>
                                          </p:val>
                                        </p:tav>
                                      </p:tavLst>
                                    </p:anim>
                                    <p:anim calcmode="lin" valueType="num">
                                      <p:cBhvr additive="base">
                                        <p:cTn id="17"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607762E-A8CB-4AD3-BD3D-9E6988B08604}"/>
              </a:ext>
            </a:extLst>
          </p:cNvPr>
          <p:cNvSpPr/>
          <p:nvPr/>
        </p:nvSpPr>
        <p:spPr>
          <a:xfrm>
            <a:off x="4099249" y="2272004"/>
            <a:ext cx="3993502" cy="2313992"/>
          </a:xfrm>
          <a:prstGeom prst="ellipse">
            <a:avLst/>
          </a:prstGeom>
          <a:solidFill>
            <a:schemeClr val="accent1">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Arrow Connector 3">
            <a:extLst>
              <a:ext uri="{FF2B5EF4-FFF2-40B4-BE49-F238E27FC236}">
                <a16:creationId xmlns:a16="http://schemas.microsoft.com/office/drawing/2014/main" id="{F1D393E5-C876-4FE1-94B7-2DEEC9B5F388}"/>
              </a:ext>
            </a:extLst>
          </p:cNvPr>
          <p:cNvCxnSpPr>
            <a:stCxn id="2" idx="6"/>
          </p:cNvCxnSpPr>
          <p:nvPr/>
        </p:nvCxnSpPr>
        <p:spPr>
          <a:xfrm>
            <a:off x="8092751" y="3429000"/>
            <a:ext cx="184435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node divider">
            <a:extLst>
              <a:ext uri="{FF2B5EF4-FFF2-40B4-BE49-F238E27FC236}">
                <a16:creationId xmlns:a16="http://schemas.microsoft.com/office/drawing/2014/main" id="{23D96383-F792-49B6-AB29-BD05DD23B80F}"/>
              </a:ext>
            </a:extLst>
          </p:cNvPr>
          <p:cNvCxnSpPr>
            <a:stCxn id="2" idx="0"/>
            <a:endCxn id="2" idx="4"/>
          </p:cNvCxnSpPr>
          <p:nvPr/>
        </p:nvCxnSpPr>
        <p:spPr>
          <a:xfrm>
            <a:off x="6096000" y="2272004"/>
            <a:ext cx="0" cy="2313992"/>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summation symbol">
            <a:extLst>
              <a:ext uri="{FF2B5EF4-FFF2-40B4-BE49-F238E27FC236}">
                <a16:creationId xmlns:a16="http://schemas.microsoft.com/office/drawing/2014/main" id="{478EF2D6-AEA9-4AA8-B482-B2E7E2929599}"/>
              </a:ext>
            </a:extLst>
          </p:cNvPr>
          <p:cNvSpPr txBox="1"/>
          <p:nvPr/>
        </p:nvSpPr>
        <p:spPr>
          <a:xfrm>
            <a:off x="4770452" y="2767280"/>
            <a:ext cx="654346" cy="1323439"/>
          </a:xfrm>
          <a:prstGeom prst="rect">
            <a:avLst/>
          </a:prstGeom>
          <a:noFill/>
        </p:spPr>
        <p:txBody>
          <a:bodyPr wrap="none" rtlCol="0">
            <a:spAutoFit/>
          </a:bodyPr>
          <a:lstStyle/>
          <a:p>
            <a:r>
              <a:rPr lang="el-GR" sz="8000" dirty="0"/>
              <a:t>Σ</a:t>
            </a:r>
            <a:endParaRPr lang="en-US" sz="8000" dirty="0"/>
          </a:p>
        </p:txBody>
      </p:sp>
      <p:cxnSp>
        <p:nvCxnSpPr>
          <p:cNvPr id="13" name="Straight Arrow Connector 12">
            <a:extLst>
              <a:ext uri="{FF2B5EF4-FFF2-40B4-BE49-F238E27FC236}">
                <a16:creationId xmlns:a16="http://schemas.microsoft.com/office/drawing/2014/main" id="{A799E481-9039-4A80-840D-5213D168ED21}"/>
              </a:ext>
            </a:extLst>
          </p:cNvPr>
          <p:cNvCxnSpPr>
            <a:cxnSpLocks/>
          </p:cNvCxnSpPr>
          <p:nvPr/>
        </p:nvCxnSpPr>
        <p:spPr>
          <a:xfrm flipV="1">
            <a:off x="2404972" y="4069884"/>
            <a:ext cx="1992649" cy="1165589"/>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ep symbol">
            <a:extLst>
              <a:ext uri="{FF2B5EF4-FFF2-40B4-BE49-F238E27FC236}">
                <a16:creationId xmlns:a16="http://schemas.microsoft.com/office/drawing/2014/main" id="{303E8858-DFDE-485B-820F-B7FB90E46CE2}"/>
              </a:ext>
            </a:extLst>
          </p:cNvPr>
          <p:cNvCxnSpPr>
            <a:cxnSpLocks/>
          </p:cNvCxnSpPr>
          <p:nvPr/>
        </p:nvCxnSpPr>
        <p:spPr>
          <a:xfrm flipV="1">
            <a:off x="6578081" y="3144416"/>
            <a:ext cx="746449" cy="569166"/>
          </a:xfrm>
          <a:prstGeom prst="bentConnector3">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7F09429-0594-42B4-82A5-B24609C66315}"/>
              </a:ext>
            </a:extLst>
          </p:cNvPr>
          <p:cNvCxnSpPr>
            <a:cxnSpLocks/>
          </p:cNvCxnSpPr>
          <p:nvPr/>
        </p:nvCxnSpPr>
        <p:spPr>
          <a:xfrm>
            <a:off x="2284521" y="1800808"/>
            <a:ext cx="2190912" cy="954432"/>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 name="input variables">
            <a:extLst>
              <a:ext uri="{FF2B5EF4-FFF2-40B4-BE49-F238E27FC236}">
                <a16:creationId xmlns:a16="http://schemas.microsoft.com/office/drawing/2014/main" id="{E65095B9-356F-4B29-A89B-3B3803BA9C83}"/>
              </a:ext>
            </a:extLst>
          </p:cNvPr>
          <p:cNvGrpSpPr/>
          <p:nvPr/>
        </p:nvGrpSpPr>
        <p:grpSpPr>
          <a:xfrm>
            <a:off x="1543757" y="1308237"/>
            <a:ext cx="669410" cy="4241527"/>
            <a:chOff x="1543757" y="1308237"/>
            <a:chExt cx="669410" cy="4241527"/>
          </a:xfrm>
        </p:grpSpPr>
        <p:sp>
          <p:nvSpPr>
            <p:cNvPr id="45" name="TextBox 44">
              <a:extLst>
                <a:ext uri="{FF2B5EF4-FFF2-40B4-BE49-F238E27FC236}">
                  <a16:creationId xmlns:a16="http://schemas.microsoft.com/office/drawing/2014/main" id="{6E36D63E-70F6-45CC-A576-53B51BC624EF}"/>
                </a:ext>
              </a:extLst>
            </p:cNvPr>
            <p:cNvSpPr txBox="1"/>
            <p:nvPr/>
          </p:nvSpPr>
          <p:spPr>
            <a:xfrm>
              <a:off x="1543757" y="1308237"/>
              <a:ext cx="659155" cy="830997"/>
            </a:xfrm>
            <a:prstGeom prst="rect">
              <a:avLst/>
            </a:prstGeom>
            <a:noFill/>
          </p:spPr>
          <p:txBody>
            <a:bodyPr wrap="none" rtlCol="0">
              <a:spAutoFit/>
            </a:bodyPr>
            <a:lstStyle/>
            <a:p>
              <a:r>
                <a:rPr lang="en-US" sz="4800" dirty="0"/>
                <a:t>x</a:t>
              </a:r>
              <a:r>
                <a:rPr lang="en-US" sz="4800" baseline="-25000" dirty="0"/>
                <a:t>1</a:t>
              </a:r>
            </a:p>
          </p:txBody>
        </p:sp>
        <p:sp>
          <p:nvSpPr>
            <p:cNvPr id="48" name="TextBox 47">
              <a:extLst>
                <a:ext uri="{FF2B5EF4-FFF2-40B4-BE49-F238E27FC236}">
                  <a16:creationId xmlns:a16="http://schemas.microsoft.com/office/drawing/2014/main" id="{6447DE84-A0D6-4277-9FBD-066EA01108D3}"/>
                </a:ext>
              </a:extLst>
            </p:cNvPr>
            <p:cNvSpPr txBox="1"/>
            <p:nvPr/>
          </p:nvSpPr>
          <p:spPr>
            <a:xfrm>
              <a:off x="1554012" y="4718767"/>
              <a:ext cx="659155" cy="830997"/>
            </a:xfrm>
            <a:prstGeom prst="rect">
              <a:avLst/>
            </a:prstGeom>
            <a:noFill/>
          </p:spPr>
          <p:txBody>
            <a:bodyPr wrap="none" rtlCol="0">
              <a:spAutoFit/>
            </a:bodyPr>
            <a:lstStyle/>
            <a:p>
              <a:r>
                <a:rPr lang="en-US" sz="4800" dirty="0"/>
                <a:t>x</a:t>
              </a:r>
              <a:r>
                <a:rPr lang="en-US" sz="4800" baseline="-25000" dirty="0"/>
                <a:t>2</a:t>
              </a:r>
            </a:p>
          </p:txBody>
        </p:sp>
      </p:grpSp>
      <p:sp>
        <p:nvSpPr>
          <p:cNvPr id="50" name="output variable">
            <a:extLst>
              <a:ext uri="{FF2B5EF4-FFF2-40B4-BE49-F238E27FC236}">
                <a16:creationId xmlns:a16="http://schemas.microsoft.com/office/drawing/2014/main" id="{BAA6C886-3C19-4C62-BEC5-A79A5B838B80}"/>
              </a:ext>
            </a:extLst>
          </p:cNvPr>
          <p:cNvSpPr txBox="1"/>
          <p:nvPr/>
        </p:nvSpPr>
        <p:spPr>
          <a:xfrm>
            <a:off x="9994198" y="2879461"/>
            <a:ext cx="463588" cy="830997"/>
          </a:xfrm>
          <a:prstGeom prst="rect">
            <a:avLst/>
          </a:prstGeom>
          <a:noFill/>
        </p:spPr>
        <p:txBody>
          <a:bodyPr wrap="none" rtlCol="0">
            <a:spAutoFit/>
          </a:bodyPr>
          <a:lstStyle/>
          <a:p>
            <a:r>
              <a:rPr lang="en-US" sz="4800" dirty="0"/>
              <a:t>y</a:t>
            </a:r>
            <a:endParaRPr lang="en-US" sz="4800" baseline="-25000" dirty="0"/>
          </a:p>
        </p:txBody>
      </p:sp>
      <p:grpSp>
        <p:nvGrpSpPr>
          <p:cNvPr id="10" name="weight variables">
            <a:extLst>
              <a:ext uri="{FF2B5EF4-FFF2-40B4-BE49-F238E27FC236}">
                <a16:creationId xmlns:a16="http://schemas.microsoft.com/office/drawing/2014/main" id="{C7768F97-9A35-4E95-BC65-C33C1B9C1D08}"/>
              </a:ext>
            </a:extLst>
          </p:cNvPr>
          <p:cNvGrpSpPr/>
          <p:nvPr/>
        </p:nvGrpSpPr>
        <p:grpSpPr>
          <a:xfrm>
            <a:off x="2649057" y="1505299"/>
            <a:ext cx="635271" cy="3289288"/>
            <a:chOff x="2649057" y="1505299"/>
            <a:chExt cx="635271" cy="3289288"/>
          </a:xfrm>
        </p:grpSpPr>
        <p:sp>
          <p:nvSpPr>
            <p:cNvPr id="52" name="TextBox 51">
              <a:extLst>
                <a:ext uri="{FF2B5EF4-FFF2-40B4-BE49-F238E27FC236}">
                  <a16:creationId xmlns:a16="http://schemas.microsoft.com/office/drawing/2014/main" id="{5305D105-4CF9-4718-B8D6-53B5FA2A4CA9}"/>
                </a:ext>
              </a:extLst>
            </p:cNvPr>
            <p:cNvSpPr txBox="1"/>
            <p:nvPr/>
          </p:nvSpPr>
          <p:spPr>
            <a:xfrm>
              <a:off x="2649057" y="1505299"/>
              <a:ext cx="617477"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1</a:t>
              </a:r>
            </a:p>
          </p:txBody>
        </p:sp>
        <p:sp>
          <p:nvSpPr>
            <p:cNvPr id="55" name="TextBox 54">
              <a:extLst>
                <a:ext uri="{FF2B5EF4-FFF2-40B4-BE49-F238E27FC236}">
                  <a16:creationId xmlns:a16="http://schemas.microsoft.com/office/drawing/2014/main" id="{AB3F375A-FEB9-4400-A78E-ABD9A5BACBE5}"/>
                </a:ext>
              </a:extLst>
            </p:cNvPr>
            <p:cNvSpPr txBox="1"/>
            <p:nvPr/>
          </p:nvSpPr>
          <p:spPr>
            <a:xfrm>
              <a:off x="2666851" y="4209812"/>
              <a:ext cx="617477"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2</a:t>
              </a:r>
            </a:p>
          </p:txBody>
        </p:sp>
      </p:grpSp>
      <p:grpSp>
        <p:nvGrpSpPr>
          <p:cNvPr id="7" name="inputs">
            <a:extLst>
              <a:ext uri="{FF2B5EF4-FFF2-40B4-BE49-F238E27FC236}">
                <a16:creationId xmlns:a16="http://schemas.microsoft.com/office/drawing/2014/main" id="{7CC8B52A-2DE5-4604-ADEF-D5AA83E7B746}"/>
              </a:ext>
            </a:extLst>
          </p:cNvPr>
          <p:cNvGrpSpPr/>
          <p:nvPr/>
        </p:nvGrpSpPr>
        <p:grpSpPr>
          <a:xfrm>
            <a:off x="282081" y="1400783"/>
            <a:ext cx="1277187" cy="4148980"/>
            <a:chOff x="282081" y="512333"/>
            <a:chExt cx="1277187" cy="5833334"/>
          </a:xfrm>
        </p:grpSpPr>
        <p:sp>
          <p:nvSpPr>
            <p:cNvPr id="62" name="Left Brace 61">
              <a:extLst>
                <a:ext uri="{FF2B5EF4-FFF2-40B4-BE49-F238E27FC236}">
                  <a16:creationId xmlns:a16="http://schemas.microsoft.com/office/drawing/2014/main" id="{7DA8FF88-BCFB-401D-B66A-6B0400BC9D1F}"/>
                </a:ext>
              </a:extLst>
            </p:cNvPr>
            <p:cNvSpPr/>
            <p:nvPr/>
          </p:nvSpPr>
          <p:spPr>
            <a:xfrm>
              <a:off x="1070632" y="512333"/>
              <a:ext cx="488636" cy="5833334"/>
            </a:xfrm>
            <a:prstGeom prst="leftBrace">
              <a:avLst>
                <a:gd name="adj1" fmla="val 132452"/>
                <a:gd name="adj2"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a:extLst>
                <a:ext uri="{FF2B5EF4-FFF2-40B4-BE49-F238E27FC236}">
                  <a16:creationId xmlns:a16="http://schemas.microsoft.com/office/drawing/2014/main" id="{5C43ED60-25EC-4F5D-8259-147654C51445}"/>
                </a:ext>
              </a:extLst>
            </p:cNvPr>
            <p:cNvSpPr txBox="1"/>
            <p:nvPr/>
          </p:nvSpPr>
          <p:spPr>
            <a:xfrm rot="16200000">
              <a:off x="-344943" y="3228928"/>
              <a:ext cx="1900380" cy="646331"/>
            </a:xfrm>
            <a:prstGeom prst="rect">
              <a:avLst/>
            </a:prstGeom>
            <a:noFill/>
          </p:spPr>
          <p:txBody>
            <a:bodyPr wrap="none" rtlCol="0">
              <a:spAutoFit/>
            </a:bodyPr>
            <a:lstStyle/>
            <a:p>
              <a:r>
                <a:rPr lang="en-US" sz="3600" dirty="0"/>
                <a:t>inputs</a:t>
              </a:r>
            </a:p>
          </p:txBody>
        </p:sp>
      </p:grpSp>
      <p:sp>
        <p:nvSpPr>
          <p:cNvPr id="64" name="output">
            <a:extLst>
              <a:ext uri="{FF2B5EF4-FFF2-40B4-BE49-F238E27FC236}">
                <a16:creationId xmlns:a16="http://schemas.microsoft.com/office/drawing/2014/main" id="{C121EDEF-86CC-485B-B3EA-D07B64FCE677}"/>
              </a:ext>
            </a:extLst>
          </p:cNvPr>
          <p:cNvSpPr txBox="1"/>
          <p:nvPr/>
        </p:nvSpPr>
        <p:spPr>
          <a:xfrm>
            <a:off x="9494862" y="2563831"/>
            <a:ext cx="1462260" cy="646331"/>
          </a:xfrm>
          <a:prstGeom prst="rect">
            <a:avLst/>
          </a:prstGeom>
          <a:noFill/>
        </p:spPr>
        <p:txBody>
          <a:bodyPr wrap="none" rtlCol="0">
            <a:spAutoFit/>
          </a:bodyPr>
          <a:lstStyle/>
          <a:p>
            <a:r>
              <a:rPr lang="en-US" sz="3600" dirty="0"/>
              <a:t>output</a:t>
            </a:r>
          </a:p>
        </p:txBody>
      </p:sp>
      <p:grpSp>
        <p:nvGrpSpPr>
          <p:cNvPr id="11" name="weights">
            <a:extLst>
              <a:ext uri="{FF2B5EF4-FFF2-40B4-BE49-F238E27FC236}">
                <a16:creationId xmlns:a16="http://schemas.microsoft.com/office/drawing/2014/main" id="{99F187D0-418B-4FED-A2C8-7A068F193733}"/>
              </a:ext>
            </a:extLst>
          </p:cNvPr>
          <p:cNvGrpSpPr/>
          <p:nvPr/>
        </p:nvGrpSpPr>
        <p:grpSpPr>
          <a:xfrm>
            <a:off x="2780408" y="4944952"/>
            <a:ext cx="1741012" cy="860898"/>
            <a:chOff x="2723133" y="5562961"/>
            <a:chExt cx="1741012" cy="860898"/>
          </a:xfrm>
        </p:grpSpPr>
        <p:pic>
          <p:nvPicPr>
            <p:cNvPr id="71" name="Graphic 70" descr="Arrow: Counterclockwise curve">
              <a:extLst>
                <a:ext uri="{FF2B5EF4-FFF2-40B4-BE49-F238E27FC236}">
                  <a16:creationId xmlns:a16="http://schemas.microsoft.com/office/drawing/2014/main" id="{8F6C6D0D-113F-4929-A3F7-C0AD3B51B742}"/>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8013434" flipV="1">
              <a:off x="2723133" y="5562961"/>
              <a:ext cx="693165" cy="693165"/>
            </a:xfrm>
            <a:prstGeom prst="rect">
              <a:avLst/>
            </a:prstGeom>
          </p:spPr>
        </p:pic>
        <p:sp>
          <p:nvSpPr>
            <p:cNvPr id="72" name="TextBox 71">
              <a:extLst>
                <a:ext uri="{FF2B5EF4-FFF2-40B4-BE49-F238E27FC236}">
                  <a16:creationId xmlns:a16="http://schemas.microsoft.com/office/drawing/2014/main" id="{D47E754D-63F5-4105-B223-0F89697F87A5}"/>
                </a:ext>
              </a:extLst>
            </p:cNvPr>
            <p:cNvSpPr txBox="1"/>
            <p:nvPr/>
          </p:nvSpPr>
          <p:spPr>
            <a:xfrm>
              <a:off x="3151029" y="5900639"/>
              <a:ext cx="1313116" cy="523220"/>
            </a:xfrm>
            <a:prstGeom prst="rect">
              <a:avLst/>
            </a:prstGeom>
            <a:noFill/>
          </p:spPr>
          <p:txBody>
            <a:bodyPr wrap="none" rtlCol="0">
              <a:spAutoFit/>
            </a:bodyPr>
            <a:lstStyle/>
            <a:p>
              <a:r>
                <a:rPr lang="en-US" sz="2800" dirty="0"/>
                <a:t>weights</a:t>
              </a:r>
            </a:p>
          </p:txBody>
        </p:sp>
      </p:grpSp>
      <p:grpSp>
        <p:nvGrpSpPr>
          <p:cNvPr id="57" name="weights">
            <a:extLst>
              <a:ext uri="{FF2B5EF4-FFF2-40B4-BE49-F238E27FC236}">
                <a16:creationId xmlns:a16="http://schemas.microsoft.com/office/drawing/2014/main" id="{50FB0871-4966-4FCB-9A67-BBED46E1BACD}"/>
              </a:ext>
            </a:extLst>
          </p:cNvPr>
          <p:cNvGrpSpPr/>
          <p:nvPr/>
        </p:nvGrpSpPr>
        <p:grpSpPr>
          <a:xfrm>
            <a:off x="1686568" y="5652287"/>
            <a:ext cx="2409296" cy="957254"/>
            <a:chOff x="2723133" y="5562961"/>
            <a:chExt cx="2409296" cy="957254"/>
          </a:xfrm>
        </p:grpSpPr>
        <p:pic>
          <p:nvPicPr>
            <p:cNvPr id="73" name="Graphic 72" descr="Arrow: Counterclockwise curve">
              <a:extLst>
                <a:ext uri="{FF2B5EF4-FFF2-40B4-BE49-F238E27FC236}">
                  <a16:creationId xmlns:a16="http://schemas.microsoft.com/office/drawing/2014/main" id="{DF43F800-8F13-409A-890D-9BE2575CBA9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8013434" flipV="1">
              <a:off x="2723133" y="5562961"/>
              <a:ext cx="693165" cy="693165"/>
            </a:xfrm>
            <a:prstGeom prst="rect">
              <a:avLst/>
            </a:prstGeom>
          </p:spPr>
        </p:pic>
        <p:sp>
          <p:nvSpPr>
            <p:cNvPr id="74" name="TextBox 73">
              <a:extLst>
                <a:ext uri="{FF2B5EF4-FFF2-40B4-BE49-F238E27FC236}">
                  <a16:creationId xmlns:a16="http://schemas.microsoft.com/office/drawing/2014/main" id="{57382632-E897-4BF8-8765-698760AC14DE}"/>
                </a:ext>
              </a:extLst>
            </p:cNvPr>
            <p:cNvSpPr txBox="1"/>
            <p:nvPr/>
          </p:nvSpPr>
          <p:spPr>
            <a:xfrm>
              <a:off x="3104951" y="5996995"/>
              <a:ext cx="2027478" cy="523220"/>
            </a:xfrm>
            <a:prstGeom prst="rect">
              <a:avLst/>
            </a:prstGeom>
            <a:noFill/>
          </p:spPr>
          <p:txBody>
            <a:bodyPr wrap="none" rtlCol="0">
              <a:spAutoFit/>
            </a:bodyPr>
            <a:lstStyle/>
            <a:p>
              <a:r>
                <a:rPr lang="en-US" sz="2800" dirty="0"/>
                <a:t>y-coordinate</a:t>
              </a:r>
            </a:p>
          </p:txBody>
        </p:sp>
      </p:grpSp>
      <p:grpSp>
        <p:nvGrpSpPr>
          <p:cNvPr id="75" name="weights">
            <a:extLst>
              <a:ext uri="{FF2B5EF4-FFF2-40B4-BE49-F238E27FC236}">
                <a16:creationId xmlns:a16="http://schemas.microsoft.com/office/drawing/2014/main" id="{45F7CEAC-F6EF-4196-A271-99B393BC7C18}"/>
              </a:ext>
            </a:extLst>
          </p:cNvPr>
          <p:cNvGrpSpPr/>
          <p:nvPr/>
        </p:nvGrpSpPr>
        <p:grpSpPr>
          <a:xfrm>
            <a:off x="1609296" y="539703"/>
            <a:ext cx="2359551" cy="1059054"/>
            <a:chOff x="2976931" y="5813303"/>
            <a:chExt cx="2359551" cy="1059054"/>
          </a:xfrm>
        </p:grpSpPr>
        <p:pic>
          <p:nvPicPr>
            <p:cNvPr id="76" name="Graphic 75" descr="Arrow: Counterclockwise curve">
              <a:extLst>
                <a:ext uri="{FF2B5EF4-FFF2-40B4-BE49-F238E27FC236}">
                  <a16:creationId xmlns:a16="http://schemas.microsoft.com/office/drawing/2014/main" id="{6FF31F91-EDC9-4EFD-9FE2-DA4E31449472}"/>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3586566">
              <a:off x="2976931" y="6179192"/>
              <a:ext cx="693165" cy="693165"/>
            </a:xfrm>
            <a:prstGeom prst="rect">
              <a:avLst/>
            </a:prstGeom>
          </p:spPr>
        </p:pic>
        <p:sp>
          <p:nvSpPr>
            <p:cNvPr id="77" name="TextBox 76">
              <a:extLst>
                <a:ext uri="{FF2B5EF4-FFF2-40B4-BE49-F238E27FC236}">
                  <a16:creationId xmlns:a16="http://schemas.microsoft.com/office/drawing/2014/main" id="{826E10B2-BA4C-4DA3-A5DB-8A8A7A241498}"/>
                </a:ext>
              </a:extLst>
            </p:cNvPr>
            <p:cNvSpPr txBox="1"/>
            <p:nvPr/>
          </p:nvSpPr>
          <p:spPr>
            <a:xfrm>
              <a:off x="3315416" y="5813303"/>
              <a:ext cx="2021066" cy="523220"/>
            </a:xfrm>
            <a:prstGeom prst="rect">
              <a:avLst/>
            </a:prstGeom>
            <a:noFill/>
          </p:spPr>
          <p:txBody>
            <a:bodyPr wrap="none" rtlCol="0">
              <a:spAutoFit/>
            </a:bodyPr>
            <a:lstStyle/>
            <a:p>
              <a:r>
                <a:rPr lang="en-US" sz="2800" dirty="0"/>
                <a:t>x-coordinate</a:t>
              </a:r>
            </a:p>
          </p:txBody>
        </p:sp>
      </p:grpSp>
    </p:spTree>
    <p:extLst>
      <p:ext uri="{BB962C8B-B14F-4D97-AF65-F5344CB8AC3E}">
        <p14:creationId xmlns:p14="http://schemas.microsoft.com/office/powerpoint/2010/main" val="37376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par>
                          <p:cTn id="18" fill="hold">
                            <p:stCondLst>
                              <p:cond delay="2000"/>
                            </p:stCondLst>
                            <p:childTnLst>
                              <p:par>
                                <p:cTn id="19" presetID="2" presetClass="entr" presetSubtype="2" fill="hold" grpId="0" nodeType="after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1000" fill="hold"/>
                                        <p:tgtEl>
                                          <p:spTgt spid="64"/>
                                        </p:tgtEl>
                                        <p:attrNameLst>
                                          <p:attrName>ppt_x</p:attrName>
                                        </p:attrNameLst>
                                      </p:cBhvr>
                                      <p:tavLst>
                                        <p:tav tm="0">
                                          <p:val>
                                            <p:strVal val="1+#ppt_w/2"/>
                                          </p:val>
                                        </p:tav>
                                        <p:tav tm="100000">
                                          <p:val>
                                            <p:strVal val="#ppt_x"/>
                                          </p:val>
                                        </p:tav>
                                      </p:tavLst>
                                    </p:anim>
                                    <p:anim calcmode="lin" valueType="num">
                                      <p:cBhvr additive="base">
                                        <p:cTn id="22" dur="10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0"/>
                                        <p:tgtEl>
                                          <p:spTgt spid="10"/>
                                        </p:tgtEl>
                                      </p:cBhvr>
                                    </p:animEffect>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1000" fill="hold"/>
                                        <p:tgtEl>
                                          <p:spTgt spid="11"/>
                                        </p:tgtEl>
                                        <p:attrNameLst>
                                          <p:attrName>ppt_x</p:attrName>
                                        </p:attrNameLst>
                                      </p:cBhvr>
                                      <p:tavLst>
                                        <p:tav tm="0">
                                          <p:val>
                                            <p:strVal val="#ppt_x"/>
                                          </p:val>
                                        </p:tav>
                                        <p:tav tm="100000">
                                          <p:val>
                                            <p:strVal val="#ppt_x"/>
                                          </p:val>
                                        </p:tav>
                                      </p:tavLst>
                                    </p:anim>
                                    <p:anim calcmode="lin" valueType="num">
                                      <p:cBhvr additive="base">
                                        <p:cTn id="32"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2000"/>
                                        <p:tgtEl>
                                          <p:spTgt spid="16"/>
                                        </p:tgtEl>
                                      </p:cBhvr>
                                    </p:animEffect>
                                  </p:childTnLst>
                                </p:cTn>
                              </p:par>
                            </p:childTnLst>
                          </p:cTn>
                        </p:par>
                        <p:par>
                          <p:cTn id="48" fill="hold">
                            <p:stCondLst>
                              <p:cond delay="2000"/>
                            </p:stCondLst>
                            <p:childTnLst>
                              <p:par>
                                <p:cTn id="49" presetID="2" presetClass="entr" presetSubtype="4" fill="hold" nodeType="after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1000" fill="hold"/>
                                        <p:tgtEl>
                                          <p:spTgt spid="57"/>
                                        </p:tgtEl>
                                        <p:attrNameLst>
                                          <p:attrName>ppt_x</p:attrName>
                                        </p:attrNameLst>
                                      </p:cBhvr>
                                      <p:tavLst>
                                        <p:tav tm="0">
                                          <p:val>
                                            <p:strVal val="#ppt_x"/>
                                          </p:val>
                                        </p:tav>
                                        <p:tav tm="100000">
                                          <p:val>
                                            <p:strVal val="#ppt_x"/>
                                          </p:val>
                                        </p:tav>
                                      </p:tavLst>
                                    </p:anim>
                                    <p:anim calcmode="lin" valueType="num">
                                      <p:cBhvr additive="base">
                                        <p:cTn id="52" dur="1000" fill="hold"/>
                                        <p:tgtEl>
                                          <p:spTgt spid="57"/>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4" fill="hold" nodeType="afterEffect">
                                  <p:stCondLst>
                                    <p:cond delay="0"/>
                                  </p:stCondLst>
                                  <p:childTnLst>
                                    <p:set>
                                      <p:cBhvr>
                                        <p:cTn id="55" dur="1" fill="hold">
                                          <p:stCondLst>
                                            <p:cond delay="0"/>
                                          </p:stCondLst>
                                        </p:cTn>
                                        <p:tgtEl>
                                          <p:spTgt spid="75"/>
                                        </p:tgtEl>
                                        <p:attrNameLst>
                                          <p:attrName>style.visibility</p:attrName>
                                        </p:attrNameLst>
                                      </p:cBhvr>
                                      <p:to>
                                        <p:strVal val="visible"/>
                                      </p:to>
                                    </p:set>
                                    <p:anim calcmode="lin" valueType="num">
                                      <p:cBhvr additive="base">
                                        <p:cTn id="56" dur="1000" fill="hold"/>
                                        <p:tgtEl>
                                          <p:spTgt spid="75"/>
                                        </p:tgtEl>
                                        <p:attrNameLst>
                                          <p:attrName>ppt_x</p:attrName>
                                        </p:attrNameLst>
                                      </p:cBhvr>
                                      <p:tavLst>
                                        <p:tav tm="0">
                                          <p:val>
                                            <p:strVal val="#ppt_x"/>
                                          </p:val>
                                        </p:tav>
                                        <p:tav tm="100000">
                                          <p:val>
                                            <p:strVal val="#ppt_x"/>
                                          </p:val>
                                        </p:tav>
                                      </p:tavLst>
                                    </p:anim>
                                    <p:anim calcmode="lin" valueType="num">
                                      <p:cBhvr additive="base">
                                        <p:cTn id="57" dur="10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0" grpId="0"/>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607762E-A8CB-4AD3-BD3D-9E6988B08604}"/>
              </a:ext>
            </a:extLst>
          </p:cNvPr>
          <p:cNvSpPr/>
          <p:nvPr/>
        </p:nvSpPr>
        <p:spPr>
          <a:xfrm>
            <a:off x="4099249" y="2272004"/>
            <a:ext cx="3993502" cy="2313992"/>
          </a:xfrm>
          <a:prstGeom prst="ellipse">
            <a:avLst/>
          </a:prstGeom>
          <a:solidFill>
            <a:schemeClr val="accent1">
              <a:lumMod val="40000"/>
              <a:lumOff val="60000"/>
            </a:scheme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Arrow Connector 3">
            <a:extLst>
              <a:ext uri="{FF2B5EF4-FFF2-40B4-BE49-F238E27FC236}">
                <a16:creationId xmlns:a16="http://schemas.microsoft.com/office/drawing/2014/main" id="{F1D393E5-C876-4FE1-94B7-2DEEC9B5F388}"/>
              </a:ext>
            </a:extLst>
          </p:cNvPr>
          <p:cNvCxnSpPr>
            <a:cxnSpLocks/>
          </p:cNvCxnSpPr>
          <p:nvPr/>
        </p:nvCxnSpPr>
        <p:spPr>
          <a:xfrm flipH="1">
            <a:off x="8092752" y="3428999"/>
            <a:ext cx="1527109" cy="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node divider">
            <a:extLst>
              <a:ext uri="{FF2B5EF4-FFF2-40B4-BE49-F238E27FC236}">
                <a16:creationId xmlns:a16="http://schemas.microsoft.com/office/drawing/2014/main" id="{23D96383-F792-49B6-AB29-BD05DD23B80F}"/>
              </a:ext>
            </a:extLst>
          </p:cNvPr>
          <p:cNvCxnSpPr>
            <a:stCxn id="2" idx="0"/>
            <a:endCxn id="2" idx="4"/>
          </p:cNvCxnSpPr>
          <p:nvPr/>
        </p:nvCxnSpPr>
        <p:spPr>
          <a:xfrm>
            <a:off x="6096000" y="2272004"/>
            <a:ext cx="0" cy="2313992"/>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summation symbol">
            <a:extLst>
              <a:ext uri="{FF2B5EF4-FFF2-40B4-BE49-F238E27FC236}">
                <a16:creationId xmlns:a16="http://schemas.microsoft.com/office/drawing/2014/main" id="{478EF2D6-AEA9-4AA8-B482-B2E7E2929599}"/>
              </a:ext>
            </a:extLst>
          </p:cNvPr>
          <p:cNvSpPr txBox="1"/>
          <p:nvPr/>
        </p:nvSpPr>
        <p:spPr>
          <a:xfrm>
            <a:off x="4770452" y="2767280"/>
            <a:ext cx="654346" cy="1323439"/>
          </a:xfrm>
          <a:prstGeom prst="rect">
            <a:avLst/>
          </a:prstGeom>
          <a:noFill/>
        </p:spPr>
        <p:txBody>
          <a:bodyPr wrap="none" rtlCol="0">
            <a:spAutoFit/>
          </a:bodyPr>
          <a:lstStyle/>
          <a:p>
            <a:r>
              <a:rPr lang="el-GR" sz="8000" dirty="0"/>
              <a:t>Σ</a:t>
            </a:r>
            <a:endParaRPr lang="en-US" sz="8000" dirty="0"/>
          </a:p>
        </p:txBody>
      </p:sp>
      <p:cxnSp>
        <p:nvCxnSpPr>
          <p:cNvPr id="13" name="Straight Arrow Connector 12">
            <a:extLst>
              <a:ext uri="{FF2B5EF4-FFF2-40B4-BE49-F238E27FC236}">
                <a16:creationId xmlns:a16="http://schemas.microsoft.com/office/drawing/2014/main" id="{A799E481-9039-4A80-840D-5213D168ED21}"/>
              </a:ext>
            </a:extLst>
          </p:cNvPr>
          <p:cNvCxnSpPr>
            <a:cxnSpLocks/>
          </p:cNvCxnSpPr>
          <p:nvPr/>
        </p:nvCxnSpPr>
        <p:spPr>
          <a:xfrm rot="10800000" flipV="1">
            <a:off x="2404972" y="4069884"/>
            <a:ext cx="1992649" cy="116558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ep symbol">
            <a:extLst>
              <a:ext uri="{FF2B5EF4-FFF2-40B4-BE49-F238E27FC236}">
                <a16:creationId xmlns:a16="http://schemas.microsoft.com/office/drawing/2014/main" id="{303E8858-DFDE-485B-820F-B7FB90E46CE2}"/>
              </a:ext>
            </a:extLst>
          </p:cNvPr>
          <p:cNvCxnSpPr>
            <a:cxnSpLocks/>
          </p:cNvCxnSpPr>
          <p:nvPr/>
        </p:nvCxnSpPr>
        <p:spPr>
          <a:xfrm flipV="1">
            <a:off x="6578081" y="3144416"/>
            <a:ext cx="746449" cy="569166"/>
          </a:xfrm>
          <a:prstGeom prst="bentConnector3">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7F09429-0594-42B4-82A5-B24609C66315}"/>
              </a:ext>
            </a:extLst>
          </p:cNvPr>
          <p:cNvCxnSpPr>
            <a:cxnSpLocks/>
          </p:cNvCxnSpPr>
          <p:nvPr/>
        </p:nvCxnSpPr>
        <p:spPr>
          <a:xfrm rot="10800000">
            <a:off x="2284521" y="1800808"/>
            <a:ext cx="2190912" cy="9544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5" name="input variables">
            <a:extLst>
              <a:ext uri="{FF2B5EF4-FFF2-40B4-BE49-F238E27FC236}">
                <a16:creationId xmlns:a16="http://schemas.microsoft.com/office/drawing/2014/main" id="{E65095B9-356F-4B29-A89B-3B3803BA9C83}"/>
              </a:ext>
            </a:extLst>
          </p:cNvPr>
          <p:cNvGrpSpPr/>
          <p:nvPr/>
        </p:nvGrpSpPr>
        <p:grpSpPr>
          <a:xfrm>
            <a:off x="1543757" y="1308237"/>
            <a:ext cx="669410" cy="4241527"/>
            <a:chOff x="1543757" y="1308237"/>
            <a:chExt cx="669410" cy="4241527"/>
          </a:xfrm>
        </p:grpSpPr>
        <p:sp>
          <p:nvSpPr>
            <p:cNvPr id="45" name="TextBox 44">
              <a:extLst>
                <a:ext uri="{FF2B5EF4-FFF2-40B4-BE49-F238E27FC236}">
                  <a16:creationId xmlns:a16="http://schemas.microsoft.com/office/drawing/2014/main" id="{6E36D63E-70F6-45CC-A576-53B51BC624EF}"/>
                </a:ext>
              </a:extLst>
            </p:cNvPr>
            <p:cNvSpPr txBox="1"/>
            <p:nvPr/>
          </p:nvSpPr>
          <p:spPr>
            <a:xfrm>
              <a:off x="1543757" y="1308237"/>
              <a:ext cx="659155" cy="830997"/>
            </a:xfrm>
            <a:prstGeom prst="rect">
              <a:avLst/>
            </a:prstGeom>
            <a:noFill/>
          </p:spPr>
          <p:txBody>
            <a:bodyPr wrap="none" rtlCol="0">
              <a:spAutoFit/>
            </a:bodyPr>
            <a:lstStyle/>
            <a:p>
              <a:r>
                <a:rPr lang="en-US" sz="4800" dirty="0"/>
                <a:t>x</a:t>
              </a:r>
              <a:r>
                <a:rPr lang="en-US" sz="4800" baseline="-25000" dirty="0"/>
                <a:t>1</a:t>
              </a:r>
            </a:p>
          </p:txBody>
        </p:sp>
        <p:sp>
          <p:nvSpPr>
            <p:cNvPr id="48" name="TextBox 47">
              <a:extLst>
                <a:ext uri="{FF2B5EF4-FFF2-40B4-BE49-F238E27FC236}">
                  <a16:creationId xmlns:a16="http://schemas.microsoft.com/office/drawing/2014/main" id="{6447DE84-A0D6-4277-9FBD-066EA01108D3}"/>
                </a:ext>
              </a:extLst>
            </p:cNvPr>
            <p:cNvSpPr txBox="1"/>
            <p:nvPr/>
          </p:nvSpPr>
          <p:spPr>
            <a:xfrm>
              <a:off x="1554012" y="4718767"/>
              <a:ext cx="659155" cy="830997"/>
            </a:xfrm>
            <a:prstGeom prst="rect">
              <a:avLst/>
            </a:prstGeom>
            <a:noFill/>
          </p:spPr>
          <p:txBody>
            <a:bodyPr wrap="none" rtlCol="0">
              <a:spAutoFit/>
            </a:bodyPr>
            <a:lstStyle/>
            <a:p>
              <a:r>
                <a:rPr lang="en-US" sz="4800" dirty="0"/>
                <a:t>x</a:t>
              </a:r>
              <a:r>
                <a:rPr lang="en-US" sz="4800" baseline="-25000" dirty="0"/>
                <a:t>2</a:t>
              </a:r>
            </a:p>
          </p:txBody>
        </p:sp>
      </p:grpSp>
      <p:sp>
        <p:nvSpPr>
          <p:cNvPr id="50" name="output variable">
            <a:extLst>
              <a:ext uri="{FF2B5EF4-FFF2-40B4-BE49-F238E27FC236}">
                <a16:creationId xmlns:a16="http://schemas.microsoft.com/office/drawing/2014/main" id="{BAA6C886-3C19-4C62-BEC5-A79A5B838B80}"/>
              </a:ext>
            </a:extLst>
          </p:cNvPr>
          <p:cNvSpPr txBox="1"/>
          <p:nvPr/>
        </p:nvSpPr>
        <p:spPr>
          <a:xfrm>
            <a:off x="9714273" y="2879461"/>
            <a:ext cx="1210588" cy="830997"/>
          </a:xfrm>
          <a:prstGeom prst="rect">
            <a:avLst/>
          </a:prstGeom>
          <a:noFill/>
        </p:spPr>
        <p:txBody>
          <a:bodyPr wrap="none" rtlCol="0">
            <a:spAutoFit/>
          </a:bodyPr>
          <a:lstStyle/>
          <a:p>
            <a:r>
              <a:rPr lang="en-US" sz="4800" dirty="0"/>
              <a:t>y - </a:t>
            </a:r>
            <a:r>
              <a:rPr lang="cy-GB" sz="4800" dirty="0"/>
              <a:t>ŷ</a:t>
            </a:r>
            <a:endParaRPr lang="en-US" sz="4800" baseline="-25000" dirty="0"/>
          </a:p>
        </p:txBody>
      </p:sp>
      <p:grpSp>
        <p:nvGrpSpPr>
          <p:cNvPr id="10" name="weight variables">
            <a:extLst>
              <a:ext uri="{FF2B5EF4-FFF2-40B4-BE49-F238E27FC236}">
                <a16:creationId xmlns:a16="http://schemas.microsoft.com/office/drawing/2014/main" id="{C7768F97-9A35-4E95-BC65-C33C1B9C1D08}"/>
              </a:ext>
            </a:extLst>
          </p:cNvPr>
          <p:cNvGrpSpPr/>
          <p:nvPr/>
        </p:nvGrpSpPr>
        <p:grpSpPr>
          <a:xfrm>
            <a:off x="3222885" y="1752942"/>
            <a:ext cx="617808" cy="2694884"/>
            <a:chOff x="3222885" y="1752942"/>
            <a:chExt cx="617808" cy="2694884"/>
          </a:xfrm>
        </p:grpSpPr>
        <p:sp>
          <p:nvSpPr>
            <p:cNvPr id="52" name="TextBox 51">
              <a:extLst>
                <a:ext uri="{FF2B5EF4-FFF2-40B4-BE49-F238E27FC236}">
                  <a16:creationId xmlns:a16="http://schemas.microsoft.com/office/drawing/2014/main" id="{5305D105-4CF9-4718-B8D6-53B5FA2A4CA9}"/>
                </a:ext>
              </a:extLst>
            </p:cNvPr>
            <p:cNvSpPr txBox="1"/>
            <p:nvPr/>
          </p:nvSpPr>
          <p:spPr>
            <a:xfrm>
              <a:off x="3222885" y="1752942"/>
              <a:ext cx="617477"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1</a:t>
              </a:r>
            </a:p>
          </p:txBody>
        </p:sp>
        <p:sp>
          <p:nvSpPr>
            <p:cNvPr id="55" name="TextBox 54">
              <a:extLst>
                <a:ext uri="{FF2B5EF4-FFF2-40B4-BE49-F238E27FC236}">
                  <a16:creationId xmlns:a16="http://schemas.microsoft.com/office/drawing/2014/main" id="{AB3F375A-FEB9-4400-A78E-ABD9A5BACBE5}"/>
                </a:ext>
              </a:extLst>
            </p:cNvPr>
            <p:cNvSpPr txBox="1"/>
            <p:nvPr/>
          </p:nvSpPr>
          <p:spPr>
            <a:xfrm>
              <a:off x="3223216" y="3863051"/>
              <a:ext cx="617477"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2</a:t>
              </a:r>
            </a:p>
          </p:txBody>
        </p:sp>
      </p:grpSp>
      <p:grpSp>
        <p:nvGrpSpPr>
          <p:cNvPr id="7" name="inputs">
            <a:extLst>
              <a:ext uri="{FF2B5EF4-FFF2-40B4-BE49-F238E27FC236}">
                <a16:creationId xmlns:a16="http://schemas.microsoft.com/office/drawing/2014/main" id="{7CC8B52A-2DE5-4604-ADEF-D5AA83E7B746}"/>
              </a:ext>
            </a:extLst>
          </p:cNvPr>
          <p:cNvGrpSpPr/>
          <p:nvPr/>
        </p:nvGrpSpPr>
        <p:grpSpPr>
          <a:xfrm>
            <a:off x="282081" y="1400783"/>
            <a:ext cx="1277187" cy="4148980"/>
            <a:chOff x="282081" y="512333"/>
            <a:chExt cx="1277187" cy="5833334"/>
          </a:xfrm>
        </p:grpSpPr>
        <p:sp>
          <p:nvSpPr>
            <p:cNvPr id="62" name="Left Brace 61">
              <a:extLst>
                <a:ext uri="{FF2B5EF4-FFF2-40B4-BE49-F238E27FC236}">
                  <a16:creationId xmlns:a16="http://schemas.microsoft.com/office/drawing/2014/main" id="{7DA8FF88-BCFB-401D-B66A-6B0400BC9D1F}"/>
                </a:ext>
              </a:extLst>
            </p:cNvPr>
            <p:cNvSpPr/>
            <p:nvPr/>
          </p:nvSpPr>
          <p:spPr>
            <a:xfrm>
              <a:off x="1070632" y="512333"/>
              <a:ext cx="488636" cy="5833334"/>
            </a:xfrm>
            <a:prstGeom prst="leftBrace">
              <a:avLst>
                <a:gd name="adj1" fmla="val 132452"/>
                <a:gd name="adj2"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a:extLst>
                <a:ext uri="{FF2B5EF4-FFF2-40B4-BE49-F238E27FC236}">
                  <a16:creationId xmlns:a16="http://schemas.microsoft.com/office/drawing/2014/main" id="{5C43ED60-25EC-4F5D-8259-147654C51445}"/>
                </a:ext>
              </a:extLst>
            </p:cNvPr>
            <p:cNvSpPr txBox="1"/>
            <p:nvPr/>
          </p:nvSpPr>
          <p:spPr>
            <a:xfrm rot="16200000">
              <a:off x="-76190" y="3228928"/>
              <a:ext cx="1362874" cy="646331"/>
            </a:xfrm>
            <a:prstGeom prst="rect">
              <a:avLst/>
            </a:prstGeom>
            <a:noFill/>
          </p:spPr>
          <p:txBody>
            <a:bodyPr wrap="none" rtlCol="0">
              <a:spAutoFit/>
            </a:bodyPr>
            <a:lstStyle/>
            <a:p>
              <a:r>
                <a:rPr lang="en-US" sz="3600" dirty="0"/>
                <a:t>Inputs</a:t>
              </a:r>
            </a:p>
          </p:txBody>
        </p:sp>
      </p:grpSp>
      <p:sp>
        <p:nvSpPr>
          <p:cNvPr id="64" name="output">
            <a:extLst>
              <a:ext uri="{FF2B5EF4-FFF2-40B4-BE49-F238E27FC236}">
                <a16:creationId xmlns:a16="http://schemas.microsoft.com/office/drawing/2014/main" id="{C121EDEF-86CC-485B-B3EA-D07B64FCE677}"/>
              </a:ext>
            </a:extLst>
          </p:cNvPr>
          <p:cNvSpPr txBox="1"/>
          <p:nvPr/>
        </p:nvSpPr>
        <p:spPr>
          <a:xfrm>
            <a:off x="9650612" y="2495562"/>
            <a:ext cx="1464440" cy="646331"/>
          </a:xfrm>
          <a:prstGeom prst="rect">
            <a:avLst/>
          </a:prstGeom>
          <a:noFill/>
        </p:spPr>
        <p:txBody>
          <a:bodyPr wrap="none" rtlCol="0">
            <a:spAutoFit/>
          </a:bodyPr>
          <a:lstStyle/>
          <a:p>
            <a:r>
              <a:rPr lang="en-US" sz="3600" dirty="0"/>
              <a:t>error =</a:t>
            </a:r>
          </a:p>
        </p:txBody>
      </p:sp>
      <p:grpSp>
        <p:nvGrpSpPr>
          <p:cNvPr id="11" name="weights">
            <a:extLst>
              <a:ext uri="{FF2B5EF4-FFF2-40B4-BE49-F238E27FC236}">
                <a16:creationId xmlns:a16="http://schemas.microsoft.com/office/drawing/2014/main" id="{99F187D0-418B-4FED-A2C8-7A068F193733}"/>
              </a:ext>
            </a:extLst>
          </p:cNvPr>
          <p:cNvGrpSpPr/>
          <p:nvPr/>
        </p:nvGrpSpPr>
        <p:grpSpPr>
          <a:xfrm>
            <a:off x="10478156" y="3710458"/>
            <a:ext cx="1499023" cy="1291785"/>
            <a:chOff x="2723133" y="5562961"/>
            <a:chExt cx="1499023" cy="1291785"/>
          </a:xfrm>
        </p:grpSpPr>
        <p:pic>
          <p:nvPicPr>
            <p:cNvPr id="71" name="Graphic 70" descr="Arrow: Counterclockwise curve">
              <a:extLst>
                <a:ext uri="{FF2B5EF4-FFF2-40B4-BE49-F238E27FC236}">
                  <a16:creationId xmlns:a16="http://schemas.microsoft.com/office/drawing/2014/main" id="{8F6C6D0D-113F-4929-A3F7-C0AD3B51B742}"/>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8013434" flipV="1">
              <a:off x="2723133" y="5562961"/>
              <a:ext cx="693165" cy="693165"/>
            </a:xfrm>
            <a:prstGeom prst="rect">
              <a:avLst/>
            </a:prstGeom>
          </p:spPr>
        </p:pic>
        <p:sp>
          <p:nvSpPr>
            <p:cNvPr id="72" name="TextBox 71">
              <a:extLst>
                <a:ext uri="{FF2B5EF4-FFF2-40B4-BE49-F238E27FC236}">
                  <a16:creationId xmlns:a16="http://schemas.microsoft.com/office/drawing/2014/main" id="{D47E754D-63F5-4105-B223-0F89697F87A5}"/>
                </a:ext>
              </a:extLst>
            </p:cNvPr>
            <p:cNvSpPr txBox="1"/>
            <p:nvPr/>
          </p:nvSpPr>
          <p:spPr>
            <a:xfrm>
              <a:off x="3151029" y="5900639"/>
              <a:ext cx="1071127" cy="954107"/>
            </a:xfrm>
            <a:prstGeom prst="rect">
              <a:avLst/>
            </a:prstGeom>
            <a:noFill/>
          </p:spPr>
          <p:txBody>
            <a:bodyPr wrap="none" rtlCol="0">
              <a:spAutoFit/>
            </a:bodyPr>
            <a:lstStyle/>
            <a:p>
              <a:r>
                <a:rPr lang="en-US" sz="2800" dirty="0"/>
                <a:t>actual</a:t>
              </a:r>
            </a:p>
            <a:p>
              <a:r>
                <a:rPr lang="en-US" sz="2800" dirty="0"/>
                <a:t>value</a:t>
              </a:r>
            </a:p>
          </p:txBody>
        </p:sp>
      </p:grpSp>
      <p:grpSp>
        <p:nvGrpSpPr>
          <p:cNvPr id="57" name="weights">
            <a:extLst>
              <a:ext uri="{FF2B5EF4-FFF2-40B4-BE49-F238E27FC236}">
                <a16:creationId xmlns:a16="http://schemas.microsoft.com/office/drawing/2014/main" id="{50FB0871-4966-4FCB-9A67-BBED46E1BACD}"/>
              </a:ext>
            </a:extLst>
          </p:cNvPr>
          <p:cNvGrpSpPr/>
          <p:nvPr/>
        </p:nvGrpSpPr>
        <p:grpSpPr>
          <a:xfrm>
            <a:off x="1686568" y="5652287"/>
            <a:ext cx="2409296" cy="957254"/>
            <a:chOff x="2723133" y="5562961"/>
            <a:chExt cx="2409296" cy="957254"/>
          </a:xfrm>
        </p:grpSpPr>
        <p:pic>
          <p:nvPicPr>
            <p:cNvPr id="73" name="Graphic 72" descr="Arrow: Counterclockwise curve">
              <a:extLst>
                <a:ext uri="{FF2B5EF4-FFF2-40B4-BE49-F238E27FC236}">
                  <a16:creationId xmlns:a16="http://schemas.microsoft.com/office/drawing/2014/main" id="{DF43F800-8F13-409A-890D-9BE2575CBA9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8013434" flipV="1">
              <a:off x="2723133" y="5562961"/>
              <a:ext cx="693165" cy="693165"/>
            </a:xfrm>
            <a:prstGeom prst="rect">
              <a:avLst/>
            </a:prstGeom>
          </p:spPr>
        </p:pic>
        <p:sp>
          <p:nvSpPr>
            <p:cNvPr id="74" name="TextBox 73">
              <a:extLst>
                <a:ext uri="{FF2B5EF4-FFF2-40B4-BE49-F238E27FC236}">
                  <a16:creationId xmlns:a16="http://schemas.microsoft.com/office/drawing/2014/main" id="{57382632-E897-4BF8-8765-698760AC14DE}"/>
                </a:ext>
              </a:extLst>
            </p:cNvPr>
            <p:cNvSpPr txBox="1"/>
            <p:nvPr/>
          </p:nvSpPr>
          <p:spPr>
            <a:xfrm>
              <a:off x="3104951" y="5996995"/>
              <a:ext cx="2027478" cy="523220"/>
            </a:xfrm>
            <a:prstGeom prst="rect">
              <a:avLst/>
            </a:prstGeom>
            <a:noFill/>
          </p:spPr>
          <p:txBody>
            <a:bodyPr wrap="none" rtlCol="0">
              <a:spAutoFit/>
            </a:bodyPr>
            <a:lstStyle/>
            <a:p>
              <a:r>
                <a:rPr lang="en-US" sz="2800" dirty="0"/>
                <a:t>y-coordinate</a:t>
              </a:r>
            </a:p>
          </p:txBody>
        </p:sp>
      </p:grpSp>
      <p:grpSp>
        <p:nvGrpSpPr>
          <p:cNvPr id="75" name="weights">
            <a:extLst>
              <a:ext uri="{FF2B5EF4-FFF2-40B4-BE49-F238E27FC236}">
                <a16:creationId xmlns:a16="http://schemas.microsoft.com/office/drawing/2014/main" id="{45F7CEAC-F6EF-4196-A271-99B393BC7C18}"/>
              </a:ext>
            </a:extLst>
          </p:cNvPr>
          <p:cNvGrpSpPr/>
          <p:nvPr/>
        </p:nvGrpSpPr>
        <p:grpSpPr>
          <a:xfrm>
            <a:off x="1609296" y="539703"/>
            <a:ext cx="2359551" cy="1059054"/>
            <a:chOff x="2976931" y="5813303"/>
            <a:chExt cx="2359551" cy="1059054"/>
          </a:xfrm>
        </p:grpSpPr>
        <p:pic>
          <p:nvPicPr>
            <p:cNvPr id="76" name="Graphic 75" descr="Arrow: Counterclockwise curve">
              <a:extLst>
                <a:ext uri="{FF2B5EF4-FFF2-40B4-BE49-F238E27FC236}">
                  <a16:creationId xmlns:a16="http://schemas.microsoft.com/office/drawing/2014/main" id="{6FF31F91-EDC9-4EFD-9FE2-DA4E31449472}"/>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3586566">
              <a:off x="2976931" y="6179192"/>
              <a:ext cx="693165" cy="693165"/>
            </a:xfrm>
            <a:prstGeom prst="rect">
              <a:avLst/>
            </a:prstGeom>
          </p:spPr>
        </p:pic>
        <p:sp>
          <p:nvSpPr>
            <p:cNvPr id="77" name="TextBox 76">
              <a:extLst>
                <a:ext uri="{FF2B5EF4-FFF2-40B4-BE49-F238E27FC236}">
                  <a16:creationId xmlns:a16="http://schemas.microsoft.com/office/drawing/2014/main" id="{826E10B2-BA4C-4DA3-A5DB-8A8A7A241498}"/>
                </a:ext>
              </a:extLst>
            </p:cNvPr>
            <p:cNvSpPr txBox="1"/>
            <p:nvPr/>
          </p:nvSpPr>
          <p:spPr>
            <a:xfrm>
              <a:off x="3315416" y="5813303"/>
              <a:ext cx="2021066" cy="523220"/>
            </a:xfrm>
            <a:prstGeom prst="rect">
              <a:avLst/>
            </a:prstGeom>
            <a:noFill/>
          </p:spPr>
          <p:txBody>
            <a:bodyPr wrap="none" rtlCol="0">
              <a:spAutoFit/>
            </a:bodyPr>
            <a:lstStyle/>
            <a:p>
              <a:r>
                <a:rPr lang="en-US" sz="2800" dirty="0"/>
                <a:t>x-coordinate</a:t>
              </a:r>
            </a:p>
          </p:txBody>
        </p:sp>
      </p:grpSp>
      <p:grpSp>
        <p:nvGrpSpPr>
          <p:cNvPr id="44" name="weights">
            <a:extLst>
              <a:ext uri="{FF2B5EF4-FFF2-40B4-BE49-F238E27FC236}">
                <a16:creationId xmlns:a16="http://schemas.microsoft.com/office/drawing/2014/main" id="{49CDA9BA-B55C-4EA9-B417-3D1CD384430C}"/>
              </a:ext>
            </a:extLst>
          </p:cNvPr>
          <p:cNvGrpSpPr/>
          <p:nvPr/>
        </p:nvGrpSpPr>
        <p:grpSpPr>
          <a:xfrm>
            <a:off x="8753111" y="3734805"/>
            <a:ext cx="1423053" cy="974631"/>
            <a:chOff x="2922634" y="5646975"/>
            <a:chExt cx="1423053" cy="974631"/>
          </a:xfrm>
        </p:grpSpPr>
        <p:pic>
          <p:nvPicPr>
            <p:cNvPr id="46" name="Graphic 45" descr="Arrow: Counterclockwise curve">
              <a:extLst>
                <a:ext uri="{FF2B5EF4-FFF2-40B4-BE49-F238E27FC236}">
                  <a16:creationId xmlns:a16="http://schemas.microsoft.com/office/drawing/2014/main" id="{4839D3FE-68D2-4364-A918-BECDFB2159EC}"/>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3586566" flipH="1" flipV="1">
              <a:off x="3652522" y="5646975"/>
              <a:ext cx="693165" cy="693165"/>
            </a:xfrm>
            <a:prstGeom prst="rect">
              <a:avLst/>
            </a:prstGeom>
          </p:spPr>
        </p:pic>
        <p:sp>
          <p:nvSpPr>
            <p:cNvPr id="47" name="TextBox 46">
              <a:extLst>
                <a:ext uri="{FF2B5EF4-FFF2-40B4-BE49-F238E27FC236}">
                  <a16:creationId xmlns:a16="http://schemas.microsoft.com/office/drawing/2014/main" id="{6CE4E36D-0CDD-4095-9681-0142606F8734}"/>
                </a:ext>
              </a:extLst>
            </p:cNvPr>
            <p:cNvSpPr txBox="1"/>
            <p:nvPr/>
          </p:nvSpPr>
          <p:spPr>
            <a:xfrm>
              <a:off x="2922634" y="6098386"/>
              <a:ext cx="1002197" cy="523220"/>
            </a:xfrm>
            <a:prstGeom prst="rect">
              <a:avLst/>
            </a:prstGeom>
            <a:noFill/>
          </p:spPr>
          <p:txBody>
            <a:bodyPr wrap="none" rtlCol="0">
              <a:spAutoFit/>
            </a:bodyPr>
            <a:lstStyle/>
            <a:p>
              <a:r>
                <a:rPr lang="en-US" sz="2800" dirty="0"/>
                <a:t>guess</a:t>
              </a:r>
            </a:p>
          </p:txBody>
        </p:sp>
      </p:grpSp>
      <p:grpSp>
        <p:nvGrpSpPr>
          <p:cNvPr id="49" name="weights">
            <a:extLst>
              <a:ext uri="{FF2B5EF4-FFF2-40B4-BE49-F238E27FC236}">
                <a16:creationId xmlns:a16="http://schemas.microsoft.com/office/drawing/2014/main" id="{6C5D5B1D-3148-478B-8708-046BAD2C16C4}"/>
              </a:ext>
            </a:extLst>
          </p:cNvPr>
          <p:cNvGrpSpPr/>
          <p:nvPr/>
        </p:nvGrpSpPr>
        <p:grpSpPr>
          <a:xfrm>
            <a:off x="3323991" y="1059008"/>
            <a:ext cx="3991160" cy="916725"/>
            <a:chOff x="2976931" y="5955632"/>
            <a:chExt cx="3991160" cy="916725"/>
          </a:xfrm>
        </p:grpSpPr>
        <p:pic>
          <p:nvPicPr>
            <p:cNvPr id="51" name="Graphic 50" descr="Arrow: Counterclockwise curve">
              <a:extLst>
                <a:ext uri="{FF2B5EF4-FFF2-40B4-BE49-F238E27FC236}">
                  <a16:creationId xmlns:a16="http://schemas.microsoft.com/office/drawing/2014/main" id="{7B8DD59D-3926-45F3-A1F6-468F46E6A8C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3586566">
              <a:off x="2976931" y="6179192"/>
              <a:ext cx="693165" cy="693165"/>
            </a:xfrm>
            <a:prstGeom prst="rect">
              <a:avLst/>
            </a:prstGeom>
          </p:spPr>
        </p:pic>
        <p:sp>
          <p:nvSpPr>
            <p:cNvPr id="53" name="TextBox 52">
              <a:extLst>
                <a:ext uri="{FF2B5EF4-FFF2-40B4-BE49-F238E27FC236}">
                  <a16:creationId xmlns:a16="http://schemas.microsoft.com/office/drawing/2014/main" id="{9FF6C2DB-56E0-4144-8657-8BB52957288B}"/>
                </a:ext>
              </a:extLst>
            </p:cNvPr>
            <p:cNvSpPr txBox="1"/>
            <p:nvPr/>
          </p:nvSpPr>
          <p:spPr>
            <a:xfrm>
              <a:off x="3437316" y="5955632"/>
              <a:ext cx="3530775" cy="523220"/>
            </a:xfrm>
            <a:prstGeom prst="rect">
              <a:avLst/>
            </a:prstGeom>
            <a:noFill/>
          </p:spPr>
          <p:txBody>
            <a:bodyPr wrap="none" rtlCol="0">
              <a:spAutoFit/>
            </a:bodyPr>
            <a:lstStyle/>
            <a:p>
              <a:r>
                <a:rPr lang="en-US" sz="2800" dirty="0"/>
                <a:t>w</a:t>
              </a:r>
              <a:r>
                <a:rPr lang="en-US" sz="2800" baseline="-25000" dirty="0"/>
                <a:t>1</a:t>
              </a:r>
              <a:r>
                <a:rPr lang="en-US" sz="2800" dirty="0"/>
                <a:t> = w</a:t>
              </a:r>
              <a:r>
                <a:rPr lang="en-US" sz="2800" baseline="-25000" dirty="0"/>
                <a:t>1</a:t>
              </a:r>
              <a:r>
                <a:rPr lang="en-US" sz="2800" dirty="0"/>
                <a:t> – error * x</a:t>
              </a:r>
              <a:r>
                <a:rPr lang="en-US" sz="2800" baseline="-25000" dirty="0"/>
                <a:t>1</a:t>
              </a:r>
              <a:r>
                <a:rPr lang="en-US" sz="2800" dirty="0"/>
                <a:t> * </a:t>
              </a:r>
              <a:r>
                <a:rPr lang="el-GR" sz="2800" dirty="0"/>
                <a:t>α</a:t>
              </a:r>
              <a:endParaRPr lang="en-US" sz="2800" baseline="-25000" dirty="0"/>
            </a:p>
          </p:txBody>
        </p:sp>
      </p:grpSp>
      <p:grpSp>
        <p:nvGrpSpPr>
          <p:cNvPr id="54" name="weights">
            <a:extLst>
              <a:ext uri="{FF2B5EF4-FFF2-40B4-BE49-F238E27FC236}">
                <a16:creationId xmlns:a16="http://schemas.microsoft.com/office/drawing/2014/main" id="{16DFE0C4-4224-4F6B-AB38-F709D2980B87}"/>
              </a:ext>
            </a:extLst>
          </p:cNvPr>
          <p:cNvGrpSpPr/>
          <p:nvPr/>
        </p:nvGrpSpPr>
        <p:grpSpPr>
          <a:xfrm>
            <a:off x="6860726" y="222439"/>
            <a:ext cx="4836776" cy="954107"/>
            <a:chOff x="2976931" y="5955632"/>
            <a:chExt cx="4836776" cy="954107"/>
          </a:xfrm>
        </p:grpSpPr>
        <p:pic>
          <p:nvPicPr>
            <p:cNvPr id="56" name="Graphic 55" descr="Arrow: Counterclockwise curve">
              <a:extLst>
                <a:ext uri="{FF2B5EF4-FFF2-40B4-BE49-F238E27FC236}">
                  <a16:creationId xmlns:a16="http://schemas.microsoft.com/office/drawing/2014/main" id="{7E2C8079-5539-40AE-A9CF-16ECBE42E121}"/>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3586566">
              <a:off x="2976931" y="6179192"/>
              <a:ext cx="693165" cy="693165"/>
            </a:xfrm>
            <a:prstGeom prst="rect">
              <a:avLst/>
            </a:prstGeom>
          </p:spPr>
        </p:pic>
        <p:sp>
          <p:nvSpPr>
            <p:cNvPr id="78" name="TextBox 77">
              <a:extLst>
                <a:ext uri="{FF2B5EF4-FFF2-40B4-BE49-F238E27FC236}">
                  <a16:creationId xmlns:a16="http://schemas.microsoft.com/office/drawing/2014/main" id="{EB2F75CB-A9EA-44C8-A2A9-ACA99AB36B0A}"/>
                </a:ext>
              </a:extLst>
            </p:cNvPr>
            <p:cNvSpPr txBox="1"/>
            <p:nvPr/>
          </p:nvSpPr>
          <p:spPr>
            <a:xfrm>
              <a:off x="3437316" y="5955632"/>
              <a:ext cx="4376391" cy="954107"/>
            </a:xfrm>
            <a:prstGeom prst="rect">
              <a:avLst/>
            </a:prstGeom>
            <a:noFill/>
          </p:spPr>
          <p:txBody>
            <a:bodyPr wrap="none" rtlCol="0">
              <a:spAutoFit/>
            </a:bodyPr>
            <a:lstStyle/>
            <a:p>
              <a:r>
                <a:rPr lang="en-US" sz="2800" dirty="0"/>
                <a:t>learning rate – small number</a:t>
              </a:r>
            </a:p>
            <a:p>
              <a:r>
                <a:rPr lang="en-US" sz="2800" dirty="0"/>
                <a:t>                          (i.e. 0.01)</a:t>
              </a:r>
            </a:p>
          </p:txBody>
        </p:sp>
      </p:grpSp>
      <p:grpSp>
        <p:nvGrpSpPr>
          <p:cNvPr id="79" name="weights">
            <a:extLst>
              <a:ext uri="{FF2B5EF4-FFF2-40B4-BE49-F238E27FC236}">
                <a16:creationId xmlns:a16="http://schemas.microsoft.com/office/drawing/2014/main" id="{FB6E9889-1BFB-4197-B866-CC8A13530C23}"/>
              </a:ext>
            </a:extLst>
          </p:cNvPr>
          <p:cNvGrpSpPr/>
          <p:nvPr/>
        </p:nvGrpSpPr>
        <p:grpSpPr>
          <a:xfrm>
            <a:off x="3345263" y="4589427"/>
            <a:ext cx="4006357" cy="907656"/>
            <a:chOff x="2976931" y="6179192"/>
            <a:chExt cx="4006357" cy="907656"/>
          </a:xfrm>
        </p:grpSpPr>
        <p:pic>
          <p:nvPicPr>
            <p:cNvPr id="80" name="Graphic 79" descr="Arrow: Counterclockwise curve">
              <a:extLst>
                <a:ext uri="{FF2B5EF4-FFF2-40B4-BE49-F238E27FC236}">
                  <a16:creationId xmlns:a16="http://schemas.microsoft.com/office/drawing/2014/main" id="{62AC1B3A-086B-43D0-BC53-CC3C2DA6B44B}"/>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8013434" flipV="1">
              <a:off x="2976931" y="6179192"/>
              <a:ext cx="693165" cy="693165"/>
            </a:xfrm>
            <a:prstGeom prst="rect">
              <a:avLst/>
            </a:prstGeom>
          </p:spPr>
        </p:pic>
        <p:sp>
          <p:nvSpPr>
            <p:cNvPr id="81" name="TextBox 80">
              <a:extLst>
                <a:ext uri="{FF2B5EF4-FFF2-40B4-BE49-F238E27FC236}">
                  <a16:creationId xmlns:a16="http://schemas.microsoft.com/office/drawing/2014/main" id="{09D97F4D-BFE2-44F1-8396-D85D5D448AE7}"/>
                </a:ext>
              </a:extLst>
            </p:cNvPr>
            <p:cNvSpPr txBox="1"/>
            <p:nvPr/>
          </p:nvSpPr>
          <p:spPr>
            <a:xfrm>
              <a:off x="3452513" y="6563628"/>
              <a:ext cx="3530775" cy="523220"/>
            </a:xfrm>
            <a:prstGeom prst="rect">
              <a:avLst/>
            </a:prstGeom>
            <a:noFill/>
          </p:spPr>
          <p:txBody>
            <a:bodyPr wrap="none" rtlCol="0">
              <a:spAutoFit/>
            </a:bodyPr>
            <a:lstStyle/>
            <a:p>
              <a:r>
                <a:rPr lang="en-US" sz="2800" dirty="0"/>
                <a:t>w</a:t>
              </a:r>
              <a:r>
                <a:rPr lang="en-US" sz="2800" baseline="-25000" dirty="0"/>
                <a:t>2</a:t>
              </a:r>
              <a:r>
                <a:rPr lang="en-US" sz="2800" dirty="0"/>
                <a:t> = w</a:t>
              </a:r>
              <a:r>
                <a:rPr lang="en-US" sz="2800" baseline="-25000" dirty="0"/>
                <a:t>2</a:t>
              </a:r>
              <a:r>
                <a:rPr lang="en-US" sz="2800" dirty="0"/>
                <a:t> – error * x</a:t>
              </a:r>
              <a:r>
                <a:rPr lang="en-US" sz="2800" baseline="-25000" dirty="0"/>
                <a:t>2</a:t>
              </a:r>
              <a:r>
                <a:rPr lang="en-US" sz="2800" dirty="0"/>
                <a:t> * </a:t>
              </a:r>
              <a:r>
                <a:rPr lang="el-GR" sz="2800" dirty="0"/>
                <a:t>α</a:t>
              </a:r>
              <a:endParaRPr lang="en-US" sz="2800" baseline="-25000" dirty="0"/>
            </a:p>
          </p:txBody>
        </p:sp>
      </p:grpSp>
    </p:spTree>
    <p:extLst>
      <p:ext uri="{BB962C8B-B14F-4D97-AF65-F5344CB8AC3E}">
        <p14:creationId xmlns:p14="http://schemas.microsoft.com/office/powerpoint/2010/main" val="67148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par>
                          <p:cTn id="18" fill="hold">
                            <p:stCondLst>
                              <p:cond delay="2000"/>
                            </p:stCondLst>
                            <p:childTnLst>
                              <p:par>
                                <p:cTn id="19" presetID="2" presetClass="entr" presetSubtype="2" fill="hold" grpId="0" nodeType="after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1000" fill="hold"/>
                                        <p:tgtEl>
                                          <p:spTgt spid="64"/>
                                        </p:tgtEl>
                                        <p:attrNameLst>
                                          <p:attrName>ppt_x</p:attrName>
                                        </p:attrNameLst>
                                      </p:cBhvr>
                                      <p:tavLst>
                                        <p:tav tm="0">
                                          <p:val>
                                            <p:strVal val="1+#ppt_w/2"/>
                                          </p:val>
                                        </p:tav>
                                        <p:tav tm="100000">
                                          <p:val>
                                            <p:strVal val="#ppt_x"/>
                                          </p:val>
                                        </p:tav>
                                      </p:tavLst>
                                    </p:anim>
                                    <p:anim calcmode="lin" valueType="num">
                                      <p:cBhvr additive="base">
                                        <p:cTn id="22" dur="10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0"/>
                                        <p:tgtEl>
                                          <p:spTgt spid="10"/>
                                        </p:tgtEl>
                                      </p:cBhvr>
                                    </p:animEffect>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1000" fill="hold"/>
                                        <p:tgtEl>
                                          <p:spTgt spid="11"/>
                                        </p:tgtEl>
                                        <p:attrNameLst>
                                          <p:attrName>ppt_x</p:attrName>
                                        </p:attrNameLst>
                                      </p:cBhvr>
                                      <p:tavLst>
                                        <p:tav tm="0">
                                          <p:val>
                                            <p:strVal val="#ppt_x"/>
                                          </p:val>
                                        </p:tav>
                                        <p:tav tm="100000">
                                          <p:val>
                                            <p:strVal val="#ppt_x"/>
                                          </p:val>
                                        </p:tav>
                                      </p:tavLst>
                                    </p:anim>
                                    <p:anim calcmode="lin" valueType="num">
                                      <p:cBhvr additive="base">
                                        <p:cTn id="32"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2000"/>
                                        <p:tgtEl>
                                          <p:spTgt spid="16"/>
                                        </p:tgtEl>
                                      </p:cBhvr>
                                    </p:animEffect>
                                  </p:childTnLst>
                                </p:cTn>
                              </p:par>
                            </p:childTnLst>
                          </p:cTn>
                        </p:par>
                        <p:par>
                          <p:cTn id="48" fill="hold">
                            <p:stCondLst>
                              <p:cond delay="2000"/>
                            </p:stCondLst>
                            <p:childTnLst>
                              <p:par>
                                <p:cTn id="49" presetID="2" presetClass="entr" presetSubtype="4" fill="hold" nodeType="after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1000" fill="hold"/>
                                        <p:tgtEl>
                                          <p:spTgt spid="57"/>
                                        </p:tgtEl>
                                        <p:attrNameLst>
                                          <p:attrName>ppt_x</p:attrName>
                                        </p:attrNameLst>
                                      </p:cBhvr>
                                      <p:tavLst>
                                        <p:tav tm="0">
                                          <p:val>
                                            <p:strVal val="#ppt_x"/>
                                          </p:val>
                                        </p:tav>
                                        <p:tav tm="100000">
                                          <p:val>
                                            <p:strVal val="#ppt_x"/>
                                          </p:val>
                                        </p:tav>
                                      </p:tavLst>
                                    </p:anim>
                                    <p:anim calcmode="lin" valueType="num">
                                      <p:cBhvr additive="base">
                                        <p:cTn id="52" dur="1000" fill="hold"/>
                                        <p:tgtEl>
                                          <p:spTgt spid="57"/>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4" fill="hold" nodeType="afterEffect">
                                  <p:stCondLst>
                                    <p:cond delay="0"/>
                                  </p:stCondLst>
                                  <p:childTnLst>
                                    <p:set>
                                      <p:cBhvr>
                                        <p:cTn id="55" dur="1" fill="hold">
                                          <p:stCondLst>
                                            <p:cond delay="0"/>
                                          </p:stCondLst>
                                        </p:cTn>
                                        <p:tgtEl>
                                          <p:spTgt spid="75"/>
                                        </p:tgtEl>
                                        <p:attrNameLst>
                                          <p:attrName>style.visibility</p:attrName>
                                        </p:attrNameLst>
                                      </p:cBhvr>
                                      <p:to>
                                        <p:strVal val="visible"/>
                                      </p:to>
                                    </p:set>
                                    <p:anim calcmode="lin" valueType="num">
                                      <p:cBhvr additive="base">
                                        <p:cTn id="56" dur="1000" fill="hold"/>
                                        <p:tgtEl>
                                          <p:spTgt spid="75"/>
                                        </p:tgtEl>
                                        <p:attrNameLst>
                                          <p:attrName>ppt_x</p:attrName>
                                        </p:attrNameLst>
                                      </p:cBhvr>
                                      <p:tavLst>
                                        <p:tav tm="0">
                                          <p:val>
                                            <p:strVal val="#ppt_x"/>
                                          </p:val>
                                        </p:tav>
                                        <p:tav tm="100000">
                                          <p:val>
                                            <p:strVal val="#ppt_x"/>
                                          </p:val>
                                        </p:tav>
                                      </p:tavLst>
                                    </p:anim>
                                    <p:anim calcmode="lin" valueType="num">
                                      <p:cBhvr additive="base">
                                        <p:cTn id="57" dur="1000" fill="hold"/>
                                        <p:tgtEl>
                                          <p:spTgt spid="75"/>
                                        </p:tgtEl>
                                        <p:attrNameLst>
                                          <p:attrName>ppt_y</p:attrName>
                                        </p:attrNameLst>
                                      </p:cBhvr>
                                      <p:tavLst>
                                        <p:tav tm="0">
                                          <p:val>
                                            <p:strVal val="1+#ppt_h/2"/>
                                          </p:val>
                                        </p:tav>
                                        <p:tav tm="100000">
                                          <p:val>
                                            <p:strVal val="#ppt_y"/>
                                          </p:val>
                                        </p:tav>
                                      </p:tavLst>
                                    </p:anim>
                                  </p:childTnLst>
                                </p:cTn>
                              </p:par>
                            </p:childTnLst>
                          </p:cTn>
                        </p:par>
                        <p:par>
                          <p:cTn id="58" fill="hold">
                            <p:stCondLst>
                              <p:cond delay="4000"/>
                            </p:stCondLst>
                            <p:childTnLst>
                              <p:par>
                                <p:cTn id="59" presetID="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1000" fill="hold"/>
                                        <p:tgtEl>
                                          <p:spTgt spid="44"/>
                                        </p:tgtEl>
                                        <p:attrNameLst>
                                          <p:attrName>ppt_x</p:attrName>
                                        </p:attrNameLst>
                                      </p:cBhvr>
                                      <p:tavLst>
                                        <p:tav tm="0">
                                          <p:val>
                                            <p:strVal val="#ppt_x"/>
                                          </p:val>
                                        </p:tav>
                                        <p:tav tm="100000">
                                          <p:val>
                                            <p:strVal val="#ppt_x"/>
                                          </p:val>
                                        </p:tav>
                                      </p:tavLst>
                                    </p:anim>
                                    <p:anim calcmode="lin" valueType="num">
                                      <p:cBhvr additive="base">
                                        <p:cTn id="62" dur="1000" fill="hold"/>
                                        <p:tgtEl>
                                          <p:spTgt spid="44"/>
                                        </p:tgtEl>
                                        <p:attrNameLst>
                                          <p:attrName>ppt_y</p:attrName>
                                        </p:attrNameLst>
                                      </p:cBhvr>
                                      <p:tavLst>
                                        <p:tav tm="0">
                                          <p:val>
                                            <p:strVal val="1+#ppt_h/2"/>
                                          </p:val>
                                        </p:tav>
                                        <p:tav tm="100000">
                                          <p:val>
                                            <p:strVal val="#ppt_y"/>
                                          </p:val>
                                        </p:tav>
                                      </p:tavLst>
                                    </p:anim>
                                  </p:childTnLst>
                                </p:cTn>
                              </p:par>
                            </p:childTnLst>
                          </p:cTn>
                        </p:par>
                        <p:par>
                          <p:cTn id="63" fill="hold">
                            <p:stCondLst>
                              <p:cond delay="5000"/>
                            </p:stCondLst>
                            <p:childTnLst>
                              <p:par>
                                <p:cTn id="64" presetID="2" presetClass="entr" presetSubtype="4" fill="hold" nodeType="afterEffect">
                                  <p:stCondLst>
                                    <p:cond delay="0"/>
                                  </p:stCondLst>
                                  <p:childTnLst>
                                    <p:set>
                                      <p:cBhvr>
                                        <p:cTn id="65" dur="1" fill="hold">
                                          <p:stCondLst>
                                            <p:cond delay="0"/>
                                          </p:stCondLst>
                                        </p:cTn>
                                        <p:tgtEl>
                                          <p:spTgt spid="49"/>
                                        </p:tgtEl>
                                        <p:attrNameLst>
                                          <p:attrName>style.visibility</p:attrName>
                                        </p:attrNameLst>
                                      </p:cBhvr>
                                      <p:to>
                                        <p:strVal val="visible"/>
                                      </p:to>
                                    </p:set>
                                    <p:anim calcmode="lin" valueType="num">
                                      <p:cBhvr additive="base">
                                        <p:cTn id="66" dur="1000" fill="hold"/>
                                        <p:tgtEl>
                                          <p:spTgt spid="49"/>
                                        </p:tgtEl>
                                        <p:attrNameLst>
                                          <p:attrName>ppt_x</p:attrName>
                                        </p:attrNameLst>
                                      </p:cBhvr>
                                      <p:tavLst>
                                        <p:tav tm="0">
                                          <p:val>
                                            <p:strVal val="#ppt_x"/>
                                          </p:val>
                                        </p:tav>
                                        <p:tav tm="100000">
                                          <p:val>
                                            <p:strVal val="#ppt_x"/>
                                          </p:val>
                                        </p:tav>
                                      </p:tavLst>
                                    </p:anim>
                                    <p:anim calcmode="lin" valueType="num">
                                      <p:cBhvr additive="base">
                                        <p:cTn id="67" dur="1000" fill="hold"/>
                                        <p:tgtEl>
                                          <p:spTgt spid="49"/>
                                        </p:tgtEl>
                                        <p:attrNameLst>
                                          <p:attrName>ppt_y</p:attrName>
                                        </p:attrNameLst>
                                      </p:cBhvr>
                                      <p:tavLst>
                                        <p:tav tm="0">
                                          <p:val>
                                            <p:strVal val="1+#ppt_h/2"/>
                                          </p:val>
                                        </p:tav>
                                        <p:tav tm="100000">
                                          <p:val>
                                            <p:strVal val="#ppt_y"/>
                                          </p:val>
                                        </p:tav>
                                      </p:tavLst>
                                    </p:anim>
                                  </p:childTnLst>
                                </p:cTn>
                              </p:par>
                            </p:childTnLst>
                          </p:cTn>
                        </p:par>
                        <p:par>
                          <p:cTn id="68" fill="hold">
                            <p:stCondLst>
                              <p:cond delay="6000"/>
                            </p:stCondLst>
                            <p:childTnLst>
                              <p:par>
                                <p:cTn id="69" presetID="2" presetClass="entr" presetSubtype="4" fill="hold" nodeType="afterEffect">
                                  <p:stCondLst>
                                    <p:cond delay="0"/>
                                  </p:stCondLst>
                                  <p:childTnLst>
                                    <p:set>
                                      <p:cBhvr>
                                        <p:cTn id="70" dur="1" fill="hold">
                                          <p:stCondLst>
                                            <p:cond delay="0"/>
                                          </p:stCondLst>
                                        </p:cTn>
                                        <p:tgtEl>
                                          <p:spTgt spid="54"/>
                                        </p:tgtEl>
                                        <p:attrNameLst>
                                          <p:attrName>style.visibility</p:attrName>
                                        </p:attrNameLst>
                                      </p:cBhvr>
                                      <p:to>
                                        <p:strVal val="visible"/>
                                      </p:to>
                                    </p:set>
                                    <p:anim calcmode="lin" valueType="num">
                                      <p:cBhvr additive="base">
                                        <p:cTn id="71" dur="1000" fill="hold"/>
                                        <p:tgtEl>
                                          <p:spTgt spid="54"/>
                                        </p:tgtEl>
                                        <p:attrNameLst>
                                          <p:attrName>ppt_x</p:attrName>
                                        </p:attrNameLst>
                                      </p:cBhvr>
                                      <p:tavLst>
                                        <p:tav tm="0">
                                          <p:val>
                                            <p:strVal val="#ppt_x"/>
                                          </p:val>
                                        </p:tav>
                                        <p:tav tm="100000">
                                          <p:val>
                                            <p:strVal val="#ppt_x"/>
                                          </p:val>
                                        </p:tav>
                                      </p:tavLst>
                                    </p:anim>
                                    <p:anim calcmode="lin" valueType="num">
                                      <p:cBhvr additive="base">
                                        <p:cTn id="72" dur="1000" fill="hold"/>
                                        <p:tgtEl>
                                          <p:spTgt spid="54"/>
                                        </p:tgtEl>
                                        <p:attrNameLst>
                                          <p:attrName>ppt_y</p:attrName>
                                        </p:attrNameLst>
                                      </p:cBhvr>
                                      <p:tavLst>
                                        <p:tav tm="0">
                                          <p:val>
                                            <p:strVal val="1+#ppt_h/2"/>
                                          </p:val>
                                        </p:tav>
                                        <p:tav tm="100000">
                                          <p:val>
                                            <p:strVal val="#ppt_y"/>
                                          </p:val>
                                        </p:tav>
                                      </p:tavLst>
                                    </p:anim>
                                  </p:childTnLst>
                                </p:cTn>
                              </p:par>
                            </p:childTnLst>
                          </p:cTn>
                        </p:par>
                        <p:par>
                          <p:cTn id="73" fill="hold">
                            <p:stCondLst>
                              <p:cond delay="7000"/>
                            </p:stCondLst>
                            <p:childTnLst>
                              <p:par>
                                <p:cTn id="74" presetID="2" presetClass="entr" presetSubtype="4" fill="hold" nodeType="afterEffect">
                                  <p:stCondLst>
                                    <p:cond delay="0"/>
                                  </p:stCondLst>
                                  <p:childTnLst>
                                    <p:set>
                                      <p:cBhvr>
                                        <p:cTn id="75" dur="1" fill="hold">
                                          <p:stCondLst>
                                            <p:cond delay="0"/>
                                          </p:stCondLst>
                                        </p:cTn>
                                        <p:tgtEl>
                                          <p:spTgt spid="79"/>
                                        </p:tgtEl>
                                        <p:attrNameLst>
                                          <p:attrName>style.visibility</p:attrName>
                                        </p:attrNameLst>
                                      </p:cBhvr>
                                      <p:to>
                                        <p:strVal val="visible"/>
                                      </p:to>
                                    </p:set>
                                    <p:anim calcmode="lin" valueType="num">
                                      <p:cBhvr additive="base">
                                        <p:cTn id="76" dur="1000" fill="hold"/>
                                        <p:tgtEl>
                                          <p:spTgt spid="79"/>
                                        </p:tgtEl>
                                        <p:attrNameLst>
                                          <p:attrName>ppt_x</p:attrName>
                                        </p:attrNameLst>
                                      </p:cBhvr>
                                      <p:tavLst>
                                        <p:tav tm="0">
                                          <p:val>
                                            <p:strVal val="#ppt_x"/>
                                          </p:val>
                                        </p:tav>
                                        <p:tav tm="100000">
                                          <p:val>
                                            <p:strVal val="#ppt_x"/>
                                          </p:val>
                                        </p:tav>
                                      </p:tavLst>
                                    </p:anim>
                                    <p:anim calcmode="lin" valueType="num">
                                      <p:cBhvr additive="base">
                                        <p:cTn id="77" dur="10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0" grpId="0"/>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C808A1-5272-4940-A1C0-0C21A69C97F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970834" y="288846"/>
            <a:ext cx="6250331" cy="6280308"/>
          </a:xfrm>
          <a:prstGeom prst="rect">
            <a:avLst/>
          </a:prstGeom>
        </p:spPr>
      </p:pic>
      <p:grpSp>
        <p:nvGrpSpPr>
          <p:cNvPr id="6" name="summation equation">
            <a:extLst>
              <a:ext uri="{FF2B5EF4-FFF2-40B4-BE49-F238E27FC236}">
                <a16:creationId xmlns:a16="http://schemas.microsoft.com/office/drawing/2014/main" id="{22347190-B710-4747-AA01-CA6CF08FD564}"/>
              </a:ext>
            </a:extLst>
          </p:cNvPr>
          <p:cNvGrpSpPr/>
          <p:nvPr/>
        </p:nvGrpSpPr>
        <p:grpSpPr>
          <a:xfrm>
            <a:off x="8612033" y="3330225"/>
            <a:ext cx="2554602" cy="1108239"/>
            <a:chOff x="5253013" y="4253956"/>
            <a:chExt cx="2554602" cy="1108239"/>
          </a:xfrm>
        </p:grpSpPr>
        <p:sp>
          <p:nvSpPr>
            <p:cNvPr id="8" name="text">
              <a:extLst>
                <a:ext uri="{FF2B5EF4-FFF2-40B4-BE49-F238E27FC236}">
                  <a16:creationId xmlns:a16="http://schemas.microsoft.com/office/drawing/2014/main" id="{A3D8930B-A200-48FC-8151-E05D9025A096}"/>
                </a:ext>
              </a:extLst>
            </p:cNvPr>
            <p:cNvSpPr txBox="1"/>
            <p:nvPr/>
          </p:nvSpPr>
          <p:spPr>
            <a:xfrm>
              <a:off x="6087272" y="4715864"/>
              <a:ext cx="1720343" cy="646331"/>
            </a:xfrm>
            <a:prstGeom prst="rect">
              <a:avLst/>
            </a:prstGeom>
            <a:noFill/>
          </p:spPr>
          <p:txBody>
            <a:bodyPr wrap="none" rtlCol="0">
              <a:spAutoFit/>
            </a:bodyPr>
            <a:lstStyle/>
            <a:p>
              <a:r>
                <a:rPr lang="en-US" sz="3600" dirty="0"/>
                <a:t>y  = 0.5x</a:t>
              </a:r>
              <a:endParaRPr lang="en-US" sz="4400" baseline="-25000" dirty="0"/>
            </a:p>
          </p:txBody>
        </p:sp>
        <p:pic>
          <p:nvPicPr>
            <p:cNvPr id="10" name="Graphic 9" descr="Arrow: Counterclockwise curve">
              <a:extLst>
                <a:ext uri="{FF2B5EF4-FFF2-40B4-BE49-F238E27FC236}">
                  <a16:creationId xmlns:a16="http://schemas.microsoft.com/office/drawing/2014/main" id="{8C075E70-84AC-4F04-B1C7-5AF24D096B26}"/>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20725794" flipH="1" flipV="1">
              <a:off x="5253013" y="4253956"/>
              <a:ext cx="915155" cy="915155"/>
            </a:xfrm>
            <a:prstGeom prst="rect">
              <a:avLst/>
            </a:prstGeom>
          </p:spPr>
        </p:pic>
      </p:grpSp>
      <p:sp>
        <p:nvSpPr>
          <p:cNvPr id="37" name="TextBox 36">
            <a:extLst>
              <a:ext uri="{FF2B5EF4-FFF2-40B4-BE49-F238E27FC236}">
                <a16:creationId xmlns:a16="http://schemas.microsoft.com/office/drawing/2014/main" id="{6AAEFA6C-A773-41FD-BECB-3A845AA75EB8}"/>
              </a:ext>
            </a:extLst>
          </p:cNvPr>
          <p:cNvSpPr txBox="1"/>
          <p:nvPr/>
        </p:nvSpPr>
        <p:spPr>
          <a:xfrm>
            <a:off x="5587079" y="295291"/>
            <a:ext cx="4020524" cy="1384995"/>
          </a:xfrm>
          <a:prstGeom prst="rect">
            <a:avLst/>
          </a:prstGeom>
          <a:noFill/>
        </p:spPr>
        <p:txBody>
          <a:bodyPr wrap="none" rtlCol="0">
            <a:spAutoFit/>
          </a:bodyPr>
          <a:lstStyle/>
          <a:p>
            <a:r>
              <a:rPr lang="en-US" sz="2800" dirty="0"/>
              <a:t>After 1000 training points:</a:t>
            </a:r>
          </a:p>
          <a:p>
            <a:r>
              <a:rPr lang="en-US" sz="2800" dirty="0"/>
              <a:t>w1 = -18.29</a:t>
            </a:r>
          </a:p>
          <a:p>
            <a:r>
              <a:rPr lang="en-US" sz="2800" dirty="0"/>
              <a:t>w2 = +36.82</a:t>
            </a:r>
          </a:p>
        </p:txBody>
      </p:sp>
      <p:pic>
        <p:nvPicPr>
          <p:cNvPr id="58" name="Picture 57">
            <a:extLst>
              <a:ext uri="{FF2B5EF4-FFF2-40B4-BE49-F238E27FC236}">
                <a16:creationId xmlns:a16="http://schemas.microsoft.com/office/drawing/2014/main" id="{3AA6D532-186C-4192-8AE2-B3CF3616CE4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22608" y="488707"/>
            <a:ext cx="4974544" cy="2368831"/>
          </a:xfrm>
          <a:prstGeom prst="rect">
            <a:avLst/>
          </a:prstGeom>
        </p:spPr>
      </p:pic>
      <p:sp>
        <p:nvSpPr>
          <p:cNvPr id="59" name="TextBox 58">
            <a:extLst>
              <a:ext uri="{FF2B5EF4-FFF2-40B4-BE49-F238E27FC236}">
                <a16:creationId xmlns:a16="http://schemas.microsoft.com/office/drawing/2014/main" id="{948ADA61-06B8-43E4-8CFC-F6E49DF6D52D}"/>
              </a:ext>
            </a:extLst>
          </p:cNvPr>
          <p:cNvSpPr txBox="1"/>
          <p:nvPr/>
        </p:nvSpPr>
        <p:spPr>
          <a:xfrm>
            <a:off x="5587079" y="1733306"/>
            <a:ext cx="3126177" cy="523220"/>
          </a:xfrm>
          <a:prstGeom prst="rect">
            <a:avLst/>
          </a:prstGeom>
          <a:noFill/>
        </p:spPr>
        <p:txBody>
          <a:bodyPr wrap="none" rtlCol="0">
            <a:spAutoFit/>
          </a:bodyPr>
          <a:lstStyle/>
          <a:p>
            <a:r>
              <a:rPr lang="en-US" sz="2800" dirty="0"/>
              <a:t>-18.29x + 36.82y = 0</a:t>
            </a:r>
          </a:p>
        </p:txBody>
      </p:sp>
      <p:sp>
        <p:nvSpPr>
          <p:cNvPr id="60" name="TextBox 59">
            <a:extLst>
              <a:ext uri="{FF2B5EF4-FFF2-40B4-BE49-F238E27FC236}">
                <a16:creationId xmlns:a16="http://schemas.microsoft.com/office/drawing/2014/main" id="{ABB913FF-6C7B-45AC-9BDF-03DF36CF1727}"/>
              </a:ext>
            </a:extLst>
          </p:cNvPr>
          <p:cNvSpPr txBox="1"/>
          <p:nvPr/>
        </p:nvSpPr>
        <p:spPr>
          <a:xfrm>
            <a:off x="5581605" y="2315656"/>
            <a:ext cx="2847254" cy="1384995"/>
          </a:xfrm>
          <a:prstGeom prst="rect">
            <a:avLst/>
          </a:prstGeom>
          <a:noFill/>
        </p:spPr>
        <p:txBody>
          <a:bodyPr wrap="none" rtlCol="0">
            <a:spAutoFit/>
          </a:bodyPr>
          <a:lstStyle/>
          <a:p>
            <a:r>
              <a:rPr lang="en-US" sz="2800" dirty="0"/>
              <a:t>y = (18.29/36.82)x</a:t>
            </a:r>
          </a:p>
          <a:p>
            <a:r>
              <a:rPr lang="en-US" sz="2800" dirty="0"/>
              <a:t>y = 0.4969x</a:t>
            </a:r>
          </a:p>
          <a:p>
            <a:r>
              <a:rPr lang="en-US" sz="2800" dirty="0"/>
              <a:t>accuracy 99.9%</a:t>
            </a:r>
          </a:p>
        </p:txBody>
      </p:sp>
    </p:spTree>
    <p:extLst>
      <p:ext uri="{BB962C8B-B14F-4D97-AF65-F5344CB8AC3E}">
        <p14:creationId xmlns:p14="http://schemas.microsoft.com/office/powerpoint/2010/main" val="229491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DEFDCA-B7AA-4AF6-BA4C-716C3180FFB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991457" y="528942"/>
            <a:ext cx="5987508" cy="5956153"/>
          </a:xfrm>
          <a:prstGeom prst="rect">
            <a:avLst/>
          </a:prstGeom>
        </p:spPr>
      </p:pic>
      <p:grpSp>
        <p:nvGrpSpPr>
          <p:cNvPr id="6" name="summation equation">
            <a:extLst>
              <a:ext uri="{FF2B5EF4-FFF2-40B4-BE49-F238E27FC236}">
                <a16:creationId xmlns:a16="http://schemas.microsoft.com/office/drawing/2014/main" id="{22347190-B710-4747-AA01-CA6CF08FD564}"/>
              </a:ext>
            </a:extLst>
          </p:cNvPr>
          <p:cNvGrpSpPr/>
          <p:nvPr/>
        </p:nvGrpSpPr>
        <p:grpSpPr>
          <a:xfrm>
            <a:off x="7738769" y="1206984"/>
            <a:ext cx="3798532" cy="1108239"/>
            <a:chOff x="5253013" y="4253956"/>
            <a:chExt cx="3798532" cy="1108239"/>
          </a:xfrm>
        </p:grpSpPr>
        <p:sp>
          <p:nvSpPr>
            <p:cNvPr id="8" name="text">
              <a:extLst>
                <a:ext uri="{FF2B5EF4-FFF2-40B4-BE49-F238E27FC236}">
                  <a16:creationId xmlns:a16="http://schemas.microsoft.com/office/drawing/2014/main" id="{A3D8930B-A200-48FC-8151-E05D9025A096}"/>
                </a:ext>
              </a:extLst>
            </p:cNvPr>
            <p:cNvSpPr txBox="1"/>
            <p:nvPr/>
          </p:nvSpPr>
          <p:spPr>
            <a:xfrm>
              <a:off x="6087272" y="4715864"/>
              <a:ext cx="2964273" cy="646331"/>
            </a:xfrm>
            <a:prstGeom prst="rect">
              <a:avLst/>
            </a:prstGeom>
            <a:noFill/>
          </p:spPr>
          <p:txBody>
            <a:bodyPr wrap="none" rtlCol="0">
              <a:spAutoFit/>
            </a:bodyPr>
            <a:lstStyle/>
            <a:p>
              <a:r>
                <a:rPr lang="en-US" sz="3600" dirty="0"/>
                <a:t>y  = 0.5x + 500</a:t>
              </a:r>
              <a:endParaRPr lang="en-US" sz="4400" baseline="-25000" dirty="0"/>
            </a:p>
          </p:txBody>
        </p:sp>
        <p:pic>
          <p:nvPicPr>
            <p:cNvPr id="10" name="Graphic 9" descr="Arrow: Counterclockwise curve">
              <a:extLst>
                <a:ext uri="{FF2B5EF4-FFF2-40B4-BE49-F238E27FC236}">
                  <a16:creationId xmlns:a16="http://schemas.microsoft.com/office/drawing/2014/main" id="{8C075E70-84AC-4F04-B1C7-5AF24D096B2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20725794" flipH="1" flipV="1">
              <a:off x="5253013" y="4253956"/>
              <a:ext cx="915155" cy="915155"/>
            </a:xfrm>
            <a:prstGeom prst="rect">
              <a:avLst/>
            </a:prstGeom>
          </p:spPr>
        </p:pic>
      </p:grpSp>
      <p:sp>
        <p:nvSpPr>
          <p:cNvPr id="3" name="Oval 2">
            <a:extLst>
              <a:ext uri="{FF2B5EF4-FFF2-40B4-BE49-F238E27FC236}">
                <a16:creationId xmlns:a16="http://schemas.microsoft.com/office/drawing/2014/main" id="{4A5C97DD-BB65-41D5-9AE6-0F033C47AC3E}"/>
              </a:ext>
            </a:extLst>
          </p:cNvPr>
          <p:cNvSpPr/>
          <p:nvPr/>
        </p:nvSpPr>
        <p:spPr>
          <a:xfrm>
            <a:off x="5122506" y="4907901"/>
            <a:ext cx="93306" cy="102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B89DEF7E-07BC-419A-8F4B-CE585CEC267C}"/>
              </a:ext>
            </a:extLst>
          </p:cNvPr>
          <p:cNvGrpSpPr/>
          <p:nvPr/>
        </p:nvGrpSpPr>
        <p:grpSpPr>
          <a:xfrm>
            <a:off x="5062523" y="4101504"/>
            <a:ext cx="2917326" cy="838674"/>
            <a:chOff x="5053177" y="1561433"/>
            <a:chExt cx="2917326" cy="838674"/>
          </a:xfrm>
        </p:grpSpPr>
        <p:pic>
          <p:nvPicPr>
            <p:cNvPr id="11" name="Graphic 10" descr="Arrow: Counterclockwise curve">
              <a:extLst>
                <a:ext uri="{FF2B5EF4-FFF2-40B4-BE49-F238E27FC236}">
                  <a16:creationId xmlns:a16="http://schemas.microsoft.com/office/drawing/2014/main" id="{10F1E3E4-1D1F-4E01-91D5-A4446D533DC5}"/>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3698135" flipH="1" flipV="1">
              <a:off x="5053177" y="1807679"/>
              <a:ext cx="592428" cy="592428"/>
            </a:xfrm>
            <a:prstGeom prst="rect">
              <a:avLst/>
            </a:prstGeom>
          </p:spPr>
        </p:pic>
        <p:sp>
          <p:nvSpPr>
            <p:cNvPr id="12" name="text">
              <a:extLst>
                <a:ext uri="{FF2B5EF4-FFF2-40B4-BE49-F238E27FC236}">
                  <a16:creationId xmlns:a16="http://schemas.microsoft.com/office/drawing/2014/main" id="{53EFD2F4-03FB-439C-913C-B4E7021BDB0F}"/>
                </a:ext>
              </a:extLst>
            </p:cNvPr>
            <p:cNvSpPr txBox="1"/>
            <p:nvPr/>
          </p:nvSpPr>
          <p:spPr>
            <a:xfrm>
              <a:off x="5493222" y="1561433"/>
              <a:ext cx="2477281" cy="646331"/>
            </a:xfrm>
            <a:prstGeom prst="rect">
              <a:avLst/>
            </a:prstGeom>
            <a:noFill/>
          </p:spPr>
          <p:txBody>
            <a:bodyPr wrap="none" rtlCol="0">
              <a:spAutoFit/>
            </a:bodyPr>
            <a:lstStyle/>
            <a:p>
              <a:r>
                <a:rPr lang="en-US" sz="3600" dirty="0"/>
                <a:t>point to test</a:t>
              </a:r>
              <a:endParaRPr lang="en-US" sz="4400" baseline="-25000" dirty="0"/>
            </a:p>
          </p:txBody>
        </p:sp>
      </p:grpSp>
      <p:grpSp>
        <p:nvGrpSpPr>
          <p:cNvPr id="13" name="weights">
            <a:extLst>
              <a:ext uri="{FF2B5EF4-FFF2-40B4-BE49-F238E27FC236}">
                <a16:creationId xmlns:a16="http://schemas.microsoft.com/office/drawing/2014/main" id="{6EEADFC7-459F-42B4-AD70-44D4F0CC446F}"/>
              </a:ext>
            </a:extLst>
          </p:cNvPr>
          <p:cNvGrpSpPr/>
          <p:nvPr/>
        </p:nvGrpSpPr>
        <p:grpSpPr>
          <a:xfrm>
            <a:off x="9127772" y="5530988"/>
            <a:ext cx="2594146" cy="954107"/>
            <a:chOff x="2577949" y="5900639"/>
            <a:chExt cx="2594146" cy="954107"/>
          </a:xfrm>
        </p:grpSpPr>
        <p:pic>
          <p:nvPicPr>
            <p:cNvPr id="14" name="Graphic 13" descr="Arrow: Counterclockwise curve">
              <a:extLst>
                <a:ext uri="{FF2B5EF4-FFF2-40B4-BE49-F238E27FC236}">
                  <a16:creationId xmlns:a16="http://schemas.microsoft.com/office/drawing/2014/main" id="{28911310-DBC1-4055-88B7-F343CBD729E1}"/>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2655656" flipV="1">
              <a:off x="2577949" y="6158283"/>
              <a:ext cx="693165" cy="693165"/>
            </a:xfrm>
            <a:prstGeom prst="rect">
              <a:avLst/>
            </a:prstGeom>
          </p:spPr>
        </p:pic>
        <p:sp>
          <p:nvSpPr>
            <p:cNvPr id="15" name="TextBox 14">
              <a:extLst>
                <a:ext uri="{FF2B5EF4-FFF2-40B4-BE49-F238E27FC236}">
                  <a16:creationId xmlns:a16="http://schemas.microsoft.com/office/drawing/2014/main" id="{2F7EFDB0-1F18-4215-8641-C76E631919B5}"/>
                </a:ext>
              </a:extLst>
            </p:cNvPr>
            <p:cNvSpPr txBox="1"/>
            <p:nvPr/>
          </p:nvSpPr>
          <p:spPr>
            <a:xfrm>
              <a:off x="3151029" y="5900639"/>
              <a:ext cx="2021066" cy="954107"/>
            </a:xfrm>
            <a:prstGeom prst="rect">
              <a:avLst/>
            </a:prstGeom>
            <a:noFill/>
          </p:spPr>
          <p:txBody>
            <a:bodyPr wrap="none" rtlCol="0">
              <a:spAutoFit/>
            </a:bodyPr>
            <a:lstStyle/>
            <a:p>
              <a:r>
                <a:rPr lang="en-US" sz="2800" dirty="0"/>
                <a:t>1</a:t>
              </a:r>
              <a:r>
                <a:rPr lang="en-US" sz="2800" baseline="30000" dirty="0"/>
                <a:t>st</a:t>
              </a:r>
              <a:r>
                <a:rPr lang="en-US" sz="2800" dirty="0"/>
                <a:t> input – </a:t>
              </a:r>
            </a:p>
            <a:p>
              <a:r>
                <a:rPr lang="en-US" sz="2800" dirty="0"/>
                <a:t>x-coordinate</a:t>
              </a:r>
            </a:p>
          </p:txBody>
        </p:sp>
      </p:grpSp>
      <p:grpSp>
        <p:nvGrpSpPr>
          <p:cNvPr id="16" name="weights">
            <a:extLst>
              <a:ext uri="{FF2B5EF4-FFF2-40B4-BE49-F238E27FC236}">
                <a16:creationId xmlns:a16="http://schemas.microsoft.com/office/drawing/2014/main" id="{DBAB652C-7001-4450-9D22-C3BDBBCDC023}"/>
              </a:ext>
            </a:extLst>
          </p:cNvPr>
          <p:cNvGrpSpPr/>
          <p:nvPr/>
        </p:nvGrpSpPr>
        <p:grpSpPr>
          <a:xfrm>
            <a:off x="787671" y="1534701"/>
            <a:ext cx="2203786" cy="1375666"/>
            <a:chOff x="3151029" y="5900639"/>
            <a:chExt cx="2203786" cy="1375666"/>
          </a:xfrm>
        </p:grpSpPr>
        <p:pic>
          <p:nvPicPr>
            <p:cNvPr id="17" name="Graphic 16" descr="Arrow: Counterclockwise curve">
              <a:extLst>
                <a:ext uri="{FF2B5EF4-FFF2-40B4-BE49-F238E27FC236}">
                  <a16:creationId xmlns:a16="http://schemas.microsoft.com/office/drawing/2014/main" id="{3F209566-E7AF-41D5-ADFE-00B510D86EF1}"/>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7997139">
              <a:off x="4661650" y="6583140"/>
              <a:ext cx="693165" cy="693165"/>
            </a:xfrm>
            <a:prstGeom prst="rect">
              <a:avLst/>
            </a:prstGeom>
          </p:spPr>
        </p:pic>
        <p:sp>
          <p:nvSpPr>
            <p:cNvPr id="18" name="TextBox 17">
              <a:extLst>
                <a:ext uri="{FF2B5EF4-FFF2-40B4-BE49-F238E27FC236}">
                  <a16:creationId xmlns:a16="http://schemas.microsoft.com/office/drawing/2014/main" id="{290F0D35-9FB1-4F14-BFD3-3A736C802A58}"/>
                </a:ext>
              </a:extLst>
            </p:cNvPr>
            <p:cNvSpPr txBox="1"/>
            <p:nvPr/>
          </p:nvSpPr>
          <p:spPr>
            <a:xfrm>
              <a:off x="3151029" y="5900639"/>
              <a:ext cx="2027478" cy="954107"/>
            </a:xfrm>
            <a:prstGeom prst="rect">
              <a:avLst/>
            </a:prstGeom>
            <a:noFill/>
          </p:spPr>
          <p:txBody>
            <a:bodyPr wrap="none" rtlCol="0">
              <a:spAutoFit/>
            </a:bodyPr>
            <a:lstStyle/>
            <a:p>
              <a:r>
                <a:rPr lang="en-US" sz="2800" dirty="0"/>
                <a:t>2</a:t>
              </a:r>
              <a:r>
                <a:rPr lang="en-US" sz="2800" baseline="30000" dirty="0"/>
                <a:t>nd</a:t>
              </a:r>
              <a:r>
                <a:rPr lang="en-US" sz="2800" dirty="0"/>
                <a:t> input – </a:t>
              </a:r>
            </a:p>
            <a:p>
              <a:r>
                <a:rPr lang="en-US" sz="2800" dirty="0"/>
                <a:t>y-coordinate</a:t>
              </a:r>
            </a:p>
          </p:txBody>
        </p:sp>
      </p:grpSp>
    </p:spTree>
    <p:extLst>
      <p:ext uri="{BB962C8B-B14F-4D97-AF65-F5344CB8AC3E}">
        <p14:creationId xmlns:p14="http://schemas.microsoft.com/office/powerpoint/2010/main" val="363328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ppt_x"/>
                                          </p:val>
                                        </p:tav>
                                        <p:tav tm="100000">
                                          <p:val>
                                            <p:strVal val="#ppt_x"/>
                                          </p:val>
                                        </p:tav>
                                      </p:tavLst>
                                    </p:anim>
                                    <p:anim calcmode="lin" valueType="num">
                                      <p:cBhvr additive="base">
                                        <p:cTn id="12" dur="10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1000" fill="hold"/>
                                        <p:tgtEl>
                                          <p:spTgt spid="16"/>
                                        </p:tgtEl>
                                        <p:attrNameLst>
                                          <p:attrName>ppt_x</p:attrName>
                                        </p:attrNameLst>
                                      </p:cBhvr>
                                      <p:tavLst>
                                        <p:tav tm="0">
                                          <p:val>
                                            <p:strVal val="#ppt_x"/>
                                          </p:val>
                                        </p:tav>
                                        <p:tav tm="100000">
                                          <p:val>
                                            <p:strVal val="#ppt_x"/>
                                          </p:val>
                                        </p:tav>
                                      </p:tavLst>
                                    </p:anim>
                                    <p:anim calcmode="lin" valueType="num">
                                      <p:cBhvr additive="base">
                                        <p:cTn id="17"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607762E-A8CB-4AD3-BD3D-9E6988B08604}"/>
              </a:ext>
            </a:extLst>
          </p:cNvPr>
          <p:cNvSpPr/>
          <p:nvPr/>
        </p:nvSpPr>
        <p:spPr>
          <a:xfrm>
            <a:off x="4099249" y="2272004"/>
            <a:ext cx="3993502" cy="2313992"/>
          </a:xfrm>
          <a:prstGeom prst="ellipse">
            <a:avLst/>
          </a:prstGeom>
          <a:solidFill>
            <a:schemeClr val="accent1">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Arrow Connector 3">
            <a:extLst>
              <a:ext uri="{FF2B5EF4-FFF2-40B4-BE49-F238E27FC236}">
                <a16:creationId xmlns:a16="http://schemas.microsoft.com/office/drawing/2014/main" id="{F1D393E5-C876-4FE1-94B7-2DEEC9B5F388}"/>
              </a:ext>
            </a:extLst>
          </p:cNvPr>
          <p:cNvCxnSpPr>
            <a:stCxn id="2" idx="6"/>
          </p:cNvCxnSpPr>
          <p:nvPr/>
        </p:nvCxnSpPr>
        <p:spPr>
          <a:xfrm>
            <a:off x="8092751" y="3429000"/>
            <a:ext cx="184435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node divider">
            <a:extLst>
              <a:ext uri="{FF2B5EF4-FFF2-40B4-BE49-F238E27FC236}">
                <a16:creationId xmlns:a16="http://schemas.microsoft.com/office/drawing/2014/main" id="{23D96383-F792-49B6-AB29-BD05DD23B80F}"/>
              </a:ext>
            </a:extLst>
          </p:cNvPr>
          <p:cNvCxnSpPr>
            <a:stCxn id="2" idx="0"/>
            <a:endCxn id="2" idx="4"/>
          </p:cNvCxnSpPr>
          <p:nvPr/>
        </p:nvCxnSpPr>
        <p:spPr>
          <a:xfrm>
            <a:off x="6096000" y="2272004"/>
            <a:ext cx="0" cy="2313992"/>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summation symbol">
            <a:extLst>
              <a:ext uri="{FF2B5EF4-FFF2-40B4-BE49-F238E27FC236}">
                <a16:creationId xmlns:a16="http://schemas.microsoft.com/office/drawing/2014/main" id="{478EF2D6-AEA9-4AA8-B482-B2E7E2929599}"/>
              </a:ext>
            </a:extLst>
          </p:cNvPr>
          <p:cNvSpPr txBox="1"/>
          <p:nvPr/>
        </p:nvSpPr>
        <p:spPr>
          <a:xfrm>
            <a:off x="4770452" y="2767280"/>
            <a:ext cx="654346" cy="1323439"/>
          </a:xfrm>
          <a:prstGeom prst="rect">
            <a:avLst/>
          </a:prstGeom>
          <a:noFill/>
        </p:spPr>
        <p:txBody>
          <a:bodyPr wrap="none" rtlCol="0">
            <a:spAutoFit/>
          </a:bodyPr>
          <a:lstStyle/>
          <a:p>
            <a:r>
              <a:rPr lang="el-GR" sz="8000" dirty="0"/>
              <a:t>Σ</a:t>
            </a:r>
            <a:endParaRPr lang="en-US" sz="8000" dirty="0"/>
          </a:p>
        </p:txBody>
      </p:sp>
      <p:cxnSp>
        <p:nvCxnSpPr>
          <p:cNvPr id="13" name="Straight Arrow Connector 12">
            <a:extLst>
              <a:ext uri="{FF2B5EF4-FFF2-40B4-BE49-F238E27FC236}">
                <a16:creationId xmlns:a16="http://schemas.microsoft.com/office/drawing/2014/main" id="{A799E481-9039-4A80-840D-5213D168ED21}"/>
              </a:ext>
            </a:extLst>
          </p:cNvPr>
          <p:cNvCxnSpPr>
            <a:cxnSpLocks/>
          </p:cNvCxnSpPr>
          <p:nvPr/>
        </p:nvCxnSpPr>
        <p:spPr>
          <a:xfrm flipV="1">
            <a:off x="2284521" y="4069885"/>
            <a:ext cx="2113100" cy="1231086"/>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ep symbol">
            <a:extLst>
              <a:ext uri="{FF2B5EF4-FFF2-40B4-BE49-F238E27FC236}">
                <a16:creationId xmlns:a16="http://schemas.microsoft.com/office/drawing/2014/main" id="{303E8858-DFDE-485B-820F-B7FB90E46CE2}"/>
              </a:ext>
            </a:extLst>
          </p:cNvPr>
          <p:cNvCxnSpPr>
            <a:cxnSpLocks/>
          </p:cNvCxnSpPr>
          <p:nvPr/>
        </p:nvCxnSpPr>
        <p:spPr>
          <a:xfrm flipV="1">
            <a:off x="6578081" y="3144416"/>
            <a:ext cx="746449" cy="569166"/>
          </a:xfrm>
          <a:prstGeom prst="bentConnector3">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7F09429-0594-42B4-82A5-B24609C66315}"/>
              </a:ext>
            </a:extLst>
          </p:cNvPr>
          <p:cNvCxnSpPr>
            <a:cxnSpLocks/>
          </p:cNvCxnSpPr>
          <p:nvPr/>
        </p:nvCxnSpPr>
        <p:spPr>
          <a:xfrm>
            <a:off x="2284521" y="1800808"/>
            <a:ext cx="2190912" cy="954432"/>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 name="input variables">
            <a:extLst>
              <a:ext uri="{FF2B5EF4-FFF2-40B4-BE49-F238E27FC236}">
                <a16:creationId xmlns:a16="http://schemas.microsoft.com/office/drawing/2014/main" id="{E65095B9-356F-4B29-A89B-3B3803BA9C83}"/>
              </a:ext>
            </a:extLst>
          </p:cNvPr>
          <p:cNvGrpSpPr/>
          <p:nvPr/>
        </p:nvGrpSpPr>
        <p:grpSpPr>
          <a:xfrm>
            <a:off x="1543757" y="1308237"/>
            <a:ext cx="669410" cy="4241527"/>
            <a:chOff x="1543757" y="1308237"/>
            <a:chExt cx="669410" cy="4241527"/>
          </a:xfrm>
        </p:grpSpPr>
        <p:sp>
          <p:nvSpPr>
            <p:cNvPr id="45" name="TextBox 44">
              <a:extLst>
                <a:ext uri="{FF2B5EF4-FFF2-40B4-BE49-F238E27FC236}">
                  <a16:creationId xmlns:a16="http://schemas.microsoft.com/office/drawing/2014/main" id="{6E36D63E-70F6-45CC-A576-53B51BC624EF}"/>
                </a:ext>
              </a:extLst>
            </p:cNvPr>
            <p:cNvSpPr txBox="1"/>
            <p:nvPr/>
          </p:nvSpPr>
          <p:spPr>
            <a:xfrm>
              <a:off x="1543757" y="1308237"/>
              <a:ext cx="659155" cy="830997"/>
            </a:xfrm>
            <a:prstGeom prst="rect">
              <a:avLst/>
            </a:prstGeom>
            <a:noFill/>
          </p:spPr>
          <p:txBody>
            <a:bodyPr wrap="none" rtlCol="0">
              <a:spAutoFit/>
            </a:bodyPr>
            <a:lstStyle/>
            <a:p>
              <a:r>
                <a:rPr lang="en-US" sz="4800" dirty="0"/>
                <a:t>x</a:t>
              </a:r>
              <a:r>
                <a:rPr lang="en-US" sz="4800" baseline="-25000" dirty="0"/>
                <a:t>1</a:t>
              </a:r>
            </a:p>
          </p:txBody>
        </p:sp>
        <p:sp>
          <p:nvSpPr>
            <p:cNvPr id="48" name="TextBox 47">
              <a:extLst>
                <a:ext uri="{FF2B5EF4-FFF2-40B4-BE49-F238E27FC236}">
                  <a16:creationId xmlns:a16="http://schemas.microsoft.com/office/drawing/2014/main" id="{6447DE84-A0D6-4277-9FBD-066EA01108D3}"/>
                </a:ext>
              </a:extLst>
            </p:cNvPr>
            <p:cNvSpPr txBox="1"/>
            <p:nvPr/>
          </p:nvSpPr>
          <p:spPr>
            <a:xfrm>
              <a:off x="1554012" y="4718767"/>
              <a:ext cx="659155" cy="830997"/>
            </a:xfrm>
            <a:prstGeom prst="rect">
              <a:avLst/>
            </a:prstGeom>
            <a:noFill/>
          </p:spPr>
          <p:txBody>
            <a:bodyPr wrap="none" rtlCol="0">
              <a:spAutoFit/>
            </a:bodyPr>
            <a:lstStyle/>
            <a:p>
              <a:r>
                <a:rPr lang="en-US" sz="4800" dirty="0"/>
                <a:t>x</a:t>
              </a:r>
              <a:r>
                <a:rPr lang="en-US" sz="4800" baseline="-25000" dirty="0"/>
                <a:t>3</a:t>
              </a:r>
            </a:p>
          </p:txBody>
        </p:sp>
      </p:grpSp>
      <p:sp>
        <p:nvSpPr>
          <p:cNvPr id="50" name="output variable">
            <a:extLst>
              <a:ext uri="{FF2B5EF4-FFF2-40B4-BE49-F238E27FC236}">
                <a16:creationId xmlns:a16="http://schemas.microsoft.com/office/drawing/2014/main" id="{BAA6C886-3C19-4C62-BEC5-A79A5B838B80}"/>
              </a:ext>
            </a:extLst>
          </p:cNvPr>
          <p:cNvSpPr txBox="1"/>
          <p:nvPr/>
        </p:nvSpPr>
        <p:spPr>
          <a:xfrm>
            <a:off x="9994198" y="2879461"/>
            <a:ext cx="463588" cy="830997"/>
          </a:xfrm>
          <a:prstGeom prst="rect">
            <a:avLst/>
          </a:prstGeom>
          <a:noFill/>
        </p:spPr>
        <p:txBody>
          <a:bodyPr wrap="none" rtlCol="0">
            <a:spAutoFit/>
          </a:bodyPr>
          <a:lstStyle/>
          <a:p>
            <a:r>
              <a:rPr lang="en-US" sz="4800" dirty="0"/>
              <a:t>y</a:t>
            </a:r>
            <a:endParaRPr lang="en-US" sz="4800" baseline="-25000" dirty="0"/>
          </a:p>
        </p:txBody>
      </p:sp>
      <p:grpSp>
        <p:nvGrpSpPr>
          <p:cNvPr id="7" name="inputs">
            <a:extLst>
              <a:ext uri="{FF2B5EF4-FFF2-40B4-BE49-F238E27FC236}">
                <a16:creationId xmlns:a16="http://schemas.microsoft.com/office/drawing/2014/main" id="{7CC8B52A-2DE5-4604-ADEF-D5AA83E7B746}"/>
              </a:ext>
            </a:extLst>
          </p:cNvPr>
          <p:cNvGrpSpPr/>
          <p:nvPr/>
        </p:nvGrpSpPr>
        <p:grpSpPr>
          <a:xfrm>
            <a:off x="282081" y="1400783"/>
            <a:ext cx="1277187" cy="4148980"/>
            <a:chOff x="282081" y="512333"/>
            <a:chExt cx="1277187" cy="5833334"/>
          </a:xfrm>
        </p:grpSpPr>
        <p:sp>
          <p:nvSpPr>
            <p:cNvPr id="62" name="Left Brace 61">
              <a:extLst>
                <a:ext uri="{FF2B5EF4-FFF2-40B4-BE49-F238E27FC236}">
                  <a16:creationId xmlns:a16="http://schemas.microsoft.com/office/drawing/2014/main" id="{7DA8FF88-BCFB-401D-B66A-6B0400BC9D1F}"/>
                </a:ext>
              </a:extLst>
            </p:cNvPr>
            <p:cNvSpPr/>
            <p:nvPr/>
          </p:nvSpPr>
          <p:spPr>
            <a:xfrm>
              <a:off x="1070632" y="512333"/>
              <a:ext cx="488636" cy="5833334"/>
            </a:xfrm>
            <a:prstGeom prst="leftBrace">
              <a:avLst>
                <a:gd name="adj1" fmla="val 132452"/>
                <a:gd name="adj2"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a:extLst>
                <a:ext uri="{FF2B5EF4-FFF2-40B4-BE49-F238E27FC236}">
                  <a16:creationId xmlns:a16="http://schemas.microsoft.com/office/drawing/2014/main" id="{5C43ED60-25EC-4F5D-8259-147654C51445}"/>
                </a:ext>
              </a:extLst>
            </p:cNvPr>
            <p:cNvSpPr txBox="1"/>
            <p:nvPr/>
          </p:nvSpPr>
          <p:spPr>
            <a:xfrm rot="16200000">
              <a:off x="-344943" y="3228928"/>
              <a:ext cx="1900380" cy="646331"/>
            </a:xfrm>
            <a:prstGeom prst="rect">
              <a:avLst/>
            </a:prstGeom>
            <a:noFill/>
          </p:spPr>
          <p:txBody>
            <a:bodyPr wrap="none" rtlCol="0">
              <a:spAutoFit/>
            </a:bodyPr>
            <a:lstStyle/>
            <a:p>
              <a:r>
                <a:rPr lang="en-US" sz="3600" dirty="0"/>
                <a:t>inputs</a:t>
              </a:r>
            </a:p>
          </p:txBody>
        </p:sp>
      </p:grpSp>
      <p:sp>
        <p:nvSpPr>
          <p:cNvPr id="64" name="output">
            <a:extLst>
              <a:ext uri="{FF2B5EF4-FFF2-40B4-BE49-F238E27FC236}">
                <a16:creationId xmlns:a16="http://schemas.microsoft.com/office/drawing/2014/main" id="{C121EDEF-86CC-485B-B3EA-D07B64FCE677}"/>
              </a:ext>
            </a:extLst>
          </p:cNvPr>
          <p:cNvSpPr txBox="1"/>
          <p:nvPr/>
        </p:nvSpPr>
        <p:spPr>
          <a:xfrm>
            <a:off x="9494862" y="2563831"/>
            <a:ext cx="1462260" cy="646331"/>
          </a:xfrm>
          <a:prstGeom prst="rect">
            <a:avLst/>
          </a:prstGeom>
          <a:noFill/>
        </p:spPr>
        <p:txBody>
          <a:bodyPr wrap="none" rtlCol="0">
            <a:spAutoFit/>
          </a:bodyPr>
          <a:lstStyle/>
          <a:p>
            <a:r>
              <a:rPr lang="en-US" sz="3600" dirty="0"/>
              <a:t>output</a:t>
            </a:r>
          </a:p>
        </p:txBody>
      </p:sp>
      <p:grpSp>
        <p:nvGrpSpPr>
          <p:cNvPr id="57" name="weights">
            <a:extLst>
              <a:ext uri="{FF2B5EF4-FFF2-40B4-BE49-F238E27FC236}">
                <a16:creationId xmlns:a16="http://schemas.microsoft.com/office/drawing/2014/main" id="{50FB0871-4966-4FCB-9A67-BBED46E1BACD}"/>
              </a:ext>
            </a:extLst>
          </p:cNvPr>
          <p:cNvGrpSpPr/>
          <p:nvPr/>
        </p:nvGrpSpPr>
        <p:grpSpPr>
          <a:xfrm>
            <a:off x="1649244" y="5586970"/>
            <a:ext cx="2945725" cy="957254"/>
            <a:chOff x="2723133" y="5562961"/>
            <a:chExt cx="2945725" cy="957254"/>
          </a:xfrm>
        </p:grpSpPr>
        <p:pic>
          <p:nvPicPr>
            <p:cNvPr id="73" name="Graphic 72" descr="Arrow: Counterclockwise curve">
              <a:extLst>
                <a:ext uri="{FF2B5EF4-FFF2-40B4-BE49-F238E27FC236}">
                  <a16:creationId xmlns:a16="http://schemas.microsoft.com/office/drawing/2014/main" id="{DF43F800-8F13-409A-890D-9BE2575CBA9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8013434" flipV="1">
              <a:off x="2723133" y="5562961"/>
              <a:ext cx="693165" cy="693165"/>
            </a:xfrm>
            <a:prstGeom prst="rect">
              <a:avLst/>
            </a:prstGeom>
          </p:spPr>
        </p:pic>
        <p:sp>
          <p:nvSpPr>
            <p:cNvPr id="74" name="TextBox 73">
              <a:extLst>
                <a:ext uri="{FF2B5EF4-FFF2-40B4-BE49-F238E27FC236}">
                  <a16:creationId xmlns:a16="http://schemas.microsoft.com/office/drawing/2014/main" id="{57382632-E897-4BF8-8765-698760AC14DE}"/>
                </a:ext>
              </a:extLst>
            </p:cNvPr>
            <p:cNvSpPr txBox="1"/>
            <p:nvPr/>
          </p:nvSpPr>
          <p:spPr>
            <a:xfrm>
              <a:off x="3104951" y="5996995"/>
              <a:ext cx="2563907" cy="523220"/>
            </a:xfrm>
            <a:prstGeom prst="rect">
              <a:avLst/>
            </a:prstGeom>
            <a:noFill/>
          </p:spPr>
          <p:txBody>
            <a:bodyPr wrap="none" rtlCol="0">
              <a:spAutoFit/>
            </a:bodyPr>
            <a:lstStyle/>
            <a:p>
              <a:r>
                <a:rPr lang="en-US" sz="2800" dirty="0"/>
                <a:t>bias (always = 1)</a:t>
              </a:r>
            </a:p>
          </p:txBody>
        </p:sp>
      </p:grpSp>
      <p:grpSp>
        <p:nvGrpSpPr>
          <p:cNvPr id="75" name="weights">
            <a:extLst>
              <a:ext uri="{FF2B5EF4-FFF2-40B4-BE49-F238E27FC236}">
                <a16:creationId xmlns:a16="http://schemas.microsoft.com/office/drawing/2014/main" id="{45F7CEAC-F6EF-4196-A271-99B393BC7C18}"/>
              </a:ext>
            </a:extLst>
          </p:cNvPr>
          <p:cNvGrpSpPr/>
          <p:nvPr/>
        </p:nvGrpSpPr>
        <p:grpSpPr>
          <a:xfrm>
            <a:off x="1609296" y="539703"/>
            <a:ext cx="2359551" cy="1059054"/>
            <a:chOff x="2976931" y="5813303"/>
            <a:chExt cx="2359551" cy="1059054"/>
          </a:xfrm>
        </p:grpSpPr>
        <p:pic>
          <p:nvPicPr>
            <p:cNvPr id="76" name="Graphic 75" descr="Arrow: Counterclockwise curve">
              <a:extLst>
                <a:ext uri="{FF2B5EF4-FFF2-40B4-BE49-F238E27FC236}">
                  <a16:creationId xmlns:a16="http://schemas.microsoft.com/office/drawing/2014/main" id="{6FF31F91-EDC9-4EFD-9FE2-DA4E31449472}"/>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3586566">
              <a:off x="2976931" y="6179192"/>
              <a:ext cx="693165" cy="693165"/>
            </a:xfrm>
            <a:prstGeom prst="rect">
              <a:avLst/>
            </a:prstGeom>
          </p:spPr>
        </p:pic>
        <p:sp>
          <p:nvSpPr>
            <p:cNvPr id="77" name="TextBox 76">
              <a:extLst>
                <a:ext uri="{FF2B5EF4-FFF2-40B4-BE49-F238E27FC236}">
                  <a16:creationId xmlns:a16="http://schemas.microsoft.com/office/drawing/2014/main" id="{826E10B2-BA4C-4DA3-A5DB-8A8A7A241498}"/>
                </a:ext>
              </a:extLst>
            </p:cNvPr>
            <p:cNvSpPr txBox="1"/>
            <p:nvPr/>
          </p:nvSpPr>
          <p:spPr>
            <a:xfrm>
              <a:off x="3315416" y="5813303"/>
              <a:ext cx="2021066" cy="523220"/>
            </a:xfrm>
            <a:prstGeom prst="rect">
              <a:avLst/>
            </a:prstGeom>
            <a:noFill/>
          </p:spPr>
          <p:txBody>
            <a:bodyPr wrap="none" rtlCol="0">
              <a:spAutoFit/>
            </a:bodyPr>
            <a:lstStyle/>
            <a:p>
              <a:r>
                <a:rPr lang="en-US" sz="2800" dirty="0"/>
                <a:t>x-coordinate</a:t>
              </a:r>
            </a:p>
          </p:txBody>
        </p:sp>
      </p:grpSp>
      <p:sp>
        <p:nvSpPr>
          <p:cNvPr id="29" name="TextBox 28">
            <a:extLst>
              <a:ext uri="{FF2B5EF4-FFF2-40B4-BE49-F238E27FC236}">
                <a16:creationId xmlns:a16="http://schemas.microsoft.com/office/drawing/2014/main" id="{9B36C50F-8AD1-4D03-B0AE-6F249BFA61E2}"/>
              </a:ext>
            </a:extLst>
          </p:cNvPr>
          <p:cNvSpPr txBox="1"/>
          <p:nvPr/>
        </p:nvSpPr>
        <p:spPr>
          <a:xfrm>
            <a:off x="1538647" y="3050443"/>
            <a:ext cx="659155" cy="830997"/>
          </a:xfrm>
          <a:prstGeom prst="rect">
            <a:avLst/>
          </a:prstGeom>
          <a:noFill/>
        </p:spPr>
        <p:txBody>
          <a:bodyPr wrap="none" rtlCol="0">
            <a:spAutoFit/>
          </a:bodyPr>
          <a:lstStyle/>
          <a:p>
            <a:r>
              <a:rPr lang="en-US" sz="4800" dirty="0"/>
              <a:t>x</a:t>
            </a:r>
            <a:r>
              <a:rPr lang="en-US" sz="4800" baseline="-25000" dirty="0"/>
              <a:t>2</a:t>
            </a:r>
          </a:p>
        </p:txBody>
      </p:sp>
      <p:cxnSp>
        <p:nvCxnSpPr>
          <p:cNvPr id="30" name="Straight Arrow Connector 29">
            <a:extLst>
              <a:ext uri="{FF2B5EF4-FFF2-40B4-BE49-F238E27FC236}">
                <a16:creationId xmlns:a16="http://schemas.microsoft.com/office/drawing/2014/main" id="{E1573B3C-CF41-411C-850E-869FAC2F00F3}"/>
              </a:ext>
            </a:extLst>
          </p:cNvPr>
          <p:cNvCxnSpPr>
            <a:cxnSpLocks/>
            <a:stCxn id="29" idx="3"/>
            <a:endCxn id="2" idx="2"/>
          </p:cNvCxnSpPr>
          <p:nvPr/>
        </p:nvCxnSpPr>
        <p:spPr>
          <a:xfrm flipV="1">
            <a:off x="2197802" y="3429000"/>
            <a:ext cx="1901447" cy="36942"/>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9F128E3-D976-4C77-823A-456DEA2F52AB}"/>
              </a:ext>
            </a:extLst>
          </p:cNvPr>
          <p:cNvGrpSpPr/>
          <p:nvPr/>
        </p:nvGrpSpPr>
        <p:grpSpPr>
          <a:xfrm>
            <a:off x="2642171" y="1505299"/>
            <a:ext cx="642157" cy="3289288"/>
            <a:chOff x="2642171" y="1505299"/>
            <a:chExt cx="642157" cy="3289288"/>
          </a:xfrm>
        </p:grpSpPr>
        <p:grpSp>
          <p:nvGrpSpPr>
            <p:cNvPr id="10" name="weight variables">
              <a:extLst>
                <a:ext uri="{FF2B5EF4-FFF2-40B4-BE49-F238E27FC236}">
                  <a16:creationId xmlns:a16="http://schemas.microsoft.com/office/drawing/2014/main" id="{C7768F97-9A35-4E95-BC65-C33C1B9C1D08}"/>
                </a:ext>
              </a:extLst>
            </p:cNvPr>
            <p:cNvGrpSpPr/>
            <p:nvPr/>
          </p:nvGrpSpPr>
          <p:grpSpPr>
            <a:xfrm>
              <a:off x="2649057" y="1505299"/>
              <a:ext cx="635271" cy="3289288"/>
              <a:chOff x="2649057" y="1505299"/>
              <a:chExt cx="635271" cy="3289288"/>
            </a:xfrm>
          </p:grpSpPr>
          <p:sp>
            <p:nvSpPr>
              <p:cNvPr id="52" name="TextBox 51">
                <a:extLst>
                  <a:ext uri="{FF2B5EF4-FFF2-40B4-BE49-F238E27FC236}">
                    <a16:creationId xmlns:a16="http://schemas.microsoft.com/office/drawing/2014/main" id="{5305D105-4CF9-4718-B8D6-53B5FA2A4CA9}"/>
                  </a:ext>
                </a:extLst>
              </p:cNvPr>
              <p:cNvSpPr txBox="1"/>
              <p:nvPr/>
            </p:nvSpPr>
            <p:spPr>
              <a:xfrm>
                <a:off x="2649057" y="1505299"/>
                <a:ext cx="617477"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1</a:t>
                </a:r>
              </a:p>
            </p:txBody>
          </p:sp>
          <p:sp>
            <p:nvSpPr>
              <p:cNvPr id="55" name="TextBox 54">
                <a:extLst>
                  <a:ext uri="{FF2B5EF4-FFF2-40B4-BE49-F238E27FC236}">
                    <a16:creationId xmlns:a16="http://schemas.microsoft.com/office/drawing/2014/main" id="{AB3F375A-FEB9-4400-A78E-ABD9A5BACBE5}"/>
                  </a:ext>
                </a:extLst>
              </p:cNvPr>
              <p:cNvSpPr txBox="1"/>
              <p:nvPr/>
            </p:nvSpPr>
            <p:spPr>
              <a:xfrm>
                <a:off x="2666851" y="4209812"/>
                <a:ext cx="617477"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3</a:t>
                </a:r>
              </a:p>
            </p:txBody>
          </p:sp>
        </p:grpSp>
        <p:sp>
          <p:nvSpPr>
            <p:cNvPr id="32" name="TextBox 31">
              <a:extLst>
                <a:ext uri="{FF2B5EF4-FFF2-40B4-BE49-F238E27FC236}">
                  <a16:creationId xmlns:a16="http://schemas.microsoft.com/office/drawing/2014/main" id="{C995EB0B-4FF8-41AC-8632-C05F796E787F}"/>
                </a:ext>
              </a:extLst>
            </p:cNvPr>
            <p:cNvSpPr txBox="1"/>
            <p:nvPr/>
          </p:nvSpPr>
          <p:spPr>
            <a:xfrm>
              <a:off x="2642171" y="2851677"/>
              <a:ext cx="617477" cy="584775"/>
            </a:xfrm>
            <a:prstGeom prst="rect">
              <a:avLst/>
            </a:prstGeom>
            <a:noFill/>
          </p:spPr>
          <p:txBody>
            <a:bodyPr wrap="none" rtlCol="0">
              <a:spAutoFit/>
            </a:bodyPr>
            <a:lstStyle/>
            <a:p>
              <a:r>
                <a:rPr lang="en-US" sz="3200" dirty="0">
                  <a:solidFill>
                    <a:schemeClr val="tx2">
                      <a:lumMod val="75000"/>
                    </a:schemeClr>
                  </a:solidFill>
                </a:rPr>
                <a:t>w</a:t>
              </a:r>
              <a:r>
                <a:rPr lang="en-US" sz="3200" baseline="-25000" dirty="0">
                  <a:solidFill>
                    <a:schemeClr val="tx2">
                      <a:lumMod val="75000"/>
                    </a:schemeClr>
                  </a:solidFill>
                </a:rPr>
                <a:t>2</a:t>
              </a:r>
            </a:p>
          </p:txBody>
        </p:sp>
      </p:grpSp>
      <p:grpSp>
        <p:nvGrpSpPr>
          <p:cNvPr id="34" name="weights">
            <a:extLst>
              <a:ext uri="{FF2B5EF4-FFF2-40B4-BE49-F238E27FC236}">
                <a16:creationId xmlns:a16="http://schemas.microsoft.com/office/drawing/2014/main" id="{97F3B4BB-9F7C-4610-BFF3-74C365DE978E}"/>
              </a:ext>
            </a:extLst>
          </p:cNvPr>
          <p:cNvGrpSpPr/>
          <p:nvPr/>
        </p:nvGrpSpPr>
        <p:grpSpPr>
          <a:xfrm>
            <a:off x="1548287" y="2449605"/>
            <a:ext cx="2521110" cy="923916"/>
            <a:chOff x="2611319" y="5996995"/>
            <a:chExt cx="2521110" cy="923916"/>
          </a:xfrm>
        </p:grpSpPr>
        <p:pic>
          <p:nvPicPr>
            <p:cNvPr id="35" name="Graphic 34" descr="Arrow: Counterclockwise curve">
              <a:extLst>
                <a:ext uri="{FF2B5EF4-FFF2-40B4-BE49-F238E27FC236}">
                  <a16:creationId xmlns:a16="http://schemas.microsoft.com/office/drawing/2014/main" id="{2C59A782-2CA7-45F6-A6E1-5B776CB5E34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3586566">
              <a:off x="2611319" y="6227746"/>
              <a:ext cx="693165" cy="693165"/>
            </a:xfrm>
            <a:prstGeom prst="rect">
              <a:avLst/>
            </a:prstGeom>
          </p:spPr>
        </p:pic>
        <p:sp>
          <p:nvSpPr>
            <p:cNvPr id="36" name="TextBox 35">
              <a:extLst>
                <a:ext uri="{FF2B5EF4-FFF2-40B4-BE49-F238E27FC236}">
                  <a16:creationId xmlns:a16="http://schemas.microsoft.com/office/drawing/2014/main" id="{EBC14526-4F7C-453F-BB16-B16DC090F11A}"/>
                </a:ext>
              </a:extLst>
            </p:cNvPr>
            <p:cNvSpPr txBox="1"/>
            <p:nvPr/>
          </p:nvSpPr>
          <p:spPr>
            <a:xfrm>
              <a:off x="3104951" y="5996995"/>
              <a:ext cx="2027478" cy="523220"/>
            </a:xfrm>
            <a:prstGeom prst="rect">
              <a:avLst/>
            </a:prstGeom>
            <a:noFill/>
          </p:spPr>
          <p:txBody>
            <a:bodyPr wrap="none" rtlCol="0">
              <a:spAutoFit/>
            </a:bodyPr>
            <a:lstStyle/>
            <a:p>
              <a:r>
                <a:rPr lang="en-US" sz="2800" dirty="0"/>
                <a:t>y-coordinate</a:t>
              </a:r>
            </a:p>
          </p:txBody>
        </p:sp>
      </p:grpSp>
      <p:grpSp>
        <p:nvGrpSpPr>
          <p:cNvPr id="33" name="summation equation">
            <a:extLst>
              <a:ext uri="{FF2B5EF4-FFF2-40B4-BE49-F238E27FC236}">
                <a16:creationId xmlns:a16="http://schemas.microsoft.com/office/drawing/2014/main" id="{79DB600B-EDF3-47D7-9139-D71D08C2D884}"/>
              </a:ext>
            </a:extLst>
          </p:cNvPr>
          <p:cNvGrpSpPr/>
          <p:nvPr/>
        </p:nvGrpSpPr>
        <p:grpSpPr>
          <a:xfrm>
            <a:off x="5253013" y="4253956"/>
            <a:ext cx="5266883" cy="1108239"/>
            <a:chOff x="5253013" y="4253956"/>
            <a:chExt cx="5266883" cy="1108239"/>
          </a:xfrm>
        </p:grpSpPr>
        <p:sp>
          <p:nvSpPr>
            <p:cNvPr id="37" name="text">
              <a:extLst>
                <a:ext uri="{FF2B5EF4-FFF2-40B4-BE49-F238E27FC236}">
                  <a16:creationId xmlns:a16="http://schemas.microsoft.com/office/drawing/2014/main" id="{86859A66-FBF6-496F-84C0-43162906BEE2}"/>
                </a:ext>
              </a:extLst>
            </p:cNvPr>
            <p:cNvSpPr txBox="1"/>
            <p:nvPr/>
          </p:nvSpPr>
          <p:spPr>
            <a:xfrm>
              <a:off x="6087272" y="4715864"/>
              <a:ext cx="4432624" cy="646331"/>
            </a:xfrm>
            <a:prstGeom prst="rect">
              <a:avLst/>
            </a:prstGeom>
            <a:noFill/>
          </p:spPr>
          <p:txBody>
            <a:bodyPr wrap="none" rtlCol="0">
              <a:spAutoFit/>
            </a:bodyPr>
            <a:lstStyle/>
            <a:p>
              <a:r>
                <a:rPr lang="en-US" sz="3600" dirty="0"/>
                <a:t>h(X) = x</a:t>
              </a:r>
              <a:r>
                <a:rPr lang="en-US" sz="3600" baseline="-25000" dirty="0"/>
                <a:t>1</a:t>
              </a:r>
              <a:r>
                <a:rPr lang="en-US" sz="3600" dirty="0"/>
                <a:t>w</a:t>
              </a:r>
              <a:r>
                <a:rPr lang="en-US" sz="3600" baseline="-25000" dirty="0"/>
                <a:t>1</a:t>
              </a:r>
              <a:r>
                <a:rPr lang="en-US" sz="3600" dirty="0"/>
                <a:t> + x</a:t>
              </a:r>
              <a:r>
                <a:rPr lang="en-US" sz="3600" baseline="-25000" dirty="0"/>
                <a:t>2</a:t>
              </a:r>
              <a:r>
                <a:rPr lang="en-US" sz="3600" dirty="0"/>
                <a:t>w</a:t>
              </a:r>
              <a:r>
                <a:rPr lang="en-US" sz="3600" baseline="-25000" dirty="0"/>
                <a:t>2</a:t>
              </a:r>
              <a:r>
                <a:rPr lang="en-US" sz="3600" dirty="0"/>
                <a:t> + w</a:t>
              </a:r>
              <a:r>
                <a:rPr lang="en-US" sz="3600" baseline="-25000" dirty="0"/>
                <a:t>3</a:t>
              </a:r>
              <a:endParaRPr lang="en-US" sz="4400" baseline="-25000" dirty="0"/>
            </a:p>
          </p:txBody>
        </p:sp>
        <p:pic>
          <p:nvPicPr>
            <p:cNvPr id="38" name="Graphic 37" descr="Arrow: Counterclockwise curve">
              <a:extLst>
                <a:ext uri="{FF2B5EF4-FFF2-40B4-BE49-F238E27FC236}">
                  <a16:creationId xmlns:a16="http://schemas.microsoft.com/office/drawing/2014/main" id="{69F540D2-2AF0-44C1-88BB-F8A4F436496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20725794" flipH="1" flipV="1">
              <a:off x="5253013" y="4253956"/>
              <a:ext cx="915155" cy="915155"/>
            </a:xfrm>
            <a:prstGeom prst="rect">
              <a:avLst/>
            </a:prstGeom>
          </p:spPr>
        </p:pic>
      </p:grpSp>
      <p:sp>
        <p:nvSpPr>
          <p:cNvPr id="39" name="text">
            <a:extLst>
              <a:ext uri="{FF2B5EF4-FFF2-40B4-BE49-F238E27FC236}">
                <a16:creationId xmlns:a16="http://schemas.microsoft.com/office/drawing/2014/main" id="{4DE579B8-9E87-446A-99B5-18FF71BD7045}"/>
              </a:ext>
            </a:extLst>
          </p:cNvPr>
          <p:cNvSpPr txBox="1"/>
          <p:nvPr/>
        </p:nvSpPr>
        <p:spPr>
          <a:xfrm>
            <a:off x="6087272" y="5331446"/>
            <a:ext cx="4695709" cy="646331"/>
          </a:xfrm>
          <a:prstGeom prst="rect">
            <a:avLst/>
          </a:prstGeom>
          <a:noFill/>
        </p:spPr>
        <p:txBody>
          <a:bodyPr wrap="none" rtlCol="0">
            <a:spAutoFit/>
          </a:bodyPr>
          <a:lstStyle/>
          <a:p>
            <a:r>
              <a:rPr lang="en-US" sz="3600" dirty="0"/>
              <a:t>        = xw</a:t>
            </a:r>
            <a:r>
              <a:rPr lang="en-US" sz="3600" baseline="-25000" dirty="0"/>
              <a:t>1 </a:t>
            </a:r>
            <a:r>
              <a:rPr lang="en-US" sz="3600" dirty="0"/>
              <a:t>+ yw</a:t>
            </a:r>
            <a:r>
              <a:rPr lang="en-US" sz="3600" baseline="-25000" dirty="0"/>
              <a:t>2 </a:t>
            </a:r>
            <a:r>
              <a:rPr lang="en-US" sz="3600" dirty="0"/>
              <a:t>+ w</a:t>
            </a:r>
            <a:r>
              <a:rPr lang="en-US" sz="3600" baseline="-25000" dirty="0"/>
              <a:t>3 </a:t>
            </a:r>
            <a:r>
              <a:rPr lang="en-US" sz="3600" dirty="0"/>
              <a:t>= 0</a:t>
            </a:r>
            <a:endParaRPr lang="en-US" sz="4400" baseline="-25000" dirty="0"/>
          </a:p>
        </p:txBody>
      </p:sp>
      <p:sp>
        <p:nvSpPr>
          <p:cNvPr id="40" name="text">
            <a:extLst>
              <a:ext uri="{FF2B5EF4-FFF2-40B4-BE49-F238E27FC236}">
                <a16:creationId xmlns:a16="http://schemas.microsoft.com/office/drawing/2014/main" id="{2472B3D4-1489-47BA-8D49-40396838081D}"/>
              </a:ext>
            </a:extLst>
          </p:cNvPr>
          <p:cNvSpPr txBox="1"/>
          <p:nvPr/>
        </p:nvSpPr>
        <p:spPr>
          <a:xfrm>
            <a:off x="6599347" y="5935075"/>
            <a:ext cx="4535216" cy="646331"/>
          </a:xfrm>
          <a:prstGeom prst="rect">
            <a:avLst/>
          </a:prstGeom>
          <a:noFill/>
        </p:spPr>
        <p:txBody>
          <a:bodyPr wrap="none" rtlCol="0">
            <a:spAutoFit/>
          </a:bodyPr>
          <a:lstStyle/>
          <a:p>
            <a:r>
              <a:rPr lang="en-US" sz="3600" dirty="0"/>
              <a:t>y = x</a:t>
            </a:r>
            <a:r>
              <a:rPr lang="en-US" sz="3600" baseline="-25000" dirty="0"/>
              <a:t> </a:t>
            </a:r>
            <a:r>
              <a:rPr lang="en-US" sz="3600" dirty="0"/>
              <a:t>(-w</a:t>
            </a:r>
            <a:r>
              <a:rPr lang="en-US" sz="3600" baseline="-25000" dirty="0"/>
              <a:t>1</a:t>
            </a:r>
            <a:r>
              <a:rPr lang="en-US" sz="3600" dirty="0"/>
              <a:t>/w</a:t>
            </a:r>
            <a:r>
              <a:rPr lang="en-US" sz="3600" baseline="-25000" dirty="0"/>
              <a:t>2</a:t>
            </a:r>
            <a:r>
              <a:rPr lang="en-US" sz="3600" dirty="0"/>
              <a:t>) – (w</a:t>
            </a:r>
            <a:r>
              <a:rPr lang="en-US" sz="3600" baseline="-25000" dirty="0"/>
              <a:t>3</a:t>
            </a:r>
            <a:r>
              <a:rPr lang="en-US" sz="3600" dirty="0"/>
              <a:t>/w</a:t>
            </a:r>
            <a:r>
              <a:rPr lang="en-US" sz="3600" baseline="-25000" dirty="0"/>
              <a:t>2</a:t>
            </a:r>
            <a:r>
              <a:rPr lang="en-US" sz="3600" dirty="0"/>
              <a:t>)</a:t>
            </a:r>
            <a:endParaRPr lang="en-US" sz="4400" dirty="0"/>
          </a:p>
        </p:txBody>
      </p:sp>
    </p:spTree>
    <p:extLst>
      <p:ext uri="{BB962C8B-B14F-4D97-AF65-F5344CB8AC3E}">
        <p14:creationId xmlns:p14="http://schemas.microsoft.com/office/powerpoint/2010/main" val="274968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par>
                          <p:cTn id="18" fill="hold">
                            <p:stCondLst>
                              <p:cond delay="2000"/>
                            </p:stCondLst>
                            <p:childTnLst>
                              <p:par>
                                <p:cTn id="19" presetID="2" presetClass="entr" presetSubtype="2" fill="hold" grpId="0" nodeType="after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1000" fill="hold"/>
                                        <p:tgtEl>
                                          <p:spTgt spid="64"/>
                                        </p:tgtEl>
                                        <p:attrNameLst>
                                          <p:attrName>ppt_x</p:attrName>
                                        </p:attrNameLst>
                                      </p:cBhvr>
                                      <p:tavLst>
                                        <p:tav tm="0">
                                          <p:val>
                                            <p:strVal val="1+#ppt_w/2"/>
                                          </p:val>
                                        </p:tav>
                                        <p:tav tm="100000">
                                          <p:val>
                                            <p:strVal val="#ppt_x"/>
                                          </p:val>
                                        </p:tav>
                                      </p:tavLst>
                                    </p:anim>
                                    <p:anim calcmode="lin" valueType="num">
                                      <p:cBhvr additive="base">
                                        <p:cTn id="22" dur="10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2000"/>
                                        <p:tgtEl>
                                          <p:spTgt spid="16"/>
                                        </p:tgtEl>
                                      </p:cBhvr>
                                    </p:animEffect>
                                  </p:childTnLst>
                                </p:cTn>
                              </p:par>
                            </p:childTnLst>
                          </p:cTn>
                        </p:par>
                        <p:par>
                          <p:cTn id="38" fill="hold">
                            <p:stCondLst>
                              <p:cond delay="2000"/>
                            </p:stCondLst>
                            <p:childTnLst>
                              <p:par>
                                <p:cTn id="39" presetID="2" presetClass="entr" presetSubtype="4" fill="hold" nodeType="afterEffect">
                                  <p:stCondLst>
                                    <p:cond delay="0"/>
                                  </p:stCondLst>
                                  <p:childTnLst>
                                    <p:set>
                                      <p:cBhvr>
                                        <p:cTn id="40" dur="1" fill="hold">
                                          <p:stCondLst>
                                            <p:cond delay="0"/>
                                          </p:stCondLst>
                                        </p:cTn>
                                        <p:tgtEl>
                                          <p:spTgt spid="57"/>
                                        </p:tgtEl>
                                        <p:attrNameLst>
                                          <p:attrName>style.visibility</p:attrName>
                                        </p:attrNameLst>
                                      </p:cBhvr>
                                      <p:to>
                                        <p:strVal val="visible"/>
                                      </p:to>
                                    </p:set>
                                    <p:anim calcmode="lin" valueType="num">
                                      <p:cBhvr additive="base">
                                        <p:cTn id="41" dur="1000" fill="hold"/>
                                        <p:tgtEl>
                                          <p:spTgt spid="57"/>
                                        </p:tgtEl>
                                        <p:attrNameLst>
                                          <p:attrName>ppt_x</p:attrName>
                                        </p:attrNameLst>
                                      </p:cBhvr>
                                      <p:tavLst>
                                        <p:tav tm="0">
                                          <p:val>
                                            <p:strVal val="#ppt_x"/>
                                          </p:val>
                                        </p:tav>
                                        <p:tav tm="100000">
                                          <p:val>
                                            <p:strVal val="#ppt_x"/>
                                          </p:val>
                                        </p:tav>
                                      </p:tavLst>
                                    </p:anim>
                                    <p:anim calcmode="lin" valueType="num">
                                      <p:cBhvr additive="base">
                                        <p:cTn id="42" dur="1000" fill="hold"/>
                                        <p:tgtEl>
                                          <p:spTgt spid="57"/>
                                        </p:tgtEl>
                                        <p:attrNameLst>
                                          <p:attrName>ppt_y</p:attrName>
                                        </p:attrNameLst>
                                      </p:cBhvr>
                                      <p:tavLst>
                                        <p:tav tm="0">
                                          <p:val>
                                            <p:strVal val="1+#ppt_h/2"/>
                                          </p:val>
                                        </p:tav>
                                        <p:tav tm="100000">
                                          <p:val>
                                            <p:strVal val="#ppt_y"/>
                                          </p:val>
                                        </p:tav>
                                      </p:tavLst>
                                    </p:anim>
                                  </p:childTnLst>
                                </p:cTn>
                              </p:par>
                            </p:childTnLst>
                          </p:cTn>
                        </p:par>
                        <p:par>
                          <p:cTn id="43" fill="hold">
                            <p:stCondLst>
                              <p:cond delay="3000"/>
                            </p:stCondLst>
                            <p:childTnLst>
                              <p:par>
                                <p:cTn id="44" presetID="2" presetClass="entr" presetSubtype="4" fill="hold" nodeType="afterEffect">
                                  <p:stCondLst>
                                    <p:cond delay="0"/>
                                  </p:stCondLst>
                                  <p:childTnLst>
                                    <p:set>
                                      <p:cBhvr>
                                        <p:cTn id="45" dur="1" fill="hold">
                                          <p:stCondLst>
                                            <p:cond delay="0"/>
                                          </p:stCondLst>
                                        </p:cTn>
                                        <p:tgtEl>
                                          <p:spTgt spid="75"/>
                                        </p:tgtEl>
                                        <p:attrNameLst>
                                          <p:attrName>style.visibility</p:attrName>
                                        </p:attrNameLst>
                                      </p:cBhvr>
                                      <p:to>
                                        <p:strVal val="visible"/>
                                      </p:to>
                                    </p:set>
                                    <p:anim calcmode="lin" valueType="num">
                                      <p:cBhvr additive="base">
                                        <p:cTn id="46" dur="1000" fill="hold"/>
                                        <p:tgtEl>
                                          <p:spTgt spid="75"/>
                                        </p:tgtEl>
                                        <p:attrNameLst>
                                          <p:attrName>ppt_x</p:attrName>
                                        </p:attrNameLst>
                                      </p:cBhvr>
                                      <p:tavLst>
                                        <p:tav tm="0">
                                          <p:val>
                                            <p:strVal val="#ppt_x"/>
                                          </p:val>
                                        </p:tav>
                                        <p:tav tm="100000">
                                          <p:val>
                                            <p:strVal val="#ppt_x"/>
                                          </p:val>
                                        </p:tav>
                                      </p:tavLst>
                                    </p:anim>
                                    <p:anim calcmode="lin" valueType="num">
                                      <p:cBhvr additive="base">
                                        <p:cTn id="47" dur="1000" fill="hold"/>
                                        <p:tgtEl>
                                          <p:spTgt spid="75"/>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1000" fill="hold"/>
                                        <p:tgtEl>
                                          <p:spTgt spid="34"/>
                                        </p:tgtEl>
                                        <p:attrNameLst>
                                          <p:attrName>ppt_x</p:attrName>
                                        </p:attrNameLst>
                                      </p:cBhvr>
                                      <p:tavLst>
                                        <p:tav tm="0">
                                          <p:val>
                                            <p:strVal val="#ppt_x"/>
                                          </p:val>
                                        </p:tav>
                                        <p:tav tm="100000">
                                          <p:val>
                                            <p:strVal val="#ppt_x"/>
                                          </p:val>
                                        </p:tav>
                                      </p:tavLst>
                                    </p:anim>
                                    <p:anim calcmode="lin" valueType="num">
                                      <p:cBhvr additive="base">
                                        <p:cTn id="52"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0" grpId="0"/>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DEFDCA-B7AA-4AF6-BA4C-716C3180FFB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991457" y="528942"/>
            <a:ext cx="5987508" cy="5956153"/>
          </a:xfrm>
          <a:prstGeom prst="rect">
            <a:avLst/>
          </a:prstGeom>
        </p:spPr>
      </p:pic>
      <p:pic>
        <p:nvPicPr>
          <p:cNvPr id="9" name="Picture 8">
            <a:extLst>
              <a:ext uri="{FF2B5EF4-FFF2-40B4-BE49-F238E27FC236}">
                <a16:creationId xmlns:a16="http://schemas.microsoft.com/office/drawing/2014/main" id="{92ACAAB5-BF1B-444D-8051-536EA20FDDA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980155" y="479213"/>
            <a:ext cx="5987508" cy="6005567"/>
          </a:xfrm>
          <a:prstGeom prst="rect">
            <a:avLst/>
          </a:prstGeom>
        </p:spPr>
      </p:pic>
      <p:sp>
        <p:nvSpPr>
          <p:cNvPr id="41" name="TextBox 40">
            <a:extLst>
              <a:ext uri="{FF2B5EF4-FFF2-40B4-BE49-F238E27FC236}">
                <a16:creationId xmlns:a16="http://schemas.microsoft.com/office/drawing/2014/main" id="{79874ED8-A3F3-4331-9980-AF08CEA7FFA6}"/>
              </a:ext>
            </a:extLst>
          </p:cNvPr>
          <p:cNvSpPr txBox="1"/>
          <p:nvPr/>
        </p:nvSpPr>
        <p:spPr>
          <a:xfrm>
            <a:off x="5875799" y="2346051"/>
            <a:ext cx="4729052" cy="1815882"/>
          </a:xfrm>
          <a:prstGeom prst="rect">
            <a:avLst/>
          </a:prstGeom>
          <a:noFill/>
        </p:spPr>
        <p:txBody>
          <a:bodyPr wrap="none" rtlCol="0">
            <a:spAutoFit/>
          </a:bodyPr>
          <a:lstStyle/>
          <a:p>
            <a:r>
              <a:rPr lang="en-US" sz="2800" dirty="0"/>
              <a:t>After </a:t>
            </a:r>
            <a:r>
              <a:rPr lang="en-US" sz="2800" u="sng" dirty="0"/>
              <a:t>10 million</a:t>
            </a:r>
            <a:r>
              <a:rPr lang="en-US" sz="2800" dirty="0"/>
              <a:t> training points:</a:t>
            </a:r>
          </a:p>
          <a:p>
            <a:r>
              <a:rPr lang="en-US" sz="2800" dirty="0"/>
              <a:t>w1 = -28.5</a:t>
            </a:r>
          </a:p>
          <a:p>
            <a:r>
              <a:rPr lang="en-US" sz="2800" dirty="0"/>
              <a:t>w2 = +16.0</a:t>
            </a:r>
          </a:p>
          <a:p>
            <a:r>
              <a:rPr lang="en-US" sz="2800" dirty="0"/>
              <a:t>w3 = -4329.5</a:t>
            </a:r>
          </a:p>
        </p:txBody>
      </p:sp>
      <p:sp>
        <p:nvSpPr>
          <p:cNvPr id="42" name="TextBox 41">
            <a:extLst>
              <a:ext uri="{FF2B5EF4-FFF2-40B4-BE49-F238E27FC236}">
                <a16:creationId xmlns:a16="http://schemas.microsoft.com/office/drawing/2014/main" id="{D5089785-7557-4124-9CA9-C0C6C979FA64}"/>
              </a:ext>
            </a:extLst>
          </p:cNvPr>
          <p:cNvSpPr txBox="1"/>
          <p:nvPr/>
        </p:nvSpPr>
        <p:spPr>
          <a:xfrm>
            <a:off x="5875799" y="4175957"/>
            <a:ext cx="3958135" cy="523220"/>
          </a:xfrm>
          <a:prstGeom prst="rect">
            <a:avLst/>
          </a:prstGeom>
          <a:noFill/>
        </p:spPr>
        <p:txBody>
          <a:bodyPr wrap="none" rtlCol="0">
            <a:spAutoFit/>
          </a:bodyPr>
          <a:lstStyle/>
          <a:p>
            <a:r>
              <a:rPr lang="en-US" sz="2800" dirty="0"/>
              <a:t>-28.5x + 16.0y -4329.5 = 0</a:t>
            </a:r>
          </a:p>
        </p:txBody>
      </p:sp>
      <p:sp>
        <p:nvSpPr>
          <p:cNvPr id="43" name="TextBox 42">
            <a:extLst>
              <a:ext uri="{FF2B5EF4-FFF2-40B4-BE49-F238E27FC236}">
                <a16:creationId xmlns:a16="http://schemas.microsoft.com/office/drawing/2014/main" id="{476C0C5C-EC66-43F8-AF2A-2666B34C8260}"/>
              </a:ext>
            </a:extLst>
          </p:cNvPr>
          <p:cNvSpPr txBox="1"/>
          <p:nvPr/>
        </p:nvSpPr>
        <p:spPr>
          <a:xfrm>
            <a:off x="5870325" y="4702321"/>
            <a:ext cx="4826962" cy="1384995"/>
          </a:xfrm>
          <a:prstGeom prst="rect">
            <a:avLst/>
          </a:prstGeom>
          <a:noFill/>
        </p:spPr>
        <p:txBody>
          <a:bodyPr wrap="none" rtlCol="0">
            <a:spAutoFit/>
          </a:bodyPr>
          <a:lstStyle/>
          <a:p>
            <a:r>
              <a:rPr lang="en-US" sz="2800" dirty="0"/>
              <a:t>y = (28.5/16.0)x + (4329.5/16.0)</a:t>
            </a:r>
          </a:p>
          <a:p>
            <a:r>
              <a:rPr lang="en-US" sz="2800" dirty="0"/>
              <a:t>y = 1.8x + 270.6</a:t>
            </a:r>
          </a:p>
          <a:p>
            <a:r>
              <a:rPr lang="en-US" sz="2800" dirty="0"/>
              <a:t>accuracy 85.7%</a:t>
            </a:r>
          </a:p>
        </p:txBody>
      </p:sp>
      <p:pic>
        <p:nvPicPr>
          <p:cNvPr id="7" name="Picture 6">
            <a:extLst>
              <a:ext uri="{FF2B5EF4-FFF2-40B4-BE49-F238E27FC236}">
                <a16:creationId xmlns:a16="http://schemas.microsoft.com/office/drawing/2014/main" id="{D0EF5CA3-8613-4FC6-97A2-2A9D2F68E40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48911" y="478898"/>
            <a:ext cx="5621414" cy="2675210"/>
          </a:xfrm>
          <a:prstGeom prst="rect">
            <a:avLst/>
          </a:prstGeom>
        </p:spPr>
      </p:pic>
      <p:grpSp>
        <p:nvGrpSpPr>
          <p:cNvPr id="6" name="summation equation">
            <a:extLst>
              <a:ext uri="{FF2B5EF4-FFF2-40B4-BE49-F238E27FC236}">
                <a16:creationId xmlns:a16="http://schemas.microsoft.com/office/drawing/2014/main" id="{22347190-B710-4747-AA01-CA6CF08FD564}"/>
              </a:ext>
            </a:extLst>
          </p:cNvPr>
          <p:cNvGrpSpPr/>
          <p:nvPr/>
        </p:nvGrpSpPr>
        <p:grpSpPr>
          <a:xfrm>
            <a:off x="7738769" y="1206984"/>
            <a:ext cx="3798532" cy="1108239"/>
            <a:chOff x="5253013" y="4253956"/>
            <a:chExt cx="3798532" cy="1108239"/>
          </a:xfrm>
        </p:grpSpPr>
        <p:sp>
          <p:nvSpPr>
            <p:cNvPr id="8" name="text">
              <a:extLst>
                <a:ext uri="{FF2B5EF4-FFF2-40B4-BE49-F238E27FC236}">
                  <a16:creationId xmlns:a16="http://schemas.microsoft.com/office/drawing/2014/main" id="{A3D8930B-A200-48FC-8151-E05D9025A096}"/>
                </a:ext>
              </a:extLst>
            </p:cNvPr>
            <p:cNvSpPr txBox="1"/>
            <p:nvPr/>
          </p:nvSpPr>
          <p:spPr>
            <a:xfrm>
              <a:off x="6087272" y="4715864"/>
              <a:ext cx="2964273" cy="646331"/>
            </a:xfrm>
            <a:prstGeom prst="rect">
              <a:avLst/>
            </a:prstGeom>
            <a:noFill/>
          </p:spPr>
          <p:txBody>
            <a:bodyPr wrap="none" rtlCol="0">
              <a:spAutoFit/>
            </a:bodyPr>
            <a:lstStyle/>
            <a:p>
              <a:r>
                <a:rPr lang="en-US" sz="3600" dirty="0"/>
                <a:t>y  = 0.5x + 500</a:t>
              </a:r>
              <a:endParaRPr lang="en-US" sz="4400" baseline="-25000" dirty="0"/>
            </a:p>
          </p:txBody>
        </p:sp>
        <p:pic>
          <p:nvPicPr>
            <p:cNvPr id="10" name="Graphic 9" descr="Arrow: Counterclockwise curve">
              <a:extLst>
                <a:ext uri="{FF2B5EF4-FFF2-40B4-BE49-F238E27FC236}">
                  <a16:creationId xmlns:a16="http://schemas.microsoft.com/office/drawing/2014/main" id="{8C075E70-84AC-4F04-B1C7-5AF24D096B26}"/>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rot="20725794" flipH="1" flipV="1">
              <a:off x="5253013" y="4253956"/>
              <a:ext cx="915155" cy="915155"/>
            </a:xfrm>
            <a:prstGeom prst="rect">
              <a:avLst/>
            </a:prstGeom>
          </p:spPr>
        </p:pic>
      </p:grpSp>
    </p:spTree>
    <p:extLst>
      <p:ext uri="{BB962C8B-B14F-4D97-AF65-F5344CB8AC3E}">
        <p14:creationId xmlns:p14="http://schemas.microsoft.com/office/powerpoint/2010/main" val="243851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1235</TotalTime>
  <Words>892</Words>
  <Application>Microsoft Office PowerPoint</Application>
  <PresentationFormat>Widescreen</PresentationFormat>
  <Paragraphs>288</Paragraphs>
  <Slides>21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Cramer</dc:creator>
  <cp:lastModifiedBy>Mark Cramer</cp:lastModifiedBy>
  <cp:revision>95</cp:revision>
  <dcterms:created xsi:type="dcterms:W3CDTF">2018-03-28T23:53:09Z</dcterms:created>
  <dcterms:modified xsi:type="dcterms:W3CDTF">2018-04-01T05:51:28Z</dcterms:modified>
</cp:coreProperties>
</file>