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8D63-7225-4098-AA69-DA7AB3ECB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35907-B05E-4AB9-8ED8-77899D821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8834B-516D-4950-B0D4-BDBBD3B7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031E-D884-454D-A53C-31BDAA81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8BA4-567D-4CE6-A0ED-6320D4FE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611-B8E7-4E26-9BDA-82976A8B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46D8D-63B1-48AE-8EB8-7E0822AC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A7D6F-8414-428A-8861-2298B45F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C2CF-11BA-4144-B762-4CD01643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64A9-D8D5-431B-9830-9F42B211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23489-6508-4A2A-95BF-D9AF0FD7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4CBC6-0075-4B03-804E-3CC7FEF98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04B8-EA39-47BC-B9DD-A4EBB4B7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C60C-DAEA-4571-8A56-564AA31A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2691F-E699-4C56-85B7-891EAAA8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F014-6909-4DDC-8472-5784E1EC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2DA2-347C-4DC2-B2AA-5F20E48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2FEE-7502-4D49-9845-5BC58BB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7501-F1F4-4265-A2C8-D94C66FF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F0DD-C57C-438E-9D4A-7BCAC259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CCD8-6B19-4F30-9572-3DB60376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3CFCE-2177-45B9-BEF4-93320227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F4583-C450-4225-9C5B-965D943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D8A3-E48D-407F-945B-F79430D9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1838-8709-49DE-B2E0-98F4AC0A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2F4F-9CBC-41A2-B304-A7598304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267B-318E-414F-BEBD-134C4118D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EE96-526C-4B66-8C0A-9DF9CE14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0E42-4213-4953-A5D2-887A9495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6F6B-1773-4A5C-AE0B-E4511391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B0331-4E60-4F9B-B268-FD23067B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A7A-8134-47F6-A235-D3E8541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C19E-FC7D-46BB-B26D-C887AB74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295CC-4E72-4233-A127-DA9B85EE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D44DA-E77B-485C-BDD0-538E81333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92661-2BA5-4973-840A-64800C7D5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07C67-6478-4C69-A802-EB142A42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59145-E119-4059-BB21-F8A8F1F3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189EB-C293-4CF6-B5E5-6EF8B636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3A49-5E48-47E1-A266-037E322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45F88-6FE5-4301-B179-0EEAA1D7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CA9B-AF56-49AC-80D9-5DD65A0F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F701F-6AD4-4DF2-8937-9AE0E9AC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247D9-58C0-4658-9696-00222C43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428E1-C2D1-425F-9019-8C963E1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652E8-8C9B-4145-A381-5A6E717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6ACE-C693-47DC-8E8C-C2FA951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58F9-5D19-41F6-A4A4-CCA80D7A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3B5A4-D786-4944-8F2D-9CDF7C0A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53254-46EC-4981-9847-C16ED76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4D1A-3367-41BE-97ED-0D16E724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09C8-2ED7-4903-8E0D-BF1A8534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E261-A01B-41CC-8593-92165E5F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5AF3D-C2BE-4B89-97FE-830F4234C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E5B13-4F03-4170-AAD3-9FB1DCCF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1B480-4B6A-42D8-8AAD-B29525D2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6818-75B4-4157-894D-5FE9DDE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8B63-7240-48F9-93B5-E6690E9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6B99-54F8-46CE-B267-C98DB6DE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F512-5586-4672-929E-CAFA42C6A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A32F7-6246-4C9F-BDEF-AEA889224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E0F-6BA4-4F07-8D91-E3B51CA2606D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3B18-59DA-40B5-8CE6-B5B21DE01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99F0-4C62-430C-896A-A650EAF3D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20352-A99A-437E-9579-EB9DF28F7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71B2A93-D858-4B96-A026-CFC161F7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94" y="643466"/>
            <a:ext cx="88096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07762E-A8CB-4AD3-BD3D-9E6988B08604}"/>
              </a:ext>
            </a:extLst>
          </p:cNvPr>
          <p:cNvSpPr/>
          <p:nvPr/>
        </p:nvSpPr>
        <p:spPr>
          <a:xfrm>
            <a:off x="4099249" y="2272004"/>
            <a:ext cx="3993502" cy="231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393E5-C876-4FE1-94B7-2DEEC9B5F388}"/>
              </a:ext>
            </a:extLst>
          </p:cNvPr>
          <p:cNvCxnSpPr>
            <a:stCxn id="2" idx="6"/>
          </p:cNvCxnSpPr>
          <p:nvPr/>
        </p:nvCxnSpPr>
        <p:spPr>
          <a:xfrm>
            <a:off x="8092751" y="3429000"/>
            <a:ext cx="184435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node divider">
            <a:extLst>
              <a:ext uri="{FF2B5EF4-FFF2-40B4-BE49-F238E27FC236}">
                <a16:creationId xmlns:a16="http://schemas.microsoft.com/office/drawing/2014/main" id="{23D96383-F792-49B6-AB29-BD05DD23B80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6096000" y="2272004"/>
            <a:ext cx="0" cy="23139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mmation symbol">
            <a:extLst>
              <a:ext uri="{FF2B5EF4-FFF2-40B4-BE49-F238E27FC236}">
                <a16:creationId xmlns:a16="http://schemas.microsoft.com/office/drawing/2014/main" id="{478EF2D6-AEA9-4AA8-B482-B2E7E2929599}"/>
              </a:ext>
            </a:extLst>
          </p:cNvPr>
          <p:cNvSpPr txBox="1"/>
          <p:nvPr/>
        </p:nvSpPr>
        <p:spPr>
          <a:xfrm>
            <a:off x="4770452" y="2767280"/>
            <a:ext cx="654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0" dirty="0"/>
              <a:t>Σ</a:t>
            </a:r>
            <a:endParaRPr lang="en-US" sz="8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D724E-C9BD-4248-81A9-2ED38CD18C6F}"/>
              </a:ext>
            </a:extLst>
          </p:cNvPr>
          <p:cNvCxnSpPr>
            <a:cxnSpLocks/>
          </p:cNvCxnSpPr>
          <p:nvPr/>
        </p:nvCxnSpPr>
        <p:spPr>
          <a:xfrm>
            <a:off x="2286000" y="927831"/>
            <a:ext cx="2615380" cy="159181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9E481-9039-4A80-840D-5213D168ED21}"/>
              </a:ext>
            </a:extLst>
          </p:cNvPr>
          <p:cNvCxnSpPr>
            <a:cxnSpLocks/>
          </p:cNvCxnSpPr>
          <p:nvPr/>
        </p:nvCxnSpPr>
        <p:spPr>
          <a:xfrm flipV="1">
            <a:off x="2305263" y="3796017"/>
            <a:ext cx="1901941" cy="61014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ep symbol">
            <a:extLst>
              <a:ext uri="{FF2B5EF4-FFF2-40B4-BE49-F238E27FC236}">
                <a16:creationId xmlns:a16="http://schemas.microsoft.com/office/drawing/2014/main" id="{303E8858-DFDE-485B-820F-B7FB90E46CE2}"/>
              </a:ext>
            </a:extLst>
          </p:cNvPr>
          <p:cNvCxnSpPr>
            <a:cxnSpLocks/>
          </p:cNvCxnSpPr>
          <p:nvPr/>
        </p:nvCxnSpPr>
        <p:spPr>
          <a:xfrm flipV="1">
            <a:off x="6578081" y="3144416"/>
            <a:ext cx="746449" cy="569166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F09429-0594-42B4-82A5-B24609C66315}"/>
              </a:ext>
            </a:extLst>
          </p:cNvPr>
          <p:cNvCxnSpPr>
            <a:cxnSpLocks/>
          </p:cNvCxnSpPr>
          <p:nvPr/>
        </p:nvCxnSpPr>
        <p:spPr>
          <a:xfrm>
            <a:off x="2284521" y="1800808"/>
            <a:ext cx="2190912" cy="9544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1C9AB3-5B23-40CA-B181-3BC423AE511C}"/>
              </a:ext>
            </a:extLst>
          </p:cNvPr>
          <p:cNvCxnSpPr>
            <a:cxnSpLocks/>
          </p:cNvCxnSpPr>
          <p:nvPr/>
        </p:nvCxnSpPr>
        <p:spPr>
          <a:xfrm>
            <a:off x="2284521" y="3405467"/>
            <a:ext cx="1814728" cy="2353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87AD43-BEE2-4B73-A8F4-94DF00EDEEA8}"/>
              </a:ext>
            </a:extLst>
          </p:cNvPr>
          <p:cNvCxnSpPr>
            <a:cxnSpLocks/>
          </p:cNvCxnSpPr>
          <p:nvPr/>
        </p:nvCxnSpPr>
        <p:spPr>
          <a:xfrm>
            <a:off x="2284521" y="2531719"/>
            <a:ext cx="1939136" cy="53026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3B311A-1F84-4CBA-B69B-8B3E123CDDCE}"/>
              </a:ext>
            </a:extLst>
          </p:cNvPr>
          <p:cNvCxnSpPr>
            <a:cxnSpLocks/>
          </p:cNvCxnSpPr>
          <p:nvPr/>
        </p:nvCxnSpPr>
        <p:spPr>
          <a:xfrm flipV="1">
            <a:off x="2305263" y="4320862"/>
            <a:ext cx="2465189" cy="1609307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7E42A3-4359-4B7B-BE98-0448A3F6D137}"/>
              </a:ext>
            </a:extLst>
          </p:cNvPr>
          <p:cNvSpPr txBox="1"/>
          <p:nvPr/>
        </p:nvSpPr>
        <p:spPr>
          <a:xfrm>
            <a:off x="3157801" y="4349492"/>
            <a:ext cx="4443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grpSp>
        <p:nvGrpSpPr>
          <p:cNvPr id="5" name="input variables">
            <a:extLst>
              <a:ext uri="{FF2B5EF4-FFF2-40B4-BE49-F238E27FC236}">
                <a16:creationId xmlns:a16="http://schemas.microsoft.com/office/drawing/2014/main" id="{E65095B9-356F-4B29-A89B-3B3803BA9C83}"/>
              </a:ext>
            </a:extLst>
          </p:cNvPr>
          <p:cNvGrpSpPr/>
          <p:nvPr/>
        </p:nvGrpSpPr>
        <p:grpSpPr>
          <a:xfrm>
            <a:off x="1538647" y="428353"/>
            <a:ext cx="676126" cy="5917314"/>
            <a:chOff x="1538647" y="428353"/>
            <a:chExt cx="676126" cy="5917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511E43-7108-4594-8964-957293EA5AAB}"/>
                </a:ext>
              </a:extLst>
            </p:cNvPr>
            <p:cNvSpPr txBox="1"/>
            <p:nvPr/>
          </p:nvSpPr>
          <p:spPr>
            <a:xfrm>
              <a:off x="1538648" y="428353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36D63E-70F6-45CC-A576-53B51BC624EF}"/>
                </a:ext>
              </a:extLst>
            </p:cNvPr>
            <p:cNvSpPr txBox="1"/>
            <p:nvPr/>
          </p:nvSpPr>
          <p:spPr>
            <a:xfrm>
              <a:off x="1543757" y="130823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B3FBFB-DB4B-4F71-84FC-132CA600C258}"/>
                </a:ext>
              </a:extLst>
            </p:cNvPr>
            <p:cNvSpPr txBox="1"/>
            <p:nvPr/>
          </p:nvSpPr>
          <p:spPr>
            <a:xfrm>
              <a:off x="1547603" y="2043717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22B4C2-4D00-4648-A580-E9F7FE4FB7D0}"/>
                </a:ext>
              </a:extLst>
            </p:cNvPr>
            <p:cNvSpPr txBox="1"/>
            <p:nvPr/>
          </p:nvSpPr>
          <p:spPr>
            <a:xfrm>
              <a:off x="1538647" y="2879461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47DE84-A0D6-4277-9FBD-066EA01108D3}"/>
                </a:ext>
              </a:extLst>
            </p:cNvPr>
            <p:cNvSpPr txBox="1"/>
            <p:nvPr/>
          </p:nvSpPr>
          <p:spPr>
            <a:xfrm>
              <a:off x="1552711" y="3990659"/>
              <a:ext cx="6591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r>
                <a:rPr lang="en-US" sz="4800" baseline="-25000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213312-44C7-46E1-9DD2-169D9FB777A1}"/>
                </a:ext>
              </a:extLst>
            </p:cNvPr>
            <p:cNvSpPr txBox="1"/>
            <p:nvPr/>
          </p:nvSpPr>
          <p:spPr>
            <a:xfrm>
              <a:off x="1547603" y="5514670"/>
              <a:ext cx="6671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/>
                <a:t>x</a:t>
              </a:r>
              <a:r>
                <a:rPr lang="en-US" sz="4800" baseline="-25000" dirty="0" err="1"/>
                <a:t>n</a:t>
              </a:r>
              <a:endParaRPr lang="en-US" sz="4800" baseline="-25000" dirty="0"/>
            </a:p>
          </p:txBody>
        </p:sp>
      </p:grpSp>
      <p:sp>
        <p:nvSpPr>
          <p:cNvPr id="50" name="output variable">
            <a:extLst>
              <a:ext uri="{FF2B5EF4-FFF2-40B4-BE49-F238E27FC236}">
                <a16:creationId xmlns:a16="http://schemas.microsoft.com/office/drawing/2014/main" id="{BAA6C886-3C19-4C62-BEC5-A79A5B838B80}"/>
              </a:ext>
            </a:extLst>
          </p:cNvPr>
          <p:cNvSpPr txBox="1"/>
          <p:nvPr/>
        </p:nvSpPr>
        <p:spPr>
          <a:xfrm>
            <a:off x="9994198" y="2879461"/>
            <a:ext cx="463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</a:t>
            </a:r>
            <a:endParaRPr lang="en-US" sz="4800" baseline="-25000" dirty="0"/>
          </a:p>
        </p:txBody>
      </p:sp>
      <p:grpSp>
        <p:nvGrpSpPr>
          <p:cNvPr id="10" name="weight variables">
            <a:extLst>
              <a:ext uri="{FF2B5EF4-FFF2-40B4-BE49-F238E27FC236}">
                <a16:creationId xmlns:a16="http://schemas.microsoft.com/office/drawing/2014/main" id="{C7768F97-9A35-4E95-BC65-C33C1B9C1D08}"/>
              </a:ext>
            </a:extLst>
          </p:cNvPr>
          <p:cNvGrpSpPr/>
          <p:nvPr/>
        </p:nvGrpSpPr>
        <p:grpSpPr>
          <a:xfrm>
            <a:off x="2633694" y="625851"/>
            <a:ext cx="635135" cy="4730126"/>
            <a:chOff x="2633694" y="625851"/>
            <a:chExt cx="635135" cy="473012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3CB396-8DB7-42A6-84BD-E22DF1A7A15A}"/>
                </a:ext>
              </a:extLst>
            </p:cNvPr>
            <p:cNvSpPr txBox="1"/>
            <p:nvPr/>
          </p:nvSpPr>
          <p:spPr>
            <a:xfrm>
              <a:off x="2651352" y="625851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05D105-4CF9-4718-B8D6-53B5FA2A4CA9}"/>
                </a:ext>
              </a:extLst>
            </p:cNvPr>
            <p:cNvSpPr txBox="1"/>
            <p:nvPr/>
          </p:nvSpPr>
          <p:spPr>
            <a:xfrm>
              <a:off x="2649057" y="1505299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BA393B-A35B-4745-B214-978C45A7F742}"/>
                </a:ext>
              </a:extLst>
            </p:cNvPr>
            <p:cNvSpPr txBox="1"/>
            <p:nvPr/>
          </p:nvSpPr>
          <p:spPr>
            <a:xfrm>
              <a:off x="2636612" y="2179434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611D71A-263A-4641-BA92-2BB9EC0013BE}"/>
                </a:ext>
              </a:extLst>
            </p:cNvPr>
            <p:cNvSpPr txBox="1"/>
            <p:nvPr/>
          </p:nvSpPr>
          <p:spPr>
            <a:xfrm>
              <a:off x="2649056" y="2846198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3F375A-FEB9-4400-A78E-ABD9A5BACBE5}"/>
                </a:ext>
              </a:extLst>
            </p:cNvPr>
            <p:cNvSpPr txBox="1"/>
            <p:nvPr/>
          </p:nvSpPr>
          <p:spPr>
            <a:xfrm>
              <a:off x="2645631" y="3575548"/>
              <a:ext cx="617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C29F9C-58B3-4F47-9AC4-A81BB71B31FD}"/>
                </a:ext>
              </a:extLst>
            </p:cNvPr>
            <p:cNvSpPr txBox="1"/>
            <p:nvPr/>
          </p:nvSpPr>
          <p:spPr>
            <a:xfrm>
              <a:off x="2633694" y="4771202"/>
              <a:ext cx="622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chemeClr val="tx2">
                      <a:lumMod val="75000"/>
                    </a:schemeClr>
                  </a:solidFill>
                </a:rPr>
                <a:t>w</a:t>
              </a:r>
              <a:r>
                <a:rPr lang="en-US" sz="3200" baseline="-25000" dirty="0" err="1">
                  <a:solidFill>
                    <a:schemeClr val="tx2">
                      <a:lumMod val="75000"/>
                    </a:schemeClr>
                  </a:solidFill>
                </a:rPr>
                <a:t>n</a:t>
              </a:r>
              <a:endParaRPr lang="en-US" sz="3200" baseline="-25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summation">
            <a:extLst>
              <a:ext uri="{FF2B5EF4-FFF2-40B4-BE49-F238E27FC236}">
                <a16:creationId xmlns:a16="http://schemas.microsoft.com/office/drawing/2014/main" id="{2F86DF9E-AFA0-4071-B1D8-F3FD0A31DDDF}"/>
              </a:ext>
            </a:extLst>
          </p:cNvPr>
          <p:cNvGrpSpPr/>
          <p:nvPr/>
        </p:nvGrpSpPr>
        <p:grpSpPr>
          <a:xfrm>
            <a:off x="3629591" y="868428"/>
            <a:ext cx="2338012" cy="1802710"/>
            <a:chOff x="3629591" y="868428"/>
            <a:chExt cx="2338012" cy="1802710"/>
          </a:xfrm>
        </p:grpSpPr>
        <p:pic>
          <p:nvPicPr>
            <p:cNvPr id="58" name="Graphic 57" descr="Arrow: Counterclockwise curve">
              <a:extLst>
                <a:ext uri="{FF2B5EF4-FFF2-40B4-BE49-F238E27FC236}">
                  <a16:creationId xmlns:a16="http://schemas.microsoft.com/office/drawing/2014/main" id="{15B58AAD-5753-49B1-B34D-8A352A1C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453826" flipV="1">
              <a:off x="4315141" y="1166805"/>
              <a:ext cx="1504333" cy="150433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ABF46-12D0-4558-A71A-67EC93762F7E}"/>
                </a:ext>
              </a:extLst>
            </p:cNvPr>
            <p:cNvSpPr txBox="1"/>
            <p:nvPr/>
          </p:nvSpPr>
          <p:spPr>
            <a:xfrm>
              <a:off x="3629591" y="868428"/>
              <a:ext cx="23380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</a:rPr>
                <a:t>Summation</a:t>
              </a:r>
            </a:p>
          </p:txBody>
        </p:sp>
      </p:grpSp>
      <p:grpSp>
        <p:nvGrpSpPr>
          <p:cNvPr id="14" name="activation">
            <a:extLst>
              <a:ext uri="{FF2B5EF4-FFF2-40B4-BE49-F238E27FC236}">
                <a16:creationId xmlns:a16="http://schemas.microsoft.com/office/drawing/2014/main" id="{76DC78EE-A4EB-4C1E-B0CB-E76CB2F70F60}"/>
              </a:ext>
            </a:extLst>
          </p:cNvPr>
          <p:cNvGrpSpPr/>
          <p:nvPr/>
        </p:nvGrpSpPr>
        <p:grpSpPr>
          <a:xfrm>
            <a:off x="6455708" y="843851"/>
            <a:ext cx="4132003" cy="1827288"/>
            <a:chOff x="6455708" y="843851"/>
            <a:chExt cx="4132003" cy="1827288"/>
          </a:xfrm>
        </p:grpSpPr>
        <p:pic>
          <p:nvPicPr>
            <p:cNvPr id="59" name="Graphic 58" descr="Arrow: Counterclockwise curve">
              <a:extLst>
                <a:ext uri="{FF2B5EF4-FFF2-40B4-BE49-F238E27FC236}">
                  <a16:creationId xmlns:a16="http://schemas.microsoft.com/office/drawing/2014/main" id="{B24BD92F-A487-407E-A64E-43DBB008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3146174" flipH="1" flipV="1">
              <a:off x="6455708" y="1166806"/>
              <a:ext cx="1504333" cy="150433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735FAC-4F99-4BC6-BD02-4BDFC968599D}"/>
                </a:ext>
              </a:extLst>
            </p:cNvPr>
            <p:cNvSpPr txBox="1"/>
            <p:nvPr/>
          </p:nvSpPr>
          <p:spPr>
            <a:xfrm>
              <a:off x="6627909" y="843851"/>
              <a:ext cx="3959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75000"/>
                    </a:schemeClr>
                  </a:solidFill>
                </a:rPr>
                <a:t>Activation (i.e. Step)</a:t>
              </a:r>
            </a:p>
          </p:txBody>
        </p:sp>
      </p:grpSp>
      <p:grpSp>
        <p:nvGrpSpPr>
          <p:cNvPr id="7" name="inputs">
            <a:extLst>
              <a:ext uri="{FF2B5EF4-FFF2-40B4-BE49-F238E27FC236}">
                <a16:creationId xmlns:a16="http://schemas.microsoft.com/office/drawing/2014/main" id="{7CC8B52A-2DE5-4604-ADEF-D5AA83E7B746}"/>
              </a:ext>
            </a:extLst>
          </p:cNvPr>
          <p:cNvGrpSpPr/>
          <p:nvPr/>
        </p:nvGrpSpPr>
        <p:grpSpPr>
          <a:xfrm>
            <a:off x="282081" y="512333"/>
            <a:ext cx="1277187" cy="5833334"/>
            <a:chOff x="282081" y="512333"/>
            <a:chExt cx="1277187" cy="5833334"/>
          </a:xfrm>
        </p:grpSpPr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DA8FF88-BCFB-401D-B66A-6B0400BC9D1F}"/>
                </a:ext>
              </a:extLst>
            </p:cNvPr>
            <p:cNvSpPr/>
            <p:nvPr/>
          </p:nvSpPr>
          <p:spPr>
            <a:xfrm>
              <a:off x="1070632" y="512333"/>
              <a:ext cx="488636" cy="5833334"/>
            </a:xfrm>
            <a:prstGeom prst="leftBrace">
              <a:avLst>
                <a:gd name="adj1" fmla="val 132452"/>
                <a:gd name="adj2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C43ED60-25EC-4F5D-8259-147654C51445}"/>
                </a:ext>
              </a:extLst>
            </p:cNvPr>
            <p:cNvSpPr txBox="1"/>
            <p:nvPr/>
          </p:nvSpPr>
          <p:spPr>
            <a:xfrm rot="16200000">
              <a:off x="-76190" y="3105833"/>
              <a:ext cx="13628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Inputs</a:t>
              </a:r>
            </a:p>
          </p:txBody>
        </p:sp>
      </p:grpSp>
      <p:sp>
        <p:nvSpPr>
          <p:cNvPr id="64" name="output">
            <a:extLst>
              <a:ext uri="{FF2B5EF4-FFF2-40B4-BE49-F238E27FC236}">
                <a16:creationId xmlns:a16="http://schemas.microsoft.com/office/drawing/2014/main" id="{C121EDEF-86CC-485B-B3EA-D07B64FCE677}"/>
              </a:ext>
            </a:extLst>
          </p:cNvPr>
          <p:cNvSpPr txBox="1"/>
          <p:nvPr/>
        </p:nvSpPr>
        <p:spPr>
          <a:xfrm>
            <a:off x="9463604" y="2551548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Output</a:t>
            </a:r>
          </a:p>
        </p:txBody>
      </p:sp>
      <p:grpSp>
        <p:nvGrpSpPr>
          <p:cNvPr id="3" name="output equation">
            <a:extLst>
              <a:ext uri="{FF2B5EF4-FFF2-40B4-BE49-F238E27FC236}">
                <a16:creationId xmlns:a16="http://schemas.microsoft.com/office/drawing/2014/main" id="{8C318ABB-D06F-4C99-BF83-8D7EF97C5387}"/>
              </a:ext>
            </a:extLst>
          </p:cNvPr>
          <p:cNvGrpSpPr/>
          <p:nvPr/>
        </p:nvGrpSpPr>
        <p:grpSpPr>
          <a:xfrm>
            <a:off x="6087272" y="5423215"/>
            <a:ext cx="3833171" cy="1213525"/>
            <a:chOff x="6087272" y="5423215"/>
            <a:chExt cx="3833171" cy="121352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E43442-93E1-4DDB-87B4-EBF55F2CA897}"/>
                </a:ext>
              </a:extLst>
            </p:cNvPr>
            <p:cNvSpPr txBox="1"/>
            <p:nvPr/>
          </p:nvSpPr>
          <p:spPr>
            <a:xfrm>
              <a:off x="6087272" y="5739334"/>
              <a:ext cx="830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 = </a:t>
              </a:r>
              <a:endParaRPr lang="en-US" sz="4400" baseline="-25000" dirty="0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BEFF4072-7304-4B71-9551-C1C5B5DEDB7C}"/>
                </a:ext>
              </a:extLst>
            </p:cNvPr>
            <p:cNvSpPr/>
            <p:nvPr/>
          </p:nvSpPr>
          <p:spPr>
            <a:xfrm>
              <a:off x="6871996" y="5502352"/>
              <a:ext cx="326572" cy="1134388"/>
            </a:xfrm>
            <a:prstGeom prst="leftBrace">
              <a:avLst>
                <a:gd name="adj1" fmla="val 48333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C20AB6-D484-46CA-814C-DDBE1D64E199}"/>
                </a:ext>
              </a:extLst>
            </p:cNvPr>
            <p:cNvSpPr txBox="1"/>
            <p:nvPr/>
          </p:nvSpPr>
          <p:spPr>
            <a:xfrm>
              <a:off x="7166163" y="5423215"/>
              <a:ext cx="27542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1, if h(X) &gt;= 0 </a:t>
              </a:r>
              <a:endParaRPr lang="en-US" sz="4400" baseline="-25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26C6B-3611-4143-AD75-67AE5B3A3941}"/>
                </a:ext>
              </a:extLst>
            </p:cNvPr>
            <p:cNvSpPr txBox="1"/>
            <p:nvPr/>
          </p:nvSpPr>
          <p:spPr>
            <a:xfrm>
              <a:off x="7187813" y="5990409"/>
              <a:ext cx="2420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0, if h(X) &lt; 0</a:t>
              </a:r>
              <a:endParaRPr lang="en-US" sz="4400" baseline="-25000" dirty="0"/>
            </a:p>
          </p:txBody>
        </p:sp>
      </p:grpSp>
      <p:grpSp>
        <p:nvGrpSpPr>
          <p:cNvPr id="15" name="summation equation">
            <a:extLst>
              <a:ext uri="{FF2B5EF4-FFF2-40B4-BE49-F238E27FC236}">
                <a16:creationId xmlns:a16="http://schemas.microsoft.com/office/drawing/2014/main" id="{17618EDE-8DF4-4501-A742-D35FCF485714}"/>
              </a:ext>
            </a:extLst>
          </p:cNvPr>
          <p:cNvGrpSpPr/>
          <p:nvPr/>
        </p:nvGrpSpPr>
        <p:grpSpPr>
          <a:xfrm>
            <a:off x="5253013" y="4253956"/>
            <a:ext cx="6383663" cy="1108239"/>
            <a:chOff x="5253013" y="4253956"/>
            <a:chExt cx="6383663" cy="1108239"/>
          </a:xfrm>
        </p:grpSpPr>
        <p:sp>
          <p:nvSpPr>
            <p:cNvPr id="65" name="text">
              <a:extLst>
                <a:ext uri="{FF2B5EF4-FFF2-40B4-BE49-F238E27FC236}">
                  <a16:creationId xmlns:a16="http://schemas.microsoft.com/office/drawing/2014/main" id="{396269F9-FFC6-424B-B336-5FCB5A51E513}"/>
                </a:ext>
              </a:extLst>
            </p:cNvPr>
            <p:cNvSpPr txBox="1"/>
            <p:nvPr/>
          </p:nvSpPr>
          <p:spPr>
            <a:xfrm>
              <a:off x="6087272" y="4715864"/>
              <a:ext cx="5549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h(X) = x</a:t>
              </a:r>
              <a:r>
                <a:rPr lang="en-US" sz="3600" baseline="-25000" dirty="0"/>
                <a:t>1</a:t>
              </a:r>
              <a:r>
                <a:rPr lang="en-US" sz="3600" dirty="0"/>
                <a:t>w</a:t>
              </a:r>
              <a:r>
                <a:rPr lang="en-US" sz="3600" baseline="-25000" dirty="0"/>
                <a:t>1</a:t>
              </a:r>
              <a:r>
                <a:rPr lang="en-US" sz="3600" dirty="0"/>
                <a:t> + x</a:t>
              </a:r>
              <a:r>
                <a:rPr lang="en-US" sz="3600" baseline="-25000" dirty="0"/>
                <a:t>2</a:t>
              </a:r>
              <a:r>
                <a:rPr lang="en-US" sz="3600" dirty="0"/>
                <a:t>w</a:t>
              </a:r>
              <a:r>
                <a:rPr lang="en-US" sz="3600" baseline="-25000" dirty="0"/>
                <a:t>2</a:t>
              </a:r>
              <a:r>
                <a:rPr lang="en-US" sz="3600" dirty="0"/>
                <a:t> + … + </a:t>
              </a:r>
              <a:r>
                <a:rPr lang="en-US" sz="3600" dirty="0" err="1"/>
                <a:t>x</a:t>
              </a:r>
              <a:r>
                <a:rPr lang="en-US" sz="3600" baseline="-25000" dirty="0" err="1"/>
                <a:t>n</a:t>
              </a:r>
              <a:r>
                <a:rPr lang="en-US" sz="3600" dirty="0" err="1"/>
                <a:t>w</a:t>
              </a:r>
              <a:r>
                <a:rPr lang="en-US" sz="3600" baseline="-25000" dirty="0" err="1"/>
                <a:t>n</a:t>
              </a:r>
              <a:endParaRPr lang="en-US" sz="4400" baseline="-25000" dirty="0"/>
            </a:p>
          </p:txBody>
        </p:sp>
        <p:pic>
          <p:nvPicPr>
            <p:cNvPr id="70" name="Graphic 69" descr="Arrow: Counterclockwise curve">
              <a:extLst>
                <a:ext uri="{FF2B5EF4-FFF2-40B4-BE49-F238E27FC236}">
                  <a16:creationId xmlns:a16="http://schemas.microsoft.com/office/drawing/2014/main" id="{C397595A-500E-4B25-87ED-E6CE9A31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725794" flipH="1" flipV="1">
              <a:off x="5253013" y="4253956"/>
              <a:ext cx="915155" cy="915155"/>
            </a:xfrm>
            <a:prstGeom prst="rect">
              <a:avLst/>
            </a:prstGeom>
          </p:spPr>
        </p:pic>
      </p:grpSp>
      <p:grpSp>
        <p:nvGrpSpPr>
          <p:cNvPr id="11" name="weights">
            <a:extLst>
              <a:ext uri="{FF2B5EF4-FFF2-40B4-BE49-F238E27FC236}">
                <a16:creationId xmlns:a16="http://schemas.microsoft.com/office/drawing/2014/main" id="{99F187D0-418B-4FED-A2C8-7A068F193733}"/>
              </a:ext>
            </a:extLst>
          </p:cNvPr>
          <p:cNvGrpSpPr/>
          <p:nvPr/>
        </p:nvGrpSpPr>
        <p:grpSpPr>
          <a:xfrm>
            <a:off x="2723133" y="5562961"/>
            <a:ext cx="1793526" cy="860898"/>
            <a:chOff x="2723133" y="5562961"/>
            <a:chExt cx="1793526" cy="860898"/>
          </a:xfrm>
        </p:grpSpPr>
        <p:pic>
          <p:nvPicPr>
            <p:cNvPr id="71" name="Graphic 70" descr="Arrow: Counterclockwise curve">
              <a:extLst>
                <a:ext uri="{FF2B5EF4-FFF2-40B4-BE49-F238E27FC236}">
                  <a16:creationId xmlns:a16="http://schemas.microsoft.com/office/drawing/2014/main" id="{8F6C6D0D-113F-4929-A3F7-C0AD3B51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8013434" flipV="1">
              <a:off x="2723133" y="5562961"/>
              <a:ext cx="693165" cy="69316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7E754D-63F5-4105-B223-0F89697F87A5}"/>
                </a:ext>
              </a:extLst>
            </p:cNvPr>
            <p:cNvSpPr txBox="1"/>
            <p:nvPr/>
          </p:nvSpPr>
          <p:spPr>
            <a:xfrm>
              <a:off x="3151029" y="5900639"/>
              <a:ext cx="1365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7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0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A327E-99DA-4F8F-80FB-B0E577E81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1" t="19592" r="33725" b="7755"/>
          <a:stretch/>
        </p:blipFill>
        <p:spPr>
          <a:xfrm>
            <a:off x="3399453" y="706966"/>
            <a:ext cx="5393094" cy="54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2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Cramer</dc:creator>
  <cp:lastModifiedBy>Mark Cramer</cp:lastModifiedBy>
  <cp:revision>22</cp:revision>
  <dcterms:created xsi:type="dcterms:W3CDTF">2018-03-28T23:53:09Z</dcterms:created>
  <dcterms:modified xsi:type="dcterms:W3CDTF">2018-03-29T19:40:32Z</dcterms:modified>
</cp:coreProperties>
</file>