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8D63-7225-4098-AA69-DA7AB3ECB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35907-B05E-4AB9-8ED8-77899D821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8834B-516D-4950-B0D4-BDBBD3B7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E0F-6BA4-4F07-8D91-E3B51CA2606D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E031E-D884-454D-A53C-31BDAA81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68BA4-567D-4CE6-A0ED-6320D4FE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0352-A99A-437E-9579-EB9DF28F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6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F611-B8E7-4E26-9BDA-82976A8B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46D8D-63B1-48AE-8EB8-7E0822ACA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A7D6F-8414-428A-8861-2298B45F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E0F-6BA4-4F07-8D91-E3B51CA2606D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0C2CF-11BA-4144-B762-4CD01643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664A9-D8D5-431B-9830-9F42B211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0352-A99A-437E-9579-EB9DF28F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23489-6508-4A2A-95BF-D9AF0FD79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4CBC6-0075-4B03-804E-3CC7FEF98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504B8-EA39-47BC-B9DD-A4EBB4B7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E0F-6BA4-4F07-8D91-E3B51CA2606D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3C60C-DAEA-4571-8A56-564AA31A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2691F-E699-4C56-85B7-891EAAA8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0352-A99A-437E-9579-EB9DF28F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2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F014-6909-4DDC-8472-5784E1EC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22DA2-347C-4DC2-B2AA-5F20E48F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B2FEE-7502-4D49-9845-5BC58BB2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E0F-6BA4-4F07-8D91-E3B51CA2606D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67501-F1F4-4265-A2C8-D94C66FF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4F0DD-C57C-438E-9D4A-7BCAC259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0352-A99A-437E-9579-EB9DF28F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2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CCD8-6B19-4F30-9572-3DB60376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3CFCE-2177-45B9-BEF4-93320227F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F4583-C450-4225-9C5B-965D9431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E0F-6BA4-4F07-8D91-E3B51CA2606D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D8A3-E48D-407F-945B-F79430D9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A1838-8709-49DE-B2E0-98F4AC0A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0352-A99A-437E-9579-EB9DF28F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3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2F4F-9CBC-41A2-B304-A7598304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267B-318E-414F-BEBD-134C4118D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FEE96-526C-4B66-8C0A-9DF9CE142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90E42-4213-4953-A5D2-887A94954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E0F-6BA4-4F07-8D91-E3B51CA2606D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E6F6B-1773-4A5C-AE0B-E4511391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B0331-4E60-4F9B-B268-FD23067B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0352-A99A-437E-9579-EB9DF28F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6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EA7A-8134-47F6-A235-D3E8541A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1C19E-FC7D-46BB-B26D-C887AB74F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295CC-4E72-4233-A127-DA9B85EEE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8D44DA-E77B-485C-BDD0-538E81333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92661-2BA5-4973-840A-64800C7D5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07C67-6478-4C69-A802-EB142A42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E0F-6BA4-4F07-8D91-E3B51CA2606D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59145-E119-4059-BB21-F8A8F1F3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189EB-C293-4CF6-B5E5-6EF8B636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0352-A99A-437E-9579-EB9DF28F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1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3A49-5E48-47E1-A266-037E3220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45F88-6FE5-4301-B179-0EEAA1D7B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E0F-6BA4-4F07-8D91-E3B51CA2606D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6CA9B-AF56-49AC-80D9-5DD65A0F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F701F-6AD4-4DF2-8937-9AE0E9AC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0352-A99A-437E-9579-EB9DF28F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2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247D9-58C0-4658-9696-00222C43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E0F-6BA4-4F07-8D91-E3B51CA2606D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428E1-C2D1-425F-9019-8C963E1C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652E8-8C9B-4145-A381-5A6E717C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0352-A99A-437E-9579-EB9DF28F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3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6ACE-C693-47DC-8E8C-C2FA9511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E58F9-5D19-41F6-A4A4-CCA80D7AA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3B5A4-D786-4944-8F2D-9CDF7C0A3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53254-46EC-4981-9847-C16ED76B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E0F-6BA4-4F07-8D91-E3B51CA2606D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E4D1A-3367-41BE-97ED-0D16E724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709C8-2ED7-4903-8E0D-BF1A8534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0352-A99A-437E-9579-EB9DF28F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9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E261-A01B-41CC-8593-92165E5FF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5AF3D-C2BE-4B89-97FE-830F4234C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E5B13-4F03-4170-AAD3-9FB1DCCF2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1B480-4B6A-42D8-8AAD-B29525D2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E0F-6BA4-4F07-8D91-E3B51CA2606D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D6818-75B4-4157-894D-5FE9DDE3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98B63-7240-48F9-93B5-E6690E95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0352-A99A-437E-9579-EB9DF28F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A6B99-54F8-46CE-B267-C98DB6DE2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AF512-5586-4672-929E-CAFA42C6A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A32F7-6246-4C9F-BDEF-AEA889224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D5E0F-6BA4-4F07-8D91-E3B51CA2606D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A3B18-59DA-40B5-8CE6-B5B21DE01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B99F0-4C62-430C-896A-A650EAF3D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20352-A99A-437E-9579-EB9DF28F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8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71B2A93-D858-4B96-A026-CFC161F76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94" y="643466"/>
            <a:ext cx="880961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8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37A51B-C8C1-4D3A-9981-CE4097BCD9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38" t="20000" r="27645" b="9932"/>
          <a:stretch/>
        </p:blipFill>
        <p:spPr>
          <a:xfrm>
            <a:off x="3009436" y="528942"/>
            <a:ext cx="5929950" cy="595954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9874ED8-A3F3-4331-9980-AF08CEA7FFA6}"/>
              </a:ext>
            </a:extLst>
          </p:cNvPr>
          <p:cNvSpPr txBox="1"/>
          <p:nvPr/>
        </p:nvSpPr>
        <p:spPr>
          <a:xfrm>
            <a:off x="5875799" y="2346051"/>
            <a:ext cx="491179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After </a:t>
            </a:r>
            <a:r>
              <a:rPr lang="en-US" sz="2800" u="sng" dirty="0"/>
              <a:t>100 million</a:t>
            </a:r>
            <a:r>
              <a:rPr lang="en-US" sz="2800" dirty="0"/>
              <a:t> training points:</a:t>
            </a:r>
          </a:p>
          <a:p>
            <a:r>
              <a:rPr lang="en-US" sz="2800" dirty="0"/>
              <a:t>w1 = -19.20</a:t>
            </a:r>
          </a:p>
          <a:p>
            <a:r>
              <a:rPr lang="en-US" sz="2800" dirty="0"/>
              <a:t>w2 = +35.63</a:t>
            </a:r>
          </a:p>
          <a:p>
            <a:r>
              <a:rPr lang="en-US" sz="2800" dirty="0"/>
              <a:t>w3 = -16457.09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089785-7557-4124-9CA9-C0C6C979FA64}"/>
              </a:ext>
            </a:extLst>
          </p:cNvPr>
          <p:cNvSpPr txBox="1"/>
          <p:nvPr/>
        </p:nvSpPr>
        <p:spPr>
          <a:xfrm>
            <a:off x="5875799" y="4175957"/>
            <a:ext cx="4689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-19.20x + 35.63y -16457.09 = 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6C0C5C-EC66-43F8-AF2A-2666B34C8260}"/>
              </a:ext>
            </a:extLst>
          </p:cNvPr>
          <p:cNvSpPr txBox="1"/>
          <p:nvPr/>
        </p:nvSpPr>
        <p:spPr>
          <a:xfrm>
            <a:off x="5870325" y="4702321"/>
            <a:ext cx="57406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 = (19.20/35.63)x + (16457.09/35.63)</a:t>
            </a:r>
          </a:p>
          <a:p>
            <a:r>
              <a:rPr lang="en-US" sz="2800" dirty="0"/>
              <a:t>y = 0.5389 * x + 461.889</a:t>
            </a:r>
          </a:p>
          <a:p>
            <a:r>
              <a:rPr lang="en-US" sz="2800" dirty="0"/>
              <a:t>accuracy 97.7%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EF5CA3-8613-4FC6-97A2-2A9D2F68E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74" y="114643"/>
            <a:ext cx="5621414" cy="2675210"/>
          </a:xfrm>
          <a:prstGeom prst="rect">
            <a:avLst/>
          </a:prstGeom>
        </p:spPr>
      </p:pic>
      <p:grpSp>
        <p:nvGrpSpPr>
          <p:cNvPr id="6" name="summation equation">
            <a:extLst>
              <a:ext uri="{FF2B5EF4-FFF2-40B4-BE49-F238E27FC236}">
                <a16:creationId xmlns:a16="http://schemas.microsoft.com/office/drawing/2014/main" id="{22347190-B710-4747-AA01-CA6CF08FD564}"/>
              </a:ext>
            </a:extLst>
          </p:cNvPr>
          <p:cNvGrpSpPr/>
          <p:nvPr/>
        </p:nvGrpSpPr>
        <p:grpSpPr>
          <a:xfrm>
            <a:off x="7738769" y="1206984"/>
            <a:ext cx="4131957" cy="1108239"/>
            <a:chOff x="5253013" y="4253956"/>
            <a:chExt cx="4131957" cy="1108239"/>
          </a:xfrm>
        </p:grpSpPr>
        <p:sp>
          <p:nvSpPr>
            <p:cNvPr id="8" name="text">
              <a:extLst>
                <a:ext uri="{FF2B5EF4-FFF2-40B4-BE49-F238E27FC236}">
                  <a16:creationId xmlns:a16="http://schemas.microsoft.com/office/drawing/2014/main" id="{A3D8930B-A200-48FC-8151-E05D9025A096}"/>
                </a:ext>
              </a:extLst>
            </p:cNvPr>
            <p:cNvSpPr txBox="1"/>
            <p:nvPr/>
          </p:nvSpPr>
          <p:spPr>
            <a:xfrm>
              <a:off x="6087272" y="4715864"/>
              <a:ext cx="32976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y  = 0.5 * x + 500</a:t>
              </a:r>
              <a:endParaRPr lang="en-US" sz="4400" baseline="-25000" dirty="0"/>
            </a:p>
          </p:txBody>
        </p:sp>
        <p:pic>
          <p:nvPicPr>
            <p:cNvPr id="10" name="Graphic 9" descr="Arrow: Counterclockwise curve">
              <a:extLst>
                <a:ext uri="{FF2B5EF4-FFF2-40B4-BE49-F238E27FC236}">
                  <a16:creationId xmlns:a16="http://schemas.microsoft.com/office/drawing/2014/main" id="{8C075E70-84AC-4F04-B1C7-5AF24D096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725794" flipH="1" flipV="1">
              <a:off x="5253013" y="4253956"/>
              <a:ext cx="915155" cy="915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851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607762E-A8CB-4AD3-BD3D-9E6988B08604}"/>
              </a:ext>
            </a:extLst>
          </p:cNvPr>
          <p:cNvSpPr/>
          <p:nvPr/>
        </p:nvSpPr>
        <p:spPr>
          <a:xfrm>
            <a:off x="4099249" y="2272004"/>
            <a:ext cx="3993502" cy="23139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D393E5-C876-4FE1-94B7-2DEEC9B5F388}"/>
              </a:ext>
            </a:extLst>
          </p:cNvPr>
          <p:cNvCxnSpPr>
            <a:stCxn id="2" idx="6"/>
          </p:cNvCxnSpPr>
          <p:nvPr/>
        </p:nvCxnSpPr>
        <p:spPr>
          <a:xfrm>
            <a:off x="8092751" y="3429000"/>
            <a:ext cx="184435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node divider">
            <a:extLst>
              <a:ext uri="{FF2B5EF4-FFF2-40B4-BE49-F238E27FC236}">
                <a16:creationId xmlns:a16="http://schemas.microsoft.com/office/drawing/2014/main" id="{23D96383-F792-49B6-AB29-BD05DD23B80F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6096000" y="2272004"/>
            <a:ext cx="0" cy="231399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mmation symbol">
            <a:extLst>
              <a:ext uri="{FF2B5EF4-FFF2-40B4-BE49-F238E27FC236}">
                <a16:creationId xmlns:a16="http://schemas.microsoft.com/office/drawing/2014/main" id="{478EF2D6-AEA9-4AA8-B482-B2E7E2929599}"/>
              </a:ext>
            </a:extLst>
          </p:cNvPr>
          <p:cNvSpPr txBox="1"/>
          <p:nvPr/>
        </p:nvSpPr>
        <p:spPr>
          <a:xfrm>
            <a:off x="4770452" y="2767280"/>
            <a:ext cx="6543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8000" dirty="0"/>
              <a:t>Σ</a:t>
            </a:r>
            <a:endParaRPr lang="en-US" sz="8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8D724E-C9BD-4248-81A9-2ED38CD18C6F}"/>
              </a:ext>
            </a:extLst>
          </p:cNvPr>
          <p:cNvCxnSpPr>
            <a:cxnSpLocks/>
          </p:cNvCxnSpPr>
          <p:nvPr/>
        </p:nvCxnSpPr>
        <p:spPr>
          <a:xfrm>
            <a:off x="2286000" y="927831"/>
            <a:ext cx="2615380" cy="159181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99E481-9039-4A80-840D-5213D168ED21}"/>
              </a:ext>
            </a:extLst>
          </p:cNvPr>
          <p:cNvCxnSpPr>
            <a:cxnSpLocks/>
          </p:cNvCxnSpPr>
          <p:nvPr/>
        </p:nvCxnSpPr>
        <p:spPr>
          <a:xfrm flipV="1">
            <a:off x="2305263" y="3796017"/>
            <a:ext cx="1901941" cy="61014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ep symbol">
            <a:extLst>
              <a:ext uri="{FF2B5EF4-FFF2-40B4-BE49-F238E27FC236}">
                <a16:creationId xmlns:a16="http://schemas.microsoft.com/office/drawing/2014/main" id="{303E8858-DFDE-485B-820F-B7FB90E46CE2}"/>
              </a:ext>
            </a:extLst>
          </p:cNvPr>
          <p:cNvCxnSpPr>
            <a:cxnSpLocks/>
          </p:cNvCxnSpPr>
          <p:nvPr/>
        </p:nvCxnSpPr>
        <p:spPr>
          <a:xfrm flipV="1">
            <a:off x="6578081" y="3144416"/>
            <a:ext cx="746449" cy="569166"/>
          </a:xfrm>
          <a:prstGeom prst="bentConnector3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F09429-0594-42B4-82A5-B24609C66315}"/>
              </a:ext>
            </a:extLst>
          </p:cNvPr>
          <p:cNvCxnSpPr>
            <a:cxnSpLocks/>
          </p:cNvCxnSpPr>
          <p:nvPr/>
        </p:nvCxnSpPr>
        <p:spPr>
          <a:xfrm>
            <a:off x="2284521" y="1800808"/>
            <a:ext cx="2190912" cy="95443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1C9AB3-5B23-40CA-B181-3BC423AE511C}"/>
              </a:ext>
            </a:extLst>
          </p:cNvPr>
          <p:cNvCxnSpPr>
            <a:cxnSpLocks/>
          </p:cNvCxnSpPr>
          <p:nvPr/>
        </p:nvCxnSpPr>
        <p:spPr>
          <a:xfrm>
            <a:off x="2284521" y="3405467"/>
            <a:ext cx="1814728" cy="2353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87AD43-BEE2-4B73-A8F4-94DF00EDEEA8}"/>
              </a:ext>
            </a:extLst>
          </p:cNvPr>
          <p:cNvCxnSpPr>
            <a:cxnSpLocks/>
          </p:cNvCxnSpPr>
          <p:nvPr/>
        </p:nvCxnSpPr>
        <p:spPr>
          <a:xfrm>
            <a:off x="2284521" y="2531719"/>
            <a:ext cx="1939136" cy="53026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3B311A-1F84-4CBA-B69B-8B3E123CDDCE}"/>
              </a:ext>
            </a:extLst>
          </p:cNvPr>
          <p:cNvCxnSpPr>
            <a:cxnSpLocks/>
          </p:cNvCxnSpPr>
          <p:nvPr/>
        </p:nvCxnSpPr>
        <p:spPr>
          <a:xfrm flipV="1">
            <a:off x="2305263" y="4320862"/>
            <a:ext cx="2465189" cy="160930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37E42A3-4359-4B7B-BE98-0448A3F6D137}"/>
              </a:ext>
            </a:extLst>
          </p:cNvPr>
          <p:cNvSpPr txBox="1"/>
          <p:nvPr/>
        </p:nvSpPr>
        <p:spPr>
          <a:xfrm>
            <a:off x="3157801" y="4349492"/>
            <a:ext cx="444352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80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sz="80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sz="80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grpSp>
        <p:nvGrpSpPr>
          <p:cNvPr id="5" name="input variables">
            <a:extLst>
              <a:ext uri="{FF2B5EF4-FFF2-40B4-BE49-F238E27FC236}">
                <a16:creationId xmlns:a16="http://schemas.microsoft.com/office/drawing/2014/main" id="{E65095B9-356F-4B29-A89B-3B3803BA9C83}"/>
              </a:ext>
            </a:extLst>
          </p:cNvPr>
          <p:cNvGrpSpPr/>
          <p:nvPr/>
        </p:nvGrpSpPr>
        <p:grpSpPr>
          <a:xfrm>
            <a:off x="1538647" y="428353"/>
            <a:ext cx="676126" cy="5917314"/>
            <a:chOff x="1538647" y="428353"/>
            <a:chExt cx="676126" cy="591731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A511E43-7108-4594-8964-957293EA5AAB}"/>
                </a:ext>
              </a:extLst>
            </p:cNvPr>
            <p:cNvSpPr txBox="1"/>
            <p:nvPr/>
          </p:nvSpPr>
          <p:spPr>
            <a:xfrm>
              <a:off x="1538648" y="428353"/>
              <a:ext cx="6591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x</a:t>
              </a:r>
              <a:r>
                <a:rPr lang="en-US" sz="4800" baseline="-25000" dirty="0"/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36D63E-70F6-45CC-A576-53B51BC624EF}"/>
                </a:ext>
              </a:extLst>
            </p:cNvPr>
            <p:cNvSpPr txBox="1"/>
            <p:nvPr/>
          </p:nvSpPr>
          <p:spPr>
            <a:xfrm>
              <a:off x="1543757" y="1308237"/>
              <a:ext cx="6591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x</a:t>
              </a:r>
              <a:r>
                <a:rPr lang="en-US" sz="4800" baseline="-25000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B3FBFB-DB4B-4F71-84FC-132CA600C258}"/>
                </a:ext>
              </a:extLst>
            </p:cNvPr>
            <p:cNvSpPr txBox="1"/>
            <p:nvPr/>
          </p:nvSpPr>
          <p:spPr>
            <a:xfrm>
              <a:off x="1547603" y="2043717"/>
              <a:ext cx="6591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x</a:t>
              </a:r>
              <a:r>
                <a:rPr lang="en-US" sz="4800" baseline="-25000" dirty="0"/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222B4C2-4D00-4648-A580-E9F7FE4FB7D0}"/>
                </a:ext>
              </a:extLst>
            </p:cNvPr>
            <p:cNvSpPr txBox="1"/>
            <p:nvPr/>
          </p:nvSpPr>
          <p:spPr>
            <a:xfrm>
              <a:off x="1538647" y="2879461"/>
              <a:ext cx="6591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x</a:t>
              </a:r>
              <a:r>
                <a:rPr lang="en-US" sz="4800" baseline="-250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447DE84-A0D6-4277-9FBD-066EA01108D3}"/>
                </a:ext>
              </a:extLst>
            </p:cNvPr>
            <p:cNvSpPr txBox="1"/>
            <p:nvPr/>
          </p:nvSpPr>
          <p:spPr>
            <a:xfrm>
              <a:off x="1552711" y="3990659"/>
              <a:ext cx="6591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x</a:t>
              </a:r>
              <a:r>
                <a:rPr lang="en-US" sz="4800" baseline="-25000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2213312-44C7-46E1-9DD2-169D9FB777A1}"/>
                </a:ext>
              </a:extLst>
            </p:cNvPr>
            <p:cNvSpPr txBox="1"/>
            <p:nvPr/>
          </p:nvSpPr>
          <p:spPr>
            <a:xfrm>
              <a:off x="1547603" y="5514670"/>
              <a:ext cx="6671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err="1"/>
                <a:t>x</a:t>
              </a:r>
              <a:r>
                <a:rPr lang="en-US" sz="4800" baseline="-25000" dirty="0" err="1"/>
                <a:t>n</a:t>
              </a:r>
              <a:endParaRPr lang="en-US" sz="4800" baseline="-25000" dirty="0"/>
            </a:p>
          </p:txBody>
        </p:sp>
      </p:grpSp>
      <p:sp>
        <p:nvSpPr>
          <p:cNvPr id="50" name="output variable">
            <a:extLst>
              <a:ext uri="{FF2B5EF4-FFF2-40B4-BE49-F238E27FC236}">
                <a16:creationId xmlns:a16="http://schemas.microsoft.com/office/drawing/2014/main" id="{BAA6C886-3C19-4C62-BEC5-A79A5B838B80}"/>
              </a:ext>
            </a:extLst>
          </p:cNvPr>
          <p:cNvSpPr txBox="1"/>
          <p:nvPr/>
        </p:nvSpPr>
        <p:spPr>
          <a:xfrm>
            <a:off x="9994198" y="2879461"/>
            <a:ext cx="463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y</a:t>
            </a:r>
            <a:endParaRPr lang="en-US" sz="4800" baseline="-25000" dirty="0"/>
          </a:p>
        </p:txBody>
      </p:sp>
      <p:grpSp>
        <p:nvGrpSpPr>
          <p:cNvPr id="10" name="weight variables">
            <a:extLst>
              <a:ext uri="{FF2B5EF4-FFF2-40B4-BE49-F238E27FC236}">
                <a16:creationId xmlns:a16="http://schemas.microsoft.com/office/drawing/2014/main" id="{C7768F97-9A35-4E95-BC65-C33C1B9C1D08}"/>
              </a:ext>
            </a:extLst>
          </p:cNvPr>
          <p:cNvGrpSpPr/>
          <p:nvPr/>
        </p:nvGrpSpPr>
        <p:grpSpPr>
          <a:xfrm>
            <a:off x="2633694" y="625851"/>
            <a:ext cx="635135" cy="4730126"/>
            <a:chOff x="2633694" y="625851"/>
            <a:chExt cx="635135" cy="473012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43CB396-8DB7-42A6-84BD-E22DF1A7A15A}"/>
                </a:ext>
              </a:extLst>
            </p:cNvPr>
            <p:cNvSpPr txBox="1"/>
            <p:nvPr/>
          </p:nvSpPr>
          <p:spPr>
            <a:xfrm>
              <a:off x="2651352" y="625851"/>
              <a:ext cx="6174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w</a:t>
              </a:r>
              <a:r>
                <a:rPr lang="en-US" sz="3200" baseline="-25000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305D105-4CF9-4718-B8D6-53B5FA2A4CA9}"/>
                </a:ext>
              </a:extLst>
            </p:cNvPr>
            <p:cNvSpPr txBox="1"/>
            <p:nvPr/>
          </p:nvSpPr>
          <p:spPr>
            <a:xfrm>
              <a:off x="2649057" y="1505299"/>
              <a:ext cx="6174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w</a:t>
              </a:r>
              <a:r>
                <a:rPr lang="en-US" sz="3200" baseline="-25000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4BA393B-A35B-4745-B214-978C45A7F742}"/>
                </a:ext>
              </a:extLst>
            </p:cNvPr>
            <p:cNvSpPr txBox="1"/>
            <p:nvPr/>
          </p:nvSpPr>
          <p:spPr>
            <a:xfrm>
              <a:off x="2636612" y="2179434"/>
              <a:ext cx="6174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w</a:t>
              </a:r>
              <a:r>
                <a:rPr lang="en-US" sz="3200" baseline="-25000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611D71A-263A-4641-BA92-2BB9EC0013BE}"/>
                </a:ext>
              </a:extLst>
            </p:cNvPr>
            <p:cNvSpPr txBox="1"/>
            <p:nvPr/>
          </p:nvSpPr>
          <p:spPr>
            <a:xfrm>
              <a:off x="2649056" y="2846198"/>
              <a:ext cx="6174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w</a:t>
              </a:r>
              <a:r>
                <a:rPr lang="en-US" sz="3200" baseline="-25000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B3F375A-FEB9-4400-A78E-ABD9A5BACBE5}"/>
                </a:ext>
              </a:extLst>
            </p:cNvPr>
            <p:cNvSpPr txBox="1"/>
            <p:nvPr/>
          </p:nvSpPr>
          <p:spPr>
            <a:xfrm>
              <a:off x="2645631" y="3575548"/>
              <a:ext cx="6174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w</a:t>
              </a:r>
              <a:r>
                <a:rPr lang="en-US" sz="3200" baseline="-25000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CC29F9C-58B3-4F47-9AC4-A81BB71B31FD}"/>
                </a:ext>
              </a:extLst>
            </p:cNvPr>
            <p:cNvSpPr txBox="1"/>
            <p:nvPr/>
          </p:nvSpPr>
          <p:spPr>
            <a:xfrm>
              <a:off x="2633694" y="4771202"/>
              <a:ext cx="6222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solidFill>
                    <a:schemeClr val="tx2">
                      <a:lumMod val="75000"/>
                    </a:schemeClr>
                  </a:solidFill>
                </a:rPr>
                <a:t>w</a:t>
              </a:r>
              <a:r>
                <a:rPr lang="en-US" sz="3200" baseline="-25000" dirty="0" err="1">
                  <a:solidFill>
                    <a:schemeClr val="tx2">
                      <a:lumMod val="75000"/>
                    </a:schemeClr>
                  </a:solidFill>
                </a:rPr>
                <a:t>n</a:t>
              </a:r>
              <a:endParaRPr lang="en-US" sz="3200" baseline="-250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summation">
            <a:extLst>
              <a:ext uri="{FF2B5EF4-FFF2-40B4-BE49-F238E27FC236}">
                <a16:creationId xmlns:a16="http://schemas.microsoft.com/office/drawing/2014/main" id="{2F86DF9E-AFA0-4071-B1D8-F3FD0A31DDDF}"/>
              </a:ext>
            </a:extLst>
          </p:cNvPr>
          <p:cNvGrpSpPr/>
          <p:nvPr/>
        </p:nvGrpSpPr>
        <p:grpSpPr>
          <a:xfrm>
            <a:off x="3629591" y="868428"/>
            <a:ext cx="2338012" cy="1802710"/>
            <a:chOff x="3629591" y="868428"/>
            <a:chExt cx="2338012" cy="1802710"/>
          </a:xfrm>
        </p:grpSpPr>
        <p:pic>
          <p:nvPicPr>
            <p:cNvPr id="58" name="Graphic 57" descr="Arrow: Counterclockwise curve">
              <a:extLst>
                <a:ext uri="{FF2B5EF4-FFF2-40B4-BE49-F238E27FC236}">
                  <a16:creationId xmlns:a16="http://schemas.microsoft.com/office/drawing/2014/main" id="{15B58AAD-5753-49B1-B34D-8A352A1C6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453826" flipV="1">
              <a:off x="4315141" y="1166805"/>
              <a:ext cx="1504333" cy="1504333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55ABF46-12D0-4558-A71A-67EC93762F7E}"/>
                </a:ext>
              </a:extLst>
            </p:cNvPr>
            <p:cNvSpPr txBox="1"/>
            <p:nvPr/>
          </p:nvSpPr>
          <p:spPr>
            <a:xfrm>
              <a:off x="3629591" y="868428"/>
              <a:ext cx="23380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accent1">
                      <a:lumMod val="75000"/>
                    </a:schemeClr>
                  </a:solidFill>
                </a:rPr>
                <a:t>Summation</a:t>
              </a:r>
            </a:p>
          </p:txBody>
        </p:sp>
      </p:grpSp>
      <p:grpSp>
        <p:nvGrpSpPr>
          <p:cNvPr id="14" name="activation">
            <a:extLst>
              <a:ext uri="{FF2B5EF4-FFF2-40B4-BE49-F238E27FC236}">
                <a16:creationId xmlns:a16="http://schemas.microsoft.com/office/drawing/2014/main" id="{76DC78EE-A4EB-4C1E-B0CB-E76CB2F70F60}"/>
              </a:ext>
            </a:extLst>
          </p:cNvPr>
          <p:cNvGrpSpPr/>
          <p:nvPr/>
        </p:nvGrpSpPr>
        <p:grpSpPr>
          <a:xfrm>
            <a:off x="6455708" y="843851"/>
            <a:ext cx="4096352" cy="1827288"/>
            <a:chOff x="6455708" y="843851"/>
            <a:chExt cx="4096352" cy="1827288"/>
          </a:xfrm>
        </p:grpSpPr>
        <p:pic>
          <p:nvPicPr>
            <p:cNvPr id="59" name="Graphic 58" descr="Arrow: Counterclockwise curve">
              <a:extLst>
                <a:ext uri="{FF2B5EF4-FFF2-40B4-BE49-F238E27FC236}">
                  <a16:creationId xmlns:a16="http://schemas.microsoft.com/office/drawing/2014/main" id="{B24BD92F-A487-407E-A64E-43DBB0085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3146174" flipH="1" flipV="1">
              <a:off x="6455708" y="1166806"/>
              <a:ext cx="1504333" cy="1504333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0735FAC-4F99-4BC6-BD02-4BDFC968599D}"/>
                </a:ext>
              </a:extLst>
            </p:cNvPr>
            <p:cNvSpPr txBox="1"/>
            <p:nvPr/>
          </p:nvSpPr>
          <p:spPr>
            <a:xfrm>
              <a:off x="6627909" y="843851"/>
              <a:ext cx="3924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accent1">
                      <a:lumMod val="75000"/>
                    </a:schemeClr>
                  </a:solidFill>
                </a:rPr>
                <a:t>Activation (i.e. step)</a:t>
              </a:r>
            </a:p>
          </p:txBody>
        </p:sp>
      </p:grpSp>
      <p:grpSp>
        <p:nvGrpSpPr>
          <p:cNvPr id="7" name="inputs">
            <a:extLst>
              <a:ext uri="{FF2B5EF4-FFF2-40B4-BE49-F238E27FC236}">
                <a16:creationId xmlns:a16="http://schemas.microsoft.com/office/drawing/2014/main" id="{7CC8B52A-2DE5-4604-ADEF-D5AA83E7B746}"/>
              </a:ext>
            </a:extLst>
          </p:cNvPr>
          <p:cNvGrpSpPr/>
          <p:nvPr/>
        </p:nvGrpSpPr>
        <p:grpSpPr>
          <a:xfrm>
            <a:off x="282081" y="512333"/>
            <a:ext cx="1277187" cy="5833334"/>
            <a:chOff x="282081" y="512333"/>
            <a:chExt cx="1277187" cy="5833334"/>
          </a:xfrm>
        </p:grpSpPr>
        <p:sp>
          <p:nvSpPr>
            <p:cNvPr id="62" name="Left Brace 61">
              <a:extLst>
                <a:ext uri="{FF2B5EF4-FFF2-40B4-BE49-F238E27FC236}">
                  <a16:creationId xmlns:a16="http://schemas.microsoft.com/office/drawing/2014/main" id="{7DA8FF88-BCFB-401D-B66A-6B0400BC9D1F}"/>
                </a:ext>
              </a:extLst>
            </p:cNvPr>
            <p:cNvSpPr/>
            <p:nvPr/>
          </p:nvSpPr>
          <p:spPr>
            <a:xfrm>
              <a:off x="1070632" y="512333"/>
              <a:ext cx="488636" cy="5833334"/>
            </a:xfrm>
            <a:prstGeom prst="leftBrace">
              <a:avLst>
                <a:gd name="adj1" fmla="val 132452"/>
                <a:gd name="adj2" fmla="val 50000"/>
              </a:avLst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C43ED60-25EC-4F5D-8259-147654C51445}"/>
                </a:ext>
              </a:extLst>
            </p:cNvPr>
            <p:cNvSpPr txBox="1"/>
            <p:nvPr/>
          </p:nvSpPr>
          <p:spPr>
            <a:xfrm rot="16200000">
              <a:off x="-70579" y="3105833"/>
              <a:ext cx="13516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inputs</a:t>
              </a:r>
            </a:p>
          </p:txBody>
        </p:sp>
      </p:grpSp>
      <p:sp>
        <p:nvSpPr>
          <p:cNvPr id="64" name="output">
            <a:extLst>
              <a:ext uri="{FF2B5EF4-FFF2-40B4-BE49-F238E27FC236}">
                <a16:creationId xmlns:a16="http://schemas.microsoft.com/office/drawing/2014/main" id="{C121EDEF-86CC-485B-B3EA-D07B64FCE677}"/>
              </a:ext>
            </a:extLst>
          </p:cNvPr>
          <p:cNvSpPr txBox="1"/>
          <p:nvPr/>
        </p:nvSpPr>
        <p:spPr>
          <a:xfrm>
            <a:off x="9463604" y="2551548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output</a:t>
            </a:r>
          </a:p>
        </p:txBody>
      </p:sp>
      <p:grpSp>
        <p:nvGrpSpPr>
          <p:cNvPr id="3" name="output equation">
            <a:extLst>
              <a:ext uri="{FF2B5EF4-FFF2-40B4-BE49-F238E27FC236}">
                <a16:creationId xmlns:a16="http://schemas.microsoft.com/office/drawing/2014/main" id="{8C318ABB-D06F-4C99-BF83-8D7EF97C5387}"/>
              </a:ext>
            </a:extLst>
          </p:cNvPr>
          <p:cNvGrpSpPr/>
          <p:nvPr/>
        </p:nvGrpSpPr>
        <p:grpSpPr>
          <a:xfrm>
            <a:off x="6087272" y="5423215"/>
            <a:ext cx="3833171" cy="1213525"/>
            <a:chOff x="6087272" y="5423215"/>
            <a:chExt cx="3833171" cy="121352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2E43442-93E1-4DDB-87B4-EBF55F2CA897}"/>
                </a:ext>
              </a:extLst>
            </p:cNvPr>
            <p:cNvSpPr txBox="1"/>
            <p:nvPr/>
          </p:nvSpPr>
          <p:spPr>
            <a:xfrm>
              <a:off x="6087272" y="5739334"/>
              <a:ext cx="8306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y = </a:t>
              </a:r>
              <a:endParaRPr lang="en-US" sz="4400" baseline="-25000" dirty="0"/>
            </a:p>
          </p:txBody>
        </p:sp>
        <p:sp>
          <p:nvSpPr>
            <p:cNvPr id="67" name="Left Brace 66">
              <a:extLst>
                <a:ext uri="{FF2B5EF4-FFF2-40B4-BE49-F238E27FC236}">
                  <a16:creationId xmlns:a16="http://schemas.microsoft.com/office/drawing/2014/main" id="{BEFF4072-7304-4B71-9551-C1C5B5DEDB7C}"/>
                </a:ext>
              </a:extLst>
            </p:cNvPr>
            <p:cNvSpPr/>
            <p:nvPr/>
          </p:nvSpPr>
          <p:spPr>
            <a:xfrm>
              <a:off x="6871996" y="5502352"/>
              <a:ext cx="326572" cy="1134388"/>
            </a:xfrm>
            <a:prstGeom prst="leftBrace">
              <a:avLst>
                <a:gd name="adj1" fmla="val 48333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5C20AB6-D484-46CA-814C-DDBE1D64E199}"/>
                </a:ext>
              </a:extLst>
            </p:cNvPr>
            <p:cNvSpPr txBox="1"/>
            <p:nvPr/>
          </p:nvSpPr>
          <p:spPr>
            <a:xfrm>
              <a:off x="7166163" y="5423215"/>
              <a:ext cx="27542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1, if h(X) &gt;= 0 </a:t>
              </a:r>
              <a:endParaRPr lang="en-US" sz="4400" baseline="-250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CA26C6B-3611-4143-AD75-67AE5B3A3941}"/>
                </a:ext>
              </a:extLst>
            </p:cNvPr>
            <p:cNvSpPr txBox="1"/>
            <p:nvPr/>
          </p:nvSpPr>
          <p:spPr>
            <a:xfrm>
              <a:off x="7187813" y="5990409"/>
              <a:ext cx="24208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0, if h(X) &lt; 0</a:t>
              </a:r>
              <a:endParaRPr lang="en-US" sz="4400" baseline="-25000" dirty="0"/>
            </a:p>
          </p:txBody>
        </p:sp>
      </p:grpSp>
      <p:grpSp>
        <p:nvGrpSpPr>
          <p:cNvPr id="15" name="summation equation">
            <a:extLst>
              <a:ext uri="{FF2B5EF4-FFF2-40B4-BE49-F238E27FC236}">
                <a16:creationId xmlns:a16="http://schemas.microsoft.com/office/drawing/2014/main" id="{17618EDE-8DF4-4501-A742-D35FCF485714}"/>
              </a:ext>
            </a:extLst>
          </p:cNvPr>
          <p:cNvGrpSpPr/>
          <p:nvPr/>
        </p:nvGrpSpPr>
        <p:grpSpPr>
          <a:xfrm>
            <a:off x="5253013" y="4253956"/>
            <a:ext cx="6383663" cy="1108239"/>
            <a:chOff x="5253013" y="4253956"/>
            <a:chExt cx="6383663" cy="1108239"/>
          </a:xfrm>
        </p:grpSpPr>
        <p:sp>
          <p:nvSpPr>
            <p:cNvPr id="65" name="text">
              <a:extLst>
                <a:ext uri="{FF2B5EF4-FFF2-40B4-BE49-F238E27FC236}">
                  <a16:creationId xmlns:a16="http://schemas.microsoft.com/office/drawing/2014/main" id="{396269F9-FFC6-424B-B336-5FCB5A51E513}"/>
                </a:ext>
              </a:extLst>
            </p:cNvPr>
            <p:cNvSpPr txBox="1"/>
            <p:nvPr/>
          </p:nvSpPr>
          <p:spPr>
            <a:xfrm>
              <a:off x="6087272" y="4715864"/>
              <a:ext cx="55494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h(X) = x</a:t>
              </a:r>
              <a:r>
                <a:rPr lang="en-US" sz="3600" baseline="-25000" dirty="0"/>
                <a:t>1</a:t>
              </a:r>
              <a:r>
                <a:rPr lang="en-US" sz="3600" dirty="0"/>
                <a:t>w</a:t>
              </a:r>
              <a:r>
                <a:rPr lang="en-US" sz="3600" baseline="-25000" dirty="0"/>
                <a:t>1</a:t>
              </a:r>
              <a:r>
                <a:rPr lang="en-US" sz="3600" dirty="0"/>
                <a:t> + x</a:t>
              </a:r>
              <a:r>
                <a:rPr lang="en-US" sz="3600" baseline="-25000" dirty="0"/>
                <a:t>2</a:t>
              </a:r>
              <a:r>
                <a:rPr lang="en-US" sz="3600" dirty="0"/>
                <a:t>w</a:t>
              </a:r>
              <a:r>
                <a:rPr lang="en-US" sz="3600" baseline="-25000" dirty="0"/>
                <a:t>2</a:t>
              </a:r>
              <a:r>
                <a:rPr lang="en-US" sz="3600" dirty="0"/>
                <a:t> + … + </a:t>
              </a:r>
              <a:r>
                <a:rPr lang="en-US" sz="3600" dirty="0" err="1"/>
                <a:t>x</a:t>
              </a:r>
              <a:r>
                <a:rPr lang="en-US" sz="3600" baseline="-25000" dirty="0" err="1"/>
                <a:t>n</a:t>
              </a:r>
              <a:r>
                <a:rPr lang="en-US" sz="3600" dirty="0" err="1"/>
                <a:t>w</a:t>
              </a:r>
              <a:r>
                <a:rPr lang="en-US" sz="3600" baseline="-25000" dirty="0" err="1"/>
                <a:t>n</a:t>
              </a:r>
              <a:endParaRPr lang="en-US" sz="4400" baseline="-25000" dirty="0"/>
            </a:p>
          </p:txBody>
        </p:sp>
        <p:pic>
          <p:nvPicPr>
            <p:cNvPr id="70" name="Graphic 69" descr="Arrow: Counterclockwise curve">
              <a:extLst>
                <a:ext uri="{FF2B5EF4-FFF2-40B4-BE49-F238E27FC236}">
                  <a16:creationId xmlns:a16="http://schemas.microsoft.com/office/drawing/2014/main" id="{C397595A-500E-4B25-87ED-E6CE9A317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725794" flipH="1" flipV="1">
              <a:off x="5253013" y="4253956"/>
              <a:ext cx="915155" cy="915155"/>
            </a:xfrm>
            <a:prstGeom prst="rect">
              <a:avLst/>
            </a:prstGeom>
          </p:spPr>
        </p:pic>
      </p:grpSp>
      <p:grpSp>
        <p:nvGrpSpPr>
          <p:cNvPr id="11" name="weights">
            <a:extLst>
              <a:ext uri="{FF2B5EF4-FFF2-40B4-BE49-F238E27FC236}">
                <a16:creationId xmlns:a16="http://schemas.microsoft.com/office/drawing/2014/main" id="{99F187D0-418B-4FED-A2C8-7A068F193733}"/>
              </a:ext>
            </a:extLst>
          </p:cNvPr>
          <p:cNvGrpSpPr/>
          <p:nvPr/>
        </p:nvGrpSpPr>
        <p:grpSpPr>
          <a:xfrm>
            <a:off x="2723133" y="5562961"/>
            <a:ext cx="1741012" cy="860898"/>
            <a:chOff x="2723133" y="5562961"/>
            <a:chExt cx="1741012" cy="860898"/>
          </a:xfrm>
        </p:grpSpPr>
        <p:pic>
          <p:nvPicPr>
            <p:cNvPr id="71" name="Graphic 70" descr="Arrow: Counterclockwise curve">
              <a:extLst>
                <a:ext uri="{FF2B5EF4-FFF2-40B4-BE49-F238E27FC236}">
                  <a16:creationId xmlns:a16="http://schemas.microsoft.com/office/drawing/2014/main" id="{8F6C6D0D-113F-4929-A3F7-C0AD3B51B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8013434" flipV="1">
              <a:off x="2723133" y="5562961"/>
              <a:ext cx="693165" cy="693165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47E754D-63F5-4105-B223-0F89697F87A5}"/>
                </a:ext>
              </a:extLst>
            </p:cNvPr>
            <p:cNvSpPr txBox="1"/>
            <p:nvPr/>
          </p:nvSpPr>
          <p:spPr>
            <a:xfrm>
              <a:off x="3151029" y="5900639"/>
              <a:ext cx="13131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weights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478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0" grpId="0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C808A1-5272-4940-A1C0-0C21A69C9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33" t="19747" r="27278" b="9536"/>
          <a:stretch/>
        </p:blipFill>
        <p:spPr>
          <a:xfrm>
            <a:off x="2970834" y="288846"/>
            <a:ext cx="6250331" cy="6280308"/>
          </a:xfrm>
          <a:prstGeom prst="rect">
            <a:avLst/>
          </a:prstGeom>
        </p:spPr>
      </p:pic>
      <p:grpSp>
        <p:nvGrpSpPr>
          <p:cNvPr id="6" name="summation equation">
            <a:extLst>
              <a:ext uri="{FF2B5EF4-FFF2-40B4-BE49-F238E27FC236}">
                <a16:creationId xmlns:a16="http://schemas.microsoft.com/office/drawing/2014/main" id="{22347190-B710-4747-AA01-CA6CF08FD564}"/>
              </a:ext>
            </a:extLst>
          </p:cNvPr>
          <p:cNvGrpSpPr/>
          <p:nvPr/>
        </p:nvGrpSpPr>
        <p:grpSpPr>
          <a:xfrm>
            <a:off x="8612033" y="3330225"/>
            <a:ext cx="2992222" cy="1108239"/>
            <a:chOff x="5253013" y="4253956"/>
            <a:chExt cx="2992222" cy="1108239"/>
          </a:xfrm>
        </p:grpSpPr>
        <p:sp>
          <p:nvSpPr>
            <p:cNvPr id="8" name="text">
              <a:extLst>
                <a:ext uri="{FF2B5EF4-FFF2-40B4-BE49-F238E27FC236}">
                  <a16:creationId xmlns:a16="http://schemas.microsoft.com/office/drawing/2014/main" id="{A3D8930B-A200-48FC-8151-E05D9025A096}"/>
                </a:ext>
              </a:extLst>
            </p:cNvPr>
            <p:cNvSpPr txBox="1"/>
            <p:nvPr/>
          </p:nvSpPr>
          <p:spPr>
            <a:xfrm>
              <a:off x="6087272" y="4715864"/>
              <a:ext cx="21579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y  = 0.5 * x</a:t>
              </a:r>
              <a:endParaRPr lang="en-US" sz="4400" baseline="-25000" dirty="0"/>
            </a:p>
          </p:txBody>
        </p:sp>
        <p:pic>
          <p:nvPicPr>
            <p:cNvPr id="10" name="Graphic 9" descr="Arrow: Counterclockwise curve">
              <a:extLst>
                <a:ext uri="{FF2B5EF4-FFF2-40B4-BE49-F238E27FC236}">
                  <a16:creationId xmlns:a16="http://schemas.microsoft.com/office/drawing/2014/main" id="{8C075E70-84AC-4F04-B1C7-5AF24D096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725794" flipH="1" flipV="1">
              <a:off x="5253013" y="4253956"/>
              <a:ext cx="915155" cy="915155"/>
            </a:xfrm>
            <a:prstGeom prst="rect">
              <a:avLst/>
            </a:prstGeom>
          </p:spPr>
        </p:pic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4A5C97DD-BB65-41D5-9AE6-0F033C47AC3E}"/>
              </a:ext>
            </a:extLst>
          </p:cNvPr>
          <p:cNvSpPr/>
          <p:nvPr/>
        </p:nvSpPr>
        <p:spPr>
          <a:xfrm>
            <a:off x="5122506" y="2453951"/>
            <a:ext cx="93306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9DEF7E-07BC-419A-8F4B-CE585CEC267C}"/>
              </a:ext>
            </a:extLst>
          </p:cNvPr>
          <p:cNvGrpSpPr/>
          <p:nvPr/>
        </p:nvGrpSpPr>
        <p:grpSpPr>
          <a:xfrm>
            <a:off x="5062905" y="1629529"/>
            <a:ext cx="2917326" cy="838674"/>
            <a:chOff x="5053177" y="1561433"/>
            <a:chExt cx="2917326" cy="838674"/>
          </a:xfrm>
        </p:grpSpPr>
        <p:pic>
          <p:nvPicPr>
            <p:cNvPr id="11" name="Graphic 10" descr="Arrow: Counterclockwise curve">
              <a:extLst>
                <a:ext uri="{FF2B5EF4-FFF2-40B4-BE49-F238E27FC236}">
                  <a16:creationId xmlns:a16="http://schemas.microsoft.com/office/drawing/2014/main" id="{10F1E3E4-1D1F-4E01-91D5-A4446D533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3698135" flipH="1" flipV="1">
              <a:off x="5053177" y="1807679"/>
              <a:ext cx="592428" cy="592428"/>
            </a:xfrm>
            <a:prstGeom prst="rect">
              <a:avLst/>
            </a:prstGeom>
          </p:spPr>
        </p:pic>
        <p:sp>
          <p:nvSpPr>
            <p:cNvPr id="12" name="text">
              <a:extLst>
                <a:ext uri="{FF2B5EF4-FFF2-40B4-BE49-F238E27FC236}">
                  <a16:creationId xmlns:a16="http://schemas.microsoft.com/office/drawing/2014/main" id="{53EFD2F4-03FB-439C-913C-B4E7021BDB0F}"/>
                </a:ext>
              </a:extLst>
            </p:cNvPr>
            <p:cNvSpPr txBox="1"/>
            <p:nvPr/>
          </p:nvSpPr>
          <p:spPr>
            <a:xfrm>
              <a:off x="5493222" y="1561433"/>
              <a:ext cx="2477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point to test</a:t>
              </a:r>
              <a:endParaRPr lang="en-US" sz="4400" baseline="-25000" dirty="0"/>
            </a:p>
          </p:txBody>
        </p:sp>
      </p:grpSp>
      <p:grpSp>
        <p:nvGrpSpPr>
          <p:cNvPr id="13" name="weights">
            <a:extLst>
              <a:ext uri="{FF2B5EF4-FFF2-40B4-BE49-F238E27FC236}">
                <a16:creationId xmlns:a16="http://schemas.microsoft.com/office/drawing/2014/main" id="{6EEADFC7-459F-42B4-AD70-44D4F0CC446F}"/>
              </a:ext>
            </a:extLst>
          </p:cNvPr>
          <p:cNvGrpSpPr/>
          <p:nvPr/>
        </p:nvGrpSpPr>
        <p:grpSpPr>
          <a:xfrm>
            <a:off x="9231668" y="5530988"/>
            <a:ext cx="2594146" cy="954107"/>
            <a:chOff x="2577949" y="5900639"/>
            <a:chExt cx="2594146" cy="954107"/>
          </a:xfrm>
        </p:grpSpPr>
        <p:pic>
          <p:nvPicPr>
            <p:cNvPr id="14" name="Graphic 13" descr="Arrow: Counterclockwise curve">
              <a:extLst>
                <a:ext uri="{FF2B5EF4-FFF2-40B4-BE49-F238E27FC236}">
                  <a16:creationId xmlns:a16="http://schemas.microsoft.com/office/drawing/2014/main" id="{28911310-DBC1-4055-88B7-F343CBD72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655656" flipV="1">
              <a:off x="2577949" y="6158283"/>
              <a:ext cx="693165" cy="69316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7EFDB0-1F18-4215-8641-C76E631919B5}"/>
                </a:ext>
              </a:extLst>
            </p:cNvPr>
            <p:cNvSpPr txBox="1"/>
            <p:nvPr/>
          </p:nvSpPr>
          <p:spPr>
            <a:xfrm>
              <a:off x="3151029" y="5900639"/>
              <a:ext cx="202106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</a:t>
              </a:r>
              <a:r>
                <a:rPr lang="en-US" sz="2800" baseline="30000" dirty="0"/>
                <a:t>st</a:t>
              </a:r>
              <a:r>
                <a:rPr lang="en-US" sz="2800" dirty="0"/>
                <a:t> input – </a:t>
              </a:r>
            </a:p>
            <a:p>
              <a:r>
                <a:rPr lang="en-US" sz="2800" dirty="0"/>
                <a:t>x-coordinate</a:t>
              </a:r>
            </a:p>
          </p:txBody>
        </p:sp>
      </p:grpSp>
      <p:grpSp>
        <p:nvGrpSpPr>
          <p:cNvPr id="16" name="weights">
            <a:extLst>
              <a:ext uri="{FF2B5EF4-FFF2-40B4-BE49-F238E27FC236}">
                <a16:creationId xmlns:a16="http://schemas.microsoft.com/office/drawing/2014/main" id="{DBAB652C-7001-4450-9D22-C3BDBBCDC023}"/>
              </a:ext>
            </a:extLst>
          </p:cNvPr>
          <p:cNvGrpSpPr/>
          <p:nvPr/>
        </p:nvGrpSpPr>
        <p:grpSpPr>
          <a:xfrm>
            <a:off x="707213" y="2453951"/>
            <a:ext cx="2203786" cy="1375666"/>
            <a:chOff x="3151029" y="5900639"/>
            <a:chExt cx="2203786" cy="1375666"/>
          </a:xfrm>
        </p:grpSpPr>
        <p:pic>
          <p:nvPicPr>
            <p:cNvPr id="17" name="Graphic 16" descr="Arrow: Counterclockwise curve">
              <a:extLst>
                <a:ext uri="{FF2B5EF4-FFF2-40B4-BE49-F238E27FC236}">
                  <a16:creationId xmlns:a16="http://schemas.microsoft.com/office/drawing/2014/main" id="{3F209566-E7AF-41D5-ADFE-00B510D86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7997139">
              <a:off x="4661650" y="6583140"/>
              <a:ext cx="693165" cy="69316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0F0D35-9FB1-4F14-BFD3-3A736C802A58}"/>
                </a:ext>
              </a:extLst>
            </p:cNvPr>
            <p:cNvSpPr txBox="1"/>
            <p:nvPr/>
          </p:nvSpPr>
          <p:spPr>
            <a:xfrm>
              <a:off x="3151029" y="5900639"/>
              <a:ext cx="202747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</a:t>
              </a:r>
              <a:r>
                <a:rPr lang="en-US" sz="2800" baseline="30000" dirty="0"/>
                <a:t>nd</a:t>
              </a:r>
              <a:r>
                <a:rPr lang="en-US" sz="2800" dirty="0"/>
                <a:t> input – </a:t>
              </a:r>
            </a:p>
            <a:p>
              <a:r>
                <a:rPr lang="en-US" sz="2800" dirty="0"/>
                <a:t>y-coordinate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02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607762E-A8CB-4AD3-BD3D-9E6988B08604}"/>
              </a:ext>
            </a:extLst>
          </p:cNvPr>
          <p:cNvSpPr/>
          <p:nvPr/>
        </p:nvSpPr>
        <p:spPr>
          <a:xfrm>
            <a:off x="4099249" y="2272004"/>
            <a:ext cx="3993502" cy="23139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D393E5-C876-4FE1-94B7-2DEEC9B5F388}"/>
              </a:ext>
            </a:extLst>
          </p:cNvPr>
          <p:cNvCxnSpPr>
            <a:stCxn id="2" idx="6"/>
          </p:cNvCxnSpPr>
          <p:nvPr/>
        </p:nvCxnSpPr>
        <p:spPr>
          <a:xfrm>
            <a:off x="8092751" y="3429000"/>
            <a:ext cx="184435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node divider">
            <a:extLst>
              <a:ext uri="{FF2B5EF4-FFF2-40B4-BE49-F238E27FC236}">
                <a16:creationId xmlns:a16="http://schemas.microsoft.com/office/drawing/2014/main" id="{23D96383-F792-49B6-AB29-BD05DD23B80F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6096000" y="2272004"/>
            <a:ext cx="0" cy="231399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mmation symbol">
            <a:extLst>
              <a:ext uri="{FF2B5EF4-FFF2-40B4-BE49-F238E27FC236}">
                <a16:creationId xmlns:a16="http://schemas.microsoft.com/office/drawing/2014/main" id="{478EF2D6-AEA9-4AA8-B482-B2E7E2929599}"/>
              </a:ext>
            </a:extLst>
          </p:cNvPr>
          <p:cNvSpPr txBox="1"/>
          <p:nvPr/>
        </p:nvSpPr>
        <p:spPr>
          <a:xfrm>
            <a:off x="4770452" y="2767280"/>
            <a:ext cx="6543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8000" dirty="0"/>
              <a:t>Σ</a:t>
            </a:r>
            <a:endParaRPr lang="en-US" sz="8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99E481-9039-4A80-840D-5213D168ED21}"/>
              </a:ext>
            </a:extLst>
          </p:cNvPr>
          <p:cNvCxnSpPr>
            <a:cxnSpLocks/>
          </p:cNvCxnSpPr>
          <p:nvPr/>
        </p:nvCxnSpPr>
        <p:spPr>
          <a:xfrm flipV="1">
            <a:off x="2404972" y="4069884"/>
            <a:ext cx="1992649" cy="116558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ep symbol">
            <a:extLst>
              <a:ext uri="{FF2B5EF4-FFF2-40B4-BE49-F238E27FC236}">
                <a16:creationId xmlns:a16="http://schemas.microsoft.com/office/drawing/2014/main" id="{303E8858-DFDE-485B-820F-B7FB90E46CE2}"/>
              </a:ext>
            </a:extLst>
          </p:cNvPr>
          <p:cNvCxnSpPr>
            <a:cxnSpLocks/>
          </p:cNvCxnSpPr>
          <p:nvPr/>
        </p:nvCxnSpPr>
        <p:spPr>
          <a:xfrm flipV="1">
            <a:off x="6578081" y="3144416"/>
            <a:ext cx="746449" cy="569166"/>
          </a:xfrm>
          <a:prstGeom prst="bentConnector3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F09429-0594-42B4-82A5-B24609C66315}"/>
              </a:ext>
            </a:extLst>
          </p:cNvPr>
          <p:cNvCxnSpPr>
            <a:cxnSpLocks/>
          </p:cNvCxnSpPr>
          <p:nvPr/>
        </p:nvCxnSpPr>
        <p:spPr>
          <a:xfrm>
            <a:off x="2284521" y="1800808"/>
            <a:ext cx="2190912" cy="95443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input variables">
            <a:extLst>
              <a:ext uri="{FF2B5EF4-FFF2-40B4-BE49-F238E27FC236}">
                <a16:creationId xmlns:a16="http://schemas.microsoft.com/office/drawing/2014/main" id="{E65095B9-356F-4B29-A89B-3B3803BA9C83}"/>
              </a:ext>
            </a:extLst>
          </p:cNvPr>
          <p:cNvGrpSpPr/>
          <p:nvPr/>
        </p:nvGrpSpPr>
        <p:grpSpPr>
          <a:xfrm>
            <a:off x="1543757" y="1308237"/>
            <a:ext cx="669410" cy="4241527"/>
            <a:chOff x="1543757" y="1308237"/>
            <a:chExt cx="669410" cy="424152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36D63E-70F6-45CC-A576-53B51BC624EF}"/>
                </a:ext>
              </a:extLst>
            </p:cNvPr>
            <p:cNvSpPr txBox="1"/>
            <p:nvPr/>
          </p:nvSpPr>
          <p:spPr>
            <a:xfrm>
              <a:off x="1543757" y="1308237"/>
              <a:ext cx="6591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x</a:t>
              </a:r>
              <a:r>
                <a:rPr lang="en-US" sz="4800" baseline="-25000" dirty="0"/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447DE84-A0D6-4277-9FBD-066EA01108D3}"/>
                </a:ext>
              </a:extLst>
            </p:cNvPr>
            <p:cNvSpPr txBox="1"/>
            <p:nvPr/>
          </p:nvSpPr>
          <p:spPr>
            <a:xfrm>
              <a:off x="1554012" y="4718767"/>
              <a:ext cx="6591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x</a:t>
              </a:r>
              <a:r>
                <a:rPr lang="en-US" sz="4800" baseline="-25000" dirty="0"/>
                <a:t>2</a:t>
              </a:r>
            </a:p>
          </p:txBody>
        </p:sp>
      </p:grpSp>
      <p:sp>
        <p:nvSpPr>
          <p:cNvPr id="50" name="output variable">
            <a:extLst>
              <a:ext uri="{FF2B5EF4-FFF2-40B4-BE49-F238E27FC236}">
                <a16:creationId xmlns:a16="http://schemas.microsoft.com/office/drawing/2014/main" id="{BAA6C886-3C19-4C62-BEC5-A79A5B838B80}"/>
              </a:ext>
            </a:extLst>
          </p:cNvPr>
          <p:cNvSpPr txBox="1"/>
          <p:nvPr/>
        </p:nvSpPr>
        <p:spPr>
          <a:xfrm>
            <a:off x="9994198" y="2879461"/>
            <a:ext cx="463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y</a:t>
            </a:r>
            <a:endParaRPr lang="en-US" sz="4800" baseline="-25000" dirty="0"/>
          </a:p>
        </p:txBody>
      </p:sp>
      <p:grpSp>
        <p:nvGrpSpPr>
          <p:cNvPr id="10" name="weight variables">
            <a:extLst>
              <a:ext uri="{FF2B5EF4-FFF2-40B4-BE49-F238E27FC236}">
                <a16:creationId xmlns:a16="http://schemas.microsoft.com/office/drawing/2014/main" id="{C7768F97-9A35-4E95-BC65-C33C1B9C1D08}"/>
              </a:ext>
            </a:extLst>
          </p:cNvPr>
          <p:cNvGrpSpPr/>
          <p:nvPr/>
        </p:nvGrpSpPr>
        <p:grpSpPr>
          <a:xfrm>
            <a:off x="2649057" y="1505299"/>
            <a:ext cx="635271" cy="3289288"/>
            <a:chOff x="2649057" y="1505299"/>
            <a:chExt cx="635271" cy="328928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305D105-4CF9-4718-B8D6-53B5FA2A4CA9}"/>
                </a:ext>
              </a:extLst>
            </p:cNvPr>
            <p:cNvSpPr txBox="1"/>
            <p:nvPr/>
          </p:nvSpPr>
          <p:spPr>
            <a:xfrm>
              <a:off x="2649057" y="1505299"/>
              <a:ext cx="6174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w</a:t>
              </a:r>
              <a:r>
                <a:rPr lang="en-US" sz="3200" baseline="-25000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B3F375A-FEB9-4400-A78E-ABD9A5BACBE5}"/>
                </a:ext>
              </a:extLst>
            </p:cNvPr>
            <p:cNvSpPr txBox="1"/>
            <p:nvPr/>
          </p:nvSpPr>
          <p:spPr>
            <a:xfrm>
              <a:off x="2666851" y="4209812"/>
              <a:ext cx="6174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w</a:t>
              </a:r>
              <a:r>
                <a:rPr lang="en-US" sz="3200" baseline="-25000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7" name="inputs">
            <a:extLst>
              <a:ext uri="{FF2B5EF4-FFF2-40B4-BE49-F238E27FC236}">
                <a16:creationId xmlns:a16="http://schemas.microsoft.com/office/drawing/2014/main" id="{7CC8B52A-2DE5-4604-ADEF-D5AA83E7B746}"/>
              </a:ext>
            </a:extLst>
          </p:cNvPr>
          <p:cNvGrpSpPr/>
          <p:nvPr/>
        </p:nvGrpSpPr>
        <p:grpSpPr>
          <a:xfrm>
            <a:off x="282081" y="1400783"/>
            <a:ext cx="1277187" cy="4148980"/>
            <a:chOff x="282081" y="512333"/>
            <a:chExt cx="1277187" cy="5833334"/>
          </a:xfrm>
        </p:grpSpPr>
        <p:sp>
          <p:nvSpPr>
            <p:cNvPr id="62" name="Left Brace 61">
              <a:extLst>
                <a:ext uri="{FF2B5EF4-FFF2-40B4-BE49-F238E27FC236}">
                  <a16:creationId xmlns:a16="http://schemas.microsoft.com/office/drawing/2014/main" id="{7DA8FF88-BCFB-401D-B66A-6B0400BC9D1F}"/>
                </a:ext>
              </a:extLst>
            </p:cNvPr>
            <p:cNvSpPr/>
            <p:nvPr/>
          </p:nvSpPr>
          <p:spPr>
            <a:xfrm>
              <a:off x="1070632" y="512333"/>
              <a:ext cx="488636" cy="5833334"/>
            </a:xfrm>
            <a:prstGeom prst="leftBrace">
              <a:avLst>
                <a:gd name="adj1" fmla="val 132452"/>
                <a:gd name="adj2" fmla="val 50000"/>
              </a:avLst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C43ED60-25EC-4F5D-8259-147654C51445}"/>
                </a:ext>
              </a:extLst>
            </p:cNvPr>
            <p:cNvSpPr txBox="1"/>
            <p:nvPr/>
          </p:nvSpPr>
          <p:spPr>
            <a:xfrm rot="16200000">
              <a:off x="-344943" y="3228928"/>
              <a:ext cx="19003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inputs</a:t>
              </a:r>
            </a:p>
          </p:txBody>
        </p:sp>
      </p:grpSp>
      <p:sp>
        <p:nvSpPr>
          <p:cNvPr id="64" name="output">
            <a:extLst>
              <a:ext uri="{FF2B5EF4-FFF2-40B4-BE49-F238E27FC236}">
                <a16:creationId xmlns:a16="http://schemas.microsoft.com/office/drawing/2014/main" id="{C121EDEF-86CC-485B-B3EA-D07B64FCE677}"/>
              </a:ext>
            </a:extLst>
          </p:cNvPr>
          <p:cNvSpPr txBox="1"/>
          <p:nvPr/>
        </p:nvSpPr>
        <p:spPr>
          <a:xfrm>
            <a:off x="9494862" y="2563831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output</a:t>
            </a:r>
          </a:p>
        </p:txBody>
      </p:sp>
      <p:grpSp>
        <p:nvGrpSpPr>
          <p:cNvPr id="11" name="weights">
            <a:extLst>
              <a:ext uri="{FF2B5EF4-FFF2-40B4-BE49-F238E27FC236}">
                <a16:creationId xmlns:a16="http://schemas.microsoft.com/office/drawing/2014/main" id="{99F187D0-418B-4FED-A2C8-7A068F193733}"/>
              </a:ext>
            </a:extLst>
          </p:cNvPr>
          <p:cNvGrpSpPr/>
          <p:nvPr/>
        </p:nvGrpSpPr>
        <p:grpSpPr>
          <a:xfrm>
            <a:off x="2780408" y="4944952"/>
            <a:ext cx="1741012" cy="860898"/>
            <a:chOff x="2723133" y="5562961"/>
            <a:chExt cx="1741012" cy="860898"/>
          </a:xfrm>
        </p:grpSpPr>
        <p:pic>
          <p:nvPicPr>
            <p:cNvPr id="71" name="Graphic 70" descr="Arrow: Counterclockwise curve">
              <a:extLst>
                <a:ext uri="{FF2B5EF4-FFF2-40B4-BE49-F238E27FC236}">
                  <a16:creationId xmlns:a16="http://schemas.microsoft.com/office/drawing/2014/main" id="{8F6C6D0D-113F-4929-A3F7-C0AD3B51B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13434" flipV="1">
              <a:off x="2723133" y="5562961"/>
              <a:ext cx="693165" cy="693165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47E754D-63F5-4105-B223-0F89697F87A5}"/>
                </a:ext>
              </a:extLst>
            </p:cNvPr>
            <p:cNvSpPr txBox="1"/>
            <p:nvPr/>
          </p:nvSpPr>
          <p:spPr>
            <a:xfrm>
              <a:off x="3151029" y="5900639"/>
              <a:ext cx="13131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weights</a:t>
              </a:r>
            </a:p>
          </p:txBody>
        </p:sp>
      </p:grpSp>
      <p:grpSp>
        <p:nvGrpSpPr>
          <p:cNvPr id="57" name="weights">
            <a:extLst>
              <a:ext uri="{FF2B5EF4-FFF2-40B4-BE49-F238E27FC236}">
                <a16:creationId xmlns:a16="http://schemas.microsoft.com/office/drawing/2014/main" id="{50FB0871-4966-4FCB-9A67-BBED46E1BACD}"/>
              </a:ext>
            </a:extLst>
          </p:cNvPr>
          <p:cNvGrpSpPr/>
          <p:nvPr/>
        </p:nvGrpSpPr>
        <p:grpSpPr>
          <a:xfrm>
            <a:off x="1686568" y="5652287"/>
            <a:ext cx="2409296" cy="957254"/>
            <a:chOff x="2723133" y="5562961"/>
            <a:chExt cx="2409296" cy="957254"/>
          </a:xfrm>
        </p:grpSpPr>
        <p:pic>
          <p:nvPicPr>
            <p:cNvPr id="73" name="Graphic 72" descr="Arrow: Counterclockwise curve">
              <a:extLst>
                <a:ext uri="{FF2B5EF4-FFF2-40B4-BE49-F238E27FC236}">
                  <a16:creationId xmlns:a16="http://schemas.microsoft.com/office/drawing/2014/main" id="{DF43F800-8F13-409A-890D-9BE2575CB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13434" flipV="1">
              <a:off x="2723133" y="5562961"/>
              <a:ext cx="693165" cy="693165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7382632-E897-4BF8-8765-698760AC14DE}"/>
                </a:ext>
              </a:extLst>
            </p:cNvPr>
            <p:cNvSpPr txBox="1"/>
            <p:nvPr/>
          </p:nvSpPr>
          <p:spPr>
            <a:xfrm>
              <a:off x="3104951" y="5996995"/>
              <a:ext cx="20274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y-coordinate</a:t>
              </a:r>
            </a:p>
          </p:txBody>
        </p:sp>
      </p:grpSp>
      <p:grpSp>
        <p:nvGrpSpPr>
          <p:cNvPr id="75" name="weights">
            <a:extLst>
              <a:ext uri="{FF2B5EF4-FFF2-40B4-BE49-F238E27FC236}">
                <a16:creationId xmlns:a16="http://schemas.microsoft.com/office/drawing/2014/main" id="{45F7CEAC-F6EF-4196-A271-99B393BC7C18}"/>
              </a:ext>
            </a:extLst>
          </p:cNvPr>
          <p:cNvGrpSpPr/>
          <p:nvPr/>
        </p:nvGrpSpPr>
        <p:grpSpPr>
          <a:xfrm>
            <a:off x="1609296" y="539703"/>
            <a:ext cx="2359551" cy="1059054"/>
            <a:chOff x="2976931" y="5813303"/>
            <a:chExt cx="2359551" cy="1059054"/>
          </a:xfrm>
        </p:grpSpPr>
        <p:pic>
          <p:nvPicPr>
            <p:cNvPr id="76" name="Graphic 75" descr="Arrow: Counterclockwise curve">
              <a:extLst>
                <a:ext uri="{FF2B5EF4-FFF2-40B4-BE49-F238E27FC236}">
                  <a16:creationId xmlns:a16="http://schemas.microsoft.com/office/drawing/2014/main" id="{6FF31F91-EDC9-4EFD-9FE2-DA4E31449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3586566">
              <a:off x="2976931" y="6179192"/>
              <a:ext cx="693165" cy="693165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26E10B2-BA4C-4DA3-A5DB-8A8A7A241498}"/>
                </a:ext>
              </a:extLst>
            </p:cNvPr>
            <p:cNvSpPr txBox="1"/>
            <p:nvPr/>
          </p:nvSpPr>
          <p:spPr>
            <a:xfrm>
              <a:off x="3315416" y="5813303"/>
              <a:ext cx="20210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x-coordinate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6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0" grpId="0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607762E-A8CB-4AD3-BD3D-9E6988B08604}"/>
              </a:ext>
            </a:extLst>
          </p:cNvPr>
          <p:cNvSpPr/>
          <p:nvPr/>
        </p:nvSpPr>
        <p:spPr>
          <a:xfrm>
            <a:off x="4099249" y="2272004"/>
            <a:ext cx="3993502" cy="23139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D393E5-C876-4FE1-94B7-2DEEC9B5F388}"/>
              </a:ext>
            </a:extLst>
          </p:cNvPr>
          <p:cNvCxnSpPr>
            <a:cxnSpLocks/>
          </p:cNvCxnSpPr>
          <p:nvPr/>
        </p:nvCxnSpPr>
        <p:spPr>
          <a:xfrm flipH="1">
            <a:off x="8092752" y="3428999"/>
            <a:ext cx="1527109" cy="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node divider">
            <a:extLst>
              <a:ext uri="{FF2B5EF4-FFF2-40B4-BE49-F238E27FC236}">
                <a16:creationId xmlns:a16="http://schemas.microsoft.com/office/drawing/2014/main" id="{23D96383-F792-49B6-AB29-BD05DD23B80F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6096000" y="2272004"/>
            <a:ext cx="0" cy="231399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mmation symbol">
            <a:extLst>
              <a:ext uri="{FF2B5EF4-FFF2-40B4-BE49-F238E27FC236}">
                <a16:creationId xmlns:a16="http://schemas.microsoft.com/office/drawing/2014/main" id="{478EF2D6-AEA9-4AA8-B482-B2E7E2929599}"/>
              </a:ext>
            </a:extLst>
          </p:cNvPr>
          <p:cNvSpPr txBox="1"/>
          <p:nvPr/>
        </p:nvSpPr>
        <p:spPr>
          <a:xfrm>
            <a:off x="4770452" y="2767280"/>
            <a:ext cx="6543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8000" dirty="0"/>
              <a:t>Σ</a:t>
            </a:r>
            <a:endParaRPr lang="en-US" sz="8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99E481-9039-4A80-840D-5213D168ED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04972" y="4069884"/>
            <a:ext cx="1992649" cy="116558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ep symbol">
            <a:extLst>
              <a:ext uri="{FF2B5EF4-FFF2-40B4-BE49-F238E27FC236}">
                <a16:creationId xmlns:a16="http://schemas.microsoft.com/office/drawing/2014/main" id="{303E8858-DFDE-485B-820F-B7FB90E46CE2}"/>
              </a:ext>
            </a:extLst>
          </p:cNvPr>
          <p:cNvCxnSpPr>
            <a:cxnSpLocks/>
          </p:cNvCxnSpPr>
          <p:nvPr/>
        </p:nvCxnSpPr>
        <p:spPr>
          <a:xfrm flipV="1">
            <a:off x="6578081" y="3144416"/>
            <a:ext cx="746449" cy="569166"/>
          </a:xfrm>
          <a:prstGeom prst="bentConnector3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F09429-0594-42B4-82A5-B24609C66315}"/>
              </a:ext>
            </a:extLst>
          </p:cNvPr>
          <p:cNvCxnSpPr>
            <a:cxnSpLocks/>
          </p:cNvCxnSpPr>
          <p:nvPr/>
        </p:nvCxnSpPr>
        <p:spPr>
          <a:xfrm rot="10800000">
            <a:off x="2284521" y="1800808"/>
            <a:ext cx="2190912" cy="95443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input variables">
            <a:extLst>
              <a:ext uri="{FF2B5EF4-FFF2-40B4-BE49-F238E27FC236}">
                <a16:creationId xmlns:a16="http://schemas.microsoft.com/office/drawing/2014/main" id="{E65095B9-356F-4B29-A89B-3B3803BA9C83}"/>
              </a:ext>
            </a:extLst>
          </p:cNvPr>
          <p:cNvGrpSpPr/>
          <p:nvPr/>
        </p:nvGrpSpPr>
        <p:grpSpPr>
          <a:xfrm>
            <a:off x="1543757" y="1308237"/>
            <a:ext cx="669410" cy="4241527"/>
            <a:chOff x="1543757" y="1308237"/>
            <a:chExt cx="669410" cy="424152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36D63E-70F6-45CC-A576-53B51BC624EF}"/>
                </a:ext>
              </a:extLst>
            </p:cNvPr>
            <p:cNvSpPr txBox="1"/>
            <p:nvPr/>
          </p:nvSpPr>
          <p:spPr>
            <a:xfrm>
              <a:off x="1543757" y="1308237"/>
              <a:ext cx="6591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x</a:t>
              </a:r>
              <a:r>
                <a:rPr lang="en-US" sz="4800" baseline="-25000" dirty="0"/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447DE84-A0D6-4277-9FBD-066EA01108D3}"/>
                </a:ext>
              </a:extLst>
            </p:cNvPr>
            <p:cNvSpPr txBox="1"/>
            <p:nvPr/>
          </p:nvSpPr>
          <p:spPr>
            <a:xfrm>
              <a:off x="1554012" y="4718767"/>
              <a:ext cx="6591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x</a:t>
              </a:r>
              <a:r>
                <a:rPr lang="en-US" sz="4800" baseline="-25000" dirty="0"/>
                <a:t>2</a:t>
              </a:r>
            </a:p>
          </p:txBody>
        </p:sp>
      </p:grpSp>
      <p:sp>
        <p:nvSpPr>
          <p:cNvPr id="50" name="output variable">
            <a:extLst>
              <a:ext uri="{FF2B5EF4-FFF2-40B4-BE49-F238E27FC236}">
                <a16:creationId xmlns:a16="http://schemas.microsoft.com/office/drawing/2014/main" id="{BAA6C886-3C19-4C62-BEC5-A79A5B838B80}"/>
              </a:ext>
            </a:extLst>
          </p:cNvPr>
          <p:cNvSpPr txBox="1"/>
          <p:nvPr/>
        </p:nvSpPr>
        <p:spPr>
          <a:xfrm>
            <a:off x="9714273" y="2879461"/>
            <a:ext cx="1210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y - </a:t>
            </a:r>
            <a:r>
              <a:rPr lang="cy-GB" sz="4800" dirty="0"/>
              <a:t>ŷ</a:t>
            </a:r>
            <a:endParaRPr lang="en-US" sz="4800" baseline="-25000" dirty="0"/>
          </a:p>
        </p:txBody>
      </p:sp>
      <p:grpSp>
        <p:nvGrpSpPr>
          <p:cNvPr id="10" name="weight variables">
            <a:extLst>
              <a:ext uri="{FF2B5EF4-FFF2-40B4-BE49-F238E27FC236}">
                <a16:creationId xmlns:a16="http://schemas.microsoft.com/office/drawing/2014/main" id="{C7768F97-9A35-4E95-BC65-C33C1B9C1D08}"/>
              </a:ext>
            </a:extLst>
          </p:cNvPr>
          <p:cNvGrpSpPr/>
          <p:nvPr/>
        </p:nvGrpSpPr>
        <p:grpSpPr>
          <a:xfrm>
            <a:off x="3222885" y="1752942"/>
            <a:ext cx="617808" cy="2694884"/>
            <a:chOff x="3222885" y="1752942"/>
            <a:chExt cx="617808" cy="2694884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305D105-4CF9-4718-B8D6-53B5FA2A4CA9}"/>
                </a:ext>
              </a:extLst>
            </p:cNvPr>
            <p:cNvSpPr txBox="1"/>
            <p:nvPr/>
          </p:nvSpPr>
          <p:spPr>
            <a:xfrm>
              <a:off x="3222885" y="1752942"/>
              <a:ext cx="6174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w</a:t>
              </a:r>
              <a:r>
                <a:rPr lang="en-US" sz="3200" baseline="-25000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B3F375A-FEB9-4400-A78E-ABD9A5BACBE5}"/>
                </a:ext>
              </a:extLst>
            </p:cNvPr>
            <p:cNvSpPr txBox="1"/>
            <p:nvPr/>
          </p:nvSpPr>
          <p:spPr>
            <a:xfrm>
              <a:off x="3223216" y="3863051"/>
              <a:ext cx="6174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w</a:t>
              </a:r>
              <a:r>
                <a:rPr lang="en-US" sz="3200" baseline="-25000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7" name="inputs">
            <a:extLst>
              <a:ext uri="{FF2B5EF4-FFF2-40B4-BE49-F238E27FC236}">
                <a16:creationId xmlns:a16="http://schemas.microsoft.com/office/drawing/2014/main" id="{7CC8B52A-2DE5-4604-ADEF-D5AA83E7B746}"/>
              </a:ext>
            </a:extLst>
          </p:cNvPr>
          <p:cNvGrpSpPr/>
          <p:nvPr/>
        </p:nvGrpSpPr>
        <p:grpSpPr>
          <a:xfrm>
            <a:off x="282081" y="1400783"/>
            <a:ext cx="1277187" cy="4148980"/>
            <a:chOff x="282081" y="512333"/>
            <a:chExt cx="1277187" cy="5833334"/>
          </a:xfrm>
        </p:grpSpPr>
        <p:sp>
          <p:nvSpPr>
            <p:cNvPr id="62" name="Left Brace 61">
              <a:extLst>
                <a:ext uri="{FF2B5EF4-FFF2-40B4-BE49-F238E27FC236}">
                  <a16:creationId xmlns:a16="http://schemas.microsoft.com/office/drawing/2014/main" id="{7DA8FF88-BCFB-401D-B66A-6B0400BC9D1F}"/>
                </a:ext>
              </a:extLst>
            </p:cNvPr>
            <p:cNvSpPr/>
            <p:nvPr/>
          </p:nvSpPr>
          <p:spPr>
            <a:xfrm>
              <a:off x="1070632" y="512333"/>
              <a:ext cx="488636" cy="5833334"/>
            </a:xfrm>
            <a:prstGeom prst="leftBrace">
              <a:avLst>
                <a:gd name="adj1" fmla="val 132452"/>
                <a:gd name="adj2" fmla="val 50000"/>
              </a:avLst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C43ED60-25EC-4F5D-8259-147654C51445}"/>
                </a:ext>
              </a:extLst>
            </p:cNvPr>
            <p:cNvSpPr txBox="1"/>
            <p:nvPr/>
          </p:nvSpPr>
          <p:spPr>
            <a:xfrm rot="16200000">
              <a:off x="-76190" y="3228928"/>
              <a:ext cx="13628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Inputs</a:t>
              </a:r>
            </a:p>
          </p:txBody>
        </p:sp>
      </p:grpSp>
      <p:sp>
        <p:nvSpPr>
          <p:cNvPr id="64" name="output">
            <a:extLst>
              <a:ext uri="{FF2B5EF4-FFF2-40B4-BE49-F238E27FC236}">
                <a16:creationId xmlns:a16="http://schemas.microsoft.com/office/drawing/2014/main" id="{C121EDEF-86CC-485B-B3EA-D07B64FCE677}"/>
              </a:ext>
            </a:extLst>
          </p:cNvPr>
          <p:cNvSpPr txBox="1"/>
          <p:nvPr/>
        </p:nvSpPr>
        <p:spPr>
          <a:xfrm>
            <a:off x="9650612" y="2495562"/>
            <a:ext cx="1464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error =</a:t>
            </a:r>
          </a:p>
        </p:txBody>
      </p:sp>
      <p:grpSp>
        <p:nvGrpSpPr>
          <p:cNvPr id="11" name="weights">
            <a:extLst>
              <a:ext uri="{FF2B5EF4-FFF2-40B4-BE49-F238E27FC236}">
                <a16:creationId xmlns:a16="http://schemas.microsoft.com/office/drawing/2014/main" id="{99F187D0-418B-4FED-A2C8-7A068F193733}"/>
              </a:ext>
            </a:extLst>
          </p:cNvPr>
          <p:cNvGrpSpPr/>
          <p:nvPr/>
        </p:nvGrpSpPr>
        <p:grpSpPr>
          <a:xfrm>
            <a:off x="10478156" y="3710458"/>
            <a:ext cx="1499023" cy="1291785"/>
            <a:chOff x="2723133" y="5562961"/>
            <a:chExt cx="1499023" cy="1291785"/>
          </a:xfrm>
        </p:grpSpPr>
        <p:pic>
          <p:nvPicPr>
            <p:cNvPr id="71" name="Graphic 70" descr="Arrow: Counterclockwise curve">
              <a:extLst>
                <a:ext uri="{FF2B5EF4-FFF2-40B4-BE49-F238E27FC236}">
                  <a16:creationId xmlns:a16="http://schemas.microsoft.com/office/drawing/2014/main" id="{8F6C6D0D-113F-4929-A3F7-C0AD3B51B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13434" flipV="1">
              <a:off x="2723133" y="5562961"/>
              <a:ext cx="693165" cy="693165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47E754D-63F5-4105-B223-0F89697F87A5}"/>
                </a:ext>
              </a:extLst>
            </p:cNvPr>
            <p:cNvSpPr txBox="1"/>
            <p:nvPr/>
          </p:nvSpPr>
          <p:spPr>
            <a:xfrm>
              <a:off x="3151029" y="5900639"/>
              <a:ext cx="107112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actual</a:t>
              </a:r>
            </a:p>
            <a:p>
              <a:r>
                <a:rPr lang="en-US" sz="2800" dirty="0"/>
                <a:t>value</a:t>
              </a:r>
            </a:p>
          </p:txBody>
        </p:sp>
      </p:grpSp>
      <p:grpSp>
        <p:nvGrpSpPr>
          <p:cNvPr id="57" name="weights">
            <a:extLst>
              <a:ext uri="{FF2B5EF4-FFF2-40B4-BE49-F238E27FC236}">
                <a16:creationId xmlns:a16="http://schemas.microsoft.com/office/drawing/2014/main" id="{50FB0871-4966-4FCB-9A67-BBED46E1BACD}"/>
              </a:ext>
            </a:extLst>
          </p:cNvPr>
          <p:cNvGrpSpPr/>
          <p:nvPr/>
        </p:nvGrpSpPr>
        <p:grpSpPr>
          <a:xfrm>
            <a:off x="1686568" y="5652287"/>
            <a:ext cx="2409296" cy="957254"/>
            <a:chOff x="2723133" y="5562961"/>
            <a:chExt cx="2409296" cy="957254"/>
          </a:xfrm>
        </p:grpSpPr>
        <p:pic>
          <p:nvPicPr>
            <p:cNvPr id="73" name="Graphic 72" descr="Arrow: Counterclockwise curve">
              <a:extLst>
                <a:ext uri="{FF2B5EF4-FFF2-40B4-BE49-F238E27FC236}">
                  <a16:creationId xmlns:a16="http://schemas.microsoft.com/office/drawing/2014/main" id="{DF43F800-8F13-409A-890D-9BE2575CB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13434" flipV="1">
              <a:off x="2723133" y="5562961"/>
              <a:ext cx="693165" cy="693165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7382632-E897-4BF8-8765-698760AC14DE}"/>
                </a:ext>
              </a:extLst>
            </p:cNvPr>
            <p:cNvSpPr txBox="1"/>
            <p:nvPr/>
          </p:nvSpPr>
          <p:spPr>
            <a:xfrm>
              <a:off x="3104951" y="5996995"/>
              <a:ext cx="20274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y-coordinate</a:t>
              </a:r>
            </a:p>
          </p:txBody>
        </p:sp>
      </p:grpSp>
      <p:grpSp>
        <p:nvGrpSpPr>
          <p:cNvPr id="75" name="weights">
            <a:extLst>
              <a:ext uri="{FF2B5EF4-FFF2-40B4-BE49-F238E27FC236}">
                <a16:creationId xmlns:a16="http://schemas.microsoft.com/office/drawing/2014/main" id="{45F7CEAC-F6EF-4196-A271-99B393BC7C18}"/>
              </a:ext>
            </a:extLst>
          </p:cNvPr>
          <p:cNvGrpSpPr/>
          <p:nvPr/>
        </p:nvGrpSpPr>
        <p:grpSpPr>
          <a:xfrm>
            <a:off x="1609296" y="539703"/>
            <a:ext cx="2359551" cy="1059054"/>
            <a:chOff x="2976931" y="5813303"/>
            <a:chExt cx="2359551" cy="1059054"/>
          </a:xfrm>
        </p:grpSpPr>
        <p:pic>
          <p:nvPicPr>
            <p:cNvPr id="76" name="Graphic 75" descr="Arrow: Counterclockwise curve">
              <a:extLst>
                <a:ext uri="{FF2B5EF4-FFF2-40B4-BE49-F238E27FC236}">
                  <a16:creationId xmlns:a16="http://schemas.microsoft.com/office/drawing/2014/main" id="{6FF31F91-EDC9-4EFD-9FE2-DA4E31449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3586566">
              <a:off x="2976931" y="6179192"/>
              <a:ext cx="693165" cy="693165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26E10B2-BA4C-4DA3-A5DB-8A8A7A241498}"/>
                </a:ext>
              </a:extLst>
            </p:cNvPr>
            <p:cNvSpPr txBox="1"/>
            <p:nvPr/>
          </p:nvSpPr>
          <p:spPr>
            <a:xfrm>
              <a:off x="3315416" y="5813303"/>
              <a:ext cx="20210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x-coordinate</a:t>
              </a:r>
            </a:p>
          </p:txBody>
        </p:sp>
      </p:grpSp>
      <p:grpSp>
        <p:nvGrpSpPr>
          <p:cNvPr id="44" name="weights">
            <a:extLst>
              <a:ext uri="{FF2B5EF4-FFF2-40B4-BE49-F238E27FC236}">
                <a16:creationId xmlns:a16="http://schemas.microsoft.com/office/drawing/2014/main" id="{49CDA9BA-B55C-4EA9-B417-3D1CD384430C}"/>
              </a:ext>
            </a:extLst>
          </p:cNvPr>
          <p:cNvGrpSpPr/>
          <p:nvPr/>
        </p:nvGrpSpPr>
        <p:grpSpPr>
          <a:xfrm>
            <a:off x="8753111" y="3734805"/>
            <a:ext cx="1423053" cy="974631"/>
            <a:chOff x="2922634" y="5646975"/>
            <a:chExt cx="1423053" cy="974631"/>
          </a:xfrm>
        </p:grpSpPr>
        <p:pic>
          <p:nvPicPr>
            <p:cNvPr id="46" name="Graphic 45" descr="Arrow: Counterclockwise curve">
              <a:extLst>
                <a:ext uri="{FF2B5EF4-FFF2-40B4-BE49-F238E27FC236}">
                  <a16:creationId xmlns:a16="http://schemas.microsoft.com/office/drawing/2014/main" id="{4839D3FE-68D2-4364-A918-BECDFB215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3586566" flipH="1" flipV="1">
              <a:off x="3652522" y="5646975"/>
              <a:ext cx="693165" cy="69316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E4E36D-0CDD-4095-9681-0142606F8734}"/>
                </a:ext>
              </a:extLst>
            </p:cNvPr>
            <p:cNvSpPr txBox="1"/>
            <p:nvPr/>
          </p:nvSpPr>
          <p:spPr>
            <a:xfrm>
              <a:off x="2922634" y="6098386"/>
              <a:ext cx="10021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guess</a:t>
              </a:r>
            </a:p>
          </p:txBody>
        </p:sp>
      </p:grpSp>
      <p:grpSp>
        <p:nvGrpSpPr>
          <p:cNvPr id="49" name="weights">
            <a:extLst>
              <a:ext uri="{FF2B5EF4-FFF2-40B4-BE49-F238E27FC236}">
                <a16:creationId xmlns:a16="http://schemas.microsoft.com/office/drawing/2014/main" id="{6C5D5B1D-3148-478B-8708-046BAD2C16C4}"/>
              </a:ext>
            </a:extLst>
          </p:cNvPr>
          <p:cNvGrpSpPr/>
          <p:nvPr/>
        </p:nvGrpSpPr>
        <p:grpSpPr>
          <a:xfrm>
            <a:off x="3323991" y="1059008"/>
            <a:ext cx="3991160" cy="916725"/>
            <a:chOff x="2976931" y="5955632"/>
            <a:chExt cx="3991160" cy="916725"/>
          </a:xfrm>
        </p:grpSpPr>
        <p:pic>
          <p:nvPicPr>
            <p:cNvPr id="51" name="Graphic 50" descr="Arrow: Counterclockwise curve">
              <a:extLst>
                <a:ext uri="{FF2B5EF4-FFF2-40B4-BE49-F238E27FC236}">
                  <a16:creationId xmlns:a16="http://schemas.microsoft.com/office/drawing/2014/main" id="{7B8DD59D-3926-45F3-A1F6-468F46E6A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3586566">
              <a:off x="2976931" y="6179192"/>
              <a:ext cx="693165" cy="693165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FF6C2DB-56E0-4144-8657-8BB52957288B}"/>
                </a:ext>
              </a:extLst>
            </p:cNvPr>
            <p:cNvSpPr txBox="1"/>
            <p:nvPr/>
          </p:nvSpPr>
          <p:spPr>
            <a:xfrm>
              <a:off x="3437316" y="5955632"/>
              <a:ext cx="35307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w</a:t>
              </a:r>
              <a:r>
                <a:rPr lang="en-US" sz="2800" baseline="-25000" dirty="0"/>
                <a:t>1</a:t>
              </a:r>
              <a:r>
                <a:rPr lang="en-US" sz="2800" dirty="0"/>
                <a:t> = w</a:t>
              </a:r>
              <a:r>
                <a:rPr lang="en-US" sz="2800" baseline="-25000" dirty="0"/>
                <a:t>1</a:t>
              </a:r>
              <a:r>
                <a:rPr lang="en-US" sz="2800" dirty="0"/>
                <a:t> – error * x</a:t>
              </a:r>
              <a:r>
                <a:rPr lang="en-US" sz="2800" baseline="-25000" dirty="0"/>
                <a:t>1</a:t>
              </a:r>
              <a:r>
                <a:rPr lang="en-US" sz="2800" dirty="0"/>
                <a:t> * </a:t>
              </a:r>
              <a:r>
                <a:rPr lang="el-GR" sz="2800" dirty="0"/>
                <a:t>α</a:t>
              </a:r>
              <a:endParaRPr lang="en-US" sz="2800" baseline="-25000" dirty="0"/>
            </a:p>
          </p:txBody>
        </p:sp>
      </p:grpSp>
      <p:grpSp>
        <p:nvGrpSpPr>
          <p:cNvPr id="54" name="weights">
            <a:extLst>
              <a:ext uri="{FF2B5EF4-FFF2-40B4-BE49-F238E27FC236}">
                <a16:creationId xmlns:a16="http://schemas.microsoft.com/office/drawing/2014/main" id="{16DFE0C4-4224-4F6B-AB38-F709D2980B87}"/>
              </a:ext>
            </a:extLst>
          </p:cNvPr>
          <p:cNvGrpSpPr/>
          <p:nvPr/>
        </p:nvGrpSpPr>
        <p:grpSpPr>
          <a:xfrm>
            <a:off x="6860726" y="222439"/>
            <a:ext cx="4836776" cy="954107"/>
            <a:chOff x="2976931" y="5955632"/>
            <a:chExt cx="4836776" cy="954107"/>
          </a:xfrm>
        </p:grpSpPr>
        <p:pic>
          <p:nvPicPr>
            <p:cNvPr id="56" name="Graphic 55" descr="Arrow: Counterclockwise curve">
              <a:extLst>
                <a:ext uri="{FF2B5EF4-FFF2-40B4-BE49-F238E27FC236}">
                  <a16:creationId xmlns:a16="http://schemas.microsoft.com/office/drawing/2014/main" id="{7E2C8079-5539-40AE-A9CF-16ECBE42E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3586566">
              <a:off x="2976931" y="6179192"/>
              <a:ext cx="693165" cy="693165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B2F75CB-A9EA-44C8-A2A9-ACA99AB36B0A}"/>
                </a:ext>
              </a:extLst>
            </p:cNvPr>
            <p:cNvSpPr txBox="1"/>
            <p:nvPr/>
          </p:nvSpPr>
          <p:spPr>
            <a:xfrm>
              <a:off x="3437316" y="5955632"/>
              <a:ext cx="437639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learning rate – small number</a:t>
              </a:r>
            </a:p>
            <a:p>
              <a:r>
                <a:rPr lang="en-US" sz="2800" dirty="0"/>
                <a:t>                          (i.e. 0.01)</a:t>
              </a:r>
            </a:p>
          </p:txBody>
        </p:sp>
      </p:grpSp>
      <p:grpSp>
        <p:nvGrpSpPr>
          <p:cNvPr id="79" name="weights">
            <a:extLst>
              <a:ext uri="{FF2B5EF4-FFF2-40B4-BE49-F238E27FC236}">
                <a16:creationId xmlns:a16="http://schemas.microsoft.com/office/drawing/2014/main" id="{FB6E9889-1BFB-4197-B866-CC8A13530C23}"/>
              </a:ext>
            </a:extLst>
          </p:cNvPr>
          <p:cNvGrpSpPr/>
          <p:nvPr/>
        </p:nvGrpSpPr>
        <p:grpSpPr>
          <a:xfrm>
            <a:off x="3345263" y="4589427"/>
            <a:ext cx="4006357" cy="907656"/>
            <a:chOff x="2976931" y="6179192"/>
            <a:chExt cx="4006357" cy="907656"/>
          </a:xfrm>
        </p:grpSpPr>
        <p:pic>
          <p:nvPicPr>
            <p:cNvPr id="80" name="Graphic 79" descr="Arrow: Counterclockwise curve">
              <a:extLst>
                <a:ext uri="{FF2B5EF4-FFF2-40B4-BE49-F238E27FC236}">
                  <a16:creationId xmlns:a16="http://schemas.microsoft.com/office/drawing/2014/main" id="{62AC1B3A-086B-43D0-BC53-CC3C2DA6B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13434" flipV="1">
              <a:off x="2976931" y="6179192"/>
              <a:ext cx="693165" cy="693165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9D97F4D-BFE2-44F1-8396-D85D5D448AE7}"/>
                </a:ext>
              </a:extLst>
            </p:cNvPr>
            <p:cNvSpPr txBox="1"/>
            <p:nvPr/>
          </p:nvSpPr>
          <p:spPr>
            <a:xfrm>
              <a:off x="3452513" y="6563628"/>
              <a:ext cx="35307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w</a:t>
              </a:r>
              <a:r>
                <a:rPr lang="en-US" sz="2800" baseline="-25000" dirty="0"/>
                <a:t>2</a:t>
              </a:r>
              <a:r>
                <a:rPr lang="en-US" sz="2800" dirty="0"/>
                <a:t> = w</a:t>
              </a:r>
              <a:r>
                <a:rPr lang="en-US" sz="2800" baseline="-25000" dirty="0"/>
                <a:t>2</a:t>
              </a:r>
              <a:r>
                <a:rPr lang="en-US" sz="2800" dirty="0"/>
                <a:t> – error * x</a:t>
              </a:r>
              <a:r>
                <a:rPr lang="en-US" sz="2800" baseline="-25000" dirty="0"/>
                <a:t>2</a:t>
              </a:r>
              <a:r>
                <a:rPr lang="en-US" sz="2800" dirty="0"/>
                <a:t> * </a:t>
              </a:r>
              <a:r>
                <a:rPr lang="el-GR" sz="2800" dirty="0"/>
                <a:t>α</a:t>
              </a:r>
              <a:endParaRPr lang="en-US" sz="28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148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0" grpId="0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C808A1-5272-4940-A1C0-0C21A69C9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33" t="19747" r="27278" b="9536"/>
          <a:stretch/>
        </p:blipFill>
        <p:spPr>
          <a:xfrm>
            <a:off x="2970834" y="288846"/>
            <a:ext cx="6250331" cy="6280308"/>
          </a:xfrm>
          <a:prstGeom prst="rect">
            <a:avLst/>
          </a:prstGeom>
        </p:spPr>
      </p:pic>
      <p:grpSp>
        <p:nvGrpSpPr>
          <p:cNvPr id="6" name="summation equation">
            <a:extLst>
              <a:ext uri="{FF2B5EF4-FFF2-40B4-BE49-F238E27FC236}">
                <a16:creationId xmlns:a16="http://schemas.microsoft.com/office/drawing/2014/main" id="{22347190-B710-4747-AA01-CA6CF08FD564}"/>
              </a:ext>
            </a:extLst>
          </p:cNvPr>
          <p:cNvGrpSpPr/>
          <p:nvPr/>
        </p:nvGrpSpPr>
        <p:grpSpPr>
          <a:xfrm>
            <a:off x="8612033" y="3330225"/>
            <a:ext cx="2992222" cy="1108239"/>
            <a:chOff x="5253013" y="4253956"/>
            <a:chExt cx="2992222" cy="1108239"/>
          </a:xfrm>
        </p:grpSpPr>
        <p:sp>
          <p:nvSpPr>
            <p:cNvPr id="8" name="text">
              <a:extLst>
                <a:ext uri="{FF2B5EF4-FFF2-40B4-BE49-F238E27FC236}">
                  <a16:creationId xmlns:a16="http://schemas.microsoft.com/office/drawing/2014/main" id="{A3D8930B-A200-48FC-8151-E05D9025A096}"/>
                </a:ext>
              </a:extLst>
            </p:cNvPr>
            <p:cNvSpPr txBox="1"/>
            <p:nvPr/>
          </p:nvSpPr>
          <p:spPr>
            <a:xfrm>
              <a:off x="6087272" y="4715864"/>
              <a:ext cx="21579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y  = 0.5 * x</a:t>
              </a:r>
              <a:endParaRPr lang="en-US" sz="4400" baseline="-25000" dirty="0"/>
            </a:p>
          </p:txBody>
        </p:sp>
        <p:pic>
          <p:nvPicPr>
            <p:cNvPr id="10" name="Graphic 9" descr="Arrow: Counterclockwise curve">
              <a:extLst>
                <a:ext uri="{FF2B5EF4-FFF2-40B4-BE49-F238E27FC236}">
                  <a16:creationId xmlns:a16="http://schemas.microsoft.com/office/drawing/2014/main" id="{8C075E70-84AC-4F04-B1C7-5AF24D096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725794" flipH="1" flipV="1">
              <a:off x="5253013" y="4253956"/>
              <a:ext cx="915155" cy="915155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AAEFA6C-A773-41FD-BECB-3A845AA75EB8}"/>
              </a:ext>
            </a:extLst>
          </p:cNvPr>
          <p:cNvSpPr txBox="1"/>
          <p:nvPr/>
        </p:nvSpPr>
        <p:spPr>
          <a:xfrm>
            <a:off x="5587079" y="295291"/>
            <a:ext cx="40205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After 1000 training points:</a:t>
            </a:r>
          </a:p>
          <a:p>
            <a:r>
              <a:rPr lang="en-US" sz="2800" dirty="0"/>
              <a:t>w1 = -18.29</a:t>
            </a:r>
          </a:p>
          <a:p>
            <a:r>
              <a:rPr lang="en-US" sz="2800" dirty="0"/>
              <a:t>w2 = +36.82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AA6D532-186C-4192-8AE2-B3CF3616C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08" y="488707"/>
            <a:ext cx="4974544" cy="236883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948ADA61-06B8-43E4-8CFC-F6E49DF6D52D}"/>
              </a:ext>
            </a:extLst>
          </p:cNvPr>
          <p:cNvSpPr txBox="1"/>
          <p:nvPr/>
        </p:nvSpPr>
        <p:spPr>
          <a:xfrm>
            <a:off x="5587079" y="1733306"/>
            <a:ext cx="3126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-18.29x + 36.82y = 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BB913FF-6C7B-45AC-9BDF-03DF36CF1727}"/>
              </a:ext>
            </a:extLst>
          </p:cNvPr>
          <p:cNvSpPr txBox="1"/>
          <p:nvPr/>
        </p:nvSpPr>
        <p:spPr>
          <a:xfrm>
            <a:off x="5581605" y="2315656"/>
            <a:ext cx="28472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 = (18.29/36.82)x</a:t>
            </a:r>
          </a:p>
          <a:p>
            <a:r>
              <a:rPr lang="en-US" sz="2800" dirty="0"/>
              <a:t>y = 0.4969 * x</a:t>
            </a:r>
          </a:p>
          <a:p>
            <a:r>
              <a:rPr lang="en-US" sz="2800" dirty="0"/>
              <a:t>accuracy 99.9%</a:t>
            </a:r>
          </a:p>
        </p:txBody>
      </p:sp>
    </p:spTree>
    <p:extLst>
      <p:ext uri="{BB962C8B-B14F-4D97-AF65-F5344CB8AC3E}">
        <p14:creationId xmlns:p14="http://schemas.microsoft.com/office/powerpoint/2010/main" val="229491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DEFDCA-B7AA-4AF6-BA4C-716C3180FF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61" t="20000" r="27395" b="10068"/>
          <a:stretch/>
        </p:blipFill>
        <p:spPr>
          <a:xfrm>
            <a:off x="2991457" y="528942"/>
            <a:ext cx="5987508" cy="5956153"/>
          </a:xfrm>
          <a:prstGeom prst="rect">
            <a:avLst/>
          </a:prstGeom>
        </p:spPr>
      </p:pic>
      <p:grpSp>
        <p:nvGrpSpPr>
          <p:cNvPr id="6" name="summation equation">
            <a:extLst>
              <a:ext uri="{FF2B5EF4-FFF2-40B4-BE49-F238E27FC236}">
                <a16:creationId xmlns:a16="http://schemas.microsoft.com/office/drawing/2014/main" id="{22347190-B710-4747-AA01-CA6CF08FD564}"/>
              </a:ext>
            </a:extLst>
          </p:cNvPr>
          <p:cNvGrpSpPr/>
          <p:nvPr/>
        </p:nvGrpSpPr>
        <p:grpSpPr>
          <a:xfrm>
            <a:off x="7738769" y="1206984"/>
            <a:ext cx="4131957" cy="1108239"/>
            <a:chOff x="5253013" y="4253956"/>
            <a:chExt cx="4131957" cy="1108239"/>
          </a:xfrm>
        </p:grpSpPr>
        <p:sp>
          <p:nvSpPr>
            <p:cNvPr id="8" name="text">
              <a:extLst>
                <a:ext uri="{FF2B5EF4-FFF2-40B4-BE49-F238E27FC236}">
                  <a16:creationId xmlns:a16="http://schemas.microsoft.com/office/drawing/2014/main" id="{A3D8930B-A200-48FC-8151-E05D9025A096}"/>
                </a:ext>
              </a:extLst>
            </p:cNvPr>
            <p:cNvSpPr txBox="1"/>
            <p:nvPr/>
          </p:nvSpPr>
          <p:spPr>
            <a:xfrm>
              <a:off x="6087272" y="4715864"/>
              <a:ext cx="32976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y  = 0.5 * x + 500</a:t>
              </a:r>
              <a:endParaRPr lang="en-US" sz="4400" baseline="-25000" dirty="0"/>
            </a:p>
          </p:txBody>
        </p:sp>
        <p:pic>
          <p:nvPicPr>
            <p:cNvPr id="10" name="Graphic 9" descr="Arrow: Counterclockwise curve">
              <a:extLst>
                <a:ext uri="{FF2B5EF4-FFF2-40B4-BE49-F238E27FC236}">
                  <a16:creationId xmlns:a16="http://schemas.microsoft.com/office/drawing/2014/main" id="{8C075E70-84AC-4F04-B1C7-5AF24D096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725794" flipH="1" flipV="1">
              <a:off x="5253013" y="4253956"/>
              <a:ext cx="915155" cy="915155"/>
            </a:xfrm>
            <a:prstGeom prst="rect">
              <a:avLst/>
            </a:prstGeom>
          </p:spPr>
        </p:pic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4A5C97DD-BB65-41D5-9AE6-0F033C47AC3E}"/>
              </a:ext>
            </a:extLst>
          </p:cNvPr>
          <p:cNvSpPr/>
          <p:nvPr/>
        </p:nvSpPr>
        <p:spPr>
          <a:xfrm>
            <a:off x="5122506" y="4907901"/>
            <a:ext cx="93306" cy="10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9DEF7E-07BC-419A-8F4B-CE585CEC267C}"/>
              </a:ext>
            </a:extLst>
          </p:cNvPr>
          <p:cNvGrpSpPr/>
          <p:nvPr/>
        </p:nvGrpSpPr>
        <p:grpSpPr>
          <a:xfrm>
            <a:off x="5062523" y="4101504"/>
            <a:ext cx="2917326" cy="838674"/>
            <a:chOff x="5053177" y="1561433"/>
            <a:chExt cx="2917326" cy="838674"/>
          </a:xfrm>
        </p:grpSpPr>
        <p:pic>
          <p:nvPicPr>
            <p:cNvPr id="11" name="Graphic 10" descr="Arrow: Counterclockwise curve">
              <a:extLst>
                <a:ext uri="{FF2B5EF4-FFF2-40B4-BE49-F238E27FC236}">
                  <a16:creationId xmlns:a16="http://schemas.microsoft.com/office/drawing/2014/main" id="{10F1E3E4-1D1F-4E01-91D5-A4446D533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3698135" flipH="1" flipV="1">
              <a:off x="5053177" y="1807679"/>
              <a:ext cx="592428" cy="592428"/>
            </a:xfrm>
            <a:prstGeom prst="rect">
              <a:avLst/>
            </a:prstGeom>
          </p:spPr>
        </p:pic>
        <p:sp>
          <p:nvSpPr>
            <p:cNvPr id="12" name="text">
              <a:extLst>
                <a:ext uri="{FF2B5EF4-FFF2-40B4-BE49-F238E27FC236}">
                  <a16:creationId xmlns:a16="http://schemas.microsoft.com/office/drawing/2014/main" id="{53EFD2F4-03FB-439C-913C-B4E7021BDB0F}"/>
                </a:ext>
              </a:extLst>
            </p:cNvPr>
            <p:cNvSpPr txBox="1"/>
            <p:nvPr/>
          </p:nvSpPr>
          <p:spPr>
            <a:xfrm>
              <a:off x="5493222" y="1561433"/>
              <a:ext cx="2477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point to test</a:t>
              </a:r>
              <a:endParaRPr lang="en-US" sz="4400" baseline="-25000" dirty="0"/>
            </a:p>
          </p:txBody>
        </p:sp>
      </p:grpSp>
      <p:grpSp>
        <p:nvGrpSpPr>
          <p:cNvPr id="13" name="weights">
            <a:extLst>
              <a:ext uri="{FF2B5EF4-FFF2-40B4-BE49-F238E27FC236}">
                <a16:creationId xmlns:a16="http://schemas.microsoft.com/office/drawing/2014/main" id="{6EEADFC7-459F-42B4-AD70-44D4F0CC446F}"/>
              </a:ext>
            </a:extLst>
          </p:cNvPr>
          <p:cNvGrpSpPr/>
          <p:nvPr/>
        </p:nvGrpSpPr>
        <p:grpSpPr>
          <a:xfrm>
            <a:off x="9127772" y="5530988"/>
            <a:ext cx="2594146" cy="954107"/>
            <a:chOff x="2577949" y="5900639"/>
            <a:chExt cx="2594146" cy="954107"/>
          </a:xfrm>
        </p:grpSpPr>
        <p:pic>
          <p:nvPicPr>
            <p:cNvPr id="14" name="Graphic 13" descr="Arrow: Counterclockwise curve">
              <a:extLst>
                <a:ext uri="{FF2B5EF4-FFF2-40B4-BE49-F238E27FC236}">
                  <a16:creationId xmlns:a16="http://schemas.microsoft.com/office/drawing/2014/main" id="{28911310-DBC1-4055-88B7-F343CBD72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655656" flipV="1">
              <a:off x="2577949" y="6158283"/>
              <a:ext cx="693165" cy="69316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7EFDB0-1F18-4215-8641-C76E631919B5}"/>
                </a:ext>
              </a:extLst>
            </p:cNvPr>
            <p:cNvSpPr txBox="1"/>
            <p:nvPr/>
          </p:nvSpPr>
          <p:spPr>
            <a:xfrm>
              <a:off x="3151029" y="5900639"/>
              <a:ext cx="202106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</a:t>
              </a:r>
              <a:r>
                <a:rPr lang="en-US" sz="2800" baseline="30000" dirty="0"/>
                <a:t>st</a:t>
              </a:r>
              <a:r>
                <a:rPr lang="en-US" sz="2800" dirty="0"/>
                <a:t> input – </a:t>
              </a:r>
            </a:p>
            <a:p>
              <a:r>
                <a:rPr lang="en-US" sz="2800" dirty="0"/>
                <a:t>x-coordinate</a:t>
              </a:r>
            </a:p>
          </p:txBody>
        </p:sp>
      </p:grpSp>
      <p:grpSp>
        <p:nvGrpSpPr>
          <p:cNvPr id="16" name="weights">
            <a:extLst>
              <a:ext uri="{FF2B5EF4-FFF2-40B4-BE49-F238E27FC236}">
                <a16:creationId xmlns:a16="http://schemas.microsoft.com/office/drawing/2014/main" id="{DBAB652C-7001-4450-9D22-C3BDBBCDC023}"/>
              </a:ext>
            </a:extLst>
          </p:cNvPr>
          <p:cNvGrpSpPr/>
          <p:nvPr/>
        </p:nvGrpSpPr>
        <p:grpSpPr>
          <a:xfrm>
            <a:off x="787671" y="1534701"/>
            <a:ext cx="2203786" cy="1375666"/>
            <a:chOff x="3151029" y="5900639"/>
            <a:chExt cx="2203786" cy="1375666"/>
          </a:xfrm>
        </p:grpSpPr>
        <p:pic>
          <p:nvPicPr>
            <p:cNvPr id="17" name="Graphic 16" descr="Arrow: Counterclockwise curve">
              <a:extLst>
                <a:ext uri="{FF2B5EF4-FFF2-40B4-BE49-F238E27FC236}">
                  <a16:creationId xmlns:a16="http://schemas.microsoft.com/office/drawing/2014/main" id="{3F209566-E7AF-41D5-ADFE-00B510D86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7997139">
              <a:off x="4661650" y="6583140"/>
              <a:ext cx="693165" cy="69316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0F0D35-9FB1-4F14-BFD3-3A736C802A58}"/>
                </a:ext>
              </a:extLst>
            </p:cNvPr>
            <p:cNvSpPr txBox="1"/>
            <p:nvPr/>
          </p:nvSpPr>
          <p:spPr>
            <a:xfrm>
              <a:off x="3151029" y="5900639"/>
              <a:ext cx="202747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</a:t>
              </a:r>
              <a:r>
                <a:rPr lang="en-US" sz="2800" baseline="30000" dirty="0"/>
                <a:t>nd</a:t>
              </a:r>
              <a:r>
                <a:rPr lang="en-US" sz="2800" dirty="0"/>
                <a:t> input – </a:t>
              </a:r>
            </a:p>
            <a:p>
              <a:r>
                <a:rPr lang="en-US" sz="2800" dirty="0"/>
                <a:t>y-coordinate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28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607762E-A8CB-4AD3-BD3D-9E6988B08604}"/>
              </a:ext>
            </a:extLst>
          </p:cNvPr>
          <p:cNvSpPr/>
          <p:nvPr/>
        </p:nvSpPr>
        <p:spPr>
          <a:xfrm>
            <a:off x="4099249" y="2272004"/>
            <a:ext cx="3993502" cy="23139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D393E5-C876-4FE1-94B7-2DEEC9B5F388}"/>
              </a:ext>
            </a:extLst>
          </p:cNvPr>
          <p:cNvCxnSpPr>
            <a:stCxn id="2" idx="6"/>
          </p:cNvCxnSpPr>
          <p:nvPr/>
        </p:nvCxnSpPr>
        <p:spPr>
          <a:xfrm>
            <a:off x="8092751" y="3429000"/>
            <a:ext cx="184435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node divider">
            <a:extLst>
              <a:ext uri="{FF2B5EF4-FFF2-40B4-BE49-F238E27FC236}">
                <a16:creationId xmlns:a16="http://schemas.microsoft.com/office/drawing/2014/main" id="{23D96383-F792-49B6-AB29-BD05DD23B80F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6096000" y="2272004"/>
            <a:ext cx="0" cy="231399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mmation symbol">
            <a:extLst>
              <a:ext uri="{FF2B5EF4-FFF2-40B4-BE49-F238E27FC236}">
                <a16:creationId xmlns:a16="http://schemas.microsoft.com/office/drawing/2014/main" id="{478EF2D6-AEA9-4AA8-B482-B2E7E2929599}"/>
              </a:ext>
            </a:extLst>
          </p:cNvPr>
          <p:cNvSpPr txBox="1"/>
          <p:nvPr/>
        </p:nvSpPr>
        <p:spPr>
          <a:xfrm>
            <a:off x="4770452" y="2767280"/>
            <a:ext cx="6543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8000" dirty="0"/>
              <a:t>Σ</a:t>
            </a:r>
            <a:endParaRPr lang="en-US" sz="8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99E481-9039-4A80-840D-5213D168ED21}"/>
              </a:ext>
            </a:extLst>
          </p:cNvPr>
          <p:cNvCxnSpPr>
            <a:cxnSpLocks/>
          </p:cNvCxnSpPr>
          <p:nvPr/>
        </p:nvCxnSpPr>
        <p:spPr>
          <a:xfrm flipV="1">
            <a:off x="2284521" y="4069885"/>
            <a:ext cx="2113100" cy="123108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ep symbol">
            <a:extLst>
              <a:ext uri="{FF2B5EF4-FFF2-40B4-BE49-F238E27FC236}">
                <a16:creationId xmlns:a16="http://schemas.microsoft.com/office/drawing/2014/main" id="{303E8858-DFDE-485B-820F-B7FB90E46CE2}"/>
              </a:ext>
            </a:extLst>
          </p:cNvPr>
          <p:cNvCxnSpPr>
            <a:cxnSpLocks/>
          </p:cNvCxnSpPr>
          <p:nvPr/>
        </p:nvCxnSpPr>
        <p:spPr>
          <a:xfrm flipV="1">
            <a:off x="6578081" y="3144416"/>
            <a:ext cx="746449" cy="569166"/>
          </a:xfrm>
          <a:prstGeom prst="bentConnector3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F09429-0594-42B4-82A5-B24609C66315}"/>
              </a:ext>
            </a:extLst>
          </p:cNvPr>
          <p:cNvCxnSpPr>
            <a:cxnSpLocks/>
          </p:cNvCxnSpPr>
          <p:nvPr/>
        </p:nvCxnSpPr>
        <p:spPr>
          <a:xfrm>
            <a:off x="2284521" y="1800808"/>
            <a:ext cx="2190912" cy="95443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input variables">
            <a:extLst>
              <a:ext uri="{FF2B5EF4-FFF2-40B4-BE49-F238E27FC236}">
                <a16:creationId xmlns:a16="http://schemas.microsoft.com/office/drawing/2014/main" id="{E65095B9-356F-4B29-A89B-3B3803BA9C83}"/>
              </a:ext>
            </a:extLst>
          </p:cNvPr>
          <p:cNvGrpSpPr/>
          <p:nvPr/>
        </p:nvGrpSpPr>
        <p:grpSpPr>
          <a:xfrm>
            <a:off x="1543757" y="1308237"/>
            <a:ext cx="669410" cy="4241527"/>
            <a:chOff x="1543757" y="1308237"/>
            <a:chExt cx="669410" cy="424152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36D63E-70F6-45CC-A576-53B51BC624EF}"/>
                </a:ext>
              </a:extLst>
            </p:cNvPr>
            <p:cNvSpPr txBox="1"/>
            <p:nvPr/>
          </p:nvSpPr>
          <p:spPr>
            <a:xfrm>
              <a:off x="1543757" y="1308237"/>
              <a:ext cx="6591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x</a:t>
              </a:r>
              <a:r>
                <a:rPr lang="en-US" sz="4800" baseline="-25000" dirty="0"/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447DE84-A0D6-4277-9FBD-066EA01108D3}"/>
                </a:ext>
              </a:extLst>
            </p:cNvPr>
            <p:cNvSpPr txBox="1"/>
            <p:nvPr/>
          </p:nvSpPr>
          <p:spPr>
            <a:xfrm>
              <a:off x="1554012" y="4718767"/>
              <a:ext cx="6591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x</a:t>
              </a:r>
              <a:r>
                <a:rPr lang="en-US" sz="4800" baseline="-25000" dirty="0"/>
                <a:t>3</a:t>
              </a:r>
            </a:p>
          </p:txBody>
        </p:sp>
      </p:grpSp>
      <p:sp>
        <p:nvSpPr>
          <p:cNvPr id="50" name="output variable">
            <a:extLst>
              <a:ext uri="{FF2B5EF4-FFF2-40B4-BE49-F238E27FC236}">
                <a16:creationId xmlns:a16="http://schemas.microsoft.com/office/drawing/2014/main" id="{BAA6C886-3C19-4C62-BEC5-A79A5B838B80}"/>
              </a:ext>
            </a:extLst>
          </p:cNvPr>
          <p:cNvSpPr txBox="1"/>
          <p:nvPr/>
        </p:nvSpPr>
        <p:spPr>
          <a:xfrm>
            <a:off x="9994198" y="2879461"/>
            <a:ext cx="463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y</a:t>
            </a:r>
            <a:endParaRPr lang="en-US" sz="4800" baseline="-25000" dirty="0"/>
          </a:p>
        </p:txBody>
      </p:sp>
      <p:grpSp>
        <p:nvGrpSpPr>
          <p:cNvPr id="7" name="inputs">
            <a:extLst>
              <a:ext uri="{FF2B5EF4-FFF2-40B4-BE49-F238E27FC236}">
                <a16:creationId xmlns:a16="http://schemas.microsoft.com/office/drawing/2014/main" id="{7CC8B52A-2DE5-4604-ADEF-D5AA83E7B746}"/>
              </a:ext>
            </a:extLst>
          </p:cNvPr>
          <p:cNvGrpSpPr/>
          <p:nvPr/>
        </p:nvGrpSpPr>
        <p:grpSpPr>
          <a:xfrm>
            <a:off x="282081" y="1400783"/>
            <a:ext cx="1277187" cy="4148980"/>
            <a:chOff x="282081" y="512333"/>
            <a:chExt cx="1277187" cy="5833334"/>
          </a:xfrm>
        </p:grpSpPr>
        <p:sp>
          <p:nvSpPr>
            <p:cNvPr id="62" name="Left Brace 61">
              <a:extLst>
                <a:ext uri="{FF2B5EF4-FFF2-40B4-BE49-F238E27FC236}">
                  <a16:creationId xmlns:a16="http://schemas.microsoft.com/office/drawing/2014/main" id="{7DA8FF88-BCFB-401D-B66A-6B0400BC9D1F}"/>
                </a:ext>
              </a:extLst>
            </p:cNvPr>
            <p:cNvSpPr/>
            <p:nvPr/>
          </p:nvSpPr>
          <p:spPr>
            <a:xfrm>
              <a:off x="1070632" y="512333"/>
              <a:ext cx="488636" cy="5833334"/>
            </a:xfrm>
            <a:prstGeom prst="leftBrace">
              <a:avLst>
                <a:gd name="adj1" fmla="val 132452"/>
                <a:gd name="adj2" fmla="val 50000"/>
              </a:avLst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C43ED60-25EC-4F5D-8259-147654C51445}"/>
                </a:ext>
              </a:extLst>
            </p:cNvPr>
            <p:cNvSpPr txBox="1"/>
            <p:nvPr/>
          </p:nvSpPr>
          <p:spPr>
            <a:xfrm rot="16200000">
              <a:off x="-344943" y="3228928"/>
              <a:ext cx="19003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inputs</a:t>
              </a:r>
            </a:p>
          </p:txBody>
        </p:sp>
      </p:grpSp>
      <p:sp>
        <p:nvSpPr>
          <p:cNvPr id="64" name="output">
            <a:extLst>
              <a:ext uri="{FF2B5EF4-FFF2-40B4-BE49-F238E27FC236}">
                <a16:creationId xmlns:a16="http://schemas.microsoft.com/office/drawing/2014/main" id="{C121EDEF-86CC-485B-B3EA-D07B64FCE677}"/>
              </a:ext>
            </a:extLst>
          </p:cNvPr>
          <p:cNvSpPr txBox="1"/>
          <p:nvPr/>
        </p:nvSpPr>
        <p:spPr>
          <a:xfrm>
            <a:off x="9494862" y="2563831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output</a:t>
            </a:r>
          </a:p>
        </p:txBody>
      </p:sp>
      <p:grpSp>
        <p:nvGrpSpPr>
          <p:cNvPr id="57" name="weights">
            <a:extLst>
              <a:ext uri="{FF2B5EF4-FFF2-40B4-BE49-F238E27FC236}">
                <a16:creationId xmlns:a16="http://schemas.microsoft.com/office/drawing/2014/main" id="{50FB0871-4966-4FCB-9A67-BBED46E1BACD}"/>
              </a:ext>
            </a:extLst>
          </p:cNvPr>
          <p:cNvGrpSpPr/>
          <p:nvPr/>
        </p:nvGrpSpPr>
        <p:grpSpPr>
          <a:xfrm>
            <a:off x="1649244" y="5586970"/>
            <a:ext cx="2945725" cy="957254"/>
            <a:chOff x="2723133" y="5562961"/>
            <a:chExt cx="2945725" cy="957254"/>
          </a:xfrm>
        </p:grpSpPr>
        <p:pic>
          <p:nvPicPr>
            <p:cNvPr id="73" name="Graphic 72" descr="Arrow: Counterclockwise curve">
              <a:extLst>
                <a:ext uri="{FF2B5EF4-FFF2-40B4-BE49-F238E27FC236}">
                  <a16:creationId xmlns:a16="http://schemas.microsoft.com/office/drawing/2014/main" id="{DF43F800-8F13-409A-890D-9BE2575CB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13434" flipV="1">
              <a:off x="2723133" y="5562961"/>
              <a:ext cx="693165" cy="693165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7382632-E897-4BF8-8765-698760AC14DE}"/>
                </a:ext>
              </a:extLst>
            </p:cNvPr>
            <p:cNvSpPr txBox="1"/>
            <p:nvPr/>
          </p:nvSpPr>
          <p:spPr>
            <a:xfrm>
              <a:off x="3104951" y="5996995"/>
              <a:ext cx="25639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bias (always = 1)</a:t>
              </a:r>
            </a:p>
          </p:txBody>
        </p:sp>
      </p:grpSp>
      <p:grpSp>
        <p:nvGrpSpPr>
          <p:cNvPr id="75" name="weights">
            <a:extLst>
              <a:ext uri="{FF2B5EF4-FFF2-40B4-BE49-F238E27FC236}">
                <a16:creationId xmlns:a16="http://schemas.microsoft.com/office/drawing/2014/main" id="{45F7CEAC-F6EF-4196-A271-99B393BC7C18}"/>
              </a:ext>
            </a:extLst>
          </p:cNvPr>
          <p:cNvGrpSpPr/>
          <p:nvPr/>
        </p:nvGrpSpPr>
        <p:grpSpPr>
          <a:xfrm>
            <a:off x="1609296" y="539703"/>
            <a:ext cx="2359551" cy="1059054"/>
            <a:chOff x="2976931" y="5813303"/>
            <a:chExt cx="2359551" cy="1059054"/>
          </a:xfrm>
        </p:grpSpPr>
        <p:pic>
          <p:nvPicPr>
            <p:cNvPr id="76" name="Graphic 75" descr="Arrow: Counterclockwise curve">
              <a:extLst>
                <a:ext uri="{FF2B5EF4-FFF2-40B4-BE49-F238E27FC236}">
                  <a16:creationId xmlns:a16="http://schemas.microsoft.com/office/drawing/2014/main" id="{6FF31F91-EDC9-4EFD-9FE2-DA4E31449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3586566">
              <a:off x="2976931" y="6179192"/>
              <a:ext cx="693165" cy="693165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26E10B2-BA4C-4DA3-A5DB-8A8A7A241498}"/>
                </a:ext>
              </a:extLst>
            </p:cNvPr>
            <p:cNvSpPr txBox="1"/>
            <p:nvPr/>
          </p:nvSpPr>
          <p:spPr>
            <a:xfrm>
              <a:off x="3315416" y="5813303"/>
              <a:ext cx="20210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x-coordinate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B36C50F-8AD1-4D03-B0AE-6F249BFA61E2}"/>
              </a:ext>
            </a:extLst>
          </p:cNvPr>
          <p:cNvSpPr txBox="1"/>
          <p:nvPr/>
        </p:nvSpPr>
        <p:spPr>
          <a:xfrm>
            <a:off x="1538647" y="3050443"/>
            <a:ext cx="6591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x</a:t>
            </a:r>
            <a:r>
              <a:rPr lang="en-US" sz="4800" baseline="-25000" dirty="0"/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573B3C-CF41-411C-850E-869FAC2F00F3}"/>
              </a:ext>
            </a:extLst>
          </p:cNvPr>
          <p:cNvCxnSpPr>
            <a:cxnSpLocks/>
            <a:stCxn id="29" idx="3"/>
            <a:endCxn id="2" idx="2"/>
          </p:cNvCxnSpPr>
          <p:nvPr/>
        </p:nvCxnSpPr>
        <p:spPr>
          <a:xfrm flipV="1">
            <a:off x="2197802" y="3429000"/>
            <a:ext cx="1901447" cy="3694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9F128E3-D976-4C77-823A-456DEA2F52AB}"/>
              </a:ext>
            </a:extLst>
          </p:cNvPr>
          <p:cNvGrpSpPr/>
          <p:nvPr/>
        </p:nvGrpSpPr>
        <p:grpSpPr>
          <a:xfrm>
            <a:off x="2642171" y="1505299"/>
            <a:ext cx="642157" cy="3289288"/>
            <a:chOff x="2642171" y="1505299"/>
            <a:chExt cx="642157" cy="3289288"/>
          </a:xfrm>
        </p:grpSpPr>
        <p:grpSp>
          <p:nvGrpSpPr>
            <p:cNvPr id="10" name="weight variables">
              <a:extLst>
                <a:ext uri="{FF2B5EF4-FFF2-40B4-BE49-F238E27FC236}">
                  <a16:creationId xmlns:a16="http://schemas.microsoft.com/office/drawing/2014/main" id="{C7768F97-9A35-4E95-BC65-C33C1B9C1D08}"/>
                </a:ext>
              </a:extLst>
            </p:cNvPr>
            <p:cNvGrpSpPr/>
            <p:nvPr/>
          </p:nvGrpSpPr>
          <p:grpSpPr>
            <a:xfrm>
              <a:off x="2649057" y="1505299"/>
              <a:ext cx="635271" cy="3289288"/>
              <a:chOff x="2649057" y="1505299"/>
              <a:chExt cx="635271" cy="3289288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305D105-4CF9-4718-B8D6-53B5FA2A4CA9}"/>
                  </a:ext>
                </a:extLst>
              </p:cNvPr>
              <p:cNvSpPr txBox="1"/>
              <p:nvPr/>
            </p:nvSpPr>
            <p:spPr>
              <a:xfrm>
                <a:off x="2649057" y="1505299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tx2">
                        <a:lumMod val="75000"/>
                      </a:schemeClr>
                    </a:solidFill>
                  </a:rPr>
                  <a:t>w</a:t>
                </a:r>
                <a:r>
                  <a:rPr lang="en-US" sz="3200" baseline="-25000" dirty="0">
                    <a:solidFill>
                      <a:schemeClr val="tx2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B3F375A-FEB9-4400-A78E-ABD9A5BACBE5}"/>
                  </a:ext>
                </a:extLst>
              </p:cNvPr>
              <p:cNvSpPr txBox="1"/>
              <p:nvPr/>
            </p:nvSpPr>
            <p:spPr>
              <a:xfrm>
                <a:off x="2666851" y="4209812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tx2">
                        <a:lumMod val="75000"/>
                      </a:schemeClr>
                    </a:solidFill>
                  </a:rPr>
                  <a:t>w</a:t>
                </a:r>
                <a:r>
                  <a:rPr lang="en-US" sz="3200" baseline="-25000" dirty="0">
                    <a:solidFill>
                      <a:schemeClr val="tx2">
                        <a:lumMod val="75000"/>
                      </a:schemeClr>
                    </a:solidFill>
                  </a:rPr>
                  <a:t>3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995EB0B-4FF8-41AC-8632-C05F796E787F}"/>
                </a:ext>
              </a:extLst>
            </p:cNvPr>
            <p:cNvSpPr txBox="1"/>
            <p:nvPr/>
          </p:nvSpPr>
          <p:spPr>
            <a:xfrm>
              <a:off x="2642171" y="2851677"/>
              <a:ext cx="6174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w</a:t>
              </a:r>
              <a:r>
                <a:rPr lang="en-US" sz="3200" baseline="-25000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34" name="weights">
            <a:extLst>
              <a:ext uri="{FF2B5EF4-FFF2-40B4-BE49-F238E27FC236}">
                <a16:creationId xmlns:a16="http://schemas.microsoft.com/office/drawing/2014/main" id="{97F3B4BB-9F7C-4610-BFF3-74C365DE978E}"/>
              </a:ext>
            </a:extLst>
          </p:cNvPr>
          <p:cNvGrpSpPr/>
          <p:nvPr/>
        </p:nvGrpSpPr>
        <p:grpSpPr>
          <a:xfrm>
            <a:off x="1548287" y="2449605"/>
            <a:ext cx="2521110" cy="923916"/>
            <a:chOff x="2611319" y="5996995"/>
            <a:chExt cx="2521110" cy="923916"/>
          </a:xfrm>
        </p:grpSpPr>
        <p:pic>
          <p:nvPicPr>
            <p:cNvPr id="35" name="Graphic 34" descr="Arrow: Counterclockwise curve">
              <a:extLst>
                <a:ext uri="{FF2B5EF4-FFF2-40B4-BE49-F238E27FC236}">
                  <a16:creationId xmlns:a16="http://schemas.microsoft.com/office/drawing/2014/main" id="{2C59A782-2CA7-45F6-A6E1-5B776CB5E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3586566">
              <a:off x="2611319" y="6227746"/>
              <a:ext cx="693165" cy="69316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C14526-4F7C-453F-BB16-B16DC090F11A}"/>
                </a:ext>
              </a:extLst>
            </p:cNvPr>
            <p:cNvSpPr txBox="1"/>
            <p:nvPr/>
          </p:nvSpPr>
          <p:spPr>
            <a:xfrm>
              <a:off x="3104951" y="5996995"/>
              <a:ext cx="20274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y-coordinate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968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0" grpId="0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DEFDCA-B7AA-4AF6-BA4C-716C3180FF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61" t="20000" r="27395" b="10068"/>
          <a:stretch/>
        </p:blipFill>
        <p:spPr>
          <a:xfrm>
            <a:off x="2991457" y="528942"/>
            <a:ext cx="5987508" cy="59561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ACAAB5-BF1B-444D-8051-536EA20FDD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32" t="19592" r="27645" b="9932"/>
          <a:stretch/>
        </p:blipFill>
        <p:spPr>
          <a:xfrm>
            <a:off x="2980155" y="479213"/>
            <a:ext cx="5987508" cy="600556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9874ED8-A3F3-4331-9980-AF08CEA7FFA6}"/>
              </a:ext>
            </a:extLst>
          </p:cNvPr>
          <p:cNvSpPr txBox="1"/>
          <p:nvPr/>
        </p:nvSpPr>
        <p:spPr>
          <a:xfrm>
            <a:off x="5875799" y="2346051"/>
            <a:ext cx="472905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After 10 million training points:</a:t>
            </a:r>
          </a:p>
          <a:p>
            <a:r>
              <a:rPr lang="en-US" sz="2800" dirty="0"/>
              <a:t>w1 = -28.5</a:t>
            </a:r>
          </a:p>
          <a:p>
            <a:r>
              <a:rPr lang="en-US" sz="2800" dirty="0"/>
              <a:t>w2 = +16.0</a:t>
            </a:r>
          </a:p>
          <a:p>
            <a:r>
              <a:rPr lang="en-US" sz="2800" dirty="0"/>
              <a:t>w3 = -4329.5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089785-7557-4124-9CA9-C0C6C979FA64}"/>
              </a:ext>
            </a:extLst>
          </p:cNvPr>
          <p:cNvSpPr txBox="1"/>
          <p:nvPr/>
        </p:nvSpPr>
        <p:spPr>
          <a:xfrm>
            <a:off x="5875799" y="4175957"/>
            <a:ext cx="3958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-28.5x + 16.0y -4329.5 = 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6C0C5C-EC66-43F8-AF2A-2666B34C8260}"/>
              </a:ext>
            </a:extLst>
          </p:cNvPr>
          <p:cNvSpPr txBox="1"/>
          <p:nvPr/>
        </p:nvSpPr>
        <p:spPr>
          <a:xfrm>
            <a:off x="5870325" y="4702321"/>
            <a:ext cx="48269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 = (28.5/16.0)x + (4329.5/16.0)</a:t>
            </a:r>
          </a:p>
          <a:p>
            <a:r>
              <a:rPr lang="en-US" sz="2800" dirty="0"/>
              <a:t>y = 1.8 * x + 270.6</a:t>
            </a:r>
          </a:p>
          <a:p>
            <a:r>
              <a:rPr lang="en-US" sz="2800" dirty="0"/>
              <a:t>accuracy 85.7%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EF5CA3-8613-4FC6-97A2-2A9D2F68E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74" y="114643"/>
            <a:ext cx="5621414" cy="2675210"/>
          </a:xfrm>
          <a:prstGeom prst="rect">
            <a:avLst/>
          </a:prstGeom>
        </p:spPr>
      </p:pic>
      <p:grpSp>
        <p:nvGrpSpPr>
          <p:cNvPr id="6" name="summation equation">
            <a:extLst>
              <a:ext uri="{FF2B5EF4-FFF2-40B4-BE49-F238E27FC236}">
                <a16:creationId xmlns:a16="http://schemas.microsoft.com/office/drawing/2014/main" id="{22347190-B710-4747-AA01-CA6CF08FD564}"/>
              </a:ext>
            </a:extLst>
          </p:cNvPr>
          <p:cNvGrpSpPr/>
          <p:nvPr/>
        </p:nvGrpSpPr>
        <p:grpSpPr>
          <a:xfrm>
            <a:off x="7738769" y="1206984"/>
            <a:ext cx="4131957" cy="1108239"/>
            <a:chOff x="5253013" y="4253956"/>
            <a:chExt cx="4131957" cy="1108239"/>
          </a:xfrm>
        </p:grpSpPr>
        <p:sp>
          <p:nvSpPr>
            <p:cNvPr id="8" name="text">
              <a:extLst>
                <a:ext uri="{FF2B5EF4-FFF2-40B4-BE49-F238E27FC236}">
                  <a16:creationId xmlns:a16="http://schemas.microsoft.com/office/drawing/2014/main" id="{A3D8930B-A200-48FC-8151-E05D9025A096}"/>
                </a:ext>
              </a:extLst>
            </p:cNvPr>
            <p:cNvSpPr txBox="1"/>
            <p:nvPr/>
          </p:nvSpPr>
          <p:spPr>
            <a:xfrm>
              <a:off x="6087272" y="4715864"/>
              <a:ext cx="32976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y  = 0.5 * x + 500</a:t>
              </a:r>
              <a:endParaRPr lang="en-US" sz="4400" baseline="-25000" dirty="0"/>
            </a:p>
          </p:txBody>
        </p:sp>
        <p:pic>
          <p:nvPicPr>
            <p:cNvPr id="10" name="Graphic 9" descr="Arrow: Counterclockwise curve">
              <a:extLst>
                <a:ext uri="{FF2B5EF4-FFF2-40B4-BE49-F238E27FC236}">
                  <a16:creationId xmlns:a16="http://schemas.microsoft.com/office/drawing/2014/main" id="{8C075E70-84AC-4F04-B1C7-5AF24D096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0725794" flipH="1" flipV="1">
              <a:off x="5253013" y="4253956"/>
              <a:ext cx="915155" cy="915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851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315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Cramer</dc:creator>
  <cp:lastModifiedBy>Mark Cramer</cp:lastModifiedBy>
  <cp:revision>43</cp:revision>
  <dcterms:created xsi:type="dcterms:W3CDTF">2018-03-28T23:53:09Z</dcterms:created>
  <dcterms:modified xsi:type="dcterms:W3CDTF">2018-03-31T06:05:35Z</dcterms:modified>
</cp:coreProperties>
</file>