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70" r:id="rId5"/>
    <p:sldId id="266" r:id="rId6"/>
    <p:sldId id="273" r:id="rId7"/>
    <p:sldId id="258" r:id="rId8"/>
    <p:sldId id="271" r:id="rId9"/>
    <p:sldId id="259" r:id="rId10"/>
    <p:sldId id="260" r:id="rId11"/>
    <p:sldId id="272" r:id="rId12"/>
    <p:sldId id="261" r:id="rId13"/>
    <p:sldId id="265" r:id="rId14"/>
    <p:sldId id="264" r:id="rId15"/>
    <p:sldId id="268" r:id="rId16"/>
    <p:sldId id="257" r:id="rId17"/>
    <p:sldId id="262" r:id="rId18"/>
    <p:sldId id="26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7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3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0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8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12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86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3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43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74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57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66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27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56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78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3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51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69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77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9259-46D4-4528-876C-ED780D867FE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92B0-D020-4D25-B736-9A7DCAEA625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5" Type="http://schemas.openxmlformats.org/officeDocument/2006/relationships/image" Target="../media/image61.w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75.pn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73.wmf"/><Relationship Id="rId4" Type="http://schemas.openxmlformats.org/officeDocument/2006/relationships/image" Target="../media/image76.png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80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79.wmf"/><Relationship Id="rId4" Type="http://schemas.openxmlformats.org/officeDocument/2006/relationships/image" Target="../media/image81.png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7.wmf"/><Relationship Id="rId3" Type="http://schemas.openxmlformats.org/officeDocument/2006/relationships/image" Target="../media/image90.png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png"/><Relationship Id="rId11" Type="http://schemas.openxmlformats.org/officeDocument/2006/relationships/image" Target="../media/image94.emf"/><Relationship Id="rId5" Type="http://schemas.openxmlformats.org/officeDocument/2006/relationships/image" Target="../media/image85.wmf"/><Relationship Id="rId15" Type="http://schemas.openxmlformats.org/officeDocument/2006/relationships/image" Target="../media/image88.wmf"/><Relationship Id="rId10" Type="http://schemas.openxmlformats.org/officeDocument/2006/relationships/image" Target="../media/image93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92.png"/><Relationship Id="rId14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7.emf"/><Relationship Id="rId3" Type="http://schemas.openxmlformats.org/officeDocument/2006/relationships/image" Target="../media/image14.emf"/><Relationship Id="rId21" Type="http://schemas.openxmlformats.org/officeDocument/2006/relationships/image" Target="../media/image20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18.e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Relationship Id="rId22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png"/><Relationship Id="rId5" Type="http://schemas.openxmlformats.org/officeDocument/2006/relationships/image" Target="../media/image22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33.png"/><Relationship Id="rId7" Type="http://schemas.openxmlformats.org/officeDocument/2006/relationships/image" Target="../media/image35.emf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image" Target="../media/image37.emf"/><Relationship Id="rId5" Type="http://schemas.openxmlformats.org/officeDocument/2006/relationships/image" Target="../media/image30.wmf"/><Relationship Id="rId15" Type="http://schemas.openxmlformats.org/officeDocument/2006/relationships/image" Target="../media/image39.png"/><Relationship Id="rId10" Type="http://schemas.openxmlformats.org/officeDocument/2006/relationships/image" Target="../media/image36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1.wmf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1.emf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0.wmf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image" Target="../media/image59.emf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9.wmf"/><Relationship Id="rId24" Type="http://schemas.openxmlformats.org/officeDocument/2006/relationships/image" Target="../media/image55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57.wmf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2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8.wmf"/><Relationship Id="rId14" Type="http://schemas.openxmlformats.org/officeDocument/2006/relationships/image" Target="../media/image60.png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056784" cy="225984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3. Типовые звенья линейных непрерывных стационарных моделей САУ и их характеристики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01" y="155378"/>
            <a:ext cx="8229600" cy="135416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/>
                <a:ea typeface="Times New Roman"/>
              </a:rPr>
              <a:t>Инерционное </a:t>
            </a:r>
            <a:r>
              <a:rPr lang="ru-RU" sz="4000" b="1" dirty="0">
                <a:solidFill>
                  <a:prstClr val="black"/>
                </a:solidFill>
                <a:latin typeface="Times New Roman"/>
                <a:ea typeface="Times New Roman"/>
              </a:rPr>
              <a:t>звено </a:t>
            </a:r>
            <a:r>
              <a:rPr lang="ru-RU" sz="4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/>
            </a:r>
            <a:br>
              <a:rPr lang="ru-RU" sz="4000" b="1" dirty="0" smtClean="0">
                <a:solidFill>
                  <a:prstClr val="black"/>
                </a:solidFill>
                <a:latin typeface="Times New Roman"/>
                <a:ea typeface="Times New Roman"/>
              </a:rPr>
            </a:br>
            <a:r>
              <a:rPr lang="ru-RU" sz="4000" b="1" dirty="0" smtClean="0">
                <a:latin typeface="Times New Roman"/>
                <a:ea typeface="Times New Roman"/>
              </a:rPr>
              <a:t>(а</a:t>
            </a:r>
            <a:r>
              <a:rPr lang="ru-RU" sz="4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периодическое 1-ого порядка</a:t>
            </a:r>
            <a:r>
              <a:rPr lang="ru-RU" sz="4000" b="1" dirty="0" smtClean="0">
                <a:latin typeface="Times New Roman"/>
                <a:ea typeface="Times New Roman"/>
              </a:rPr>
              <a:t>)</a:t>
            </a:r>
            <a:endParaRPr lang="ru-RU" sz="40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9" y="2845187"/>
            <a:ext cx="5760640" cy="35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11156"/>
              </p:ext>
            </p:extLst>
          </p:nvPr>
        </p:nvGraphicFramePr>
        <p:xfrm>
          <a:off x="899592" y="1466257"/>
          <a:ext cx="2790205" cy="122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4" imgW="1930320" imgH="838080" progId="Equation.DSMT4">
                  <p:embed/>
                </p:oleObj>
              </mc:Choice>
              <mc:Fallback>
                <p:oleObj name="Equation" r:id="rId4" imgW="1930320" imgH="8380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66257"/>
                        <a:ext cx="2790205" cy="122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6" y="1412776"/>
            <a:ext cx="4572149" cy="15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74" y="2911654"/>
            <a:ext cx="1844010" cy="183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4"/>
            <a:ext cx="2329871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633430"/>
              </p:ext>
            </p:extLst>
          </p:nvPr>
        </p:nvGraphicFramePr>
        <p:xfrm>
          <a:off x="3228975" y="5949280"/>
          <a:ext cx="1343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9" imgW="1333500" imgH="228600" progId="Equation.DSMT4">
                  <p:embed/>
                </p:oleObj>
              </mc:Choice>
              <mc:Fallback>
                <p:oleObj name="Equation" r:id="rId9" imgW="13335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5949280"/>
                        <a:ext cx="13430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характеристики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нерционного звена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294241" cy="318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288032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1479950"/>
            <a:ext cx="2398247" cy="8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6" y="1124744"/>
            <a:ext cx="7766767" cy="535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7283152" cy="910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Колебательное звено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131" y="332656"/>
            <a:ext cx="4968551" cy="93610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Колебательное звено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73040"/>
            <a:ext cx="3456384" cy="403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2016224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88725"/>
              </p:ext>
            </p:extLst>
          </p:nvPr>
        </p:nvGraphicFramePr>
        <p:xfrm>
          <a:off x="683568" y="4509120"/>
          <a:ext cx="410445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5" imgW="2628900" imgH="876300" progId="Equation.DSMT4">
                  <p:embed/>
                </p:oleObj>
              </mc:Choice>
              <mc:Fallback>
                <p:oleObj name="Equation" r:id="rId5" imgW="26289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09120"/>
                        <a:ext cx="4104456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990672"/>
              </p:ext>
            </p:extLst>
          </p:nvPr>
        </p:nvGraphicFramePr>
        <p:xfrm>
          <a:off x="46533" y="3731382"/>
          <a:ext cx="53895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7" imgW="4647960" imgH="571320" progId="Equation.DSMT4">
                  <p:embed/>
                </p:oleObj>
              </mc:Choice>
              <mc:Fallback>
                <p:oleObj name="Equation" r:id="rId7" imgW="4647960" imgH="571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3" y="3731382"/>
                        <a:ext cx="5389563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549450"/>
              </p:ext>
            </p:extLst>
          </p:nvPr>
        </p:nvGraphicFramePr>
        <p:xfrm>
          <a:off x="200791" y="1628800"/>
          <a:ext cx="6963497" cy="62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9" imgW="5715000" imgH="507960" progId="Equation.DSMT4">
                  <p:embed/>
                </p:oleObj>
              </mc:Choice>
              <mc:Fallback>
                <p:oleObj name="Equation" r:id="rId9" imgW="571500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91" y="1628800"/>
                        <a:ext cx="6963497" cy="622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40543"/>
              </p:ext>
            </p:extLst>
          </p:nvPr>
        </p:nvGraphicFramePr>
        <p:xfrm>
          <a:off x="5543450" y="404664"/>
          <a:ext cx="32416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1" imgW="3238200" imgH="901440" progId="Equation.DSMT4">
                  <p:embed/>
                </p:oleObj>
              </mc:Choice>
              <mc:Fallback>
                <p:oleObj name="Equation" r:id="rId11" imgW="3238200" imgH="9014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450" y="404664"/>
                        <a:ext cx="32416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7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35985" cy="91098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Колебательное звено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99" y="1124744"/>
            <a:ext cx="4057650" cy="199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21088"/>
            <a:ext cx="4362450" cy="19672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35265"/>
              </p:ext>
            </p:extLst>
          </p:nvPr>
        </p:nvGraphicFramePr>
        <p:xfrm>
          <a:off x="1043608" y="1196752"/>
          <a:ext cx="3240360" cy="91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5" imgW="3238200" imgH="901440" progId="Equation.DSMT4">
                  <p:embed/>
                </p:oleObj>
              </mc:Choice>
              <mc:Fallback>
                <p:oleObj name="Equation" r:id="rId5" imgW="3238200" imgH="9014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96752"/>
                        <a:ext cx="3240360" cy="91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97576"/>
              </p:ext>
            </p:extLst>
          </p:nvPr>
        </p:nvGraphicFramePr>
        <p:xfrm>
          <a:off x="323528" y="2564904"/>
          <a:ext cx="47720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7" imgW="3124080" imgH="1130040" progId="Equation.DSMT4">
                  <p:embed/>
                </p:oleObj>
              </mc:Choice>
              <mc:Fallback>
                <p:oleObj name="Equation" r:id="rId7" imgW="3124080" imgH="1130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64904"/>
                        <a:ext cx="4772025" cy="172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12739"/>
              </p:ext>
            </p:extLst>
          </p:nvPr>
        </p:nvGraphicFramePr>
        <p:xfrm>
          <a:off x="467544" y="4869160"/>
          <a:ext cx="2775473" cy="73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9" imgW="1434960" imgH="380880" progId="Equation.DSMT4">
                  <p:embed/>
                </p:oleObj>
              </mc:Choice>
              <mc:Fallback>
                <p:oleObj name="Equation" r:id="rId9" imgW="1434960" imgH="3808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69160"/>
                        <a:ext cx="2775473" cy="738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6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35892"/>
            <a:ext cx="8229600" cy="135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>Форсирующее 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>звено </a:t>
            </a:r>
            <a:b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>1-ого и 2-ого порядков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36912"/>
            <a:ext cx="367708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075980"/>
              </p:ext>
            </p:extLst>
          </p:nvPr>
        </p:nvGraphicFramePr>
        <p:xfrm>
          <a:off x="428338" y="1844824"/>
          <a:ext cx="3340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4" imgW="2311200" imgH="393480" progId="Equation.DSMT4">
                  <p:embed/>
                </p:oleObj>
              </mc:Choice>
              <mc:Fallback>
                <p:oleObj name="Equation" r:id="rId4" imgW="2311200" imgH="393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38" y="1844824"/>
                        <a:ext cx="3340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968793"/>
              </p:ext>
            </p:extLst>
          </p:nvPr>
        </p:nvGraphicFramePr>
        <p:xfrm>
          <a:off x="4155626" y="1772816"/>
          <a:ext cx="4687371" cy="686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6" imgW="3619440" imgH="444240" progId="Equation.DSMT4">
                  <p:embed/>
                </p:oleObj>
              </mc:Choice>
              <mc:Fallback>
                <p:oleObj name="Equation" r:id="rId6" imgW="3619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5626" y="1772816"/>
                        <a:ext cx="4687371" cy="686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4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91680" y="260649"/>
            <a:ext cx="56269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>Звено запаздывания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0728"/>
            <a:ext cx="2423810" cy="72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63886"/>
              </p:ext>
            </p:extLst>
          </p:nvPr>
        </p:nvGraphicFramePr>
        <p:xfrm>
          <a:off x="899459" y="1747623"/>
          <a:ext cx="2213042" cy="45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4" imgW="1155700" imgH="241300" progId="Equation.DSMT4">
                  <p:embed/>
                </p:oleObj>
              </mc:Choice>
              <mc:Fallback>
                <p:oleObj name="Equation" r:id="rId4" imgW="11557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59" y="1747623"/>
                        <a:ext cx="2213042" cy="45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79169"/>
            <a:ext cx="3843851" cy="136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96164"/>
              </p:ext>
            </p:extLst>
          </p:nvPr>
        </p:nvGraphicFramePr>
        <p:xfrm>
          <a:off x="971600" y="1174399"/>
          <a:ext cx="2294437" cy="61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7" imgW="952087" imgH="253890" progId="Equation.DSMT4">
                  <p:embed/>
                </p:oleObj>
              </mc:Choice>
              <mc:Fallback>
                <p:oleObj name="Equation" r:id="rId7" imgW="952087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74399"/>
                        <a:ext cx="2294437" cy="619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2067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0" y="5013176"/>
            <a:ext cx="3038475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43" y="2060848"/>
            <a:ext cx="2281237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9050"/>
              </p:ext>
            </p:extLst>
          </p:nvPr>
        </p:nvGraphicFramePr>
        <p:xfrm>
          <a:off x="4149629" y="1772816"/>
          <a:ext cx="78562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12" imgW="685800" imgH="317160" progId="Equation.DSMT4">
                  <p:embed/>
                </p:oleObj>
              </mc:Choice>
              <mc:Fallback>
                <p:oleObj name="Equation" r:id="rId12" imgW="685800" imgH="3171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629" y="1772816"/>
                        <a:ext cx="785629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92124"/>
              </p:ext>
            </p:extLst>
          </p:nvPr>
        </p:nvGraphicFramePr>
        <p:xfrm>
          <a:off x="395536" y="3861048"/>
          <a:ext cx="3455578" cy="44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14" imgW="4140000" imgH="533160" progId="Equation.DSMT4">
                  <p:embed/>
                </p:oleObj>
              </mc:Choice>
              <mc:Fallback>
                <p:oleObj name="Equation" r:id="rId14" imgW="4140000" imgH="5331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3455578" cy="440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70404"/>
              </p:ext>
            </p:extLst>
          </p:nvPr>
        </p:nvGraphicFramePr>
        <p:xfrm>
          <a:off x="395536" y="4293096"/>
          <a:ext cx="240167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16" imgW="1600200" imgH="431640" progId="Equation.DSMT4">
                  <p:embed/>
                </p:oleObj>
              </mc:Choice>
              <mc:Fallback>
                <p:oleObj name="Equation" r:id="rId16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5536" y="4293096"/>
                        <a:ext cx="2401679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0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/>
                <a:ea typeface="Times New Roman"/>
              </a:rPr>
              <a:t>Передаточная функция </a:t>
            </a:r>
            <a:r>
              <a:rPr lang="en-US" i="1" dirty="0" smtClean="0">
                <a:latin typeface="Times New Roman"/>
                <a:ea typeface="Times New Roman"/>
              </a:rPr>
              <a:t>W</a:t>
            </a:r>
            <a:r>
              <a:rPr lang="en-US" dirty="0" smtClean="0">
                <a:latin typeface="Times New Roman"/>
                <a:ea typeface="Times New Roman"/>
              </a:rPr>
              <a:t>(</a:t>
            </a:r>
            <a:r>
              <a:rPr lang="en-US" i="1" dirty="0" smtClean="0">
                <a:latin typeface="Times New Roman"/>
                <a:ea typeface="Times New Roman"/>
              </a:rPr>
              <a:t>s</a:t>
            </a:r>
            <a:r>
              <a:rPr lang="en-US" dirty="0" smtClean="0">
                <a:latin typeface="Times New Roman"/>
                <a:ea typeface="Times New Roman"/>
              </a:rPr>
              <a:t>)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dirty="0" smtClean="0">
                <a:latin typeface="Times New Roman"/>
                <a:ea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</a:rPr>
              <a:t>виде произведения простых множителей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3" y="1973834"/>
            <a:ext cx="1800200" cy="7355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80851"/>
              </p:ext>
            </p:extLst>
          </p:nvPr>
        </p:nvGraphicFramePr>
        <p:xfrm>
          <a:off x="467544" y="2996952"/>
          <a:ext cx="7992888" cy="89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7708900" imgH="863600" progId="Equation.DSMT4">
                  <p:embed/>
                </p:oleObj>
              </mc:Choice>
              <mc:Fallback>
                <p:oleObj name="Equation" r:id="rId4" imgW="7708900" imgH="86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96952"/>
                        <a:ext cx="7992888" cy="89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09749"/>
              </p:ext>
            </p:extLst>
          </p:nvPr>
        </p:nvGraphicFramePr>
        <p:xfrm>
          <a:off x="498909" y="4221088"/>
          <a:ext cx="8146181" cy="159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6" imgW="4559300" imgH="889000" progId="">
                  <p:embed/>
                </p:oleObj>
              </mc:Choice>
              <mc:Fallback>
                <p:oleObj r:id="rId6" imgW="4559300" imgH="889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09" y="4221088"/>
                        <a:ext cx="8146181" cy="1591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436563"/>
            <a:ext cx="7566669" cy="615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38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prstClr val="black"/>
                </a:solidFill>
                <a:latin typeface="Times New Roman"/>
                <a:ea typeface="Times New Roman"/>
                <a:cs typeface="+mn-cs"/>
              </a:rPr>
              <a:t>Характеристики линейных моделей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При исследовании систем используются их характеристики, которые получают при выполнении следующей последовательности действий:</a:t>
            </a:r>
            <a:endParaRPr lang="ru-RU" sz="2800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 </a:t>
            </a:r>
            <a:endParaRPr lang="ru-RU" sz="2800" dirty="0">
              <a:latin typeface="Times New Roman"/>
              <a:ea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ЛДУ    </a:t>
            </a:r>
            <a:r>
              <a:rPr lang="ru-RU" dirty="0" smtClean="0">
                <a:latin typeface="Times New Roman"/>
                <a:ea typeface="Times New Roman"/>
              </a:rPr>
              <a:t>    уравнения </a:t>
            </a:r>
            <a:r>
              <a:rPr lang="ru-RU" dirty="0">
                <a:latin typeface="Times New Roman"/>
                <a:ea typeface="Times New Roman"/>
              </a:rPr>
              <a:t>в изображениях по Лапласу           </a:t>
            </a:r>
            <a:r>
              <a:rPr lang="ru-RU" dirty="0" smtClean="0">
                <a:latin typeface="Times New Roman"/>
                <a:ea typeface="Times New Roman"/>
              </a:rPr>
              <a:t>передаточная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 функция </a:t>
            </a:r>
            <a:r>
              <a:rPr lang="ru-RU" dirty="0">
                <a:latin typeface="Times New Roman"/>
                <a:ea typeface="Times New Roman"/>
              </a:rPr>
              <a:t>в изображениях по Лапласу </a:t>
            </a:r>
            <a:r>
              <a:rPr lang="ru-RU" i="1" dirty="0" smtClean="0">
                <a:latin typeface="Times New Roman"/>
                <a:ea typeface="Times New Roman"/>
              </a:rPr>
              <a:t>W</a:t>
            </a:r>
            <a:r>
              <a:rPr lang="ru-RU" dirty="0" smtClean="0">
                <a:latin typeface="Times New Roman"/>
                <a:ea typeface="Times New Roman"/>
              </a:rPr>
              <a:t>(</a:t>
            </a:r>
            <a:r>
              <a:rPr lang="en-US" i="1" dirty="0">
                <a:latin typeface="Times New Roman"/>
                <a:ea typeface="Times New Roman"/>
              </a:rPr>
              <a:t>s</a:t>
            </a:r>
            <a:r>
              <a:rPr lang="ru-RU" dirty="0">
                <a:latin typeface="Times New Roman"/>
                <a:ea typeface="Times New Roman"/>
              </a:rPr>
              <a:t>)</a:t>
            </a:r>
            <a:endParaRPr lang="ru-RU" sz="2800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  <a:tabLst>
                <a:tab pos="4876800" algn="l"/>
              </a:tabLst>
            </a:pPr>
            <a:r>
              <a:rPr lang="ru-RU" dirty="0">
                <a:latin typeface="Times New Roman"/>
                <a:ea typeface="Times New Roman"/>
              </a:rPr>
              <a:t>	</a:t>
            </a:r>
            <a:endParaRPr lang="ru-RU" b="1" i="1" dirty="0" smtClean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endParaRPr lang="ru-RU" b="1" i="1" dirty="0">
              <a:latin typeface="Times New Roman"/>
              <a:ea typeface="Times New Roman"/>
            </a:endParaRPr>
          </a:p>
          <a:p>
            <a:pPr indent="0" algn="r">
              <a:buNone/>
            </a:pPr>
            <a:r>
              <a:rPr lang="ru-RU" b="1" dirty="0">
                <a:latin typeface="Times New Roman"/>
                <a:ea typeface="Times New Roman"/>
              </a:rPr>
              <a:t>Временные характеристики</a:t>
            </a:r>
            <a:r>
              <a:rPr lang="ru-RU" dirty="0">
                <a:latin typeface="Times New Roman"/>
                <a:ea typeface="Times New Roman"/>
              </a:rPr>
              <a:t>: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r">
              <a:buNone/>
            </a:pPr>
            <a:r>
              <a:rPr lang="ru-RU" dirty="0">
                <a:latin typeface="Times New Roman"/>
                <a:ea typeface="Times New Roman"/>
              </a:rPr>
              <a:t> переходный </a:t>
            </a:r>
            <a:r>
              <a:rPr lang="ru-RU" dirty="0" smtClean="0">
                <a:latin typeface="Times New Roman"/>
                <a:ea typeface="Times New Roman"/>
              </a:rPr>
              <a:t>режим                             1</a:t>
            </a:r>
            <a:r>
              <a:rPr lang="ru-RU" dirty="0">
                <a:latin typeface="Times New Roman"/>
                <a:ea typeface="Times New Roman"/>
              </a:rPr>
              <a:t>. переходная функция </a:t>
            </a:r>
            <a:r>
              <a:rPr lang="ru-RU" i="1" dirty="0">
                <a:latin typeface="Times New Roman"/>
                <a:ea typeface="Times New Roman"/>
              </a:rPr>
              <a:t>h</a:t>
            </a:r>
            <a:r>
              <a:rPr lang="ru-RU" dirty="0">
                <a:latin typeface="Times New Roman"/>
                <a:ea typeface="Times New Roman"/>
              </a:rPr>
              <a:t>(</a:t>
            </a:r>
            <a:r>
              <a:rPr lang="en-US" i="1" dirty="0">
                <a:latin typeface="Times New Roman"/>
                <a:ea typeface="Times New Roman"/>
              </a:rPr>
              <a:t>t</a:t>
            </a:r>
            <a:r>
              <a:rPr lang="ru-RU" dirty="0">
                <a:latin typeface="Times New Roman"/>
                <a:ea typeface="Times New Roman"/>
              </a:rPr>
              <a:t>),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r">
              <a:buNone/>
            </a:pPr>
            <a:r>
              <a:rPr lang="ru-RU" dirty="0" smtClean="0">
                <a:latin typeface="Times New Roman"/>
                <a:ea typeface="Times New Roman"/>
              </a:rPr>
              <a:t> 2</a:t>
            </a:r>
            <a:r>
              <a:rPr lang="ru-RU" dirty="0">
                <a:latin typeface="Times New Roman"/>
                <a:ea typeface="Times New Roman"/>
              </a:rPr>
              <a:t>. импульсная переходная </a:t>
            </a:r>
            <a:r>
              <a:rPr lang="ru-RU" dirty="0" smtClean="0">
                <a:latin typeface="Times New Roman"/>
                <a:ea typeface="Times New Roman"/>
              </a:rPr>
              <a:t>(</a:t>
            </a:r>
            <a:r>
              <a:rPr lang="ru-RU" dirty="0">
                <a:latin typeface="Times New Roman"/>
                <a:ea typeface="Times New Roman"/>
              </a:rPr>
              <a:t>весовая) функция </a:t>
            </a:r>
            <a:r>
              <a:rPr lang="ru-RU" i="1" dirty="0" smtClean="0">
                <a:latin typeface="Times New Roman"/>
                <a:ea typeface="Times New Roman"/>
              </a:rPr>
              <a:t>w</a:t>
            </a:r>
            <a:r>
              <a:rPr lang="ru-RU" dirty="0">
                <a:latin typeface="Times New Roman"/>
                <a:ea typeface="Times New Roman"/>
              </a:rPr>
              <a:t>(</a:t>
            </a:r>
            <a:r>
              <a:rPr lang="en-US" i="1" dirty="0">
                <a:latin typeface="Times New Roman"/>
                <a:ea typeface="Times New Roman"/>
              </a:rPr>
              <a:t>t</a:t>
            </a:r>
            <a:r>
              <a:rPr lang="ru-RU" dirty="0" smtClean="0">
                <a:latin typeface="Times New Roman"/>
                <a:ea typeface="Times New Roman"/>
              </a:rPr>
              <a:t>). </a:t>
            </a:r>
            <a:endParaRPr lang="ru-RU" sz="2800" dirty="0">
              <a:latin typeface="Times New Roman"/>
              <a:ea typeface="Times New Roman"/>
            </a:endParaRPr>
          </a:p>
          <a:p>
            <a:pPr indent="228600" algn="just">
              <a:spcAft>
                <a:spcPts val="0"/>
              </a:spcAft>
            </a:pPr>
            <a:endParaRPr lang="ru-RU" b="1" i="1" dirty="0" smtClean="0">
              <a:latin typeface="Times New Roman"/>
              <a:ea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ru-RU" b="1" i="1" dirty="0" smtClean="0">
                <a:latin typeface="Times New Roman"/>
                <a:ea typeface="Times New Roman"/>
              </a:rPr>
              <a:t>W</a:t>
            </a:r>
            <a:r>
              <a:rPr lang="ru-RU" b="1" dirty="0" smtClean="0">
                <a:latin typeface="Times New Roman"/>
                <a:ea typeface="Times New Roman"/>
              </a:rPr>
              <a:t>(</a:t>
            </a:r>
            <a:r>
              <a:rPr lang="en-US" b="1" i="1" dirty="0" smtClean="0">
                <a:latin typeface="Times New Roman"/>
                <a:ea typeface="Times New Roman"/>
              </a:rPr>
              <a:t>s</a:t>
            </a:r>
            <a:r>
              <a:rPr lang="ru-RU" b="1" dirty="0" smtClean="0">
                <a:latin typeface="Times New Roman"/>
                <a:ea typeface="Times New Roman"/>
              </a:rPr>
              <a:t>)</a:t>
            </a:r>
            <a:endParaRPr lang="ru-RU" sz="2800" dirty="0" smtClean="0">
              <a:latin typeface="Times New Roman"/>
              <a:ea typeface="Times New Roman"/>
            </a:endParaRPr>
          </a:p>
          <a:p>
            <a:pPr indent="0" algn="r">
              <a:spcAft>
                <a:spcPts val="0"/>
              </a:spcAft>
              <a:buNone/>
            </a:pPr>
            <a:endParaRPr lang="ru-RU" b="1" dirty="0" smtClean="0">
              <a:latin typeface="Times New Roman"/>
              <a:ea typeface="Times New Roman"/>
            </a:endParaRPr>
          </a:p>
          <a:p>
            <a:pPr indent="0" algn="r">
              <a:spcAft>
                <a:spcPts val="0"/>
              </a:spcAft>
              <a:buNone/>
            </a:pPr>
            <a:r>
              <a:rPr lang="ru-RU" b="1" dirty="0" smtClean="0">
                <a:latin typeface="Times New Roman"/>
                <a:ea typeface="Times New Roman"/>
              </a:rPr>
              <a:t>Частотные характеристики</a:t>
            </a:r>
            <a:r>
              <a:rPr lang="ru-RU" dirty="0" smtClean="0">
                <a:latin typeface="Times New Roman"/>
                <a:ea typeface="Times New Roman"/>
              </a:rPr>
              <a:t>: </a:t>
            </a:r>
          </a:p>
          <a:p>
            <a:pPr indent="0" algn="r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 установившийся </a:t>
            </a:r>
            <a:r>
              <a:rPr lang="ru-RU" dirty="0" smtClean="0">
                <a:latin typeface="Times New Roman"/>
                <a:ea typeface="Times New Roman"/>
              </a:rPr>
              <a:t>режим                    АФЧХ, АЧХ, ФЧХ, ЛАЧХ.</a:t>
            </a:r>
          </a:p>
          <a:p>
            <a:pPr indent="0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                                             </a:t>
            </a:r>
            <a:endParaRPr lang="ru-RU" sz="2800" dirty="0" smtClean="0">
              <a:latin typeface="Times New Roman"/>
              <a:ea typeface="Times New Roman"/>
            </a:endParaRP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71" y="2487240"/>
            <a:ext cx="3810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87240"/>
            <a:ext cx="3810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1488">
            <a:off x="1622246" y="4187574"/>
            <a:ext cx="514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972">
            <a:off x="1611311" y="4930580"/>
            <a:ext cx="514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8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62" y="5545498"/>
            <a:ext cx="1761323" cy="133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" y="-10573"/>
            <a:ext cx="6275040" cy="11430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/>
                <a:ea typeface="Times New Roman"/>
              </a:rPr>
              <a:t>Пропорциональное звено</a:t>
            </a:r>
            <a:endParaRPr lang="ru-RU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30" y="97817"/>
            <a:ext cx="274408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448232"/>
              </p:ext>
            </p:extLst>
          </p:nvPr>
        </p:nvGraphicFramePr>
        <p:xfrm>
          <a:off x="947829" y="1110506"/>
          <a:ext cx="2206895" cy="672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29" y="1110506"/>
                        <a:ext cx="2206895" cy="672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37541"/>
              </p:ext>
            </p:extLst>
          </p:nvPr>
        </p:nvGraphicFramePr>
        <p:xfrm>
          <a:off x="1308327" y="2190798"/>
          <a:ext cx="1485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7" imgW="1485720" imgH="393480" progId="Equation.DSMT4">
                  <p:embed/>
                </p:oleObj>
              </mc:Choice>
              <mc:Fallback>
                <p:oleObj name="Equation" r:id="rId7" imgW="148572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327" y="2190798"/>
                        <a:ext cx="1485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151084"/>
              </p:ext>
            </p:extLst>
          </p:nvPr>
        </p:nvGraphicFramePr>
        <p:xfrm>
          <a:off x="463550" y="3011488"/>
          <a:ext cx="282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9" imgW="2831760" imgH="482400" progId="Equation.DSMT4">
                  <p:embed/>
                </p:oleObj>
              </mc:Choice>
              <mc:Fallback>
                <p:oleObj name="Equation" r:id="rId9" imgW="283176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011488"/>
                        <a:ext cx="2828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9923"/>
              </p:ext>
            </p:extLst>
          </p:nvPr>
        </p:nvGraphicFramePr>
        <p:xfrm>
          <a:off x="523986" y="3942347"/>
          <a:ext cx="3762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Equation" r:id="rId11" imgW="3759200" imgH="393700" progId="Equation.DSMT4">
                  <p:embed/>
                </p:oleObj>
              </mc:Choice>
              <mc:Fallback>
                <p:oleObj name="Equation" r:id="rId11" imgW="37592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86" y="3942347"/>
                        <a:ext cx="3762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37536"/>
              </p:ext>
            </p:extLst>
          </p:nvPr>
        </p:nvGraphicFramePr>
        <p:xfrm>
          <a:off x="1835696" y="3468953"/>
          <a:ext cx="1220809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Equation" r:id="rId13" imgW="1244600" imgH="393700" progId="Equation.DSMT4">
                  <p:embed/>
                </p:oleObj>
              </mc:Choice>
              <mc:Fallback>
                <p:oleObj name="Equation" r:id="rId13" imgW="12446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68953"/>
                        <a:ext cx="1220809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18684"/>
              </p:ext>
            </p:extLst>
          </p:nvPr>
        </p:nvGraphicFramePr>
        <p:xfrm>
          <a:off x="483715" y="4744034"/>
          <a:ext cx="3619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15" imgW="3619440" imgH="1371600" progId="Equation.DSMT4">
                  <p:embed/>
                </p:oleObj>
              </mc:Choice>
              <mc:Fallback>
                <p:oleObj name="Equation" r:id="rId15" imgW="3619440" imgH="1371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5" y="4744034"/>
                        <a:ext cx="36195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23528" y="1797911"/>
            <a:ext cx="34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Частотная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передаточная функция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89962" y="2636912"/>
            <a:ext cx="461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Амплитудная</a:t>
            </a:r>
            <a:r>
              <a:rPr lang="ru-RU" altLang="ru-RU" sz="1200" dirty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фазовая </a:t>
            </a:r>
            <a:r>
              <a:rPr lang="ru-RU" alt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ча</a:t>
            </a:r>
            <a:r>
              <a:rPr lang="en-US" alt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стотн</a:t>
            </a:r>
            <a:r>
              <a:rPr lang="ru-RU" alt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ые</a:t>
            </a:r>
            <a:r>
              <a:rPr lang="en-US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функции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20637" y="3573015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ЛАЧХ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37679" y="4410647"/>
            <a:ext cx="223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Переход</a:t>
            </a:r>
            <a:r>
              <a:rPr lang="en-US" alt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ная</a:t>
            </a:r>
            <a:r>
              <a:rPr lang="en-US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функция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80" y="4227592"/>
            <a:ext cx="1659080" cy="131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16" y="1077347"/>
            <a:ext cx="1872208" cy="146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7617600" y="83671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Примеры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7" name="Picture 15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59" y="4127941"/>
            <a:ext cx="2852737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4" name="Picture 16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537473"/>
            <a:ext cx="188118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 flipV="1">
            <a:off x="5654202" y="991267"/>
            <a:ext cx="105953" cy="5345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0" name="Picture 18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04" y="1382435"/>
            <a:ext cx="3202409" cy="219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6" name="Picture 24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03" y="3054185"/>
            <a:ext cx="1290223" cy="10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5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310" y="116632"/>
            <a:ext cx="5626968" cy="1061239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/>
                <a:ea typeface="Times New Roman"/>
              </a:rPr>
              <a:t>Интегрирующее звено</a:t>
            </a:r>
            <a:endParaRPr lang="ru-RU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6" y="189948"/>
            <a:ext cx="2544249" cy="79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91848"/>
              </p:ext>
            </p:extLst>
          </p:nvPr>
        </p:nvGraphicFramePr>
        <p:xfrm>
          <a:off x="3203848" y="3717032"/>
          <a:ext cx="2240019" cy="905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4" imgW="2095200" imgH="838080" progId="Equation.DSMT4">
                  <p:embed/>
                </p:oleObj>
              </mc:Choice>
              <mc:Fallback>
                <p:oleObj name="Equation" r:id="rId4" imgW="2095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17032"/>
                        <a:ext cx="2240019" cy="905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02993"/>
              </p:ext>
            </p:extLst>
          </p:nvPr>
        </p:nvGraphicFramePr>
        <p:xfrm>
          <a:off x="3233849" y="5013176"/>
          <a:ext cx="2676302" cy="96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6" imgW="2298600" imgH="825480" progId="Equation.DSMT4">
                  <p:embed/>
                </p:oleObj>
              </mc:Choice>
              <mc:Fallback>
                <p:oleObj name="Equation" r:id="rId6" imgW="229860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849" y="5013176"/>
                        <a:ext cx="2676302" cy="965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23" name="Picture 7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6" y="980728"/>
            <a:ext cx="764580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" name="Picture 8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72" y="2517374"/>
            <a:ext cx="819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84012"/>
            <a:ext cx="11620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1" name="Picture 8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57" y="2517374"/>
            <a:ext cx="5619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8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98" y="2517373"/>
            <a:ext cx="11239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8" name="Picture 1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2" y="585338"/>
            <a:ext cx="22002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310" y="116632"/>
            <a:ext cx="5626968" cy="1061239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/>
                <a:ea typeface="Times New Roman"/>
              </a:rPr>
              <a:t>Интегрирующее звено</a:t>
            </a:r>
            <a:endParaRPr lang="ru-RU" sz="40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09747"/>
              </p:ext>
            </p:extLst>
          </p:nvPr>
        </p:nvGraphicFramePr>
        <p:xfrm>
          <a:off x="862013" y="2420938"/>
          <a:ext cx="14525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4" imgW="1358640" imgH="838080" progId="Equation.DSMT4">
                  <p:embed/>
                </p:oleObj>
              </mc:Choice>
              <mc:Fallback>
                <p:oleObj name="Equation" r:id="rId4" imgW="135864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420938"/>
                        <a:ext cx="1452562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05336"/>
            <a:ext cx="2967037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81" y="2244553"/>
            <a:ext cx="2321892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20420"/>
              </p:ext>
            </p:extLst>
          </p:nvPr>
        </p:nvGraphicFramePr>
        <p:xfrm>
          <a:off x="5927725" y="1336675"/>
          <a:ext cx="22050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8" imgW="2323800" imgH="838080" progId="Equation.DSMT4">
                  <p:embed/>
                </p:oleObj>
              </mc:Choice>
              <mc:Fallback>
                <p:oleObj name="Equation" r:id="rId8" imgW="2323800" imgH="838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1336675"/>
                        <a:ext cx="2205038" cy="698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3" y="3501008"/>
            <a:ext cx="2735276" cy="215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5" name="Picture 8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57402"/>
            <a:ext cx="150375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" name="Picture 10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3203"/>
            <a:ext cx="1495561" cy="116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68835"/>
              </p:ext>
            </p:extLst>
          </p:nvPr>
        </p:nvGraphicFramePr>
        <p:xfrm>
          <a:off x="2699792" y="1340768"/>
          <a:ext cx="1512168" cy="73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13" imgW="1180588" imgH="495085" progId="Equation.DSMT4">
                  <p:embed/>
                </p:oleObj>
              </mc:Choice>
              <mc:Fallback>
                <p:oleObj name="Equation" r:id="rId13" imgW="1180588" imgH="495085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340768"/>
                        <a:ext cx="1512168" cy="733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85" name="Picture 13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260648"/>
            <a:ext cx="263315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6167418" cy="936104"/>
          </a:xfrm>
        </p:spPr>
        <p:txBody>
          <a:bodyPr>
            <a:normAutofit fontScale="90000"/>
          </a:bodyPr>
          <a:lstStyle/>
          <a:p>
            <a:pPr indent="450215" algn="just">
              <a:spcAft>
                <a:spcPts val="0"/>
              </a:spcAft>
            </a:pPr>
            <a:r>
              <a:rPr lang="ru-RU" sz="4000" b="1" dirty="0">
                <a:latin typeface="Times New Roman"/>
                <a:ea typeface="Times New Roman"/>
              </a:rPr>
              <a:t>Дифференцирующее </a:t>
            </a:r>
            <a:r>
              <a:rPr lang="ru-RU" sz="4000" b="1" dirty="0" smtClean="0">
                <a:latin typeface="Times New Roman"/>
                <a:ea typeface="Times New Roman"/>
              </a:rPr>
              <a:t>звено</a:t>
            </a:r>
            <a:endParaRPr lang="ru-RU" sz="40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5" y="4552170"/>
            <a:ext cx="80073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5" y="2351980"/>
            <a:ext cx="4754563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5" y="3929954"/>
            <a:ext cx="27257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63207"/>
            <a:ext cx="2249864" cy="70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622634"/>
              </p:ext>
            </p:extLst>
          </p:nvPr>
        </p:nvGraphicFramePr>
        <p:xfrm>
          <a:off x="1690688" y="1390650"/>
          <a:ext cx="2124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1422360" imgH="393480" progId="Equation.DSMT4">
                  <p:embed/>
                </p:oleObj>
              </mc:Choice>
              <mc:Fallback>
                <p:oleObj name="Equation" r:id="rId7" imgW="1422360" imgH="393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390650"/>
                        <a:ext cx="21240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5" y="2351979"/>
            <a:ext cx="4754563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5" y="3929953"/>
            <a:ext cx="27257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5" y="2351980"/>
            <a:ext cx="4774963" cy="193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типовых звеньев</a:t>
            </a:r>
            <a:endParaRPr lang="ru-RU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84" y="1596839"/>
            <a:ext cx="329829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03671"/>
              </p:ext>
            </p:extLst>
          </p:nvPr>
        </p:nvGraphicFramePr>
        <p:xfrm>
          <a:off x="550863" y="2852738"/>
          <a:ext cx="2730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4" imgW="1676400" imgH="787400" progId="Equation.DSMT4">
                  <p:embed/>
                </p:oleObj>
              </mc:Choice>
              <mc:Fallback>
                <p:oleObj name="Equation" r:id="rId4" imgW="16764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852738"/>
                        <a:ext cx="2730500" cy="1282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61222"/>
              </p:ext>
            </p:extLst>
          </p:nvPr>
        </p:nvGraphicFramePr>
        <p:xfrm>
          <a:off x="539552" y="4149080"/>
          <a:ext cx="2924389" cy="45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6" imgW="1396394" imgH="215806" progId="Equation.DSMT4">
                  <p:embed/>
                </p:oleObj>
              </mc:Choice>
              <mc:Fallback>
                <p:oleObj name="Equation" r:id="rId6" imgW="139639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149080"/>
                        <a:ext cx="2924389" cy="451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53329"/>
              </p:ext>
            </p:extLst>
          </p:nvPr>
        </p:nvGraphicFramePr>
        <p:xfrm>
          <a:off x="546448" y="4657179"/>
          <a:ext cx="1800200" cy="42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48" y="4657179"/>
                        <a:ext cx="1800200" cy="422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06688"/>
              </p:ext>
            </p:extLst>
          </p:nvPr>
        </p:nvGraphicFramePr>
        <p:xfrm>
          <a:off x="539552" y="5157192"/>
          <a:ext cx="3113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10" imgW="1726920" imgH="241200" progId="Equation.DSMT4">
                  <p:embed/>
                </p:oleObj>
              </mc:Choice>
              <mc:Fallback>
                <p:oleObj name="Equation" r:id="rId10" imgW="1726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57192"/>
                        <a:ext cx="31130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83939"/>
              </p:ext>
            </p:extLst>
          </p:nvPr>
        </p:nvGraphicFramePr>
        <p:xfrm>
          <a:off x="539552" y="5661248"/>
          <a:ext cx="3005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2" imgW="1562040" imgH="495000" progId="Equation.DSMT4">
                  <p:embed/>
                </p:oleObj>
              </mc:Choice>
              <mc:Fallback>
                <p:oleObj name="Equation" r:id="rId12" imgW="1562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661248"/>
                        <a:ext cx="30051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627438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47458"/>
              </p:ext>
            </p:extLst>
          </p:nvPr>
        </p:nvGraphicFramePr>
        <p:xfrm>
          <a:off x="2182784" y="3068960"/>
          <a:ext cx="26685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5" imgW="1562040" imgH="457200" progId="Equation.DSMT4">
                  <p:embed/>
                </p:oleObj>
              </mc:Choice>
              <mc:Fallback>
                <p:oleObj name="Equation" r:id="rId15" imgW="1562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784" y="3068960"/>
                        <a:ext cx="26685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23942"/>
              </p:ext>
            </p:extLst>
          </p:nvPr>
        </p:nvGraphicFramePr>
        <p:xfrm>
          <a:off x="6205289" y="2852936"/>
          <a:ext cx="2543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7" imgW="1562040" imgH="241200" progId="Equation.DSMT4">
                  <p:embed/>
                </p:oleObj>
              </mc:Choice>
              <mc:Fallback>
                <p:oleObj name="Equation" r:id="rId17" imgW="1562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289" y="2852936"/>
                        <a:ext cx="2543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53867"/>
              </p:ext>
            </p:extLst>
          </p:nvPr>
        </p:nvGraphicFramePr>
        <p:xfrm>
          <a:off x="5781980" y="3356992"/>
          <a:ext cx="296648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9" imgW="1879560" imgH="457200" progId="Equation.DSMT4">
                  <p:embed/>
                </p:oleObj>
              </mc:Choice>
              <mc:Fallback>
                <p:oleObj name="Equation" r:id="rId19" imgW="1879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980" y="3356992"/>
                        <a:ext cx="2966484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66313"/>
              </p:ext>
            </p:extLst>
          </p:nvPr>
        </p:nvGraphicFramePr>
        <p:xfrm>
          <a:off x="4067944" y="4149080"/>
          <a:ext cx="31654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21" imgW="1942920" imgH="241200" progId="Equation.DSMT4">
                  <p:embed/>
                </p:oleObj>
              </mc:Choice>
              <mc:Fallback>
                <p:oleObj name="Equation" r:id="rId21" imgW="1942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149080"/>
                        <a:ext cx="31654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88766"/>
              </p:ext>
            </p:extLst>
          </p:nvPr>
        </p:nvGraphicFramePr>
        <p:xfrm>
          <a:off x="7325281" y="3975521"/>
          <a:ext cx="1423183" cy="68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23" imgW="927000" imgH="444240" progId="Equation.DSMT4">
                  <p:embed/>
                </p:oleObj>
              </mc:Choice>
              <mc:Fallback>
                <p:oleObj name="Equation" r:id="rId23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281" y="3975521"/>
                        <a:ext cx="1423183" cy="681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1878"/>
              </p:ext>
            </p:extLst>
          </p:nvPr>
        </p:nvGraphicFramePr>
        <p:xfrm>
          <a:off x="5232151" y="4797152"/>
          <a:ext cx="35163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25" imgW="2158920" imgH="241200" progId="Equation.DSMT4">
                  <p:embed/>
                </p:oleObj>
              </mc:Choice>
              <mc:Fallback>
                <p:oleObj name="Equation" r:id="rId25" imgW="2158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151" y="4797152"/>
                        <a:ext cx="35163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661388"/>
              </p:ext>
            </p:extLst>
          </p:nvPr>
        </p:nvGraphicFramePr>
        <p:xfrm>
          <a:off x="4585772" y="5373216"/>
          <a:ext cx="4073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27" imgW="2501640" imgH="241200" progId="Equation.DSMT4">
                  <p:embed/>
                </p:oleObj>
              </mc:Choice>
              <mc:Fallback>
                <p:oleObj name="Equation" r:id="rId27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772" y="5373216"/>
                        <a:ext cx="4073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83019"/>
              </p:ext>
            </p:extLst>
          </p:nvPr>
        </p:nvGraphicFramePr>
        <p:xfrm>
          <a:off x="4105026" y="5805264"/>
          <a:ext cx="4643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29" imgW="2412720" imgH="495000" progId="Equation.DSMT4">
                  <p:embed/>
                </p:oleObj>
              </mc:Choice>
              <mc:Fallback>
                <p:oleObj name="Equation" r:id="rId29" imgW="24127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026" y="5805264"/>
                        <a:ext cx="46434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>
            <a:off x="8748464" y="2933031"/>
            <a:ext cx="0" cy="344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11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75</Words>
  <Application>Microsoft Office PowerPoint</Application>
  <PresentationFormat>Экран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Тема Office</vt:lpstr>
      <vt:lpstr>1_Тема Office</vt:lpstr>
      <vt:lpstr>2_Тема Office</vt:lpstr>
      <vt:lpstr>Equation</vt:lpstr>
      <vt:lpstr>MathType 6.0 Equation</vt:lpstr>
      <vt:lpstr>Лекция 3. Типовые звенья линейных непрерывных стационарных моделей САУ и их характеристики</vt:lpstr>
      <vt:lpstr>Передаточная функция W(s)  в виде произведения простых множителей </vt:lpstr>
      <vt:lpstr>Презентация PowerPoint</vt:lpstr>
      <vt:lpstr>Характеристики линейных моделей</vt:lpstr>
      <vt:lpstr>Пропорциональное звено</vt:lpstr>
      <vt:lpstr>Интегрирующее звено</vt:lpstr>
      <vt:lpstr>Интегрирующее звено</vt:lpstr>
      <vt:lpstr>Дифференцирующее звено</vt:lpstr>
      <vt:lpstr>Примеры типовых звеньев</vt:lpstr>
      <vt:lpstr>Инерционное звено  (апериодическое 1-ого порядка)</vt:lpstr>
      <vt:lpstr>Временные характеристики инерционного звена</vt:lpstr>
      <vt:lpstr>Презентация PowerPoint</vt:lpstr>
      <vt:lpstr>Колебательное звено</vt:lpstr>
      <vt:lpstr>Колебательное звено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4. Типовые звенья и их характеристики</dc:title>
  <dc:creator>MARINA</dc:creator>
  <cp:lastModifiedBy>MARINA</cp:lastModifiedBy>
  <cp:revision>68</cp:revision>
  <dcterms:created xsi:type="dcterms:W3CDTF">2016-03-01T06:08:18Z</dcterms:created>
  <dcterms:modified xsi:type="dcterms:W3CDTF">2021-02-15T11:10:01Z</dcterms:modified>
</cp:coreProperties>
</file>