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56" r:id="rId2"/>
  </p:sldMasterIdLst>
  <p:notesMasterIdLst>
    <p:notesMasterId r:id="rId17"/>
  </p:notesMasterIdLst>
  <p:sldIdLst>
    <p:sldId id="256" r:id="rId3"/>
    <p:sldId id="257" r:id="rId4"/>
    <p:sldId id="258" r:id="rId5"/>
    <p:sldId id="269" r:id="rId6"/>
    <p:sldId id="263" r:id="rId7"/>
    <p:sldId id="259" r:id="rId8"/>
    <p:sldId id="279" r:id="rId9"/>
    <p:sldId id="268" r:id="rId10"/>
    <p:sldId id="272" r:id="rId11"/>
    <p:sldId id="280" r:id="rId12"/>
    <p:sldId id="281" r:id="rId13"/>
    <p:sldId id="273" r:id="rId14"/>
    <p:sldId id="276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A62"/>
    <a:srgbClr val="4370D5"/>
    <a:srgbClr val="DD6096"/>
    <a:srgbClr val="5C9EF2"/>
    <a:srgbClr val="358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97" y="3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18FA-C481-4D7B-86E2-01BD78A98C48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CBB6A-B306-4F63-BC8A-D2E52115F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9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5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2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4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6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30361768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0206-B0E1-480A-9798-F77F0A3F467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462">
            <a:off x="-2314011" y="-1605780"/>
            <a:ext cx="16844795" cy="29690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139752" y="1532055"/>
            <a:ext cx="7839471" cy="3866915"/>
            <a:chOff x="2176264" y="1823757"/>
            <a:chExt cx="7839471" cy="3866915"/>
          </a:xfrm>
        </p:grpSpPr>
        <p:grpSp>
          <p:nvGrpSpPr>
            <p:cNvPr id="25" name="组合 24"/>
            <p:cNvGrpSpPr/>
            <p:nvPr/>
          </p:nvGrpSpPr>
          <p:grpSpPr>
            <a:xfrm>
              <a:off x="2176264" y="1823757"/>
              <a:ext cx="7839471" cy="3210486"/>
              <a:chOff x="2176263" y="1882744"/>
              <a:chExt cx="7839471" cy="321048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176263" y="4485605"/>
                <a:ext cx="7839471" cy="607625"/>
                <a:chOff x="-143597" y="4118714"/>
                <a:chExt cx="7715253" cy="60762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1" name="等腰三角形 20"/>
                <p:cNvSpPr/>
                <p:nvPr/>
              </p:nvSpPr>
              <p:spPr>
                <a:xfrm rot="5400000">
                  <a:off x="1472277" y="2502841"/>
                  <a:ext cx="607624" cy="3839371"/>
                </a:xfrm>
                <a:prstGeom prst="triangle">
                  <a:avLst/>
                </a:prstGeom>
                <a:solidFill>
                  <a:schemeClr val="bg1">
                    <a:lumMod val="50000"/>
                    <a:alpha val="28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16200000" flipH="1">
                  <a:off x="5348159" y="2502840"/>
                  <a:ext cx="607624" cy="3839371"/>
                </a:xfrm>
                <a:prstGeom prst="triangle">
                  <a:avLst/>
                </a:prstGeom>
                <a:solidFill>
                  <a:schemeClr val="bg1">
                    <a:lumMod val="50000"/>
                    <a:alpha val="28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2220119" y="1882744"/>
                <a:ext cx="7751762" cy="2931282"/>
              </a:xfrm>
              <a:prstGeom prst="rect">
                <a:avLst/>
              </a:prstGeom>
              <a:gradFill>
                <a:gsLst>
                  <a:gs pos="0">
                    <a:srgbClr val="4370D5"/>
                  </a:gs>
                  <a:gs pos="100000">
                    <a:srgbClr val="DA4A62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58010" y="2002164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b="1" spc="600" dirty="0">
                    <a:solidFill>
                      <a:schemeClr val="bg1"/>
                    </a:solidFill>
                    <a:cs typeface="+mn-ea"/>
                    <a:sym typeface="+mn-lt"/>
                  </a:rPr>
                  <a:t>HSV</a:t>
                </a:r>
                <a:endParaRPr lang="zh-CN" altLang="en-US" sz="9600" b="1" spc="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686050" y="3409569"/>
                <a:ext cx="68199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阈值参数配置程序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351206" y="5382895"/>
              <a:ext cx="6290860" cy="307777"/>
              <a:chOff x="5855397" y="5112954"/>
              <a:chExt cx="6290860" cy="30777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723979" y="5112954"/>
                <a:ext cx="3422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600" dirty="0">
                    <a:cs typeface="+mn-ea"/>
                    <a:sym typeface="+mn-lt"/>
                  </a:rPr>
                  <a:t>汇报时间：</a:t>
                </a:r>
                <a:r>
                  <a:rPr lang="en-US" altLang="zh-CN" sz="1400" spc="600" dirty="0">
                    <a:cs typeface="+mn-ea"/>
                    <a:sym typeface="+mn-lt"/>
                  </a:rPr>
                  <a:t>2030.09.29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855397" y="5112954"/>
                <a:ext cx="25340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600" dirty="0">
                    <a:cs typeface="+mn-ea"/>
                    <a:sym typeface="+mn-lt"/>
                  </a:rPr>
                  <a:t>汇报人：徐卉垚</a:t>
                </a: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462" flipH="1" flipV="1">
            <a:off x="-2314012" y="5516710"/>
            <a:ext cx="16844795" cy="296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586" y="295628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C7F85F-DF99-44A0-BC83-77EB79C8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55" y="952202"/>
            <a:ext cx="5227090" cy="53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586" y="295628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9B259D-66C7-4F72-AE69-DB96A0E90481}"/>
              </a:ext>
            </a:extLst>
          </p:cNvPr>
          <p:cNvSpPr txBox="1"/>
          <p:nvPr/>
        </p:nvSpPr>
        <p:spPr>
          <a:xfrm>
            <a:off x="690342" y="1285343"/>
            <a:ext cx="485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Qstring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输出数据方法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899249-E34C-4473-9E1C-12573FE33212}"/>
              </a:ext>
            </a:extLst>
          </p:cNvPr>
          <p:cNvSpPr txBox="1"/>
          <p:nvPr/>
        </p:nvSpPr>
        <p:spPr>
          <a:xfrm>
            <a:off x="1178018" y="2151948"/>
            <a:ext cx="10247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输出整型变量：</a:t>
            </a:r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int value=23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；</a:t>
            </a:r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str = 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：：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number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value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）</a:t>
            </a:r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补零到指定位置：</a:t>
            </a:r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int value=99;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str = 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(%1/255).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arg</a:t>
            </a:r>
            <a:endParaRPr lang="en-US" altLang="zh-CN" sz="20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		(</a:t>
            </a:r>
            <a:r>
              <a:rPr lang="en-US" altLang="zh-CN" sz="20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Qstring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::number(value), 3,QLatin1Char(‘0’));</a:t>
            </a:r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	//</a:t>
            </a: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输入结果为：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099/255</a:t>
            </a:r>
          </a:p>
          <a:p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0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>
            <a:off x="-3546827" y="-3181138"/>
            <a:ext cx="9991481" cy="9870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 flipH="1" flipV="1">
            <a:off x="5711472" y="228811"/>
            <a:ext cx="9991481" cy="9870648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1575912" y="1674674"/>
            <a:ext cx="913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9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6987" y="3429000"/>
            <a:ext cx="7169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视频演示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cs typeface="+mn-ea"/>
                <a:sym typeface="+mn-lt"/>
              </a:rPr>
              <a:t>视频演示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2309" y="-1052209"/>
            <a:ext cx="8617176" cy="89624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4334" y="3044279"/>
            <a:ext cx="2699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cs typeface="+mn-ea"/>
                <a:sym typeface="+mn-lt"/>
              </a:rPr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84">
            <a:off x="-2075916" y="1329816"/>
            <a:ext cx="8245980" cy="82459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347013" y="2043065"/>
            <a:ext cx="2521009" cy="1213101"/>
            <a:chOff x="2606466" y="2215899"/>
            <a:chExt cx="2521009" cy="1213101"/>
          </a:xfrm>
        </p:grpSpPr>
        <p:sp>
          <p:nvSpPr>
            <p:cNvPr id="6" name="文本框 5"/>
            <p:cNvSpPr txBox="1"/>
            <p:nvPr/>
          </p:nvSpPr>
          <p:spPr>
            <a:xfrm>
              <a:off x="2606466" y="2215899"/>
              <a:ext cx="25210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0201" y="3059668"/>
              <a:ext cx="215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800" dirty="0">
                  <a:cs typeface="+mn-ea"/>
                  <a:sym typeface="+mn-lt"/>
                </a:rPr>
                <a:t>CONTENT</a:t>
              </a:r>
              <a:endParaRPr lang="zh-CN" altLang="en-US" b="1" spc="80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74018" y="1028778"/>
            <a:ext cx="5152868" cy="4618553"/>
            <a:chOff x="6001179" y="994782"/>
            <a:chExt cx="5152868" cy="4618553"/>
          </a:xfrm>
        </p:grpSpPr>
        <p:sp>
          <p:nvSpPr>
            <p:cNvPr id="9" name="矩形: 圆角 8"/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6001179" y="3765438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6001179" y="5091157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08796" y="994782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600" dirty="0">
                  <a:cs typeface="+mn-ea"/>
                  <a:sym typeface="+mn-lt"/>
                </a:rPr>
                <a:t>HSV</a:t>
              </a:r>
              <a:r>
                <a:rPr lang="zh-CN" altLang="en-US" sz="2800" b="1" spc="600" dirty="0">
                  <a:cs typeface="+mn-ea"/>
                  <a:sym typeface="+mn-lt"/>
                </a:rPr>
                <a:t>原理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08795" y="2354010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600" dirty="0">
                  <a:cs typeface="+mn-ea"/>
                  <a:sym typeface="+mn-lt"/>
                </a:rPr>
                <a:t>UI</a:t>
              </a:r>
              <a:r>
                <a:rPr lang="zh-CN" altLang="en-US" sz="2800" b="1" spc="600" dirty="0">
                  <a:cs typeface="+mn-ea"/>
                  <a:sym typeface="+mn-lt"/>
                </a:rPr>
                <a:t>界面设计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708796" y="3689227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600" dirty="0">
                  <a:cs typeface="+mn-ea"/>
                  <a:sym typeface="+mn-lt"/>
                </a:rPr>
                <a:t>程序结构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8795" y="5008973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600" dirty="0">
                  <a:cs typeface="+mn-ea"/>
                  <a:sym typeface="+mn-lt"/>
                </a:rPr>
                <a:t>视频演示</a:t>
              </a:r>
            </a:p>
          </p:txBody>
        </p:sp>
      </p:grpSp>
      <p:sp>
        <p:nvSpPr>
          <p:cNvPr id="2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>
            <a:off x="-3546827" y="-3181138"/>
            <a:ext cx="9991481" cy="9870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 flipH="1" flipV="1">
            <a:off x="5711472" y="228811"/>
            <a:ext cx="9991481" cy="98706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5912" y="1674674"/>
            <a:ext cx="913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01</a:t>
            </a:r>
            <a:endParaRPr lang="zh-CN" altLang="en-US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6987" y="3429000"/>
            <a:ext cx="7169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cs typeface="+mn-ea"/>
                <a:sym typeface="+mn-lt"/>
              </a:rPr>
              <a:t>HSV</a:t>
            </a:r>
            <a:r>
              <a:rPr lang="zh-CN" altLang="en-US" sz="6600" b="1" dirty="0">
                <a:cs typeface="+mn-ea"/>
                <a:sym typeface="+mn-lt"/>
              </a:rPr>
              <a:t>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7635293" y="7527550"/>
            <a:ext cx="950756" cy="7933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HSV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原理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897731" y="1279732"/>
            <a:ext cx="9255714" cy="4805910"/>
            <a:chOff x="1812131" y="966812"/>
            <a:chExt cx="9255714" cy="4805910"/>
          </a:xfrm>
        </p:grpSpPr>
        <p:grpSp>
          <p:nvGrpSpPr>
            <p:cNvPr id="5" name="组合 4"/>
            <p:cNvGrpSpPr/>
            <p:nvPr/>
          </p:nvGrpSpPr>
          <p:grpSpPr>
            <a:xfrm>
              <a:off x="1812131" y="1928028"/>
              <a:ext cx="8567737" cy="2684749"/>
              <a:chOff x="1538288" y="1970088"/>
              <a:chExt cx="9072562" cy="2842939"/>
            </a:xfrm>
          </p:grpSpPr>
          <p:sp>
            <p:nvSpPr>
              <p:cNvPr id="19" name="Oval 39"/>
              <p:cNvSpPr/>
              <p:nvPr/>
            </p:nvSpPr>
            <p:spPr>
              <a:xfrm>
                <a:off x="1538288" y="1970088"/>
                <a:ext cx="2147887" cy="21463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Oval 40"/>
              <p:cNvSpPr/>
              <p:nvPr/>
            </p:nvSpPr>
            <p:spPr>
              <a:xfrm>
                <a:off x="5000625" y="1970088"/>
                <a:ext cx="2147888" cy="21463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Oval 41"/>
              <p:cNvSpPr/>
              <p:nvPr/>
            </p:nvSpPr>
            <p:spPr>
              <a:xfrm>
                <a:off x="8462963" y="1970088"/>
                <a:ext cx="2147887" cy="21463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Oval 42"/>
              <p:cNvSpPr/>
              <p:nvPr/>
            </p:nvSpPr>
            <p:spPr>
              <a:xfrm>
                <a:off x="3444875" y="2430463"/>
                <a:ext cx="241300" cy="239712"/>
              </a:xfrm>
              <a:prstGeom prst="ellipse">
                <a:avLst/>
              </a:prstGeom>
              <a:solidFill>
                <a:srgbClr val="DA4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Oval 43"/>
              <p:cNvSpPr/>
              <p:nvPr/>
            </p:nvSpPr>
            <p:spPr>
              <a:xfrm>
                <a:off x="5297488" y="3752850"/>
                <a:ext cx="239712" cy="241300"/>
              </a:xfrm>
              <a:prstGeom prst="ellipse">
                <a:avLst/>
              </a:prstGeom>
              <a:solidFill>
                <a:srgbClr val="DA4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Oval 44"/>
              <p:cNvSpPr/>
              <p:nvPr/>
            </p:nvSpPr>
            <p:spPr>
              <a:xfrm>
                <a:off x="8577263" y="2259013"/>
                <a:ext cx="239712" cy="241300"/>
              </a:xfrm>
              <a:prstGeom prst="ellipse">
                <a:avLst/>
              </a:prstGeom>
              <a:solidFill>
                <a:srgbClr val="DA4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2088233" y="2822562"/>
                <a:ext cx="1047997" cy="554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+mn-lt"/>
                    <a:cs typeface="+mn-ea"/>
                    <a:sym typeface="+mn-lt"/>
                  </a:rPr>
                  <a:t>Hue</a:t>
                </a: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5102424" y="2830513"/>
                <a:ext cx="2046089" cy="554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+mn-lt"/>
                    <a:cs typeface="+mn-ea"/>
                    <a:sym typeface="+mn-lt"/>
                  </a:rPr>
                  <a:t>Saturation</a:t>
                </a: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8984734" y="2837939"/>
                <a:ext cx="1243013" cy="554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boto Light" pitchFamily="2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+mn-lt"/>
                    <a:cs typeface="+mn-ea"/>
                    <a:sym typeface="+mn-lt"/>
                  </a:rPr>
                  <a:t>Value</a:t>
                </a:r>
              </a:p>
            </p:txBody>
          </p:sp>
          <p:sp>
            <p:nvSpPr>
              <p:cNvPr id="28" name="Rectangle 48"/>
              <p:cNvSpPr/>
              <p:nvPr/>
            </p:nvSpPr>
            <p:spPr>
              <a:xfrm>
                <a:off x="1774825" y="4454525"/>
                <a:ext cx="1641475" cy="358502"/>
              </a:xfrm>
              <a:prstGeom prst="rect">
                <a:avLst/>
              </a:prstGeom>
              <a:solidFill>
                <a:srgbClr val="4370D5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0" i="0" dirty="0">
                    <a:solidFill>
                      <a:schemeClr val="bg1"/>
                    </a:solidFill>
                    <a:effectLst/>
                    <a:latin typeface="-apple-system"/>
                  </a:rPr>
                  <a:t>色调、色相</a:t>
                </a:r>
                <a:endParaRPr 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Rectangle 49"/>
              <p:cNvSpPr/>
              <p:nvPr/>
            </p:nvSpPr>
            <p:spPr>
              <a:xfrm>
                <a:off x="5011134" y="4454525"/>
                <a:ext cx="2228670" cy="358502"/>
              </a:xfrm>
              <a:prstGeom prst="rect">
                <a:avLst/>
              </a:prstGeom>
              <a:solidFill>
                <a:srgbClr val="4370D5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0" i="0" dirty="0">
                    <a:solidFill>
                      <a:schemeClr val="bg1"/>
                    </a:solidFill>
                    <a:effectLst/>
                    <a:latin typeface="-apple-system"/>
                  </a:rPr>
                  <a:t>饱和度、色彩纯净度</a:t>
                </a:r>
                <a:endParaRPr 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Rectangle 50"/>
              <p:cNvSpPr/>
              <p:nvPr/>
            </p:nvSpPr>
            <p:spPr>
              <a:xfrm>
                <a:off x="8716963" y="4454525"/>
                <a:ext cx="1639887" cy="358502"/>
              </a:xfrm>
              <a:prstGeom prst="rect">
                <a:avLst/>
              </a:prstGeom>
              <a:solidFill>
                <a:srgbClr val="4370D5"/>
              </a:solid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0" i="0" dirty="0">
                    <a:solidFill>
                      <a:schemeClr val="bg1"/>
                    </a:solidFill>
                    <a:effectLst/>
                    <a:latin typeface="-apple-system"/>
                  </a:rPr>
                  <a:t>明度</a:t>
                </a:r>
                <a:endParaRPr 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877378" y="5350875"/>
              <a:ext cx="9190467" cy="421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0" i="0" dirty="0">
                  <a:solidFill>
                    <a:srgbClr val="121212"/>
                  </a:solidFill>
                  <a:effectLst/>
                  <a:latin typeface="-apple-system"/>
                </a:rPr>
                <a:t>在 </a:t>
              </a:r>
              <a:r>
                <a:rPr lang="en-US" altLang="zh-CN" sz="1600" b="0" i="0" dirty="0">
                  <a:solidFill>
                    <a:srgbClr val="121212"/>
                  </a:solidFill>
                  <a:effectLst/>
                  <a:latin typeface="-apple-system"/>
                </a:rPr>
                <a:t>HSV </a:t>
              </a:r>
              <a:r>
                <a:rPr lang="zh-CN" altLang="en-US" sz="1600" b="0" i="0" dirty="0">
                  <a:solidFill>
                    <a:srgbClr val="121212"/>
                  </a:solidFill>
                  <a:effectLst/>
                  <a:latin typeface="-apple-system"/>
                </a:rPr>
                <a:t>颜色空间下，比 </a:t>
              </a:r>
              <a:r>
                <a:rPr lang="en-US" altLang="zh-CN" sz="1600" b="0" i="0" dirty="0">
                  <a:solidFill>
                    <a:srgbClr val="121212"/>
                  </a:solidFill>
                  <a:effectLst/>
                  <a:latin typeface="-apple-system"/>
                </a:rPr>
                <a:t>BGR </a:t>
              </a:r>
              <a:r>
                <a:rPr lang="zh-CN" altLang="en-US" sz="1600" b="0" i="0" dirty="0">
                  <a:solidFill>
                    <a:srgbClr val="121212"/>
                  </a:solidFill>
                  <a:effectLst/>
                  <a:latin typeface="-apple-system"/>
                </a:rPr>
                <a:t>更容易跟踪某种颜色的物体，常用于分割指定颜色的物体。</a:t>
              </a:r>
              <a:endParaRPr lang="zh-CN" altLang="en-US" sz="1500" dirty="0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43077" y="966812"/>
              <a:ext cx="4808419" cy="463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0" i="0" dirty="0">
                  <a:solidFill>
                    <a:srgbClr val="121212"/>
                  </a:solidFill>
                  <a:effectLst/>
                  <a:latin typeface="-apple-system"/>
                </a:rPr>
                <a:t>HSV </a:t>
              </a:r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表达彩色图像的方式由三个部分组成：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17DDF-B15F-4BE7-A998-58B4F994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5" y="0"/>
            <a:ext cx="2962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>
            <a:off x="-3546827" y="-3181138"/>
            <a:ext cx="9991481" cy="987064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 flipH="1" flipV="1">
            <a:off x="5711472" y="228811"/>
            <a:ext cx="9991481" cy="98706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5912" y="1674674"/>
            <a:ext cx="913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02</a:t>
            </a:r>
            <a:endParaRPr lang="zh-CN" altLang="en-US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6987" y="3429000"/>
            <a:ext cx="7169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UI</a:t>
            </a:r>
            <a:r>
              <a:rPr lang="zh-CN" altLang="en-US" dirty="0">
                <a:sym typeface="+mn-lt"/>
              </a:rPr>
              <a:t>界面设计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59DE12-CD57-420A-9D27-04185520A90E}"/>
              </a:ext>
            </a:extLst>
          </p:cNvPr>
          <p:cNvSpPr/>
          <p:nvPr/>
        </p:nvSpPr>
        <p:spPr>
          <a:xfrm>
            <a:off x="1567543" y="1707774"/>
            <a:ext cx="305670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cs typeface="+mn-ea"/>
                <a:sym typeface="+mn-lt"/>
              </a:rPr>
              <a:t>sliderwidget.ui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462FA5-6002-4CA1-B198-5529E4021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39" y="2581270"/>
            <a:ext cx="3664899" cy="32484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B02F79-0DE9-4843-BD65-4D66CE95F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32" y="2581270"/>
            <a:ext cx="4687757" cy="3248434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A60298D4-BA52-4FDD-B375-FE679689DDF7}"/>
              </a:ext>
            </a:extLst>
          </p:cNvPr>
          <p:cNvSpPr/>
          <p:nvPr/>
        </p:nvSpPr>
        <p:spPr>
          <a:xfrm>
            <a:off x="7101840" y="1673834"/>
            <a:ext cx="305670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cs typeface="+mn-ea"/>
                <a:sym typeface="+mn-lt"/>
              </a:rPr>
              <a:t>mymainwidget.ui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A33C3-F01A-49E3-87B5-59279744B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11" y="1810446"/>
            <a:ext cx="6267821" cy="4575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ED6E32-F1D9-4FE4-AA3F-CB7A5592E21F}"/>
              </a:ext>
            </a:extLst>
          </p:cNvPr>
          <p:cNvSpPr/>
          <p:nvPr/>
        </p:nvSpPr>
        <p:spPr>
          <a:xfrm>
            <a:off x="5207726" y="946283"/>
            <a:ext cx="305670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程序运行界面</a:t>
            </a:r>
          </a:p>
        </p:txBody>
      </p:sp>
    </p:spTree>
    <p:extLst>
      <p:ext uri="{BB962C8B-B14F-4D97-AF65-F5344CB8AC3E}">
        <p14:creationId xmlns:p14="http://schemas.microsoft.com/office/powerpoint/2010/main" val="1816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>
            <a:off x="-3546827" y="-3181138"/>
            <a:ext cx="9991481" cy="9870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621" flipH="1" flipV="1">
            <a:off x="5711472" y="228811"/>
            <a:ext cx="9991481" cy="98706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5912" y="1674674"/>
            <a:ext cx="913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03</a:t>
            </a:r>
            <a:endParaRPr lang="zh-CN" altLang="en-US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6987" y="3429000"/>
            <a:ext cx="7169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586" y="295628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654D94-6620-4EFB-A27F-EA46CE021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938" y="1049533"/>
            <a:ext cx="5490211" cy="4758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aqids2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aqids2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201</Words>
  <Application>Microsoft Office PowerPoint</Application>
  <PresentationFormat>宽屏</PresentationFormat>
  <Paragraphs>53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等线</vt:lpstr>
      <vt:lpstr>微软雅黑</vt:lpstr>
      <vt:lpstr>Arial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Accelerator Moriarty</cp:lastModifiedBy>
  <cp:revision>55</cp:revision>
  <dcterms:created xsi:type="dcterms:W3CDTF">2019-05-25T04:02:00Z</dcterms:created>
  <dcterms:modified xsi:type="dcterms:W3CDTF">2024-02-29T07:49:53Z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BE215C68F807439990DDDD07B4441BF1_12</vt:lpwstr>
  </property>
  <property fmtid="{D5CDD505-2E9C-101B-9397-08002B2CF9AE}" pid="3" name="KSOProductBuildVer">
    <vt:lpwstr>2052-12.1.0.15120</vt:lpwstr>
  </property>
</Properties>
</file>