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2" r:id="rId2"/>
  </p:sldMasterIdLst>
  <p:notesMasterIdLst>
    <p:notesMasterId r:id="rId13"/>
  </p:notesMasterIdLst>
  <p:sldIdLst>
    <p:sldId id="257" r:id="rId3"/>
    <p:sldId id="291" r:id="rId4"/>
    <p:sldId id="293" r:id="rId5"/>
    <p:sldId id="263" r:id="rId6"/>
    <p:sldId id="300" r:id="rId7"/>
    <p:sldId id="299" r:id="rId8"/>
    <p:sldId id="298" r:id="rId9"/>
    <p:sldId id="292" r:id="rId10"/>
    <p:sldId id="301" r:id="rId11"/>
    <p:sldId id="29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9C6"/>
    <a:srgbClr val="022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20" autoAdjust="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75072-1920-4934-801F-1487DEE9F533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395E3-C818-40D6-870D-82F346607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30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4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0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20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331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697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645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92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66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857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263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8528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677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129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809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4540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3051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1071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742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9537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7388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57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792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3920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5847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429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0696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5232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7447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1528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59099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2385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17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5276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8314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795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72150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2478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00367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70458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2170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14454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8875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74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02322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6183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52263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3903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8612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45537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26573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06408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80680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87206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599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67378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0797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56043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4700466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61212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1255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1003300" y="17272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3"/>
          <p:cNvSpPr>
            <a:spLocks noGrp="1"/>
          </p:cNvSpPr>
          <p:nvPr>
            <p:ph type="pic" sz="quarter" idx="14"/>
          </p:nvPr>
        </p:nvSpPr>
        <p:spPr>
          <a:xfrm>
            <a:off x="6219826" y="17272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3"/>
          <p:cNvSpPr>
            <a:spLocks noGrp="1"/>
          </p:cNvSpPr>
          <p:nvPr>
            <p:ph type="pic" sz="quarter" idx="15"/>
          </p:nvPr>
        </p:nvSpPr>
        <p:spPr>
          <a:xfrm>
            <a:off x="3611563" y="38481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7"/>
          </p:nvPr>
        </p:nvSpPr>
        <p:spPr>
          <a:xfrm>
            <a:off x="8828088" y="38481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04950" y="1770063"/>
            <a:ext cx="2413000" cy="2413000"/>
          </a:xfrm>
          <a:custGeom>
            <a:avLst/>
            <a:gdLst>
              <a:gd name="connsiteX0" fmla="*/ 1206500 w 2413000"/>
              <a:gd name="connsiteY0" fmla="*/ 0 h 2413000"/>
              <a:gd name="connsiteX1" fmla="*/ 2413000 w 2413000"/>
              <a:gd name="connsiteY1" fmla="*/ 1206500 h 2413000"/>
              <a:gd name="connsiteX2" fmla="*/ 1206500 w 2413000"/>
              <a:gd name="connsiteY2" fmla="*/ 2413000 h 2413000"/>
              <a:gd name="connsiteX3" fmla="*/ 0 w 2413000"/>
              <a:gd name="connsiteY3" fmla="*/ 1206500 h 2413000"/>
              <a:gd name="connsiteX4" fmla="*/ 1206500 w 241300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0" h="2413000">
                <a:moveTo>
                  <a:pt x="1206500" y="0"/>
                </a:moveTo>
                <a:cubicBezTo>
                  <a:pt x="1872832" y="0"/>
                  <a:pt x="2413000" y="540168"/>
                  <a:pt x="2413000" y="1206500"/>
                </a:cubicBezTo>
                <a:cubicBezTo>
                  <a:pt x="2413000" y="1872832"/>
                  <a:pt x="1872832" y="2413000"/>
                  <a:pt x="1206500" y="2413000"/>
                </a:cubicBezTo>
                <a:cubicBezTo>
                  <a:pt x="540168" y="2413000"/>
                  <a:pt x="0" y="1872832"/>
                  <a:pt x="0" y="1206500"/>
                </a:cubicBezTo>
                <a:cubicBezTo>
                  <a:pt x="0" y="540168"/>
                  <a:pt x="540168" y="0"/>
                  <a:pt x="1206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889500" y="1770063"/>
            <a:ext cx="2413000" cy="2413000"/>
          </a:xfrm>
          <a:custGeom>
            <a:avLst/>
            <a:gdLst>
              <a:gd name="connsiteX0" fmla="*/ 1206500 w 2413000"/>
              <a:gd name="connsiteY0" fmla="*/ 0 h 2413000"/>
              <a:gd name="connsiteX1" fmla="*/ 2413000 w 2413000"/>
              <a:gd name="connsiteY1" fmla="*/ 1206500 h 2413000"/>
              <a:gd name="connsiteX2" fmla="*/ 1206500 w 2413000"/>
              <a:gd name="connsiteY2" fmla="*/ 2413000 h 2413000"/>
              <a:gd name="connsiteX3" fmla="*/ 0 w 2413000"/>
              <a:gd name="connsiteY3" fmla="*/ 1206500 h 2413000"/>
              <a:gd name="connsiteX4" fmla="*/ 1206500 w 241300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0" h="2413000">
                <a:moveTo>
                  <a:pt x="1206500" y="0"/>
                </a:moveTo>
                <a:cubicBezTo>
                  <a:pt x="1872832" y="0"/>
                  <a:pt x="2413000" y="540168"/>
                  <a:pt x="2413000" y="1206500"/>
                </a:cubicBezTo>
                <a:cubicBezTo>
                  <a:pt x="2413000" y="1872832"/>
                  <a:pt x="1872832" y="2413000"/>
                  <a:pt x="1206500" y="2413000"/>
                </a:cubicBezTo>
                <a:cubicBezTo>
                  <a:pt x="540168" y="2413000"/>
                  <a:pt x="0" y="1872832"/>
                  <a:pt x="0" y="1206500"/>
                </a:cubicBezTo>
                <a:cubicBezTo>
                  <a:pt x="0" y="540168"/>
                  <a:pt x="540168" y="0"/>
                  <a:pt x="1206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274050" y="1770063"/>
            <a:ext cx="2413000" cy="2413000"/>
          </a:xfrm>
          <a:custGeom>
            <a:avLst/>
            <a:gdLst>
              <a:gd name="connsiteX0" fmla="*/ 1206500 w 2413000"/>
              <a:gd name="connsiteY0" fmla="*/ 0 h 2413000"/>
              <a:gd name="connsiteX1" fmla="*/ 2413000 w 2413000"/>
              <a:gd name="connsiteY1" fmla="*/ 1206500 h 2413000"/>
              <a:gd name="connsiteX2" fmla="*/ 1206500 w 2413000"/>
              <a:gd name="connsiteY2" fmla="*/ 2413000 h 2413000"/>
              <a:gd name="connsiteX3" fmla="*/ 0 w 2413000"/>
              <a:gd name="connsiteY3" fmla="*/ 1206500 h 2413000"/>
              <a:gd name="connsiteX4" fmla="*/ 1206500 w 241300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0" h="2413000">
                <a:moveTo>
                  <a:pt x="1206500" y="0"/>
                </a:moveTo>
                <a:cubicBezTo>
                  <a:pt x="1872832" y="0"/>
                  <a:pt x="2413000" y="540168"/>
                  <a:pt x="2413000" y="1206500"/>
                </a:cubicBezTo>
                <a:cubicBezTo>
                  <a:pt x="2413000" y="1872832"/>
                  <a:pt x="1872832" y="2413000"/>
                  <a:pt x="1206500" y="2413000"/>
                </a:cubicBezTo>
                <a:cubicBezTo>
                  <a:pt x="540168" y="2413000"/>
                  <a:pt x="0" y="1872832"/>
                  <a:pt x="0" y="1206500"/>
                </a:cubicBezTo>
                <a:cubicBezTo>
                  <a:pt x="0" y="540168"/>
                  <a:pt x="540168" y="0"/>
                  <a:pt x="1206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98350" y="1786930"/>
            <a:ext cx="4897650" cy="4086933"/>
          </a:xfrm>
          <a:custGeom>
            <a:avLst/>
            <a:gdLst>
              <a:gd name="connsiteX0" fmla="*/ 0 w 4897650"/>
              <a:gd name="connsiteY0" fmla="*/ 0 h 4086933"/>
              <a:gd name="connsiteX1" fmla="*/ 4897650 w 4897650"/>
              <a:gd name="connsiteY1" fmla="*/ 0 h 4086933"/>
              <a:gd name="connsiteX2" fmla="*/ 4897650 w 4897650"/>
              <a:gd name="connsiteY2" fmla="*/ 4086933 h 4086933"/>
              <a:gd name="connsiteX3" fmla="*/ 0 w 4897650"/>
              <a:gd name="connsiteY3" fmla="*/ 4086933 h 408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650" h="4086933">
                <a:moveTo>
                  <a:pt x="0" y="0"/>
                </a:moveTo>
                <a:lnTo>
                  <a:pt x="4897650" y="0"/>
                </a:lnTo>
                <a:lnTo>
                  <a:pt x="4897650" y="4086933"/>
                </a:lnTo>
                <a:lnTo>
                  <a:pt x="0" y="4086933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90600" y="1587501"/>
            <a:ext cx="5105400" cy="2048359"/>
          </a:xfrm>
          <a:custGeom>
            <a:avLst/>
            <a:gdLst>
              <a:gd name="connsiteX0" fmla="*/ 0 w 5105400"/>
              <a:gd name="connsiteY0" fmla="*/ 0 h 2048359"/>
              <a:gd name="connsiteX1" fmla="*/ 5105400 w 5105400"/>
              <a:gd name="connsiteY1" fmla="*/ 0 h 2048359"/>
              <a:gd name="connsiteX2" fmla="*/ 5105400 w 5105400"/>
              <a:gd name="connsiteY2" fmla="*/ 2048359 h 2048359"/>
              <a:gd name="connsiteX3" fmla="*/ 0 w 5105400"/>
              <a:gd name="connsiteY3" fmla="*/ 2048359 h 204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0" h="2048359">
                <a:moveTo>
                  <a:pt x="0" y="0"/>
                </a:moveTo>
                <a:lnTo>
                  <a:pt x="5105400" y="0"/>
                </a:lnTo>
                <a:lnTo>
                  <a:pt x="5105400" y="2048359"/>
                </a:lnTo>
                <a:lnTo>
                  <a:pt x="0" y="20483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90600" y="3784323"/>
            <a:ext cx="5105400" cy="2171977"/>
          </a:xfrm>
          <a:custGeom>
            <a:avLst/>
            <a:gdLst>
              <a:gd name="connsiteX0" fmla="*/ 0 w 5105400"/>
              <a:gd name="connsiteY0" fmla="*/ 0 h 2171977"/>
              <a:gd name="connsiteX1" fmla="*/ 5105400 w 5105400"/>
              <a:gd name="connsiteY1" fmla="*/ 0 h 2171977"/>
              <a:gd name="connsiteX2" fmla="*/ 5105400 w 5105400"/>
              <a:gd name="connsiteY2" fmla="*/ 2171977 h 2171977"/>
              <a:gd name="connsiteX3" fmla="*/ 0 w 5105400"/>
              <a:gd name="connsiteY3" fmla="*/ 2171977 h 21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0" h="2171977">
                <a:moveTo>
                  <a:pt x="0" y="0"/>
                </a:moveTo>
                <a:lnTo>
                  <a:pt x="5105400" y="0"/>
                </a:lnTo>
                <a:lnTo>
                  <a:pt x="5105400" y="2171977"/>
                </a:lnTo>
                <a:lnTo>
                  <a:pt x="0" y="21719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1579654"/>
            <a:ext cx="4506440" cy="3313045"/>
          </a:xfrm>
          <a:custGeom>
            <a:avLst/>
            <a:gdLst>
              <a:gd name="connsiteX0" fmla="*/ 0 w 4506440"/>
              <a:gd name="connsiteY0" fmla="*/ 0 h 3313045"/>
              <a:gd name="connsiteX1" fmla="*/ 4506440 w 4506440"/>
              <a:gd name="connsiteY1" fmla="*/ 0 h 3313045"/>
              <a:gd name="connsiteX2" fmla="*/ 4506440 w 4506440"/>
              <a:gd name="connsiteY2" fmla="*/ 3313045 h 3313045"/>
              <a:gd name="connsiteX3" fmla="*/ 0 w 4506440"/>
              <a:gd name="connsiteY3" fmla="*/ 3313045 h 33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6440" h="3313045">
                <a:moveTo>
                  <a:pt x="0" y="0"/>
                </a:moveTo>
                <a:lnTo>
                  <a:pt x="4506440" y="0"/>
                </a:lnTo>
                <a:lnTo>
                  <a:pt x="4506440" y="3313045"/>
                </a:lnTo>
                <a:lnTo>
                  <a:pt x="0" y="33130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06442" y="1579653"/>
            <a:ext cx="3828129" cy="3313044"/>
          </a:xfrm>
          <a:custGeom>
            <a:avLst/>
            <a:gdLst>
              <a:gd name="connsiteX0" fmla="*/ 0 w 3828129"/>
              <a:gd name="connsiteY0" fmla="*/ 0 h 3313044"/>
              <a:gd name="connsiteX1" fmla="*/ 3828129 w 3828129"/>
              <a:gd name="connsiteY1" fmla="*/ 0 h 3313044"/>
              <a:gd name="connsiteX2" fmla="*/ 3828129 w 3828129"/>
              <a:gd name="connsiteY2" fmla="*/ 3313044 h 3313044"/>
              <a:gd name="connsiteX3" fmla="*/ 0 w 3828129"/>
              <a:gd name="connsiteY3" fmla="*/ 3313044 h 33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8129" h="3313044">
                <a:moveTo>
                  <a:pt x="0" y="0"/>
                </a:moveTo>
                <a:lnTo>
                  <a:pt x="3828129" y="0"/>
                </a:lnTo>
                <a:lnTo>
                  <a:pt x="3828129" y="3313044"/>
                </a:lnTo>
                <a:lnTo>
                  <a:pt x="0" y="33130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34570" y="1579653"/>
            <a:ext cx="3855907" cy="3313044"/>
          </a:xfrm>
          <a:custGeom>
            <a:avLst/>
            <a:gdLst>
              <a:gd name="connsiteX0" fmla="*/ 0 w 3855907"/>
              <a:gd name="connsiteY0" fmla="*/ 0 h 3313044"/>
              <a:gd name="connsiteX1" fmla="*/ 3855907 w 3855907"/>
              <a:gd name="connsiteY1" fmla="*/ 0 h 3313044"/>
              <a:gd name="connsiteX2" fmla="*/ 3855907 w 3855907"/>
              <a:gd name="connsiteY2" fmla="*/ 3313044 h 3313044"/>
              <a:gd name="connsiteX3" fmla="*/ 0 w 3855907"/>
              <a:gd name="connsiteY3" fmla="*/ 3313044 h 33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907" h="3313044">
                <a:moveTo>
                  <a:pt x="0" y="0"/>
                </a:moveTo>
                <a:lnTo>
                  <a:pt x="3855907" y="0"/>
                </a:lnTo>
                <a:lnTo>
                  <a:pt x="3855907" y="3313044"/>
                </a:lnTo>
                <a:lnTo>
                  <a:pt x="0" y="33130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74580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92200" y="1917700"/>
            <a:ext cx="4914900" cy="2794000"/>
          </a:xfrm>
          <a:custGeom>
            <a:avLst/>
            <a:gdLst>
              <a:gd name="connsiteX0" fmla="*/ 0 w 4914900"/>
              <a:gd name="connsiteY0" fmla="*/ 0 h 2794000"/>
              <a:gd name="connsiteX1" fmla="*/ 4914900 w 4914900"/>
              <a:gd name="connsiteY1" fmla="*/ 0 h 2794000"/>
              <a:gd name="connsiteX2" fmla="*/ 4914900 w 4914900"/>
              <a:gd name="connsiteY2" fmla="*/ 2794000 h 2794000"/>
              <a:gd name="connsiteX3" fmla="*/ 0 w 4914900"/>
              <a:gd name="connsiteY3" fmla="*/ 27940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900" h="2794000">
                <a:moveTo>
                  <a:pt x="0" y="0"/>
                </a:moveTo>
                <a:lnTo>
                  <a:pt x="4914900" y="0"/>
                </a:lnTo>
                <a:lnTo>
                  <a:pt x="4914900" y="2794000"/>
                </a:lnTo>
                <a:lnTo>
                  <a:pt x="0" y="279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24679" y="1542084"/>
            <a:ext cx="2111541" cy="1382072"/>
          </a:xfrm>
          <a:custGeom>
            <a:avLst/>
            <a:gdLst>
              <a:gd name="connsiteX0" fmla="*/ 0 w 2111541"/>
              <a:gd name="connsiteY0" fmla="*/ 0 h 1382072"/>
              <a:gd name="connsiteX1" fmla="*/ 2111541 w 2111541"/>
              <a:gd name="connsiteY1" fmla="*/ 0 h 1382072"/>
              <a:gd name="connsiteX2" fmla="*/ 2111541 w 2111541"/>
              <a:gd name="connsiteY2" fmla="*/ 1382072 h 1382072"/>
              <a:gd name="connsiteX3" fmla="*/ 0 w 2111541"/>
              <a:gd name="connsiteY3" fmla="*/ 1382072 h 138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1541" h="1382072">
                <a:moveTo>
                  <a:pt x="0" y="0"/>
                </a:moveTo>
                <a:lnTo>
                  <a:pt x="2111541" y="0"/>
                </a:lnTo>
                <a:lnTo>
                  <a:pt x="2111541" y="1382072"/>
                </a:lnTo>
                <a:lnTo>
                  <a:pt x="0" y="1382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1224679" y="4697057"/>
            <a:ext cx="2015530" cy="1358277"/>
          </a:xfrm>
          <a:custGeom>
            <a:avLst/>
            <a:gdLst>
              <a:gd name="connsiteX0" fmla="*/ 0 w 2015530"/>
              <a:gd name="connsiteY0" fmla="*/ 0 h 1358277"/>
              <a:gd name="connsiteX1" fmla="*/ 2015530 w 2015530"/>
              <a:gd name="connsiteY1" fmla="*/ 0 h 1358277"/>
              <a:gd name="connsiteX2" fmla="*/ 2015530 w 2015530"/>
              <a:gd name="connsiteY2" fmla="*/ 1358277 h 1358277"/>
              <a:gd name="connsiteX3" fmla="*/ 0 w 2015530"/>
              <a:gd name="connsiteY3" fmla="*/ 1358277 h 135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5530" h="1358277">
                <a:moveTo>
                  <a:pt x="0" y="0"/>
                </a:moveTo>
                <a:lnTo>
                  <a:pt x="2015530" y="0"/>
                </a:lnTo>
                <a:lnTo>
                  <a:pt x="2015530" y="1358277"/>
                </a:lnTo>
                <a:lnTo>
                  <a:pt x="0" y="13582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808827" y="3119470"/>
            <a:ext cx="2108069" cy="1366549"/>
          </a:xfrm>
          <a:custGeom>
            <a:avLst/>
            <a:gdLst>
              <a:gd name="connsiteX0" fmla="*/ 0 w 2108069"/>
              <a:gd name="connsiteY0" fmla="*/ 0 h 1366549"/>
              <a:gd name="connsiteX1" fmla="*/ 2108069 w 2108069"/>
              <a:gd name="connsiteY1" fmla="*/ 0 h 1366549"/>
              <a:gd name="connsiteX2" fmla="*/ 2108069 w 2108069"/>
              <a:gd name="connsiteY2" fmla="*/ 1366549 h 1366549"/>
              <a:gd name="connsiteX3" fmla="*/ 0 w 2108069"/>
              <a:gd name="connsiteY3" fmla="*/ 1366549 h 13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069" h="1366549">
                <a:moveTo>
                  <a:pt x="0" y="0"/>
                </a:moveTo>
                <a:lnTo>
                  <a:pt x="2108069" y="0"/>
                </a:lnTo>
                <a:lnTo>
                  <a:pt x="2108069" y="1366549"/>
                </a:lnTo>
                <a:lnTo>
                  <a:pt x="0" y="1366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75180" y="2533997"/>
            <a:ext cx="4303116" cy="3012968"/>
          </a:xfrm>
          <a:custGeom>
            <a:avLst/>
            <a:gdLst>
              <a:gd name="connsiteX0" fmla="*/ 0 w 4303116"/>
              <a:gd name="connsiteY0" fmla="*/ 0 h 3012968"/>
              <a:gd name="connsiteX1" fmla="*/ 4303116 w 4303116"/>
              <a:gd name="connsiteY1" fmla="*/ 0 h 3012968"/>
              <a:gd name="connsiteX2" fmla="*/ 4303116 w 4303116"/>
              <a:gd name="connsiteY2" fmla="*/ 3012968 h 3012968"/>
              <a:gd name="connsiteX3" fmla="*/ 0 w 4303116"/>
              <a:gd name="connsiteY3" fmla="*/ 3012968 h 301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3116" h="3012968">
                <a:moveTo>
                  <a:pt x="0" y="0"/>
                </a:moveTo>
                <a:lnTo>
                  <a:pt x="4303116" y="0"/>
                </a:lnTo>
                <a:lnTo>
                  <a:pt x="4303116" y="3012968"/>
                </a:lnTo>
                <a:lnTo>
                  <a:pt x="0" y="301296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673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8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993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0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7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12192002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  <p:sldLayoutId id="2147483700" r:id="rId43"/>
    <p:sldLayoutId id="2147483701" r:id="rId44"/>
    <p:sldLayoutId id="2147483702" r:id="rId45"/>
    <p:sldLayoutId id="2147483703" r:id="rId46"/>
    <p:sldLayoutId id="2147483704" r:id="rId47"/>
    <p:sldLayoutId id="2147483705" r:id="rId48"/>
    <p:sldLayoutId id="2147483706" r:id="rId49"/>
    <p:sldLayoutId id="2147483707" r:id="rId50"/>
    <p:sldLayoutId id="2147483708" r:id="rId51"/>
    <p:sldLayoutId id="2147483709" r:id="rId52"/>
    <p:sldLayoutId id="2147483710" r:id="rId53"/>
    <p:sldLayoutId id="2147483711" r:id="rId54"/>
    <p:sldLayoutId id="2147483712" r:id="rId55"/>
    <p:sldLayoutId id="2147483713" r:id="rId56"/>
    <p:sldLayoutId id="2147483714" r:id="rId57"/>
    <p:sldLayoutId id="2147483715" r:id="rId58"/>
    <p:sldLayoutId id="2147483716" r:id="rId59"/>
    <p:sldLayoutId id="2147483717" r:id="rId60"/>
    <p:sldLayoutId id="2147483718" r:id="rId61"/>
    <p:sldLayoutId id="2147483719" r:id="rId62"/>
    <p:sldLayoutId id="2147483720" r:id="rId63"/>
    <p:sldLayoutId id="2147483721" r:id="rId64"/>
    <p:sldLayoutId id="2147483652" r:id="rId65"/>
    <p:sldLayoutId id="2147483653" r:id="rId66"/>
    <p:sldLayoutId id="2147483654" r:id="rId67"/>
    <p:sldLayoutId id="2147483655" r:id="rId68"/>
    <p:sldLayoutId id="2147483656" r:id="rId69"/>
    <p:sldLayoutId id="2147483657" r:id="rId70"/>
    <p:sldLayoutId id="2147483658" r:id="rId71"/>
    <p:sldLayoutId id="2147483659" r:id="rId72"/>
    <p:sldLayoutId id="2147483660" r:id="rId7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333066" y="3932204"/>
            <a:ext cx="48514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white"/>
                </a:solidFill>
                <a:latin typeface="Arial" panose="020B0604020202020204"/>
                <a:ea typeface="微软雅黑"/>
                <a:sym typeface="Arial"/>
              </a:rPr>
              <a:t>——</a:t>
            </a:r>
            <a:r>
              <a:rPr lang="zh-CN" altLang="en-US" sz="2400" dirty="0">
                <a:solidFill>
                  <a:prstClr val="white"/>
                </a:solidFill>
                <a:latin typeface="Arial" panose="020B0604020202020204"/>
                <a:ea typeface="微软雅黑"/>
                <a:sym typeface="Arial"/>
              </a:rPr>
              <a:t>遥遥领先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/>
              <a:sym typeface="Arial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55233" y="1808546"/>
            <a:ext cx="8881534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sym typeface="Arial"/>
              </a:rPr>
              <a:t>关于华为 </a:t>
            </a: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sym typeface="Arial"/>
              </a:rPr>
              <a:t>Mate 60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sym typeface="Arial"/>
              </a:rPr>
              <a:t>系列</a:t>
            </a: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sym typeface="Arial"/>
              </a:rPr>
              <a:t> 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sym typeface="Arial"/>
              </a:rPr>
              <a:t>的特色分析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9750144" y="6055862"/>
            <a:ext cx="2208245" cy="48005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/>
                <a:sym typeface="Arial"/>
              </a:rPr>
              <a:t>汇报人：徐卉垚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057399" y="2429207"/>
            <a:ext cx="8077202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66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</a:defRPr>
            </a:lvl1pPr>
          </a:lstStyle>
          <a:p>
            <a:r>
              <a:rPr lang="zh-CN" altLang="en-US" dirty="0">
                <a:sym typeface="Arial"/>
              </a:rPr>
              <a:t>感谢您的观看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4028" y="2095143"/>
            <a:ext cx="246394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sym typeface="Arial"/>
              </a:rPr>
              <a:t>PART 01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微软雅黑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60107" y="2995681"/>
            <a:ext cx="4871786" cy="742882"/>
            <a:chOff x="3660107" y="2995681"/>
            <a:chExt cx="4871786" cy="742882"/>
          </a:xfrm>
        </p:grpSpPr>
        <p:sp>
          <p:nvSpPr>
            <p:cNvPr id="6" name="矩形 5"/>
            <p:cNvSpPr/>
            <p:nvPr/>
          </p:nvSpPr>
          <p:spPr>
            <a:xfrm>
              <a:off x="3660107" y="2995681"/>
              <a:ext cx="4871786" cy="742882"/>
            </a:xfrm>
            <a:prstGeom prst="rect">
              <a:avLst/>
            </a:prstGeom>
            <a:solidFill>
              <a:srgbClr val="02238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49699" y="3071886"/>
              <a:ext cx="429260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卫星通信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/>
            </a:solidFill>
          </a:ln>
        </p:spPr>
      </p:pic>
      <p:pic>
        <p:nvPicPr>
          <p:cNvPr id="25" name="图片占位符 24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/>
            </a:solidFill>
          </a:ln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0" y="432158"/>
            <a:ext cx="12192000" cy="584775"/>
            <a:chOff x="0" y="432158"/>
            <a:chExt cx="12192000" cy="584775"/>
          </a:xfrm>
        </p:grpSpPr>
        <p:sp>
          <p:nvSpPr>
            <p:cNvPr id="13" name="文本框 12"/>
            <p:cNvSpPr txBox="1"/>
            <p:nvPr/>
          </p:nvSpPr>
          <p:spPr>
            <a:xfrm>
              <a:off x="773113" y="432158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Arial"/>
                </a:rPr>
                <a:t>型号对比分析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092199" y="4491895"/>
            <a:ext cx="3238502" cy="681175"/>
            <a:chOff x="1618455" y="3325188"/>
            <a:chExt cx="3238502" cy="681175"/>
          </a:xfrm>
        </p:grpSpPr>
        <p:sp>
          <p:nvSpPr>
            <p:cNvPr id="16" name="矩形 15"/>
            <p:cNvSpPr/>
            <p:nvPr/>
          </p:nvSpPr>
          <p:spPr>
            <a:xfrm>
              <a:off x="1618455" y="3677812"/>
              <a:ext cx="3238502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支持双向北斗卫星消息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16718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华为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Mate 60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6749" y="4491895"/>
            <a:ext cx="3238502" cy="679701"/>
            <a:chOff x="1618455" y="3325188"/>
            <a:chExt cx="3238502" cy="679701"/>
          </a:xfrm>
        </p:grpSpPr>
        <p:sp>
          <p:nvSpPr>
            <p:cNvPr id="19" name="矩形 18"/>
            <p:cNvSpPr/>
            <p:nvPr/>
          </p:nvSpPr>
          <p:spPr>
            <a:xfrm>
              <a:off x="1618455" y="3677812"/>
              <a:ext cx="3238502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支持卫星通话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116718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华为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Mate 60 Pro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61299" y="4491895"/>
            <a:ext cx="3238502" cy="939708"/>
            <a:chOff x="1618455" y="3325188"/>
            <a:chExt cx="3238502" cy="939708"/>
          </a:xfrm>
        </p:grpSpPr>
        <p:sp>
          <p:nvSpPr>
            <p:cNvPr id="22" name="矩形 21"/>
            <p:cNvSpPr/>
            <p:nvPr/>
          </p:nvSpPr>
          <p:spPr>
            <a:xfrm>
              <a:off x="1618455" y="3677812"/>
              <a:ext cx="3238502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双卫星通信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（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天通卫星通话和北斗卫星消息）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16718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华为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Mate 60 Pro+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432158"/>
            <a:ext cx="12192000" cy="584775"/>
            <a:chOff x="0" y="432158"/>
            <a:chExt cx="12192000" cy="584775"/>
          </a:xfrm>
        </p:grpSpPr>
        <p:sp>
          <p:nvSpPr>
            <p:cNvPr id="31" name="文本框 30"/>
            <p:cNvSpPr txBox="1"/>
            <p:nvPr/>
          </p:nvSpPr>
          <p:spPr>
            <a:xfrm>
              <a:off x="773113" y="432158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双向北斗卫星消息</a:t>
              </a:r>
              <a:endParaRPr lang="zh-CN" altLang="en-US" dirty="0">
                <a:sym typeface="Arial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894100" y="1345948"/>
            <a:ext cx="4725987" cy="1198240"/>
            <a:chOff x="874712" y="3325188"/>
            <a:chExt cx="4725987" cy="1198240"/>
          </a:xfrm>
        </p:grpSpPr>
        <p:sp>
          <p:nvSpPr>
            <p:cNvPr id="39" name="矩形 38"/>
            <p:cNvSpPr/>
            <p:nvPr/>
          </p:nvSpPr>
          <p:spPr>
            <a:xfrm>
              <a:off x="874712" y="3677812"/>
              <a:ext cx="4725987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srgbClr val="FFFFFF"/>
                  </a:solidFill>
                  <a:latin typeface="Manrope"/>
                </a:rPr>
                <a:t>         </a:t>
              </a:r>
              <a:r>
                <a:rPr lang="zh-CN" altLang="en-US" sz="1400" b="0" i="0" dirty="0">
                  <a:solidFill>
                    <a:srgbClr val="FFFFFF"/>
                  </a:solidFill>
                  <a:effectLst/>
                  <a:latin typeface="Manrope"/>
                </a:rPr>
                <a:t>无地面网络，也能通过畅连应用发送预置文字，还可接收对方消息，选择多条位置信息生成轨迹地图，与世界安心畅连。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功能简介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894099" y="4719702"/>
            <a:ext cx="4725987" cy="1456772"/>
            <a:chOff x="874712" y="3325188"/>
            <a:chExt cx="4725987" cy="1456772"/>
          </a:xfrm>
        </p:grpSpPr>
        <p:sp>
          <p:nvSpPr>
            <p:cNvPr id="46" name="矩形 45"/>
            <p:cNvSpPr/>
            <p:nvPr/>
          </p:nvSpPr>
          <p:spPr>
            <a:xfrm>
              <a:off x="874712" y="3677812"/>
              <a:ext cx="4725987" cy="11041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一般情况下，用户都是在户外遇到险情，又无网络信号的前提下，才会用到这一功能。对比先前版本，成功发送后，发送方其实并不清楚接收方是否看到了信息。全新升级后的双向北斗卫星消息，支持接收方回传信息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应用场景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94100" y="2870078"/>
            <a:ext cx="4725987" cy="1456772"/>
            <a:chOff x="874712" y="3325188"/>
            <a:chExt cx="4725987" cy="1456772"/>
          </a:xfrm>
        </p:grpSpPr>
        <p:sp>
          <p:nvSpPr>
            <p:cNvPr id="49" name="矩形 48"/>
            <p:cNvSpPr/>
            <p:nvPr/>
          </p:nvSpPr>
          <p:spPr>
            <a:xfrm>
              <a:off x="874712" y="3677812"/>
              <a:ext cx="4725987" cy="11041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新增快捷求助模块，直接发送的信息虽然有不少选择，但一次性传递的内容并不多，如果情况比较特殊，比如多人受困，缺少水和食物，仅靠一条短报文救援人员是没办法了解具体情报的。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新增模块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71BF0-857B-45B3-84EC-1C78E0694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944" b="9520"/>
          <a:stretch/>
        </p:blipFill>
        <p:spPr bwMode="auto">
          <a:xfrm>
            <a:off x="7001932" y="3124203"/>
            <a:ext cx="4870966" cy="30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530914"/>
            <a:ext cx="12192000" cy="584775"/>
            <a:chOff x="0" y="530914"/>
            <a:chExt cx="12192000" cy="584775"/>
          </a:xfrm>
        </p:grpSpPr>
        <p:sp>
          <p:nvSpPr>
            <p:cNvPr id="31" name="文本框 30"/>
            <p:cNvSpPr txBox="1"/>
            <p:nvPr/>
          </p:nvSpPr>
          <p:spPr>
            <a:xfrm>
              <a:off x="887520" y="530914"/>
              <a:ext cx="3248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天通卫星通话</a:t>
              </a:r>
              <a:endParaRPr lang="zh-CN" altLang="en-US" dirty="0">
                <a:sym typeface="Arial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773080" y="1925963"/>
            <a:ext cx="4725987" cy="1198240"/>
            <a:chOff x="874712" y="3325188"/>
            <a:chExt cx="4725987" cy="1198240"/>
          </a:xfrm>
        </p:grpSpPr>
        <p:sp>
          <p:nvSpPr>
            <p:cNvPr id="39" name="矩形 38"/>
            <p:cNvSpPr/>
            <p:nvPr/>
          </p:nvSpPr>
          <p:spPr>
            <a:xfrm>
              <a:off x="874712" y="3677812"/>
              <a:ext cx="4725987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天通卫星通话是一项更强大的功能。它允许你在没有地面信号覆盖的地方进行语音通话，而且能自由编辑短信发送和接收短信。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功能简介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3081" y="3729102"/>
            <a:ext cx="4725987" cy="1973837"/>
            <a:chOff x="874712" y="3325188"/>
            <a:chExt cx="4725987" cy="1973837"/>
          </a:xfrm>
        </p:grpSpPr>
        <p:sp>
          <p:nvSpPr>
            <p:cNvPr id="46" name="矩形 45"/>
            <p:cNvSpPr/>
            <p:nvPr/>
          </p:nvSpPr>
          <p:spPr>
            <a:xfrm>
              <a:off x="874712" y="3677812"/>
              <a:ext cx="4725987" cy="16212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虽然天通卫星的通话质量相对好一些，但仍然不如地面信号的清晰。但是在紧急情况下，天通卫星还是能发出求救信号的，毕竟在无信号区域，它将发挥重要作用。在没有高楼大厦、山脉或其他遮挡物地方，有利于手机能够连接到通信卫星。比如说，深林、沙漠、海洋和偏远地区都是使用卫星通信的理想场所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应用场景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71BF0-857B-45B3-84EC-1C78E0694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944" b="9520"/>
          <a:stretch/>
        </p:blipFill>
        <p:spPr bwMode="auto">
          <a:xfrm>
            <a:off x="7001932" y="3124203"/>
            <a:ext cx="4870966" cy="30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8713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439139"/>
            <a:ext cx="12192000" cy="584775"/>
            <a:chOff x="0" y="439139"/>
            <a:chExt cx="12192000" cy="584775"/>
          </a:xfrm>
        </p:grpSpPr>
        <p:sp>
          <p:nvSpPr>
            <p:cNvPr id="13" name="文本框 12"/>
            <p:cNvSpPr txBox="1"/>
            <p:nvPr/>
          </p:nvSpPr>
          <p:spPr>
            <a:xfrm>
              <a:off x="773113" y="439139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Arial"/>
                </a:rPr>
                <a:t>卫星通信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894258" y="1399758"/>
            <a:ext cx="4338144" cy="3741502"/>
            <a:chOff x="874713" y="3325188"/>
            <a:chExt cx="3274930" cy="3741502"/>
          </a:xfrm>
        </p:grpSpPr>
        <p:sp>
          <p:nvSpPr>
            <p:cNvPr id="42" name="矩形 41"/>
            <p:cNvSpPr/>
            <p:nvPr/>
          </p:nvSpPr>
          <p:spPr>
            <a:xfrm>
              <a:off x="874713" y="3895757"/>
              <a:ext cx="3274930" cy="31709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手机卫星通信，实际是将卫星作为一个中继设备，让用户设备通过卫星中继，与几百公里外甚至几千公里外的其他通信设备相联系。传统卫星电话的最大发射功率都在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2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瓦以上，而作为消费电子产品的手机，按照大多数国家的标准规定，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FDD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模式下最大发射功率不超过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200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毫瓦。由于这方面技术限制，通信业早期未规划过让手机直接与卫星进行通信，但最近几年由于技术的发展，手机与卫星直接通信成为了可能。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手机和卫星直接通信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62831" y="4707201"/>
            <a:ext cx="3649902" cy="1426254"/>
            <a:chOff x="843285" y="3325188"/>
            <a:chExt cx="3649902" cy="426199"/>
          </a:xfrm>
        </p:grpSpPr>
        <p:sp>
          <p:nvSpPr>
            <p:cNvPr id="45" name="矩形 44"/>
            <p:cNvSpPr/>
            <p:nvPr/>
          </p:nvSpPr>
          <p:spPr>
            <a:xfrm>
              <a:off x="843285" y="3498697"/>
              <a:ext cx="3649902" cy="2526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该功能需要特殊的发射和接收设备，有手持型的，我国的沿海渔民中正在普及这类设备。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874712" y="3325188"/>
              <a:ext cx="321207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/>
                  <a:ea typeface="微软雅黑"/>
                </a:rPr>
                <a:t>北斗导航卫星的短消息功能</a:t>
              </a:r>
              <a:endParaRPr lang="zh-CN" altLang="en-US" b="1" dirty="0">
                <a:solidFill>
                  <a:prstClr val="white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64937" y="1411653"/>
            <a:ext cx="3842195" cy="2179887"/>
            <a:chOff x="874713" y="3281678"/>
            <a:chExt cx="3274930" cy="2179887"/>
          </a:xfrm>
        </p:grpSpPr>
        <p:sp>
          <p:nvSpPr>
            <p:cNvPr id="48" name="矩形 47"/>
            <p:cNvSpPr/>
            <p:nvPr/>
          </p:nvSpPr>
          <p:spPr>
            <a:xfrm>
              <a:off x="874713" y="3840352"/>
              <a:ext cx="3274930" cy="16212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由于北斗卫星的处理能力有限，整个北斗系统发送短消息的用户数量是有上限。如果限定每人每隔几分钟才能发一条，那么系统的用户容量大约在千万级，但如果同时发送北斗短消息的用户数量太多，就会出现拥塞，短消息发送不成功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874713" y="328167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性能限制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F9D691-022D-4806-A920-E71EBE1A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00" y="3978152"/>
            <a:ext cx="60388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4028" y="2095143"/>
            <a:ext cx="246394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sym typeface="Arial"/>
              </a:rPr>
              <a:t>PART 02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微软雅黑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60107" y="2995681"/>
            <a:ext cx="4871786" cy="742882"/>
            <a:chOff x="3660107" y="2995681"/>
            <a:chExt cx="4871786" cy="742882"/>
          </a:xfrm>
        </p:grpSpPr>
        <p:sp>
          <p:nvSpPr>
            <p:cNvPr id="6" name="矩形 5"/>
            <p:cNvSpPr/>
            <p:nvPr/>
          </p:nvSpPr>
          <p:spPr>
            <a:xfrm>
              <a:off x="3660107" y="2995681"/>
              <a:ext cx="4871786" cy="742882"/>
            </a:xfrm>
            <a:prstGeom prst="rect">
              <a:avLst/>
            </a:prstGeom>
            <a:solidFill>
              <a:srgbClr val="02238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49699" y="3071886"/>
              <a:ext cx="429260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6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麒麟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9000s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芯片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32157"/>
            <a:ext cx="12192000" cy="584775"/>
            <a:chOff x="0" y="432157"/>
            <a:chExt cx="12192000" cy="584775"/>
          </a:xfrm>
        </p:grpSpPr>
        <p:sp>
          <p:nvSpPr>
            <p:cNvPr id="10" name="文本框 9"/>
            <p:cNvSpPr txBox="1"/>
            <p:nvPr/>
          </p:nvSpPr>
          <p:spPr>
            <a:xfrm>
              <a:off x="19580" y="432157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麒麟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9000s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芯片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47439" y="4259919"/>
            <a:ext cx="3961628" cy="2312950"/>
            <a:chOff x="874713" y="3315789"/>
            <a:chExt cx="2413000" cy="2312950"/>
          </a:xfrm>
        </p:grpSpPr>
        <p:sp>
          <p:nvSpPr>
            <p:cNvPr id="13" name="矩形 12"/>
            <p:cNvSpPr/>
            <p:nvPr/>
          </p:nvSpPr>
          <p:spPr>
            <a:xfrm>
              <a:off x="874713" y="3748994"/>
              <a:ext cx="2413000" cy="1879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 具备了强大的处理性能和多任务处理能力。超大核频率高，适合处理高强度的计算任务，而大核和小核则可以根据不同的任务需求进行动态分配，以提供更高的效能和更低的功耗。此外，麒麟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9000S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的超线程技术使得每个物理核心可以模拟两个逻辑核心，进一步提升了处理器的多线程性能。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74713" y="331578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性能特色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7439" y="1076936"/>
            <a:ext cx="4303019" cy="2887263"/>
            <a:chOff x="874712" y="3187359"/>
            <a:chExt cx="2241975" cy="2887263"/>
          </a:xfrm>
        </p:grpSpPr>
        <p:sp>
          <p:nvSpPr>
            <p:cNvPr id="22" name="矩形 21"/>
            <p:cNvSpPr/>
            <p:nvPr/>
          </p:nvSpPr>
          <p:spPr>
            <a:xfrm>
              <a:off x="874712" y="3677812"/>
              <a:ext cx="2033223" cy="23968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华为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Mate 60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手机搭载的麒麟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9000S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处理器标配集成了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5G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基带。虽然华为官方还未公布麒麟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9000S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处理器的具体参数，但根据多家平台的测试结果来看，这款处理器的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CPU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采用了一种新的架构，由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1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个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2.62GHz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超大核、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3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个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2.15GHz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大核和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4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个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1.53GHz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小核组成。配备了超线程技术，总共拥有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8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个核心和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12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个线程。此外，麒麟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9000S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还集成了全新的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Maleoon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910 GPU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74713" y="318735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简介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62A561D-94B0-4FC8-8D6F-6188C283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43" y="3076206"/>
            <a:ext cx="5643182" cy="3496663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F604E2C7-E5CF-4362-947E-17E63969F377}"/>
              </a:ext>
            </a:extLst>
          </p:cNvPr>
          <p:cNvGrpSpPr/>
          <p:nvPr/>
        </p:nvGrpSpPr>
        <p:grpSpPr>
          <a:xfrm>
            <a:off x="5701380" y="1003846"/>
            <a:ext cx="5643182" cy="2272303"/>
            <a:chOff x="874713" y="3315789"/>
            <a:chExt cx="3039822" cy="227230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AAA2084-667E-490B-A637-FDB617835492}"/>
                </a:ext>
              </a:extLst>
            </p:cNvPr>
            <p:cNvSpPr/>
            <p:nvPr/>
          </p:nvSpPr>
          <p:spPr>
            <a:xfrm>
              <a:off x="874713" y="3966879"/>
              <a:ext cx="3039822" cy="16212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虽然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Mate 60 Pro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一上市就迅速售罄，但这表明其产量相当有限。这可能是因为中芯的产能仍然有限，无法满足华为的大规模生产需求。然而，这一合作的成功仍然是中国芯片产业发展的重要里程碑，显示出中国正在努力实现芯片自主研发和制造的目标。随着技术的不断进步和产能的提升，中国芯片产业有望在未来取得更大的突破。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818803-3E5C-4B5E-936D-C8ADFC89060C}"/>
                </a:ext>
              </a:extLst>
            </p:cNvPr>
            <p:cNvSpPr/>
            <p:nvPr/>
          </p:nvSpPr>
          <p:spPr>
            <a:xfrm>
              <a:off x="874713" y="331578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问题与展望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32157"/>
            <a:ext cx="12192000" cy="584775"/>
            <a:chOff x="0" y="432157"/>
            <a:chExt cx="12192000" cy="584775"/>
          </a:xfrm>
        </p:grpSpPr>
        <p:sp>
          <p:nvSpPr>
            <p:cNvPr id="10" name="文本框 9"/>
            <p:cNvSpPr txBox="1"/>
            <p:nvPr/>
          </p:nvSpPr>
          <p:spPr>
            <a:xfrm>
              <a:off x="19580" y="432157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1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麒麟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9000s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rPr>
                <a:t>芯片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47439" y="3926594"/>
            <a:ext cx="3961628" cy="1795886"/>
            <a:chOff x="874713" y="3315789"/>
            <a:chExt cx="2413000" cy="1795886"/>
          </a:xfrm>
        </p:grpSpPr>
        <p:sp>
          <p:nvSpPr>
            <p:cNvPr id="13" name="矩形 12"/>
            <p:cNvSpPr/>
            <p:nvPr/>
          </p:nvSpPr>
          <p:spPr>
            <a:xfrm>
              <a:off x="874713" y="3748994"/>
              <a:ext cx="2413000" cy="13626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一是在芯片设计上，可能通过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Chiplet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小芯片技术通过多芯片叠加来提升芯片的性能，进而达到先进制程芯片的性能；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     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二是在芯片的封装技术上，通过三维异构集成的封装技术创新来进一步提升芯片性能。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74713" y="331578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麒麟芯片性能提升策略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77602" y="1570466"/>
            <a:ext cx="4365293" cy="1683274"/>
            <a:chOff x="842266" y="3187359"/>
            <a:chExt cx="2274421" cy="1683274"/>
          </a:xfrm>
        </p:grpSpPr>
        <p:sp>
          <p:nvSpPr>
            <p:cNvPr id="22" name="矩形 21"/>
            <p:cNvSpPr/>
            <p:nvPr/>
          </p:nvSpPr>
          <p:spPr>
            <a:xfrm>
              <a:off x="842266" y="3766485"/>
              <a:ext cx="2033223" cy="11041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华为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60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上的麒麟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9000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可能不是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5nm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芯片，因为目前国内因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EUV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光刻机被限制没法生产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5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纳米芯片。但是，通过技术优化，麒麟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9000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的性能已经实现了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5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纳米的性能。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74713" y="318735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五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纳米芯片？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62A561D-94B0-4FC8-8D6F-6188C283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43" y="3076206"/>
            <a:ext cx="5643182" cy="3496663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F604E2C7-E5CF-4362-947E-17E63969F377}"/>
              </a:ext>
            </a:extLst>
          </p:cNvPr>
          <p:cNvGrpSpPr/>
          <p:nvPr/>
        </p:nvGrpSpPr>
        <p:grpSpPr>
          <a:xfrm>
            <a:off x="6096000" y="1568152"/>
            <a:ext cx="4767236" cy="1374902"/>
            <a:chOff x="874713" y="3315789"/>
            <a:chExt cx="2780923" cy="137490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AAA2084-667E-490B-A637-FDB617835492}"/>
                </a:ext>
              </a:extLst>
            </p:cNvPr>
            <p:cNvSpPr/>
            <p:nvPr/>
          </p:nvSpPr>
          <p:spPr>
            <a:xfrm>
              <a:off x="916408" y="3845075"/>
              <a:ext cx="2739228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       华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为麒麟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9000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芯片的回归以及性能的提升，给了我们一个极好的证明，在美国对中国芯不断封锁打压的当下，中国人仍有办法设计生产出高性能的芯片。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818803-3E5C-4B5E-936D-C8ADFC89060C}"/>
                </a:ext>
              </a:extLst>
            </p:cNvPr>
            <p:cNvSpPr/>
            <p:nvPr/>
          </p:nvSpPr>
          <p:spPr>
            <a:xfrm>
              <a:off x="874713" y="331578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办法总比困难多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733101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94"/>
  <p:tag name="MH_SECTIONID" val="295,296,297,298,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1024</Words>
  <Application>Microsoft Office PowerPoint</Application>
  <PresentationFormat>宽屏</PresentationFormat>
  <Paragraphs>50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Manrope</vt:lpstr>
      <vt:lpstr>等线</vt:lpstr>
      <vt:lpstr>微软雅黑</vt:lpstr>
      <vt:lpstr>印品粗朗体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Accelerator Moriarty</cp:lastModifiedBy>
  <cp:revision>36</cp:revision>
  <dcterms:created xsi:type="dcterms:W3CDTF">2017-07-11T08:36:00Z</dcterms:created>
  <dcterms:modified xsi:type="dcterms:W3CDTF">2023-09-17T09:05:12Z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0906BB13D41C49A3A534D131747AD77F_12</vt:lpwstr>
  </property>
  <property fmtid="{D5CDD505-2E9C-101B-9397-08002B2CF9AE}" pid="3" name="KSOProductBuildVer">
    <vt:lpwstr>2052-12.1.0.15120</vt:lpwstr>
  </property>
</Properties>
</file>