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1" r:id="rId15"/>
    <p:sldId id="292" r:id="rId16"/>
    <p:sldId id="293"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94" r:id="rId30"/>
    <p:sldId id="295" r:id="rId31"/>
    <p:sldId id="296" r:id="rId32"/>
    <p:sldId id="297" r:id="rId33"/>
    <p:sldId id="287" r:id="rId34"/>
    <p:sldId id="298" r:id="rId35"/>
    <p:sldId id="299" r:id="rId36"/>
    <p:sldId id="290" r:id="rId37"/>
  </p:sldIdLst>
  <p:sldSz cx="9144000" cy="5143500" type="screen16x9"/>
  <p:notesSz cx="6858000" cy="9144000"/>
  <p:embeddedFontLs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7C3761-F6AF-4FFF-89D9-9ED6E25DCAA3}">
  <a:tblStyle styleId="{A17C3761-F6AF-4FFF-89D9-9ED6E25DCAA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cb5123898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cb512389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cb512389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cb512389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cb512389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cb512389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cb512389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cb512389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FR" dirty="0"/>
          </a:p>
        </p:txBody>
      </p:sp>
    </p:spTree>
    <p:extLst>
      <p:ext uri="{BB962C8B-B14F-4D97-AF65-F5344CB8AC3E}">
        <p14:creationId xmlns:p14="http://schemas.microsoft.com/office/powerpoint/2010/main" val="3659941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cb71515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cb71515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70894306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70894306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cb512389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cb512389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cb512389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cb512389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cb512389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cb512389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1fed12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1fed12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cb71515d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cb71515d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70894306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70894306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c525fe26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c525fe26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70894306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70894306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c525fe26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c525fe26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Trong RelativeLayout nếu các view con bên trong chưa định nghĩa các thuộc tính canh lề thì mặc định các view này sẽ chồng lên nhau luôn chứ không phải như LinearLayout là xếp theo hàng ngang hay dọc.</a:t>
            </a:r>
            <a:endParaRPr/>
          </a:p>
          <a:p>
            <a:pPr marL="0" lvl="0" indent="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70894306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70894306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cb71515d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cb71515d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cb71515d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cb71515d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c6f73a04f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70894306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70894306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c525fe264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c525fe26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c529a9b3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c529a9b3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c525fe26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c525fe26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cb512389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cb512389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cb512389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cb512389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cb5123898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cb512389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11"/>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1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62" name="Google Shape;62;p11"/>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3" name="Google Shape;63;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4" name="Google Shape;64;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2"/>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1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12"/>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69" name="Google Shape;69;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70"/>
        <p:cNvGrpSpPr/>
        <p:nvPr/>
      </p:nvGrpSpPr>
      <p:grpSpPr>
        <a:xfrm>
          <a:off x="0" y="0"/>
          <a:ext cx="0" cy="0"/>
          <a:chOff x="0" y="0"/>
          <a:chExt cx="0" cy="0"/>
        </a:xfrm>
      </p:grpSpPr>
      <p:sp>
        <p:nvSpPr>
          <p:cNvPr id="71" name="Google Shape;71;p13"/>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72" name="Google Shape;72;p13"/>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73" name="Google Shape;73;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74"/>
        <p:cNvGrpSpPr/>
        <p:nvPr/>
      </p:nvGrpSpPr>
      <p:grpSpPr>
        <a:xfrm>
          <a:off x="0" y="0"/>
          <a:ext cx="0" cy="0"/>
          <a:chOff x="0" y="0"/>
          <a:chExt cx="0" cy="0"/>
        </a:xfrm>
      </p:grpSpPr>
      <p:sp>
        <p:nvSpPr>
          <p:cNvPr id="75" name="Google Shape;75;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Clr>
                <a:srgbClr val="000000"/>
              </a:buClr>
              <a:buSzPts val="1800"/>
              <a:buChar char="●"/>
              <a:defRPr>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Clr>
                <a:srgbClr val="000000"/>
              </a:buClr>
              <a:buSzPts val="1400"/>
              <a:buChar char="●"/>
              <a:defRPr sz="1400">
                <a:solidFill>
                  <a:srgbClr val="000000"/>
                </a:solidFill>
              </a:defRPr>
            </a:lvl1pPr>
            <a:lvl2pPr marL="914400" lvl="1" indent="-304800">
              <a:spcBef>
                <a:spcPts val="1600"/>
              </a:spcBef>
              <a:spcAft>
                <a:spcPts val="0"/>
              </a:spcAft>
              <a:buClr>
                <a:srgbClr val="000000"/>
              </a:buClr>
              <a:buSzPts val="1200"/>
              <a:buChar char="○"/>
              <a:defRPr sz="1200">
                <a:solidFill>
                  <a:srgbClr val="000000"/>
                </a:solidFill>
              </a:defRPr>
            </a:lvl2pPr>
            <a:lvl3pPr marL="1371600" lvl="2" indent="-304800">
              <a:spcBef>
                <a:spcPts val="1600"/>
              </a:spcBef>
              <a:spcAft>
                <a:spcPts val="0"/>
              </a:spcAft>
              <a:buClr>
                <a:srgbClr val="000000"/>
              </a:buClr>
              <a:buSzPts val="1200"/>
              <a:buChar char="■"/>
              <a:defRPr sz="1200">
                <a:solidFill>
                  <a:srgbClr val="000000"/>
                </a:solidFill>
              </a:defRPr>
            </a:lvl3pPr>
            <a:lvl4pPr marL="1828800" lvl="3" indent="-304800">
              <a:spcBef>
                <a:spcPts val="1600"/>
              </a:spcBef>
              <a:spcAft>
                <a:spcPts val="0"/>
              </a:spcAft>
              <a:buClr>
                <a:srgbClr val="000000"/>
              </a:buClr>
              <a:buSzPts val="1200"/>
              <a:buChar char="●"/>
              <a:defRPr sz="1200">
                <a:solidFill>
                  <a:srgbClr val="000000"/>
                </a:solidFill>
              </a:defRPr>
            </a:lvl4pPr>
            <a:lvl5pPr marL="2286000" lvl="4" indent="-304800">
              <a:spcBef>
                <a:spcPts val="1600"/>
              </a:spcBef>
              <a:spcAft>
                <a:spcPts val="0"/>
              </a:spcAft>
              <a:buClr>
                <a:srgbClr val="000000"/>
              </a:buClr>
              <a:buSzPts val="1200"/>
              <a:buChar char="○"/>
              <a:defRPr sz="1200">
                <a:solidFill>
                  <a:srgbClr val="000000"/>
                </a:solidFill>
              </a:defRPr>
            </a:lvl5pPr>
            <a:lvl6pPr marL="2743200" lvl="5" indent="-304800">
              <a:spcBef>
                <a:spcPts val="1600"/>
              </a:spcBef>
              <a:spcAft>
                <a:spcPts val="0"/>
              </a:spcAft>
              <a:buClr>
                <a:srgbClr val="000000"/>
              </a:buClr>
              <a:buSzPts val="1200"/>
              <a:buChar char="■"/>
              <a:defRPr sz="1200">
                <a:solidFill>
                  <a:srgbClr val="000000"/>
                </a:solidFill>
              </a:defRPr>
            </a:lvl6pPr>
            <a:lvl7pPr marL="3200400" lvl="6" indent="-304800">
              <a:spcBef>
                <a:spcPts val="1600"/>
              </a:spcBef>
              <a:spcAft>
                <a:spcPts val="0"/>
              </a:spcAft>
              <a:buClr>
                <a:srgbClr val="000000"/>
              </a:buClr>
              <a:buSzPts val="1200"/>
              <a:buChar char="●"/>
              <a:defRPr sz="1200">
                <a:solidFill>
                  <a:srgbClr val="000000"/>
                </a:solidFill>
              </a:defRPr>
            </a:lvl7pPr>
            <a:lvl8pPr marL="3657600" lvl="7" indent="-304800">
              <a:spcBef>
                <a:spcPts val="1600"/>
              </a:spcBef>
              <a:spcAft>
                <a:spcPts val="0"/>
              </a:spcAft>
              <a:buClr>
                <a:srgbClr val="000000"/>
              </a:buClr>
              <a:buSzPts val="1200"/>
              <a:buChar char="○"/>
              <a:defRPr sz="1200">
                <a:solidFill>
                  <a:srgbClr val="000000"/>
                </a:solidFill>
              </a:defRPr>
            </a:lvl8pPr>
            <a:lvl9pPr marL="4114800" lvl="8" indent="-304800">
              <a:spcBef>
                <a:spcPts val="1600"/>
              </a:spcBef>
              <a:spcAft>
                <a:spcPts val="1600"/>
              </a:spcAft>
              <a:buClr>
                <a:srgbClr val="000000"/>
              </a:buClr>
              <a:buSzPts val="1200"/>
              <a:buChar char="■"/>
              <a:defRPr sz="1200">
                <a:solidFill>
                  <a:srgbClr val="000000"/>
                </a:solidFill>
              </a:defRPr>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Clr>
                <a:srgbClr val="000000"/>
              </a:buClr>
              <a:buSzPts val="1400"/>
              <a:buChar char="●"/>
              <a:defRPr sz="1400">
                <a:solidFill>
                  <a:srgbClr val="000000"/>
                </a:solidFill>
              </a:defRPr>
            </a:lvl1pPr>
            <a:lvl2pPr marL="914400" lvl="1" indent="-304800">
              <a:spcBef>
                <a:spcPts val="1600"/>
              </a:spcBef>
              <a:spcAft>
                <a:spcPts val="0"/>
              </a:spcAft>
              <a:buClr>
                <a:srgbClr val="000000"/>
              </a:buClr>
              <a:buSzPts val="1200"/>
              <a:buChar char="○"/>
              <a:defRPr sz="1200">
                <a:solidFill>
                  <a:srgbClr val="000000"/>
                </a:solidFill>
              </a:defRPr>
            </a:lvl2pPr>
            <a:lvl3pPr marL="1371600" lvl="2" indent="-304800">
              <a:spcBef>
                <a:spcPts val="1600"/>
              </a:spcBef>
              <a:spcAft>
                <a:spcPts val="0"/>
              </a:spcAft>
              <a:buClr>
                <a:srgbClr val="000000"/>
              </a:buClr>
              <a:buSzPts val="1200"/>
              <a:buChar char="■"/>
              <a:defRPr sz="1200">
                <a:solidFill>
                  <a:srgbClr val="000000"/>
                </a:solidFill>
              </a:defRPr>
            </a:lvl3pPr>
            <a:lvl4pPr marL="1828800" lvl="3" indent="-304800">
              <a:spcBef>
                <a:spcPts val="1600"/>
              </a:spcBef>
              <a:spcAft>
                <a:spcPts val="0"/>
              </a:spcAft>
              <a:buClr>
                <a:srgbClr val="000000"/>
              </a:buClr>
              <a:buSzPts val="1200"/>
              <a:buChar char="●"/>
              <a:defRPr sz="1200">
                <a:solidFill>
                  <a:srgbClr val="000000"/>
                </a:solidFill>
              </a:defRPr>
            </a:lvl4pPr>
            <a:lvl5pPr marL="2286000" lvl="4" indent="-304800">
              <a:spcBef>
                <a:spcPts val="1600"/>
              </a:spcBef>
              <a:spcAft>
                <a:spcPts val="0"/>
              </a:spcAft>
              <a:buClr>
                <a:srgbClr val="000000"/>
              </a:buClr>
              <a:buSzPts val="1200"/>
              <a:buChar char="○"/>
              <a:defRPr sz="1200">
                <a:solidFill>
                  <a:srgbClr val="000000"/>
                </a:solidFill>
              </a:defRPr>
            </a:lvl5pPr>
            <a:lvl6pPr marL="2743200" lvl="5" indent="-304800">
              <a:spcBef>
                <a:spcPts val="1600"/>
              </a:spcBef>
              <a:spcAft>
                <a:spcPts val="0"/>
              </a:spcAft>
              <a:buClr>
                <a:srgbClr val="000000"/>
              </a:buClr>
              <a:buSzPts val="1200"/>
              <a:buChar char="■"/>
              <a:defRPr sz="1200">
                <a:solidFill>
                  <a:srgbClr val="000000"/>
                </a:solidFill>
              </a:defRPr>
            </a:lvl6pPr>
            <a:lvl7pPr marL="3200400" lvl="6" indent="-304800">
              <a:spcBef>
                <a:spcPts val="1600"/>
              </a:spcBef>
              <a:spcAft>
                <a:spcPts val="0"/>
              </a:spcAft>
              <a:buClr>
                <a:srgbClr val="000000"/>
              </a:buClr>
              <a:buSzPts val="1200"/>
              <a:buChar char="●"/>
              <a:defRPr sz="1200">
                <a:solidFill>
                  <a:srgbClr val="000000"/>
                </a:solidFill>
              </a:defRPr>
            </a:lvl7pPr>
            <a:lvl8pPr marL="3657600" lvl="7" indent="-304800">
              <a:spcBef>
                <a:spcPts val="1600"/>
              </a:spcBef>
              <a:spcAft>
                <a:spcPts val="0"/>
              </a:spcAft>
              <a:buClr>
                <a:srgbClr val="000000"/>
              </a:buClr>
              <a:buSzPts val="1200"/>
              <a:buChar char="○"/>
              <a:defRPr sz="1200">
                <a:solidFill>
                  <a:srgbClr val="000000"/>
                </a:solidFill>
              </a:defRPr>
            </a:lvl8pPr>
            <a:lvl9pPr marL="4114800" lvl="8" indent="-304800">
              <a:spcBef>
                <a:spcPts val="1600"/>
              </a:spcBef>
              <a:spcAft>
                <a:spcPts val="1600"/>
              </a:spcAft>
              <a:buClr>
                <a:srgbClr val="000000"/>
              </a:buClr>
              <a:buSzPts val="1200"/>
              <a:buChar char="■"/>
              <a:defRPr sz="1200">
                <a:solidFill>
                  <a:srgbClr val="000000"/>
                </a:solidFill>
              </a:defRPr>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71900" y="928475"/>
            <a:ext cx="3999900" cy="3888300"/>
          </a:xfrm>
          <a:prstGeom prst="rect">
            <a:avLst/>
          </a:prstGeom>
        </p:spPr>
        <p:txBody>
          <a:bodyPr spcFirstLastPara="1" wrap="square" lIns="91425" tIns="91425" rIns="91425" bIns="91425" anchor="t" anchorCtr="0"/>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04800" rtl="0">
              <a:spcBef>
                <a:spcPts val="1600"/>
              </a:spcBef>
              <a:spcAft>
                <a:spcPts val="0"/>
              </a:spcAft>
              <a:buClr>
                <a:srgbClr val="000000"/>
              </a:buClr>
              <a:buSzPts val="1200"/>
              <a:buChar char="○"/>
              <a:defRPr sz="1200">
                <a:solidFill>
                  <a:srgbClr val="000000"/>
                </a:solidFill>
              </a:defRPr>
            </a:lvl2pPr>
            <a:lvl3pPr marL="1371600" lvl="2" indent="-304800" rtl="0">
              <a:spcBef>
                <a:spcPts val="1600"/>
              </a:spcBef>
              <a:spcAft>
                <a:spcPts val="0"/>
              </a:spcAft>
              <a:buClr>
                <a:srgbClr val="000000"/>
              </a:buClr>
              <a:buSzPts val="1200"/>
              <a:buChar char="■"/>
              <a:defRPr sz="1200">
                <a:solidFill>
                  <a:srgbClr val="000000"/>
                </a:solidFill>
              </a:defRPr>
            </a:lvl3pPr>
            <a:lvl4pPr marL="1828800" lvl="3" indent="-304800" rtl="0">
              <a:spcBef>
                <a:spcPts val="1600"/>
              </a:spcBef>
              <a:spcAft>
                <a:spcPts val="0"/>
              </a:spcAft>
              <a:buClr>
                <a:srgbClr val="000000"/>
              </a:buClr>
              <a:buSzPts val="1200"/>
              <a:buChar char="●"/>
              <a:defRPr sz="1200">
                <a:solidFill>
                  <a:srgbClr val="000000"/>
                </a:solidFill>
              </a:defRPr>
            </a:lvl4pPr>
            <a:lvl5pPr marL="2286000" lvl="4" indent="-304800" rtl="0">
              <a:spcBef>
                <a:spcPts val="1600"/>
              </a:spcBef>
              <a:spcAft>
                <a:spcPts val="0"/>
              </a:spcAft>
              <a:buClr>
                <a:srgbClr val="000000"/>
              </a:buClr>
              <a:buSzPts val="1200"/>
              <a:buChar char="○"/>
              <a:defRPr sz="1200">
                <a:solidFill>
                  <a:srgbClr val="000000"/>
                </a:solidFill>
              </a:defRPr>
            </a:lvl5pPr>
            <a:lvl6pPr marL="2743200" lvl="5" indent="-304800" rtl="0">
              <a:spcBef>
                <a:spcPts val="1600"/>
              </a:spcBef>
              <a:spcAft>
                <a:spcPts val="0"/>
              </a:spcAft>
              <a:buClr>
                <a:srgbClr val="000000"/>
              </a:buClr>
              <a:buSzPts val="1200"/>
              <a:buChar char="■"/>
              <a:defRPr sz="1200">
                <a:solidFill>
                  <a:srgbClr val="000000"/>
                </a:solidFill>
              </a:defRPr>
            </a:lvl6pPr>
            <a:lvl7pPr marL="3200400" lvl="6" indent="-304800" rtl="0">
              <a:spcBef>
                <a:spcPts val="1600"/>
              </a:spcBef>
              <a:spcAft>
                <a:spcPts val="0"/>
              </a:spcAft>
              <a:buClr>
                <a:srgbClr val="000000"/>
              </a:buClr>
              <a:buSzPts val="1200"/>
              <a:buChar char="●"/>
              <a:defRPr sz="1200">
                <a:solidFill>
                  <a:srgbClr val="000000"/>
                </a:solidFill>
              </a:defRPr>
            </a:lvl7pPr>
            <a:lvl8pPr marL="3657600" lvl="7" indent="-304800" rtl="0">
              <a:spcBef>
                <a:spcPts val="1600"/>
              </a:spcBef>
              <a:spcAft>
                <a:spcPts val="0"/>
              </a:spcAft>
              <a:buClr>
                <a:srgbClr val="000000"/>
              </a:buClr>
              <a:buSzPts val="1200"/>
              <a:buChar char="○"/>
              <a:defRPr sz="1200">
                <a:solidFill>
                  <a:srgbClr val="000000"/>
                </a:solidFill>
              </a:defRPr>
            </a:lvl8pPr>
            <a:lvl9pPr marL="4114800" lvl="8" indent="-304800" rtl="0">
              <a:spcBef>
                <a:spcPts val="1600"/>
              </a:spcBef>
              <a:spcAft>
                <a:spcPts val="1600"/>
              </a:spcAft>
              <a:buClr>
                <a:srgbClr val="000000"/>
              </a:buClr>
              <a:buSzPts val="1200"/>
              <a:buChar char="■"/>
              <a:defRPr sz="1200">
                <a:solidFill>
                  <a:srgbClr val="000000"/>
                </a:solidFill>
              </a:defRPr>
            </a:lvl9pPr>
          </a:lstStyle>
          <a:p>
            <a:endParaRPr/>
          </a:p>
        </p:txBody>
      </p:sp>
      <p:sp>
        <p:nvSpPr>
          <p:cNvPr id="37" name="Google Shape;37;p6"/>
          <p:cNvSpPr txBox="1">
            <a:spLocks noGrp="1"/>
          </p:cNvSpPr>
          <p:nvPr>
            <p:ph type="body" idx="2"/>
          </p:nvPr>
        </p:nvSpPr>
        <p:spPr>
          <a:xfrm>
            <a:off x="4694250" y="928475"/>
            <a:ext cx="3999900" cy="3888300"/>
          </a:xfrm>
          <a:prstGeom prst="rect">
            <a:avLst/>
          </a:prstGeom>
        </p:spPr>
        <p:txBody>
          <a:bodyPr spcFirstLastPara="1" wrap="square" lIns="91425" tIns="91425" rIns="91425" bIns="91425" anchor="t" anchorCtr="0"/>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04800" rtl="0">
              <a:spcBef>
                <a:spcPts val="1600"/>
              </a:spcBef>
              <a:spcAft>
                <a:spcPts val="0"/>
              </a:spcAft>
              <a:buClr>
                <a:srgbClr val="000000"/>
              </a:buClr>
              <a:buSzPts val="1200"/>
              <a:buChar char="○"/>
              <a:defRPr sz="1200">
                <a:solidFill>
                  <a:srgbClr val="000000"/>
                </a:solidFill>
              </a:defRPr>
            </a:lvl2pPr>
            <a:lvl3pPr marL="1371600" lvl="2" indent="-304800" rtl="0">
              <a:spcBef>
                <a:spcPts val="1600"/>
              </a:spcBef>
              <a:spcAft>
                <a:spcPts val="0"/>
              </a:spcAft>
              <a:buClr>
                <a:srgbClr val="000000"/>
              </a:buClr>
              <a:buSzPts val="1200"/>
              <a:buChar char="■"/>
              <a:defRPr sz="1200">
                <a:solidFill>
                  <a:srgbClr val="000000"/>
                </a:solidFill>
              </a:defRPr>
            </a:lvl3pPr>
            <a:lvl4pPr marL="1828800" lvl="3" indent="-304800" rtl="0">
              <a:spcBef>
                <a:spcPts val="1600"/>
              </a:spcBef>
              <a:spcAft>
                <a:spcPts val="0"/>
              </a:spcAft>
              <a:buClr>
                <a:srgbClr val="000000"/>
              </a:buClr>
              <a:buSzPts val="1200"/>
              <a:buChar char="●"/>
              <a:defRPr sz="1200">
                <a:solidFill>
                  <a:srgbClr val="000000"/>
                </a:solidFill>
              </a:defRPr>
            </a:lvl4pPr>
            <a:lvl5pPr marL="2286000" lvl="4" indent="-304800" rtl="0">
              <a:spcBef>
                <a:spcPts val="1600"/>
              </a:spcBef>
              <a:spcAft>
                <a:spcPts val="0"/>
              </a:spcAft>
              <a:buClr>
                <a:srgbClr val="000000"/>
              </a:buClr>
              <a:buSzPts val="1200"/>
              <a:buChar char="○"/>
              <a:defRPr sz="1200">
                <a:solidFill>
                  <a:srgbClr val="000000"/>
                </a:solidFill>
              </a:defRPr>
            </a:lvl5pPr>
            <a:lvl6pPr marL="2743200" lvl="5" indent="-304800" rtl="0">
              <a:spcBef>
                <a:spcPts val="1600"/>
              </a:spcBef>
              <a:spcAft>
                <a:spcPts val="0"/>
              </a:spcAft>
              <a:buClr>
                <a:srgbClr val="000000"/>
              </a:buClr>
              <a:buSzPts val="1200"/>
              <a:buChar char="■"/>
              <a:defRPr sz="1200">
                <a:solidFill>
                  <a:srgbClr val="000000"/>
                </a:solidFill>
              </a:defRPr>
            </a:lvl6pPr>
            <a:lvl7pPr marL="3200400" lvl="6" indent="-304800" rtl="0">
              <a:spcBef>
                <a:spcPts val="1600"/>
              </a:spcBef>
              <a:spcAft>
                <a:spcPts val="0"/>
              </a:spcAft>
              <a:buClr>
                <a:srgbClr val="000000"/>
              </a:buClr>
              <a:buSzPts val="1200"/>
              <a:buChar char="●"/>
              <a:defRPr sz="1200">
                <a:solidFill>
                  <a:srgbClr val="000000"/>
                </a:solidFill>
              </a:defRPr>
            </a:lvl7pPr>
            <a:lvl8pPr marL="3657600" lvl="7" indent="-304800" rtl="0">
              <a:spcBef>
                <a:spcPts val="1600"/>
              </a:spcBef>
              <a:spcAft>
                <a:spcPts val="0"/>
              </a:spcAft>
              <a:buClr>
                <a:srgbClr val="000000"/>
              </a:buClr>
              <a:buSzPts val="1200"/>
              <a:buChar char="○"/>
              <a:defRPr sz="1200">
                <a:solidFill>
                  <a:srgbClr val="000000"/>
                </a:solidFill>
              </a:defRPr>
            </a:lvl8pPr>
            <a:lvl9pPr marL="4114800" lvl="8" indent="-304800" rtl="0">
              <a:spcBef>
                <a:spcPts val="1600"/>
              </a:spcBef>
              <a:spcAft>
                <a:spcPts val="1600"/>
              </a:spcAft>
              <a:buClr>
                <a:srgbClr val="000000"/>
              </a:buClr>
              <a:buSzPts val="1200"/>
              <a:buChar char="■"/>
              <a:defRPr sz="1200">
                <a:solidFill>
                  <a:srgbClr val="000000"/>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mall title and two columns">
  <p:cSld name="TITLE_ONLY_2">
    <p:spTree>
      <p:nvGrpSpPr>
        <p:cNvPr id="1" name="Shape 38"/>
        <p:cNvGrpSpPr/>
        <p:nvPr/>
      </p:nvGrpSpPr>
      <p:grpSpPr>
        <a:xfrm>
          <a:off x="0" y="0"/>
          <a:ext cx="0" cy="0"/>
          <a:chOff x="0" y="0"/>
          <a:chExt cx="0" cy="0"/>
        </a:xfrm>
      </p:grpSpPr>
      <p:sp>
        <p:nvSpPr>
          <p:cNvPr id="39" name="Google Shape;39;p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mall title and body">
  <p:cSld name="TITLE_ONLY_1">
    <p:spTree>
      <p:nvGrpSpPr>
        <p:cNvPr id="1" name="Shape 43"/>
        <p:cNvGrpSpPr/>
        <p:nvPr/>
      </p:nvGrpSpPr>
      <p:grpSpPr>
        <a:xfrm>
          <a:off x="0" y="0"/>
          <a:ext cx="0" cy="0"/>
          <a:chOff x="0" y="0"/>
          <a:chExt cx="0" cy="0"/>
        </a:xfrm>
      </p:grpSpPr>
      <p:sp>
        <p:nvSpPr>
          <p:cNvPr id="44" name="Google Shape;44;p8"/>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Google Shape;46;p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7" name="Google Shape;47;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48" name="Google Shape;48;p8"/>
          <p:cNvSpPr txBox="1">
            <a:spLocks noGrp="1"/>
          </p:cNvSpPr>
          <p:nvPr>
            <p:ph type="body" idx="1"/>
          </p:nvPr>
        </p:nvSpPr>
        <p:spPr>
          <a:xfrm>
            <a:off x="471900" y="928475"/>
            <a:ext cx="8222100" cy="39144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9"/>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54" name="Google Shape;54;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p:nvPr>
        </p:nvSpPr>
        <p:spPr>
          <a:xfrm>
            <a:off x="409725" y="2403300"/>
            <a:ext cx="8222100" cy="933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Android Views &amp; Layouts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Một số thuộc tính của LinearLayout</a:t>
            </a:r>
            <a:endParaRPr/>
          </a:p>
        </p:txBody>
      </p:sp>
      <p:sp>
        <p:nvSpPr>
          <p:cNvPr id="141" name="Google Shape;141;p24"/>
          <p:cNvSpPr txBox="1"/>
          <p:nvPr/>
        </p:nvSpPr>
        <p:spPr>
          <a:xfrm>
            <a:off x="375775" y="1016400"/>
            <a:ext cx="7599300" cy="2888700"/>
          </a:xfrm>
          <a:prstGeom prst="rect">
            <a:avLst/>
          </a:prstGeom>
          <a:noFill/>
          <a:ln>
            <a:noFill/>
          </a:ln>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sz="1800" b="1"/>
              <a:t>Gravity</a:t>
            </a:r>
            <a:r>
              <a:rPr lang="en" sz="1800"/>
              <a:t> được dùng để xác định cách căn lề của các đối tượng trên màn hình.</a:t>
            </a:r>
            <a:endParaRPr sz="1800"/>
          </a:p>
          <a:p>
            <a:pPr marL="914400" lvl="1" indent="-342900" rtl="0">
              <a:spcBef>
                <a:spcPts val="0"/>
              </a:spcBef>
              <a:spcAft>
                <a:spcPts val="0"/>
              </a:spcAft>
              <a:buSzPts val="1800"/>
              <a:buChar char="○"/>
            </a:pPr>
            <a:r>
              <a:rPr lang="en" sz="1800"/>
              <a:t>Mặc định thì các đối tượng sẽ căn lề phía trên, bên trái</a:t>
            </a:r>
            <a:endParaRPr sz="1800"/>
          </a:p>
          <a:p>
            <a:pPr marL="914400" lvl="1" indent="-342900" rtl="0">
              <a:spcBef>
                <a:spcPts val="0"/>
              </a:spcBef>
              <a:spcAft>
                <a:spcPts val="0"/>
              </a:spcAft>
              <a:buSzPts val="1800"/>
              <a:buChar char="○"/>
            </a:pPr>
            <a:r>
              <a:rPr lang="en" sz="1800"/>
              <a:t>Khi cần căn lề, ta dung thuộc tính XML:</a:t>
            </a:r>
            <a:endParaRPr sz="1800"/>
          </a:p>
          <a:p>
            <a:pPr marL="1371600" lvl="2" indent="-342900" rtl="0">
              <a:spcBef>
                <a:spcPts val="0"/>
              </a:spcBef>
              <a:spcAft>
                <a:spcPts val="0"/>
              </a:spcAft>
              <a:buSzPts val="1800"/>
              <a:buChar char="■"/>
            </a:pPr>
            <a:r>
              <a:rPr lang="en" sz="1800" b="1"/>
              <a:t>android:layout_gravity</a:t>
            </a:r>
            <a:r>
              <a:rPr lang="en" sz="1800"/>
              <a:t>=“…”</a:t>
            </a:r>
            <a:endParaRPr sz="1800"/>
          </a:p>
          <a:p>
            <a:pPr marL="1371600" lvl="2" indent="-342900" rtl="0">
              <a:spcBef>
                <a:spcPts val="0"/>
              </a:spcBef>
              <a:spcAft>
                <a:spcPts val="0"/>
              </a:spcAft>
              <a:buSzPts val="1800"/>
              <a:buChar char="■"/>
            </a:pPr>
            <a:r>
              <a:rPr lang="en" sz="1800" b="1"/>
              <a:t>android:gravity</a:t>
            </a:r>
            <a:r>
              <a:rPr lang="en" sz="1800"/>
              <a:t>=“…”</a:t>
            </a:r>
            <a:endParaRPr sz="1800"/>
          </a:p>
          <a:p>
            <a:pPr marL="0" lvl="0" indent="0" rtl="0">
              <a:spcBef>
                <a:spcPts val="0"/>
              </a:spcBef>
              <a:spcAft>
                <a:spcPts val="0"/>
              </a:spcAft>
              <a:buNone/>
            </a:pPr>
            <a:endParaRPr sz="1800"/>
          </a:p>
          <a:p>
            <a:pPr marL="457200" lvl="0" indent="457200">
              <a:spcBef>
                <a:spcPts val="0"/>
              </a:spcBef>
              <a:spcAft>
                <a:spcPts val="0"/>
              </a:spcAft>
              <a:buNone/>
            </a:pPr>
            <a:r>
              <a:rPr lang="en" sz="1800"/>
              <a:t>Giá trị có thể là: left, center, right, top, bottom, vv</a:t>
            </a:r>
            <a:endParaRPr sz="1800"/>
          </a:p>
          <a:p>
            <a:pPr marL="0" lvl="0" indent="0">
              <a:spcBef>
                <a:spcPts val="0"/>
              </a:spcBef>
              <a:spcAft>
                <a:spcPts val="0"/>
              </a:spcAft>
              <a:buNone/>
            </a:pPr>
            <a:endParaRPr sz="1800"/>
          </a:p>
          <a:p>
            <a:pPr marL="0" lvl="0" indent="0" rtl="0">
              <a:spcBef>
                <a:spcPts val="0"/>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Một số thuộc tính của LinearLayout</a:t>
            </a:r>
            <a:endParaRPr/>
          </a:p>
        </p:txBody>
      </p:sp>
      <p:pic>
        <p:nvPicPr>
          <p:cNvPr id="147" name="Google Shape;147;p25"/>
          <p:cNvPicPr preferRelativeResize="0"/>
          <p:nvPr/>
        </p:nvPicPr>
        <p:blipFill>
          <a:blip r:embed="rId3">
            <a:alphaModFix/>
          </a:blip>
          <a:stretch>
            <a:fillRect/>
          </a:stretch>
        </p:blipFill>
        <p:spPr>
          <a:xfrm>
            <a:off x="1577850" y="1578700"/>
            <a:ext cx="5867400" cy="2362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Một số thuộc tính của LinearLayout</a:t>
            </a:r>
            <a:endParaRPr/>
          </a:p>
        </p:txBody>
      </p:sp>
      <p:sp>
        <p:nvSpPr>
          <p:cNvPr id="153" name="Google Shape;153;p26"/>
          <p:cNvSpPr txBox="1"/>
          <p:nvPr/>
        </p:nvSpPr>
        <p:spPr>
          <a:xfrm>
            <a:off x="501050" y="815450"/>
            <a:ext cx="5803800" cy="1732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a:t>Magin &amp; Padding</a:t>
            </a:r>
            <a:endParaRPr sz="1800" b="1"/>
          </a:p>
          <a:p>
            <a:pPr marL="457200" lvl="0" indent="-342900" rtl="0">
              <a:spcBef>
                <a:spcPts val="0"/>
              </a:spcBef>
              <a:spcAft>
                <a:spcPts val="0"/>
              </a:spcAft>
              <a:buSzPts val="1800"/>
              <a:buChar char="●"/>
            </a:pPr>
            <a:r>
              <a:rPr lang="en" sz="1800" b="1"/>
              <a:t>android:layout_margin</a:t>
            </a:r>
            <a:r>
              <a:rPr lang="en" sz="1800"/>
              <a:t>=“..“  : Cách lề bên ngoài</a:t>
            </a:r>
            <a:endParaRPr sz="1800"/>
          </a:p>
          <a:p>
            <a:pPr marL="457200" lvl="0" indent="-342900" rtl="0">
              <a:spcBef>
                <a:spcPts val="0"/>
              </a:spcBef>
              <a:spcAft>
                <a:spcPts val="0"/>
              </a:spcAft>
              <a:buSzPts val="1800"/>
              <a:buChar char="●"/>
            </a:pPr>
            <a:r>
              <a:rPr lang="en" sz="1800" b="1"/>
              <a:t>android:padding</a:t>
            </a:r>
            <a:r>
              <a:rPr lang="en" sz="1800"/>
              <a:t>=“…“ : Cách lề bên trong</a:t>
            </a:r>
            <a:endParaRPr sz="1800"/>
          </a:p>
          <a:p>
            <a:pPr marL="0" lvl="0" indent="0" rtl="0">
              <a:spcBef>
                <a:spcPts val="0"/>
              </a:spcBef>
              <a:spcAft>
                <a:spcPts val="0"/>
              </a:spcAft>
              <a:buNone/>
            </a:pPr>
            <a:endParaRPr sz="1800"/>
          </a:p>
        </p:txBody>
      </p:sp>
      <p:pic>
        <p:nvPicPr>
          <p:cNvPr id="154" name="Google Shape;154;p26"/>
          <p:cNvPicPr preferRelativeResize="0"/>
          <p:nvPr/>
        </p:nvPicPr>
        <p:blipFill>
          <a:blip r:embed="rId3">
            <a:alphaModFix/>
          </a:blip>
          <a:stretch>
            <a:fillRect/>
          </a:stretch>
        </p:blipFill>
        <p:spPr>
          <a:xfrm>
            <a:off x="2503938" y="2171775"/>
            <a:ext cx="4136125" cy="277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Một số thuộc tính của LinearLayout</a:t>
            </a:r>
            <a:endParaRPr/>
          </a:p>
        </p:txBody>
      </p:sp>
      <p:sp>
        <p:nvSpPr>
          <p:cNvPr id="160" name="Google Shape;160;p27"/>
          <p:cNvSpPr txBox="1"/>
          <p:nvPr/>
        </p:nvSpPr>
        <p:spPr>
          <a:xfrm>
            <a:off x="372175" y="1093746"/>
            <a:ext cx="5661211" cy="1732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dirty="0"/>
              <a:t>Padding &amp; Margin</a:t>
            </a:r>
            <a:endParaRPr sz="1800" b="1" dirty="0"/>
          </a:p>
          <a:p>
            <a:pPr marL="457200" lvl="0" indent="-342900" rtl="0">
              <a:spcBef>
                <a:spcPts val="0"/>
              </a:spcBef>
              <a:spcAft>
                <a:spcPts val="0"/>
              </a:spcAft>
              <a:buSzPts val="1800"/>
              <a:buChar char="●"/>
            </a:pPr>
            <a:r>
              <a:rPr lang="en" sz="1800" b="1" dirty="0" err="1"/>
              <a:t>android:padding</a:t>
            </a:r>
            <a:r>
              <a:rPr lang="en" sz="1800" dirty="0"/>
              <a:t>=“…“ : </a:t>
            </a:r>
            <a:r>
              <a:rPr lang="en" sz="1800" dirty="0" err="1"/>
              <a:t>Cách</a:t>
            </a:r>
            <a:r>
              <a:rPr lang="en" sz="1800" dirty="0"/>
              <a:t> </a:t>
            </a:r>
            <a:r>
              <a:rPr lang="en" sz="1800" dirty="0" err="1"/>
              <a:t>lề</a:t>
            </a:r>
            <a:r>
              <a:rPr lang="en" sz="1800" dirty="0"/>
              <a:t> </a:t>
            </a:r>
            <a:r>
              <a:rPr lang="en" sz="1800" dirty="0" err="1"/>
              <a:t>bên</a:t>
            </a:r>
            <a:r>
              <a:rPr lang="en" sz="1800" dirty="0"/>
              <a:t> </a:t>
            </a:r>
            <a:r>
              <a:rPr lang="en" sz="1800" dirty="0" err="1"/>
              <a:t>trong</a:t>
            </a:r>
            <a:r>
              <a:rPr lang="en" sz="1800" dirty="0"/>
              <a:t> view</a:t>
            </a:r>
          </a:p>
          <a:p>
            <a:pPr marL="457200" indent="-342900">
              <a:buSzPts val="1800"/>
              <a:buFont typeface="Arial"/>
              <a:buChar char="●"/>
            </a:pPr>
            <a:r>
              <a:rPr lang="en-GB" sz="1800" b="1" dirty="0" err="1"/>
              <a:t>android:layout_margin</a:t>
            </a:r>
            <a:r>
              <a:rPr lang="en-GB" sz="1800" dirty="0"/>
              <a:t>=“..“  : </a:t>
            </a:r>
            <a:r>
              <a:rPr lang="en-GB" sz="1800" dirty="0" err="1"/>
              <a:t>Cách</a:t>
            </a:r>
            <a:r>
              <a:rPr lang="en-GB" sz="1800" dirty="0"/>
              <a:t> </a:t>
            </a:r>
            <a:r>
              <a:rPr lang="en-GB" sz="1800" dirty="0" err="1"/>
              <a:t>lề</a:t>
            </a:r>
            <a:r>
              <a:rPr lang="en-GB" sz="1800" dirty="0"/>
              <a:t> </a:t>
            </a:r>
            <a:r>
              <a:rPr lang="en-GB" sz="1800" dirty="0" err="1"/>
              <a:t>bên</a:t>
            </a:r>
            <a:r>
              <a:rPr lang="en-GB" sz="1800" dirty="0"/>
              <a:t> </a:t>
            </a:r>
            <a:r>
              <a:rPr lang="en-GB" sz="1800" dirty="0" err="1"/>
              <a:t>ngoài</a:t>
            </a:r>
            <a:r>
              <a:rPr lang="en-GB" sz="1800" dirty="0"/>
              <a:t> view</a:t>
            </a:r>
            <a:endParaRPr sz="1800" dirty="0"/>
          </a:p>
          <a:p>
            <a:pPr marL="0" lvl="0" indent="0" rtl="0">
              <a:spcBef>
                <a:spcPts val="0"/>
              </a:spcBef>
              <a:spcAft>
                <a:spcPts val="0"/>
              </a:spcAft>
              <a:buNone/>
            </a:pPr>
            <a:endParaRPr sz="1800" dirty="0"/>
          </a:p>
        </p:txBody>
      </p:sp>
      <p:pic>
        <p:nvPicPr>
          <p:cNvPr id="161" name="Google Shape;161;p27"/>
          <p:cNvPicPr preferRelativeResize="0"/>
          <p:nvPr/>
        </p:nvPicPr>
        <p:blipFill>
          <a:blip r:embed="rId3">
            <a:alphaModFix/>
          </a:blip>
          <a:stretch>
            <a:fillRect/>
          </a:stretch>
        </p:blipFill>
        <p:spPr>
          <a:xfrm>
            <a:off x="6304850" y="1202916"/>
            <a:ext cx="2466975" cy="356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CC53-2E6B-BC3E-F347-BEE0E5B1188A}"/>
              </a:ext>
            </a:extLst>
          </p:cNvPr>
          <p:cNvSpPr>
            <a:spLocks noGrp="1"/>
          </p:cNvSpPr>
          <p:nvPr>
            <p:ph type="title"/>
          </p:nvPr>
        </p:nvSpPr>
        <p:spPr/>
        <p:txBody>
          <a:bodyPr/>
          <a:lstStyle/>
          <a:p>
            <a:r>
              <a:rPr lang="en-FR" dirty="0"/>
              <a:t>Padding</a:t>
            </a:r>
          </a:p>
        </p:txBody>
      </p:sp>
      <p:sp>
        <p:nvSpPr>
          <p:cNvPr id="3" name="Text Placeholder 2">
            <a:extLst>
              <a:ext uri="{FF2B5EF4-FFF2-40B4-BE49-F238E27FC236}">
                <a16:creationId xmlns:a16="http://schemas.microsoft.com/office/drawing/2014/main" id="{8C2BE919-3CCA-92ED-15E9-87B792463FEF}"/>
              </a:ext>
            </a:extLst>
          </p:cNvPr>
          <p:cNvSpPr>
            <a:spLocks noGrp="1"/>
          </p:cNvSpPr>
          <p:nvPr>
            <p:ph type="body" idx="1"/>
          </p:nvPr>
        </p:nvSpPr>
        <p:spPr/>
        <p:txBody>
          <a:bodyPr/>
          <a:lstStyle/>
          <a:p>
            <a:pPr marL="114300" indent="0">
              <a:buNone/>
            </a:pPr>
            <a:r>
              <a:rPr lang="en-FR" dirty="0"/>
              <a:t>Là khoảng không gian bên trong viền của LinearLayout</a:t>
            </a:r>
          </a:p>
        </p:txBody>
      </p:sp>
      <p:pic>
        <p:nvPicPr>
          <p:cNvPr id="2050" name="Picture 2">
            <a:extLst>
              <a:ext uri="{FF2B5EF4-FFF2-40B4-BE49-F238E27FC236}">
                <a16:creationId xmlns:a16="http://schemas.microsoft.com/office/drawing/2014/main" id="{95B13B45-DDE4-AE5A-2CBD-B12AF99D5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00" y="1906530"/>
            <a:ext cx="8222100" cy="2161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4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CC53-2E6B-BC3E-F347-BEE0E5B1188A}"/>
              </a:ext>
            </a:extLst>
          </p:cNvPr>
          <p:cNvSpPr>
            <a:spLocks noGrp="1"/>
          </p:cNvSpPr>
          <p:nvPr>
            <p:ph type="title"/>
          </p:nvPr>
        </p:nvSpPr>
        <p:spPr/>
        <p:txBody>
          <a:bodyPr/>
          <a:lstStyle/>
          <a:p>
            <a:r>
              <a:rPr lang="en-FR" dirty="0"/>
              <a:t>Padding</a:t>
            </a:r>
          </a:p>
        </p:txBody>
      </p:sp>
      <p:sp>
        <p:nvSpPr>
          <p:cNvPr id="3" name="Text Placeholder 2">
            <a:extLst>
              <a:ext uri="{FF2B5EF4-FFF2-40B4-BE49-F238E27FC236}">
                <a16:creationId xmlns:a16="http://schemas.microsoft.com/office/drawing/2014/main" id="{8C2BE919-3CCA-92ED-15E9-87B792463FEF}"/>
              </a:ext>
            </a:extLst>
          </p:cNvPr>
          <p:cNvSpPr>
            <a:spLocks noGrp="1"/>
          </p:cNvSpPr>
          <p:nvPr>
            <p:ph type="body" idx="1"/>
          </p:nvPr>
        </p:nvSpPr>
        <p:spPr/>
        <p:txBody>
          <a:bodyPr/>
          <a:lstStyle/>
          <a:p>
            <a:pPr marL="114300" indent="0">
              <a:buNone/>
            </a:pPr>
            <a:r>
              <a:rPr lang="en-FR" dirty="0"/>
              <a:t>Là khoảng không gian bên trong viền của LinearLayout</a:t>
            </a:r>
          </a:p>
        </p:txBody>
      </p:sp>
      <p:pic>
        <p:nvPicPr>
          <p:cNvPr id="4098" name="Picture 2">
            <a:extLst>
              <a:ext uri="{FF2B5EF4-FFF2-40B4-BE49-F238E27FC236}">
                <a16:creationId xmlns:a16="http://schemas.microsoft.com/office/drawing/2014/main" id="{C8BC9521-B38E-75EA-458A-23714A44D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77" y="1578208"/>
            <a:ext cx="7243638" cy="3264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133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CC53-2E6B-BC3E-F347-BEE0E5B1188A}"/>
              </a:ext>
            </a:extLst>
          </p:cNvPr>
          <p:cNvSpPr>
            <a:spLocks noGrp="1"/>
          </p:cNvSpPr>
          <p:nvPr>
            <p:ph type="title"/>
          </p:nvPr>
        </p:nvSpPr>
        <p:spPr/>
        <p:txBody>
          <a:bodyPr/>
          <a:lstStyle/>
          <a:p>
            <a:r>
              <a:rPr lang="en-FR" dirty="0"/>
              <a:t>Margins</a:t>
            </a:r>
          </a:p>
        </p:txBody>
      </p:sp>
      <p:sp>
        <p:nvSpPr>
          <p:cNvPr id="3" name="Text Placeholder 2">
            <a:extLst>
              <a:ext uri="{FF2B5EF4-FFF2-40B4-BE49-F238E27FC236}">
                <a16:creationId xmlns:a16="http://schemas.microsoft.com/office/drawing/2014/main" id="{8C2BE919-3CCA-92ED-15E9-87B792463FEF}"/>
              </a:ext>
            </a:extLst>
          </p:cNvPr>
          <p:cNvSpPr>
            <a:spLocks noGrp="1"/>
          </p:cNvSpPr>
          <p:nvPr>
            <p:ph type="body" idx="1"/>
          </p:nvPr>
        </p:nvSpPr>
        <p:spPr/>
        <p:txBody>
          <a:bodyPr/>
          <a:lstStyle/>
          <a:p>
            <a:pPr marL="114300" indent="0">
              <a:buNone/>
            </a:pPr>
            <a:r>
              <a:rPr lang="en-GB" dirty="0" err="1"/>
              <a:t>Thiết</a:t>
            </a:r>
            <a:r>
              <a:rPr lang="en-GB" dirty="0"/>
              <a:t> </a:t>
            </a:r>
            <a:r>
              <a:rPr lang="en-GB" dirty="0" err="1"/>
              <a:t>lập</a:t>
            </a:r>
            <a:r>
              <a:rPr lang="en-GB" dirty="0"/>
              <a:t> </a:t>
            </a:r>
            <a:r>
              <a:rPr lang="en-GB" dirty="0" err="1"/>
              <a:t>khoảng</a:t>
            </a:r>
            <a:r>
              <a:rPr lang="en-GB" dirty="0"/>
              <a:t> </a:t>
            </a:r>
            <a:r>
              <a:rPr lang="en-GB" dirty="0" err="1"/>
              <a:t>không</a:t>
            </a:r>
            <a:r>
              <a:rPr lang="en-GB" dirty="0"/>
              <a:t> </a:t>
            </a:r>
            <a:r>
              <a:rPr lang="en-GB" dirty="0" err="1"/>
              <a:t>gian</a:t>
            </a:r>
            <a:r>
              <a:rPr lang="en-GB" dirty="0"/>
              <a:t> </a:t>
            </a:r>
            <a:r>
              <a:rPr lang="en-GB" dirty="0" err="1"/>
              <a:t>giữa</a:t>
            </a:r>
            <a:r>
              <a:rPr lang="en-GB" dirty="0"/>
              <a:t> </a:t>
            </a:r>
            <a:r>
              <a:rPr lang="en-GB" dirty="0" err="1"/>
              <a:t>các</a:t>
            </a:r>
            <a:r>
              <a:rPr lang="en-GB" dirty="0"/>
              <a:t> View con </a:t>
            </a:r>
            <a:r>
              <a:rPr lang="en-GB" dirty="0" err="1"/>
              <a:t>của</a:t>
            </a:r>
            <a:r>
              <a:rPr lang="en-GB" dirty="0"/>
              <a:t> </a:t>
            </a:r>
            <a:r>
              <a:rPr lang="en-GB" dirty="0" err="1"/>
              <a:t>Viewgroup</a:t>
            </a:r>
            <a:endParaRPr lang="en-FR" dirty="0"/>
          </a:p>
        </p:txBody>
      </p:sp>
      <p:pic>
        <p:nvPicPr>
          <p:cNvPr id="5122" name="Picture 2">
            <a:extLst>
              <a:ext uri="{FF2B5EF4-FFF2-40B4-BE49-F238E27FC236}">
                <a16:creationId xmlns:a16="http://schemas.microsoft.com/office/drawing/2014/main" id="{C247B9F3-DD1F-A530-5D07-EC1DC1A80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799" y="1570314"/>
            <a:ext cx="7622302" cy="327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419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Mục lục</a:t>
            </a:r>
            <a:endParaRPr/>
          </a:p>
        </p:txBody>
      </p:sp>
      <p:sp>
        <p:nvSpPr>
          <p:cNvPr id="167" name="Google Shape;167;p28"/>
          <p:cNvSpPr txBox="1">
            <a:spLocks noGrp="1"/>
          </p:cNvSpPr>
          <p:nvPr>
            <p:ph type="body" idx="1"/>
          </p:nvPr>
        </p:nvSpPr>
        <p:spPr>
          <a:xfrm>
            <a:off x="471900" y="928475"/>
            <a:ext cx="8222100" cy="3914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dirty="0"/>
              <a:t>Views &amp; Layouts</a:t>
            </a:r>
            <a:endParaRPr dirty="0"/>
          </a:p>
          <a:p>
            <a:pPr marL="914400" marR="0" lvl="1" indent="-317500" algn="l" rtl="0">
              <a:lnSpc>
                <a:spcPct val="115000"/>
              </a:lnSpc>
              <a:spcBef>
                <a:spcPts val="0"/>
              </a:spcBef>
              <a:spcAft>
                <a:spcPts val="0"/>
              </a:spcAft>
              <a:buSzPts val="1400"/>
              <a:buChar char="○"/>
            </a:pPr>
            <a:r>
              <a:rPr lang="en" dirty="0" err="1"/>
              <a:t>LinearLayouts</a:t>
            </a:r>
            <a:endParaRPr dirty="0"/>
          </a:p>
          <a:p>
            <a:pPr marL="914400" marR="0" lvl="1" indent="-317500" algn="l" rtl="0">
              <a:lnSpc>
                <a:spcPct val="115000"/>
              </a:lnSpc>
              <a:spcBef>
                <a:spcPts val="0"/>
              </a:spcBef>
              <a:spcAft>
                <a:spcPts val="0"/>
              </a:spcAft>
              <a:buSzPts val="1400"/>
              <a:buChar char="○"/>
            </a:pPr>
            <a:r>
              <a:rPr lang="en" b="1" dirty="0" err="1"/>
              <a:t>RelativeLayouts</a:t>
            </a:r>
            <a:endParaRPr b="1" dirty="0"/>
          </a:p>
          <a:p>
            <a:pPr marL="914400" marR="0" lvl="1" indent="-317500" algn="l" rtl="0">
              <a:lnSpc>
                <a:spcPct val="115000"/>
              </a:lnSpc>
              <a:spcBef>
                <a:spcPts val="0"/>
              </a:spcBef>
              <a:spcAft>
                <a:spcPts val="0"/>
              </a:spcAft>
              <a:buSzPts val="1400"/>
              <a:buChar char="○"/>
            </a:pPr>
            <a:r>
              <a:rPr lang="en" dirty="0" err="1"/>
              <a:t>AbsoluteLayouts</a:t>
            </a:r>
            <a:endParaRPr dirty="0"/>
          </a:p>
          <a:p>
            <a:pPr marL="914400" marR="0" lvl="1" indent="-317500" algn="l" rtl="0">
              <a:lnSpc>
                <a:spcPct val="115000"/>
              </a:lnSpc>
              <a:spcBef>
                <a:spcPts val="0"/>
              </a:spcBef>
              <a:spcAft>
                <a:spcPts val="0"/>
              </a:spcAft>
              <a:buSzPts val="1400"/>
              <a:buChar char="○"/>
            </a:pPr>
            <a:r>
              <a:rPr lang="en" dirty="0" err="1"/>
              <a:t>TableLayouts</a:t>
            </a:r>
            <a:endParaRPr dirty="0"/>
          </a:p>
          <a:p>
            <a:pPr marL="914400" marR="0" lvl="1" indent="-317500" algn="l" rtl="0">
              <a:lnSpc>
                <a:spcPct val="115000"/>
              </a:lnSpc>
              <a:spcBef>
                <a:spcPts val="0"/>
              </a:spcBef>
              <a:spcAft>
                <a:spcPts val="0"/>
              </a:spcAft>
              <a:buSzPts val="1400"/>
              <a:buChar char="○"/>
            </a:pPr>
            <a:r>
              <a:rPr lang="en-GB" dirty="0" err="1"/>
              <a:t>ConstraintLayouts</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RelativeLayouts</a:t>
            </a:r>
            <a:endParaRPr/>
          </a:p>
        </p:txBody>
      </p:sp>
      <p:sp>
        <p:nvSpPr>
          <p:cNvPr id="173" name="Google Shape;173;p29"/>
          <p:cNvSpPr txBox="1"/>
          <p:nvPr/>
        </p:nvSpPr>
        <p:spPr>
          <a:xfrm>
            <a:off x="278425" y="962725"/>
            <a:ext cx="5608800" cy="3936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b="1" dirty="0">
                <a:solidFill>
                  <a:srgbClr val="9900FF"/>
                </a:solidFill>
                <a:latin typeface="Courier New"/>
                <a:ea typeface="Courier New"/>
                <a:cs typeface="Courier New"/>
                <a:sym typeface="Courier New"/>
              </a:rPr>
              <a:t>&lt;</a:t>
            </a:r>
            <a:r>
              <a:rPr lang="en" sz="1000" b="1" dirty="0" err="1">
                <a:solidFill>
                  <a:srgbClr val="9900FF"/>
                </a:solidFill>
                <a:latin typeface="Courier New"/>
                <a:ea typeface="Courier New"/>
                <a:cs typeface="Courier New"/>
                <a:sym typeface="Courier New"/>
              </a:rPr>
              <a:t>RelativeLayout</a:t>
            </a:r>
            <a:r>
              <a:rPr lang="en" sz="1000" b="1" dirty="0">
                <a:solidFill>
                  <a:schemeClr val="accent2"/>
                </a:solidFill>
                <a:latin typeface="Courier New"/>
                <a:ea typeface="Courier New"/>
                <a:cs typeface="Courier New"/>
                <a:sym typeface="Courier New"/>
              </a:rPr>
              <a:t> </a:t>
            </a:r>
            <a:r>
              <a:rPr lang="en" sz="1000" b="1" dirty="0" err="1">
                <a:solidFill>
                  <a:schemeClr val="accent2"/>
                </a:solidFill>
                <a:latin typeface="Courier New"/>
                <a:ea typeface="Courier New"/>
                <a:cs typeface="Courier New"/>
                <a:sym typeface="Courier New"/>
              </a:rPr>
              <a:t>xmlns:android</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"http://</a:t>
            </a:r>
            <a:r>
              <a:rPr lang="en" sz="1000" b="1" dirty="0" err="1">
                <a:solidFill>
                  <a:schemeClr val="accent2"/>
                </a:solidFill>
                <a:latin typeface="Courier New"/>
                <a:ea typeface="Courier New"/>
                <a:cs typeface="Courier New"/>
                <a:sym typeface="Courier New"/>
              </a:rPr>
              <a:t>schemas.android.com</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apk</a:t>
            </a:r>
            <a:r>
              <a:rPr lang="en" sz="1000" b="1" dirty="0">
                <a:solidFill>
                  <a:schemeClr val="accent2"/>
                </a:solidFill>
                <a:latin typeface="Courier New"/>
                <a:ea typeface="Courier New"/>
                <a:cs typeface="Courier New"/>
                <a:sym typeface="Courier New"/>
              </a:rPr>
              <a:t>/res/android"</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android:layout_width</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fill_parent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android:layout_height</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fill_parent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&gt;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a:solidFill>
                  <a:srgbClr val="9900FF"/>
                </a:solidFill>
                <a:latin typeface="Courier New"/>
                <a:ea typeface="Courier New"/>
                <a:cs typeface="Courier New"/>
                <a:sym typeface="Courier New"/>
              </a:rPr>
              <a:t>&lt;</a:t>
            </a:r>
            <a:r>
              <a:rPr lang="en" sz="1000" b="1" dirty="0" err="1">
                <a:solidFill>
                  <a:srgbClr val="9900FF"/>
                </a:solidFill>
                <a:latin typeface="Courier New"/>
                <a:ea typeface="Courier New"/>
                <a:cs typeface="Courier New"/>
                <a:sym typeface="Courier New"/>
              </a:rPr>
              <a:t>TextView</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android:id</a:t>
            </a:r>
            <a:r>
              <a:rPr lang="en" sz="1000" b="1" dirty="0">
                <a:solidFill>
                  <a:schemeClr val="accent2"/>
                </a:solidFill>
                <a:latin typeface="Courier New"/>
                <a:ea typeface="Courier New"/>
                <a:cs typeface="Courier New"/>
                <a:sym typeface="Courier New"/>
              </a:rPr>
              <a:t>="@+id/EL01"</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android:layout_width</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wrap_content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android:layout_height</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wrap_content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android:text</a:t>
            </a:r>
            <a:r>
              <a:rPr lang="en" sz="1000" b="1" dirty="0">
                <a:solidFill>
                  <a:schemeClr val="accent2"/>
                </a:solidFill>
                <a:latin typeface="Courier New"/>
                <a:ea typeface="Courier New"/>
                <a:cs typeface="Courier New"/>
                <a:sym typeface="Courier New"/>
              </a:rPr>
              <a:t>="Element One"</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/&gt;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a:solidFill>
                  <a:srgbClr val="9900FF"/>
                </a:solidFill>
                <a:latin typeface="Courier New"/>
                <a:ea typeface="Courier New"/>
                <a:cs typeface="Courier New"/>
                <a:sym typeface="Courier New"/>
              </a:rPr>
              <a:t>&lt;</a:t>
            </a:r>
            <a:r>
              <a:rPr lang="en" sz="1000" b="1" dirty="0" err="1">
                <a:solidFill>
                  <a:srgbClr val="9900FF"/>
                </a:solidFill>
                <a:latin typeface="Courier New"/>
                <a:ea typeface="Courier New"/>
                <a:cs typeface="Courier New"/>
                <a:sym typeface="Courier New"/>
              </a:rPr>
              <a:t>TextView</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android:id</a:t>
            </a:r>
            <a:r>
              <a:rPr lang="en" sz="1000" b="1" dirty="0">
                <a:solidFill>
                  <a:schemeClr val="accent2"/>
                </a:solidFill>
                <a:latin typeface="Courier New"/>
                <a:ea typeface="Courier New"/>
                <a:cs typeface="Courier New"/>
                <a:sym typeface="Courier New"/>
              </a:rPr>
              <a:t>="@+id/EL02"</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android:layout_width</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wrap_content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android:layout_height</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wrap_content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a:solidFill>
                  <a:srgbClr val="0000FF"/>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android:text</a:t>
            </a:r>
            <a:r>
              <a:rPr lang="en" sz="1000" b="1" dirty="0">
                <a:solidFill>
                  <a:schemeClr val="accent2"/>
                </a:solidFill>
                <a:latin typeface="Courier New"/>
                <a:ea typeface="Courier New"/>
                <a:cs typeface="Courier New"/>
                <a:sym typeface="Courier New"/>
              </a:rPr>
              <a:t>="Element Two"</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android:layout_below</a:t>
            </a:r>
            <a:r>
              <a:rPr lang="en" sz="1000" b="1" dirty="0">
                <a:solidFill>
                  <a:schemeClr val="accent2"/>
                </a:solidFill>
                <a:latin typeface="Courier New"/>
                <a:ea typeface="Courier New"/>
                <a:cs typeface="Courier New"/>
                <a:sym typeface="Courier New"/>
              </a:rPr>
              <a:t>="@id/EL01"</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/&gt;</a:t>
            </a:r>
            <a:br>
              <a:rPr lang="en" sz="1000" b="1" dirty="0">
                <a:solidFill>
                  <a:schemeClr val="accent2"/>
                </a:solidFill>
                <a:latin typeface="Courier New"/>
                <a:ea typeface="Courier New"/>
                <a:cs typeface="Courier New"/>
                <a:sym typeface="Courier New"/>
              </a:rPr>
            </a:br>
            <a:r>
              <a:rPr lang="en" sz="1000" b="1" dirty="0">
                <a:solidFill>
                  <a:srgbClr val="9900FF"/>
                </a:solidFill>
                <a:latin typeface="Courier New"/>
                <a:ea typeface="Courier New"/>
                <a:cs typeface="Courier New"/>
                <a:sym typeface="Courier New"/>
              </a:rPr>
              <a:t>    &lt;</a:t>
            </a:r>
            <a:r>
              <a:rPr lang="en" sz="1000" b="1" dirty="0" err="1">
                <a:solidFill>
                  <a:srgbClr val="9900FF"/>
                </a:solidFill>
                <a:latin typeface="Courier New"/>
                <a:ea typeface="Courier New"/>
                <a:cs typeface="Courier New"/>
                <a:sym typeface="Courier New"/>
              </a:rPr>
              <a:t>TextView</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android:layout_width</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wrap_content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android:layout_height</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wrap_content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android:text</a:t>
            </a:r>
            <a:r>
              <a:rPr lang="en" sz="1000" b="1" dirty="0">
                <a:solidFill>
                  <a:schemeClr val="accent2"/>
                </a:solidFill>
                <a:latin typeface="Courier New"/>
                <a:ea typeface="Courier New"/>
                <a:cs typeface="Courier New"/>
                <a:sym typeface="Courier New"/>
              </a:rPr>
              <a:t>="Element Three"</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android:layout_toRightOf</a:t>
            </a:r>
            <a:r>
              <a:rPr lang="en" sz="1000" b="1" dirty="0">
                <a:solidFill>
                  <a:schemeClr val="accent2"/>
                </a:solidFill>
                <a:latin typeface="Courier New"/>
                <a:ea typeface="Courier New"/>
                <a:cs typeface="Courier New"/>
                <a:sym typeface="Courier New"/>
              </a:rPr>
              <a:t>="@id/EL02"</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/&gt;</a:t>
            </a:r>
            <a:br>
              <a:rPr lang="en" sz="1000" b="1" dirty="0">
                <a:solidFill>
                  <a:schemeClr val="accent2"/>
                </a:solidFill>
                <a:latin typeface="Courier New"/>
                <a:ea typeface="Courier New"/>
                <a:cs typeface="Courier New"/>
                <a:sym typeface="Courier New"/>
              </a:rPr>
            </a:br>
            <a:r>
              <a:rPr lang="en" sz="1000" b="1" dirty="0">
                <a:solidFill>
                  <a:srgbClr val="9900FF"/>
                </a:solidFill>
                <a:latin typeface="Courier New"/>
                <a:ea typeface="Courier New"/>
                <a:cs typeface="Courier New"/>
                <a:sym typeface="Courier New"/>
              </a:rPr>
              <a:t>&lt;/</a:t>
            </a:r>
            <a:r>
              <a:rPr lang="en" sz="1000" b="1" dirty="0" err="1">
                <a:solidFill>
                  <a:srgbClr val="9900FF"/>
                </a:solidFill>
                <a:latin typeface="Courier New"/>
                <a:ea typeface="Courier New"/>
                <a:cs typeface="Courier New"/>
                <a:sym typeface="Courier New"/>
              </a:rPr>
              <a:t>RelativeLayout</a:t>
            </a:r>
            <a:r>
              <a:rPr lang="en" sz="1000" b="1" dirty="0">
                <a:solidFill>
                  <a:srgbClr val="9900FF"/>
                </a:solidFill>
                <a:latin typeface="Courier New"/>
                <a:ea typeface="Courier New"/>
                <a:cs typeface="Courier New"/>
                <a:sym typeface="Courier New"/>
              </a:rPr>
              <a:t>&gt;</a:t>
            </a:r>
            <a:endParaRPr sz="1000" b="1" dirty="0">
              <a:solidFill>
                <a:srgbClr val="9900FF"/>
              </a:solidFill>
              <a:latin typeface="Courier New"/>
              <a:ea typeface="Courier New"/>
              <a:cs typeface="Courier New"/>
              <a:sym typeface="Courier New"/>
            </a:endParaRPr>
          </a:p>
          <a:p>
            <a:pPr marL="0" lvl="0" indent="0" rtl="0">
              <a:spcBef>
                <a:spcPts val="0"/>
              </a:spcBef>
              <a:spcAft>
                <a:spcPts val="0"/>
              </a:spcAft>
              <a:buNone/>
            </a:pPr>
            <a:endParaRPr sz="1000" b="1" dirty="0">
              <a:solidFill>
                <a:schemeClr val="accent2"/>
              </a:solidFill>
              <a:latin typeface="Courier New"/>
              <a:ea typeface="Courier New"/>
              <a:cs typeface="Courier New"/>
              <a:sym typeface="Courier New"/>
            </a:endParaRPr>
          </a:p>
          <a:p>
            <a:pPr marL="0" lvl="0" indent="0" rtl="0">
              <a:spcBef>
                <a:spcPts val="0"/>
              </a:spcBef>
              <a:spcAft>
                <a:spcPts val="0"/>
              </a:spcAft>
              <a:buNone/>
            </a:pPr>
            <a:endParaRPr sz="1000" b="1" dirty="0">
              <a:solidFill>
                <a:schemeClr val="accent2"/>
              </a:solidFill>
              <a:latin typeface="Courier New"/>
              <a:ea typeface="Courier New"/>
              <a:cs typeface="Courier New"/>
              <a:sym typeface="Courier New"/>
            </a:endParaRPr>
          </a:p>
        </p:txBody>
      </p:sp>
      <p:pic>
        <p:nvPicPr>
          <p:cNvPr id="174" name="Google Shape;174;p29"/>
          <p:cNvPicPr preferRelativeResize="0"/>
          <p:nvPr/>
        </p:nvPicPr>
        <p:blipFill>
          <a:blip r:embed="rId3">
            <a:alphaModFix/>
          </a:blip>
          <a:stretch>
            <a:fillRect/>
          </a:stretch>
        </p:blipFill>
        <p:spPr>
          <a:xfrm>
            <a:off x="4007625" y="962724"/>
            <a:ext cx="2440050" cy="3705538"/>
          </a:xfrm>
          <a:prstGeom prst="rect">
            <a:avLst/>
          </a:prstGeom>
          <a:noFill/>
          <a:ln>
            <a:noFill/>
          </a:ln>
        </p:spPr>
      </p:pic>
      <p:pic>
        <p:nvPicPr>
          <p:cNvPr id="175" name="Google Shape;175;p29"/>
          <p:cNvPicPr preferRelativeResize="0"/>
          <p:nvPr/>
        </p:nvPicPr>
        <p:blipFill>
          <a:blip r:embed="rId4">
            <a:alphaModFix/>
          </a:blip>
          <a:stretch>
            <a:fillRect/>
          </a:stretch>
        </p:blipFill>
        <p:spPr>
          <a:xfrm>
            <a:off x="6447675" y="962725"/>
            <a:ext cx="2582675" cy="854825"/>
          </a:xfrm>
          <a:prstGeom prst="rect">
            <a:avLst/>
          </a:prstGeom>
          <a:noFill/>
          <a:ln>
            <a:noFill/>
          </a:ln>
        </p:spPr>
      </p:pic>
      <p:sp>
        <p:nvSpPr>
          <p:cNvPr id="176" name="Google Shape;176;p29"/>
          <p:cNvSpPr txBox="1"/>
          <p:nvPr/>
        </p:nvSpPr>
        <p:spPr>
          <a:xfrm>
            <a:off x="6447675" y="1530975"/>
            <a:ext cx="2814900" cy="759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t>android:text="Element Three“</a:t>
            </a:r>
            <a:endParaRPr sz="1000"/>
          </a:p>
          <a:p>
            <a:pPr marL="0" lvl="0" indent="0" rtl="0">
              <a:spcBef>
                <a:spcPts val="0"/>
              </a:spcBef>
              <a:spcAft>
                <a:spcPts val="0"/>
              </a:spcAft>
              <a:buNone/>
            </a:pPr>
            <a:r>
              <a:rPr lang="en" sz="1000"/>
              <a:t>android:layout_toRightOf="@id/EL02"</a:t>
            </a:r>
            <a:endParaRPr sz="1000"/>
          </a:p>
          <a:p>
            <a:pPr marL="0" lvl="0" indent="0" rtl="0">
              <a:spcBef>
                <a:spcPts val="0"/>
              </a:spcBef>
              <a:spcAft>
                <a:spcPts val="0"/>
              </a:spcAft>
              <a:buNone/>
            </a:pPr>
            <a:r>
              <a:rPr lang="en" sz="1000"/>
              <a:t>android:layout_below="@id/EL01"</a:t>
            </a:r>
            <a:endParaRPr sz="1000"/>
          </a:p>
          <a:p>
            <a:pPr marL="0" lvl="0" indent="0" rtl="0">
              <a:spcBef>
                <a:spcPts val="0"/>
              </a:spcBef>
              <a:spcAft>
                <a:spcPts val="0"/>
              </a:spcAft>
              <a:buNone/>
            </a:pPr>
            <a:endParaRPr sz="1000"/>
          </a:p>
        </p:txBody>
      </p:sp>
      <p:pic>
        <p:nvPicPr>
          <p:cNvPr id="177" name="Google Shape;177;p29"/>
          <p:cNvPicPr preferRelativeResize="0"/>
          <p:nvPr/>
        </p:nvPicPr>
        <p:blipFill>
          <a:blip r:embed="rId5">
            <a:alphaModFix/>
          </a:blip>
          <a:stretch>
            <a:fillRect/>
          </a:stretch>
        </p:blipFill>
        <p:spPr>
          <a:xfrm>
            <a:off x="6447675" y="2269975"/>
            <a:ext cx="2582675" cy="1178230"/>
          </a:xfrm>
          <a:prstGeom prst="rect">
            <a:avLst/>
          </a:prstGeom>
          <a:noFill/>
          <a:ln>
            <a:noFill/>
          </a:ln>
        </p:spPr>
      </p:pic>
      <p:sp>
        <p:nvSpPr>
          <p:cNvPr id="178" name="Google Shape;178;p29"/>
          <p:cNvSpPr txBox="1"/>
          <p:nvPr/>
        </p:nvSpPr>
        <p:spPr>
          <a:xfrm>
            <a:off x="6447663" y="3362400"/>
            <a:ext cx="2439900" cy="960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dirty="0" err="1"/>
              <a:t>android:text</a:t>
            </a:r>
            <a:r>
              <a:rPr lang="en" sz="1000" dirty="0"/>
              <a:t>="Element Three“</a:t>
            </a:r>
            <a:endParaRPr sz="1000" dirty="0"/>
          </a:p>
          <a:p>
            <a:pPr marL="0" lvl="0" indent="0" rtl="0">
              <a:spcBef>
                <a:spcPts val="0"/>
              </a:spcBef>
              <a:spcAft>
                <a:spcPts val="0"/>
              </a:spcAft>
              <a:buNone/>
            </a:pPr>
            <a:r>
              <a:rPr lang="en" sz="1000" dirty="0" err="1"/>
              <a:t>android:layout_toRightOf</a:t>
            </a:r>
            <a:r>
              <a:rPr lang="en" sz="1000" dirty="0"/>
              <a:t>="@id/EL02"</a:t>
            </a:r>
            <a:endParaRPr sz="1000" dirty="0"/>
          </a:p>
          <a:p>
            <a:pPr marL="0" lvl="0" indent="0" rtl="0">
              <a:spcBef>
                <a:spcPts val="0"/>
              </a:spcBef>
              <a:spcAft>
                <a:spcPts val="0"/>
              </a:spcAft>
              <a:buNone/>
            </a:pPr>
            <a:r>
              <a:rPr lang="en" sz="1000" dirty="0" err="1"/>
              <a:t>android:layout_below</a:t>
            </a:r>
            <a:r>
              <a:rPr lang="en" sz="1000" dirty="0"/>
              <a:t>="@id/EL02"</a:t>
            </a:r>
            <a:endParaRPr sz="1000" dirty="0"/>
          </a:p>
          <a:p>
            <a:pPr marL="0" lvl="0" indent="0" rtl="0">
              <a:spcBef>
                <a:spcPts val="0"/>
              </a:spcBef>
              <a:spcAft>
                <a:spcPts val="0"/>
              </a:spcAft>
              <a:buNone/>
            </a:pPr>
            <a:endParaRPr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RelativeLayouts</a:t>
            </a:r>
            <a:endParaRPr/>
          </a:p>
        </p:txBody>
      </p:sp>
      <p:graphicFrame>
        <p:nvGraphicFramePr>
          <p:cNvPr id="184" name="Google Shape;184;p30"/>
          <p:cNvGraphicFramePr/>
          <p:nvPr>
            <p:extLst>
              <p:ext uri="{D42A27DB-BD31-4B8C-83A1-F6EECF244321}">
                <p14:modId xmlns:p14="http://schemas.microsoft.com/office/powerpoint/2010/main" val="2163851382"/>
              </p:ext>
            </p:extLst>
          </p:nvPr>
        </p:nvGraphicFramePr>
        <p:xfrm>
          <a:off x="732400" y="1114350"/>
          <a:ext cx="7521000" cy="3638550"/>
        </p:xfrm>
        <a:graphic>
          <a:graphicData uri="http://schemas.openxmlformats.org/drawingml/2006/table">
            <a:tbl>
              <a:tblPr firstRow="1">
                <a:tableStyleId>{3C2FFA5D-87B4-456A-9821-1D502468CF0F}</a:tableStyleId>
              </a:tblPr>
              <a:tblGrid>
                <a:gridCol w="2818150">
                  <a:extLst>
                    <a:ext uri="{9D8B030D-6E8A-4147-A177-3AD203B41FA5}">
                      <a16:colId xmlns:a16="http://schemas.microsoft.com/office/drawing/2014/main" val="20000"/>
                    </a:ext>
                  </a:extLst>
                </a:gridCol>
                <a:gridCol w="4702850">
                  <a:extLst>
                    <a:ext uri="{9D8B030D-6E8A-4147-A177-3AD203B41FA5}">
                      <a16:colId xmlns:a16="http://schemas.microsoft.com/office/drawing/2014/main" val="20001"/>
                    </a:ext>
                  </a:extLst>
                </a:gridCol>
              </a:tblGrid>
              <a:tr h="428625">
                <a:tc>
                  <a:txBody>
                    <a:bodyPr/>
                    <a:lstStyle/>
                    <a:p>
                      <a:pPr marL="0" lvl="0" indent="0" rtl="0">
                        <a:spcBef>
                          <a:spcPts val="0"/>
                        </a:spcBef>
                        <a:spcAft>
                          <a:spcPts val="0"/>
                        </a:spcAft>
                        <a:buNone/>
                      </a:pPr>
                      <a:r>
                        <a:rPr lang="en" sz="1200" b="1" dirty="0" err="1">
                          <a:solidFill>
                            <a:srgbClr val="FFFFFF"/>
                          </a:solidFill>
                        </a:rPr>
                        <a:t>Tên</a:t>
                      </a:r>
                      <a:r>
                        <a:rPr lang="en" sz="1200" b="1" dirty="0">
                          <a:solidFill>
                            <a:srgbClr val="FFFFFF"/>
                          </a:solidFill>
                        </a:rPr>
                        <a:t> </a:t>
                      </a:r>
                      <a:r>
                        <a:rPr lang="en" sz="1200" b="1" dirty="0" err="1">
                          <a:solidFill>
                            <a:srgbClr val="FFFFFF"/>
                          </a:solidFill>
                        </a:rPr>
                        <a:t>thuộc</a:t>
                      </a:r>
                      <a:r>
                        <a:rPr lang="en" sz="1200" b="1" dirty="0">
                          <a:solidFill>
                            <a:srgbClr val="FFFFFF"/>
                          </a:solidFill>
                        </a:rPr>
                        <a:t> </a:t>
                      </a:r>
                      <a:r>
                        <a:rPr lang="en" sz="1200" b="1" dirty="0" err="1">
                          <a:solidFill>
                            <a:srgbClr val="FFFFFF"/>
                          </a:solidFill>
                        </a:rPr>
                        <a:t>tính</a:t>
                      </a:r>
                      <a:endParaRPr sz="1200" b="1" dirty="0">
                        <a:solidFill>
                          <a:srgbClr val="FFFFFF"/>
                        </a:solidFill>
                      </a:endParaRPr>
                    </a:p>
                  </a:txBody>
                  <a:tcPr marL="91425" marR="91425" marT="91425" marB="91425"/>
                </a:tc>
                <a:tc>
                  <a:txBody>
                    <a:bodyPr/>
                    <a:lstStyle/>
                    <a:p>
                      <a:pPr marL="0" lvl="0" indent="0" rtl="0">
                        <a:spcBef>
                          <a:spcPts val="0"/>
                        </a:spcBef>
                        <a:spcAft>
                          <a:spcPts val="0"/>
                        </a:spcAft>
                        <a:buNone/>
                      </a:pPr>
                      <a:r>
                        <a:rPr lang="en" sz="1200" b="1" dirty="0" err="1">
                          <a:solidFill>
                            <a:srgbClr val="FFFFFF"/>
                          </a:solidFill>
                        </a:rPr>
                        <a:t>Mô</a:t>
                      </a:r>
                      <a:r>
                        <a:rPr lang="en" sz="1200" b="1" dirty="0">
                          <a:solidFill>
                            <a:srgbClr val="FFFFFF"/>
                          </a:solidFill>
                        </a:rPr>
                        <a:t> </a:t>
                      </a:r>
                      <a:r>
                        <a:rPr lang="en" sz="1200" b="1" dirty="0" err="1">
                          <a:solidFill>
                            <a:srgbClr val="FFFFFF"/>
                          </a:solidFill>
                        </a:rPr>
                        <a:t>tả</a:t>
                      </a:r>
                      <a:endParaRPr sz="1200" b="1" dirty="0">
                        <a:solidFill>
                          <a:srgbClr val="FFFFF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sz="1200" b="1" dirty="0" err="1">
                          <a:solidFill>
                            <a:schemeClr val="bg2"/>
                          </a:solidFill>
                        </a:rPr>
                        <a:t>android:layout_above</a:t>
                      </a:r>
                      <a:endParaRPr sz="1200" b="1" dirty="0">
                        <a:solidFill>
                          <a:schemeClr val="bg2"/>
                        </a:solidFill>
                      </a:endParaRPr>
                    </a:p>
                  </a:txBody>
                  <a:tcPr marL="91425" marR="91425" marT="91425" marB="91425">
                    <a:solidFill>
                      <a:schemeClr val="bg1"/>
                    </a:solidFill>
                  </a:tcPr>
                </a:tc>
                <a:tc>
                  <a:txBody>
                    <a:bodyPr/>
                    <a:lstStyle/>
                    <a:p>
                      <a:pPr marL="0" lvl="0" indent="0" rtl="0">
                        <a:spcBef>
                          <a:spcPts val="0"/>
                        </a:spcBef>
                        <a:spcAft>
                          <a:spcPts val="0"/>
                        </a:spcAft>
                        <a:buNone/>
                      </a:pPr>
                      <a:r>
                        <a:rPr lang="en" sz="1200">
                          <a:solidFill>
                            <a:schemeClr val="bg2"/>
                          </a:solidFill>
                        </a:rPr>
                        <a:t>Đặt phần tử hiện tại nằm kế sau phần tử có id được chỉ ra </a:t>
                      </a:r>
                      <a:endParaRPr sz="1200">
                        <a:solidFill>
                          <a:schemeClr val="bg2"/>
                        </a:solidFill>
                      </a:endParaRPr>
                    </a:p>
                  </a:txBody>
                  <a:tcPr marL="91425" marR="91425" marT="91425" marB="91425">
                    <a:solidFill>
                      <a:schemeClr val="bg1"/>
                    </a:solidFill>
                  </a:tcPr>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sz="1200" b="1">
                          <a:solidFill>
                            <a:schemeClr val="bg2"/>
                          </a:solidFill>
                        </a:rPr>
                        <a:t>android:layout_alignBaseline</a:t>
                      </a:r>
                      <a:endParaRPr sz="1200" b="1">
                        <a:solidFill>
                          <a:schemeClr val="bg2"/>
                        </a:solidFill>
                      </a:endParaRPr>
                    </a:p>
                  </a:txBody>
                  <a:tcPr marL="91425" marR="91425" marT="91425" marB="91425">
                    <a:solidFill>
                      <a:schemeClr val="bg1"/>
                    </a:solidFill>
                  </a:tcPr>
                </a:tc>
                <a:tc>
                  <a:txBody>
                    <a:bodyPr/>
                    <a:lstStyle/>
                    <a:p>
                      <a:pPr marL="0" lvl="0" indent="0" rtl="0">
                        <a:spcBef>
                          <a:spcPts val="0"/>
                        </a:spcBef>
                        <a:spcAft>
                          <a:spcPts val="0"/>
                        </a:spcAft>
                        <a:buNone/>
                      </a:pPr>
                      <a:r>
                        <a:rPr lang="en" sz="1200" dirty="0" err="1">
                          <a:solidFill>
                            <a:schemeClr val="bg2"/>
                          </a:solidFill>
                        </a:rPr>
                        <a:t>Đặt</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này</a:t>
                      </a:r>
                      <a:r>
                        <a:rPr lang="en" sz="1200" dirty="0">
                          <a:solidFill>
                            <a:schemeClr val="bg2"/>
                          </a:solidFill>
                        </a:rPr>
                        <a:t> </a:t>
                      </a:r>
                      <a:r>
                        <a:rPr lang="en" sz="1200" dirty="0" err="1">
                          <a:solidFill>
                            <a:schemeClr val="bg2"/>
                          </a:solidFill>
                        </a:rPr>
                        <a:t>lên</a:t>
                      </a:r>
                      <a:r>
                        <a:rPr lang="en" sz="1200" dirty="0">
                          <a:solidFill>
                            <a:schemeClr val="bg2"/>
                          </a:solidFill>
                        </a:rPr>
                        <a:t> </a:t>
                      </a:r>
                      <a:r>
                        <a:rPr lang="en" sz="1200" dirty="0" err="1">
                          <a:solidFill>
                            <a:schemeClr val="bg2"/>
                          </a:solidFill>
                        </a:rPr>
                        <a:t>cùng</a:t>
                      </a:r>
                      <a:r>
                        <a:rPr lang="en" sz="1200" dirty="0">
                          <a:solidFill>
                            <a:schemeClr val="bg2"/>
                          </a:solidFill>
                        </a:rPr>
                        <a:t> </a:t>
                      </a:r>
                      <a:r>
                        <a:rPr lang="en" sz="1200" dirty="0" err="1">
                          <a:solidFill>
                            <a:schemeClr val="bg2"/>
                          </a:solidFill>
                        </a:rPr>
                        <a:t>dòng</a:t>
                      </a:r>
                      <a:r>
                        <a:rPr lang="en" sz="1200" dirty="0">
                          <a:solidFill>
                            <a:schemeClr val="bg2"/>
                          </a:solidFill>
                        </a:rPr>
                        <a:t> </a:t>
                      </a:r>
                      <a:r>
                        <a:rPr lang="en" sz="1200" dirty="0" err="1">
                          <a:solidFill>
                            <a:schemeClr val="bg2"/>
                          </a:solidFill>
                        </a:rPr>
                        <a:t>với</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có</a:t>
                      </a:r>
                      <a:r>
                        <a:rPr lang="en" sz="1200" dirty="0">
                          <a:solidFill>
                            <a:schemeClr val="bg2"/>
                          </a:solidFill>
                        </a:rPr>
                        <a:t> id </a:t>
                      </a:r>
                      <a:r>
                        <a:rPr lang="en" sz="1200" dirty="0" err="1">
                          <a:solidFill>
                            <a:schemeClr val="bg2"/>
                          </a:solidFill>
                        </a:rPr>
                        <a:t>được</a:t>
                      </a:r>
                      <a:r>
                        <a:rPr lang="en" sz="1200" dirty="0">
                          <a:solidFill>
                            <a:schemeClr val="bg2"/>
                          </a:solidFill>
                        </a:rPr>
                        <a:t> </a:t>
                      </a:r>
                      <a:r>
                        <a:rPr lang="en" sz="1200" dirty="0" err="1">
                          <a:solidFill>
                            <a:schemeClr val="bg2"/>
                          </a:solidFill>
                        </a:rPr>
                        <a:t>chỉ</a:t>
                      </a:r>
                      <a:r>
                        <a:rPr lang="en" sz="1200" dirty="0">
                          <a:solidFill>
                            <a:schemeClr val="bg2"/>
                          </a:solidFill>
                        </a:rPr>
                        <a:t> </a:t>
                      </a:r>
                      <a:r>
                        <a:rPr lang="en" sz="1200" dirty="0" err="1">
                          <a:solidFill>
                            <a:schemeClr val="bg2"/>
                          </a:solidFill>
                        </a:rPr>
                        <a:t>ra</a:t>
                      </a:r>
                      <a:r>
                        <a:rPr lang="en" sz="1200" dirty="0">
                          <a:solidFill>
                            <a:schemeClr val="bg2"/>
                          </a:solidFill>
                        </a:rPr>
                        <a:t> </a:t>
                      </a:r>
                      <a:endParaRPr sz="1200" dirty="0">
                        <a:solidFill>
                          <a:schemeClr val="bg2"/>
                        </a:solidFill>
                      </a:endParaRPr>
                    </a:p>
                  </a:txBody>
                  <a:tcPr marL="91425" marR="91425" marT="91425" marB="91425">
                    <a:solidFill>
                      <a:schemeClr val="bg1"/>
                    </a:solidFill>
                  </a:tcPr>
                </a:tc>
                <a:extLst>
                  <a:ext uri="{0D108BD9-81ED-4DB2-BD59-A6C34878D82A}">
                    <a16:rowId xmlns:a16="http://schemas.microsoft.com/office/drawing/2014/main" val="10002"/>
                  </a:ext>
                </a:extLst>
              </a:tr>
              <a:tr h="619125">
                <a:tc>
                  <a:txBody>
                    <a:bodyPr/>
                    <a:lstStyle/>
                    <a:p>
                      <a:pPr marL="0" lvl="0" indent="0" rtl="0">
                        <a:spcBef>
                          <a:spcPts val="0"/>
                        </a:spcBef>
                        <a:spcAft>
                          <a:spcPts val="0"/>
                        </a:spcAft>
                        <a:buNone/>
                      </a:pPr>
                      <a:r>
                        <a:rPr lang="en" sz="1200" b="1">
                          <a:solidFill>
                            <a:schemeClr val="bg2"/>
                          </a:solidFill>
                        </a:rPr>
                        <a:t>android:layout_alignBottom</a:t>
                      </a:r>
                      <a:endParaRPr sz="1200" b="1">
                        <a:solidFill>
                          <a:schemeClr val="bg2"/>
                        </a:solidFill>
                      </a:endParaRPr>
                    </a:p>
                  </a:txBody>
                  <a:tcPr marL="91425" marR="91425" marT="91425" marB="91425">
                    <a:solidFill>
                      <a:schemeClr val="bg1"/>
                    </a:solidFill>
                  </a:tcPr>
                </a:tc>
                <a:tc>
                  <a:txBody>
                    <a:bodyPr/>
                    <a:lstStyle/>
                    <a:p>
                      <a:pPr marL="0" lvl="0" indent="0" rtl="0">
                        <a:spcBef>
                          <a:spcPts val="0"/>
                        </a:spcBef>
                        <a:spcAft>
                          <a:spcPts val="0"/>
                        </a:spcAft>
                        <a:buNone/>
                      </a:pPr>
                      <a:r>
                        <a:rPr lang="en" sz="1200" dirty="0" err="1">
                          <a:solidFill>
                            <a:schemeClr val="bg2"/>
                          </a:solidFill>
                        </a:rPr>
                        <a:t>Canh</a:t>
                      </a:r>
                      <a:r>
                        <a:rPr lang="en" sz="1200" dirty="0">
                          <a:solidFill>
                            <a:schemeClr val="bg2"/>
                          </a:solidFill>
                        </a:rPr>
                        <a:t> </a:t>
                      </a:r>
                      <a:r>
                        <a:rPr lang="en" sz="1200" dirty="0" err="1">
                          <a:solidFill>
                            <a:schemeClr val="bg2"/>
                          </a:solidFill>
                        </a:rPr>
                        <a:t>sao</a:t>
                      </a:r>
                      <a:r>
                        <a:rPr lang="en" sz="1200" dirty="0">
                          <a:solidFill>
                            <a:schemeClr val="bg2"/>
                          </a:solidFill>
                        </a:rPr>
                        <a:t> </a:t>
                      </a:r>
                      <a:r>
                        <a:rPr lang="en" sz="1200" dirty="0" err="1">
                          <a:solidFill>
                            <a:schemeClr val="bg2"/>
                          </a:solidFill>
                        </a:rPr>
                        <a:t>cho</a:t>
                      </a:r>
                      <a:r>
                        <a:rPr lang="en" sz="1200" dirty="0">
                          <a:solidFill>
                            <a:schemeClr val="bg2"/>
                          </a:solidFill>
                        </a:rPr>
                        <a:t> </a:t>
                      </a:r>
                      <a:r>
                        <a:rPr lang="en" sz="1200" dirty="0" err="1">
                          <a:solidFill>
                            <a:schemeClr val="bg2"/>
                          </a:solidFill>
                        </a:rPr>
                        <a:t>đáy</a:t>
                      </a:r>
                      <a:r>
                        <a:rPr lang="en" sz="1200" dirty="0">
                          <a:solidFill>
                            <a:schemeClr val="bg2"/>
                          </a:solidFill>
                        </a:rPr>
                        <a:t> </a:t>
                      </a:r>
                      <a:r>
                        <a:rPr lang="en" sz="1200" dirty="0" err="1">
                          <a:solidFill>
                            <a:schemeClr val="bg2"/>
                          </a:solidFill>
                        </a:rPr>
                        <a:t>của</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hiện</a:t>
                      </a:r>
                      <a:r>
                        <a:rPr lang="en" sz="1200" dirty="0">
                          <a:solidFill>
                            <a:schemeClr val="bg2"/>
                          </a:solidFill>
                        </a:rPr>
                        <a:t> </a:t>
                      </a:r>
                      <a:r>
                        <a:rPr lang="en" sz="1200" dirty="0" err="1">
                          <a:solidFill>
                            <a:schemeClr val="bg2"/>
                          </a:solidFill>
                        </a:rPr>
                        <a:t>thời</a:t>
                      </a:r>
                      <a:r>
                        <a:rPr lang="en" sz="1200" dirty="0">
                          <a:solidFill>
                            <a:schemeClr val="bg2"/>
                          </a:solidFill>
                        </a:rPr>
                        <a:t> </a:t>
                      </a:r>
                      <a:r>
                        <a:rPr lang="en" sz="1200" dirty="0" err="1">
                          <a:solidFill>
                            <a:schemeClr val="bg2"/>
                          </a:solidFill>
                        </a:rPr>
                        <a:t>trùng</a:t>
                      </a:r>
                      <a:r>
                        <a:rPr lang="en" sz="1200" dirty="0">
                          <a:solidFill>
                            <a:schemeClr val="bg2"/>
                          </a:solidFill>
                        </a:rPr>
                        <a:t> </a:t>
                      </a:r>
                      <a:r>
                        <a:rPr lang="en" sz="1200" dirty="0" err="1">
                          <a:solidFill>
                            <a:schemeClr val="bg2"/>
                          </a:solidFill>
                        </a:rPr>
                        <a:t>với</a:t>
                      </a:r>
                      <a:r>
                        <a:rPr lang="en" sz="1200" dirty="0">
                          <a:solidFill>
                            <a:schemeClr val="bg2"/>
                          </a:solidFill>
                        </a:rPr>
                        <a:t> </a:t>
                      </a:r>
                      <a:r>
                        <a:rPr lang="en" sz="1200" dirty="0" err="1">
                          <a:solidFill>
                            <a:schemeClr val="bg2"/>
                          </a:solidFill>
                        </a:rPr>
                        <a:t>đáy</a:t>
                      </a:r>
                      <a:r>
                        <a:rPr lang="en" sz="1200" dirty="0">
                          <a:solidFill>
                            <a:schemeClr val="bg2"/>
                          </a:solidFill>
                        </a:rPr>
                        <a:t> </a:t>
                      </a:r>
                      <a:r>
                        <a:rPr lang="en" sz="1200" dirty="0" err="1">
                          <a:solidFill>
                            <a:schemeClr val="bg2"/>
                          </a:solidFill>
                        </a:rPr>
                        <a:t>của</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có</a:t>
                      </a:r>
                      <a:r>
                        <a:rPr lang="en" sz="1200" dirty="0">
                          <a:solidFill>
                            <a:schemeClr val="bg2"/>
                          </a:solidFill>
                        </a:rPr>
                        <a:t> id </a:t>
                      </a:r>
                      <a:r>
                        <a:rPr lang="en" sz="1200" dirty="0" err="1">
                          <a:solidFill>
                            <a:schemeClr val="bg2"/>
                          </a:solidFill>
                        </a:rPr>
                        <a:t>được</a:t>
                      </a:r>
                      <a:r>
                        <a:rPr lang="en" sz="1200" dirty="0">
                          <a:solidFill>
                            <a:schemeClr val="bg2"/>
                          </a:solidFill>
                        </a:rPr>
                        <a:t> </a:t>
                      </a:r>
                      <a:r>
                        <a:rPr lang="en" sz="1200" dirty="0" err="1">
                          <a:solidFill>
                            <a:schemeClr val="bg2"/>
                          </a:solidFill>
                        </a:rPr>
                        <a:t>chỉ</a:t>
                      </a:r>
                      <a:r>
                        <a:rPr lang="en" sz="1200" dirty="0">
                          <a:solidFill>
                            <a:schemeClr val="bg2"/>
                          </a:solidFill>
                        </a:rPr>
                        <a:t> </a:t>
                      </a:r>
                      <a:r>
                        <a:rPr lang="en" sz="1200" dirty="0" err="1">
                          <a:solidFill>
                            <a:schemeClr val="bg2"/>
                          </a:solidFill>
                        </a:rPr>
                        <a:t>ra</a:t>
                      </a:r>
                      <a:endParaRPr sz="1200" dirty="0">
                        <a:solidFill>
                          <a:schemeClr val="bg2"/>
                        </a:solidFill>
                      </a:endParaRPr>
                    </a:p>
                  </a:txBody>
                  <a:tcPr marL="91425" marR="91425" marT="91425" marB="91425">
                    <a:solidFill>
                      <a:schemeClr val="bg1"/>
                    </a:solidFill>
                  </a:tcPr>
                </a:tc>
                <a:extLst>
                  <a:ext uri="{0D108BD9-81ED-4DB2-BD59-A6C34878D82A}">
                    <a16:rowId xmlns:a16="http://schemas.microsoft.com/office/drawing/2014/main" val="10003"/>
                  </a:ext>
                </a:extLst>
              </a:tr>
              <a:tr h="619125">
                <a:tc>
                  <a:txBody>
                    <a:bodyPr/>
                    <a:lstStyle/>
                    <a:p>
                      <a:pPr marL="0" lvl="0" indent="0" rtl="0">
                        <a:spcBef>
                          <a:spcPts val="0"/>
                        </a:spcBef>
                        <a:spcAft>
                          <a:spcPts val="0"/>
                        </a:spcAft>
                        <a:buNone/>
                      </a:pPr>
                      <a:r>
                        <a:rPr lang="en" sz="1200" b="1">
                          <a:solidFill>
                            <a:schemeClr val="bg2"/>
                          </a:solidFill>
                        </a:rPr>
                        <a:t>android:layout_alignLeft</a:t>
                      </a:r>
                      <a:endParaRPr sz="1200" b="1">
                        <a:solidFill>
                          <a:schemeClr val="bg2"/>
                        </a:solidFill>
                      </a:endParaRPr>
                    </a:p>
                  </a:txBody>
                  <a:tcPr marL="91425" marR="91425" marT="91425" marB="91425">
                    <a:solidFill>
                      <a:schemeClr val="bg1"/>
                    </a:solidFill>
                  </a:tcPr>
                </a:tc>
                <a:tc>
                  <a:txBody>
                    <a:bodyPr/>
                    <a:lstStyle/>
                    <a:p>
                      <a:pPr marL="0" lvl="0" indent="0" rtl="0">
                        <a:spcBef>
                          <a:spcPts val="0"/>
                        </a:spcBef>
                        <a:spcAft>
                          <a:spcPts val="0"/>
                        </a:spcAft>
                        <a:buNone/>
                      </a:pPr>
                      <a:r>
                        <a:rPr lang="en" sz="1200">
                          <a:solidFill>
                            <a:schemeClr val="bg2"/>
                          </a:solidFill>
                        </a:rPr>
                        <a:t>Đặt cạnh trái của phần tử hiện thời trùng với cạnh trái của phần tử có id được chỉ ra </a:t>
                      </a:r>
                      <a:endParaRPr sz="1200">
                        <a:solidFill>
                          <a:schemeClr val="bg2"/>
                        </a:solidFill>
                      </a:endParaRPr>
                    </a:p>
                  </a:txBody>
                  <a:tcPr marL="91425" marR="91425" marT="91425" marB="91425">
                    <a:solidFill>
                      <a:schemeClr val="bg1"/>
                    </a:solidFill>
                  </a:tcPr>
                </a:tc>
                <a:extLst>
                  <a:ext uri="{0D108BD9-81ED-4DB2-BD59-A6C34878D82A}">
                    <a16:rowId xmlns:a16="http://schemas.microsoft.com/office/drawing/2014/main" val="10004"/>
                  </a:ext>
                </a:extLst>
              </a:tr>
              <a:tr h="619125">
                <a:tc>
                  <a:txBody>
                    <a:bodyPr/>
                    <a:lstStyle/>
                    <a:p>
                      <a:pPr marL="0" lvl="0" indent="0" rtl="0">
                        <a:spcBef>
                          <a:spcPts val="0"/>
                        </a:spcBef>
                        <a:spcAft>
                          <a:spcPts val="0"/>
                        </a:spcAft>
                        <a:buNone/>
                      </a:pPr>
                      <a:r>
                        <a:rPr lang="en" sz="1200" b="1">
                          <a:solidFill>
                            <a:schemeClr val="bg2"/>
                          </a:solidFill>
                        </a:rPr>
                        <a:t>android:layout_alignParentBottom</a:t>
                      </a:r>
                      <a:endParaRPr sz="1200" b="1">
                        <a:solidFill>
                          <a:schemeClr val="bg2"/>
                        </a:solidFill>
                      </a:endParaRPr>
                    </a:p>
                  </a:txBody>
                  <a:tcPr marL="91425" marR="91425" marT="91425" marB="91425">
                    <a:solidFill>
                      <a:schemeClr val="bg1"/>
                    </a:solidFill>
                  </a:tcPr>
                </a:tc>
                <a:tc>
                  <a:txBody>
                    <a:bodyPr/>
                    <a:lstStyle/>
                    <a:p>
                      <a:pPr marL="0" lvl="0" indent="0" rtl="0">
                        <a:spcBef>
                          <a:spcPts val="0"/>
                        </a:spcBef>
                        <a:spcAft>
                          <a:spcPts val="0"/>
                        </a:spcAft>
                        <a:buNone/>
                      </a:pPr>
                      <a:r>
                        <a:rPr lang="en" sz="1200">
                          <a:solidFill>
                            <a:schemeClr val="bg2"/>
                          </a:solidFill>
                        </a:rPr>
                        <a:t>Nếu thiết lập là true thì phần tử hiện thời sẽ được canh xuống đáy của phần tử chứa nó </a:t>
                      </a:r>
                      <a:endParaRPr sz="1200">
                        <a:solidFill>
                          <a:schemeClr val="bg2"/>
                        </a:solidFill>
                      </a:endParaRPr>
                    </a:p>
                  </a:txBody>
                  <a:tcPr marL="91425" marR="91425" marT="91425" marB="91425">
                    <a:solidFill>
                      <a:schemeClr val="bg1"/>
                    </a:solidFill>
                  </a:tcPr>
                </a:tc>
                <a:extLst>
                  <a:ext uri="{0D108BD9-81ED-4DB2-BD59-A6C34878D82A}">
                    <a16:rowId xmlns:a16="http://schemas.microsoft.com/office/drawing/2014/main" val="10005"/>
                  </a:ext>
                </a:extLst>
              </a:tr>
              <a:tr h="590550">
                <a:tc>
                  <a:txBody>
                    <a:bodyPr/>
                    <a:lstStyle/>
                    <a:p>
                      <a:pPr marL="0" lvl="0" indent="0" rtl="0">
                        <a:spcBef>
                          <a:spcPts val="0"/>
                        </a:spcBef>
                        <a:spcAft>
                          <a:spcPts val="0"/>
                        </a:spcAft>
                        <a:buNone/>
                      </a:pPr>
                      <a:r>
                        <a:rPr lang="en" sz="1200" b="1">
                          <a:solidFill>
                            <a:schemeClr val="bg2"/>
                          </a:solidFill>
                        </a:rPr>
                        <a:t>android:layout_alignParentLeft</a:t>
                      </a:r>
                      <a:endParaRPr sz="1200" b="1">
                        <a:solidFill>
                          <a:schemeClr val="bg2"/>
                        </a:solidFill>
                      </a:endParaRPr>
                    </a:p>
                  </a:txBody>
                  <a:tcPr marL="91425" marR="91425" marT="91425" marB="91425">
                    <a:solidFill>
                      <a:schemeClr val="bg1"/>
                    </a:solidFill>
                  </a:tcPr>
                </a:tc>
                <a:tc>
                  <a:txBody>
                    <a:bodyPr/>
                    <a:lstStyle/>
                    <a:p>
                      <a:pPr marL="0" lvl="0" indent="0" rtl="0">
                        <a:spcBef>
                          <a:spcPts val="0"/>
                        </a:spcBef>
                        <a:spcAft>
                          <a:spcPts val="0"/>
                        </a:spcAft>
                        <a:buNone/>
                      </a:pPr>
                      <a:r>
                        <a:rPr lang="en" sz="1200" dirty="0" err="1">
                          <a:solidFill>
                            <a:schemeClr val="bg2"/>
                          </a:solidFill>
                        </a:rPr>
                        <a:t>Nếu</a:t>
                      </a:r>
                      <a:r>
                        <a:rPr lang="en" sz="1200" dirty="0">
                          <a:solidFill>
                            <a:schemeClr val="bg2"/>
                          </a:solidFill>
                        </a:rPr>
                        <a:t> </a:t>
                      </a:r>
                      <a:r>
                        <a:rPr lang="en" sz="1200" dirty="0" err="1">
                          <a:solidFill>
                            <a:schemeClr val="bg2"/>
                          </a:solidFill>
                        </a:rPr>
                        <a:t>được</a:t>
                      </a:r>
                      <a:r>
                        <a:rPr lang="en" sz="1200" dirty="0">
                          <a:solidFill>
                            <a:schemeClr val="bg2"/>
                          </a:solidFill>
                        </a:rPr>
                        <a:t> </a:t>
                      </a:r>
                      <a:r>
                        <a:rPr lang="en" sz="1200" dirty="0" err="1">
                          <a:solidFill>
                            <a:schemeClr val="bg2"/>
                          </a:solidFill>
                        </a:rPr>
                        <a:t>thiết</a:t>
                      </a:r>
                      <a:r>
                        <a:rPr lang="en" sz="1200" dirty="0">
                          <a:solidFill>
                            <a:schemeClr val="bg2"/>
                          </a:solidFill>
                        </a:rPr>
                        <a:t> </a:t>
                      </a:r>
                      <a:r>
                        <a:rPr lang="en" sz="1200" dirty="0" err="1">
                          <a:solidFill>
                            <a:schemeClr val="bg2"/>
                          </a:solidFill>
                        </a:rPr>
                        <a:t>lập</a:t>
                      </a:r>
                      <a:r>
                        <a:rPr lang="en" sz="1200" dirty="0">
                          <a:solidFill>
                            <a:schemeClr val="bg2"/>
                          </a:solidFill>
                        </a:rPr>
                        <a:t> </a:t>
                      </a:r>
                      <a:r>
                        <a:rPr lang="en" sz="1200" dirty="0" err="1">
                          <a:solidFill>
                            <a:schemeClr val="bg2"/>
                          </a:solidFill>
                        </a:rPr>
                        <a:t>là</a:t>
                      </a:r>
                      <a:r>
                        <a:rPr lang="en" sz="1200" dirty="0">
                          <a:solidFill>
                            <a:schemeClr val="bg2"/>
                          </a:solidFill>
                        </a:rPr>
                        <a:t> true </a:t>
                      </a:r>
                      <a:r>
                        <a:rPr lang="en" sz="1200" dirty="0" err="1">
                          <a:solidFill>
                            <a:schemeClr val="bg2"/>
                          </a:solidFill>
                        </a:rPr>
                        <a:t>thì</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hiện</a:t>
                      </a:r>
                      <a:r>
                        <a:rPr lang="en" sz="1200" dirty="0">
                          <a:solidFill>
                            <a:schemeClr val="bg2"/>
                          </a:solidFill>
                        </a:rPr>
                        <a:t> </a:t>
                      </a:r>
                      <a:r>
                        <a:rPr lang="en" sz="1200" dirty="0" err="1">
                          <a:solidFill>
                            <a:schemeClr val="bg2"/>
                          </a:solidFill>
                        </a:rPr>
                        <a:t>thời</a:t>
                      </a:r>
                      <a:r>
                        <a:rPr lang="en" sz="1200" dirty="0">
                          <a:solidFill>
                            <a:schemeClr val="bg2"/>
                          </a:solidFill>
                        </a:rPr>
                        <a:t> </a:t>
                      </a:r>
                      <a:r>
                        <a:rPr lang="en" sz="1200" dirty="0" err="1">
                          <a:solidFill>
                            <a:schemeClr val="bg2"/>
                          </a:solidFill>
                        </a:rPr>
                        <a:t>sẽ</a:t>
                      </a:r>
                      <a:r>
                        <a:rPr lang="en" sz="1200" dirty="0">
                          <a:solidFill>
                            <a:schemeClr val="bg2"/>
                          </a:solidFill>
                        </a:rPr>
                        <a:t> </a:t>
                      </a:r>
                      <a:r>
                        <a:rPr lang="en" sz="1200" dirty="0" err="1">
                          <a:solidFill>
                            <a:schemeClr val="bg2"/>
                          </a:solidFill>
                        </a:rPr>
                        <a:t>canh</a:t>
                      </a:r>
                      <a:r>
                        <a:rPr lang="en" sz="1200" dirty="0">
                          <a:solidFill>
                            <a:schemeClr val="bg2"/>
                          </a:solidFill>
                        </a:rPr>
                        <a:t> </a:t>
                      </a:r>
                      <a:r>
                        <a:rPr lang="en" sz="1200" dirty="0" err="1">
                          <a:solidFill>
                            <a:schemeClr val="bg2"/>
                          </a:solidFill>
                        </a:rPr>
                        <a:t>trái</a:t>
                      </a:r>
                      <a:r>
                        <a:rPr lang="en" sz="1200" dirty="0">
                          <a:solidFill>
                            <a:schemeClr val="bg2"/>
                          </a:solidFill>
                        </a:rPr>
                        <a:t> so </a:t>
                      </a:r>
                      <a:r>
                        <a:rPr lang="en" sz="1200" dirty="0" err="1">
                          <a:solidFill>
                            <a:schemeClr val="bg2"/>
                          </a:solidFill>
                        </a:rPr>
                        <a:t>với</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chứa</a:t>
                      </a:r>
                      <a:r>
                        <a:rPr lang="en" sz="1200" dirty="0">
                          <a:solidFill>
                            <a:schemeClr val="bg2"/>
                          </a:solidFill>
                        </a:rPr>
                        <a:t> </a:t>
                      </a:r>
                      <a:r>
                        <a:rPr lang="en" sz="1200" dirty="0" err="1">
                          <a:solidFill>
                            <a:schemeClr val="bg2"/>
                          </a:solidFill>
                        </a:rPr>
                        <a:t>nó</a:t>
                      </a:r>
                      <a:r>
                        <a:rPr lang="en" sz="1200" dirty="0">
                          <a:solidFill>
                            <a:schemeClr val="bg2"/>
                          </a:solidFill>
                        </a:rPr>
                        <a:t> </a:t>
                      </a:r>
                      <a:endParaRPr sz="1200" dirty="0">
                        <a:solidFill>
                          <a:schemeClr val="bg2"/>
                        </a:solidFill>
                      </a:endParaRPr>
                    </a:p>
                  </a:txBody>
                  <a:tcPr marL="91425" marR="91425" marT="91425" marB="91425">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Mục lục</a:t>
            </a:r>
            <a:endParaRPr/>
          </a:p>
        </p:txBody>
      </p:sp>
      <p:sp>
        <p:nvSpPr>
          <p:cNvPr id="86" name="Google Shape;86;p16"/>
          <p:cNvSpPr txBox="1">
            <a:spLocks noGrp="1"/>
          </p:cNvSpPr>
          <p:nvPr>
            <p:ph type="body" idx="1"/>
          </p:nvPr>
        </p:nvSpPr>
        <p:spPr>
          <a:xfrm>
            <a:off x="471900" y="928475"/>
            <a:ext cx="8222100" cy="3914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dirty="0"/>
              <a:t>Views &amp; Layouts</a:t>
            </a:r>
            <a:endParaRPr dirty="0"/>
          </a:p>
          <a:p>
            <a:pPr marL="914400" marR="0" lvl="1" indent="-317500" algn="l" rtl="0">
              <a:lnSpc>
                <a:spcPct val="115000"/>
              </a:lnSpc>
              <a:spcBef>
                <a:spcPts val="0"/>
              </a:spcBef>
              <a:spcAft>
                <a:spcPts val="0"/>
              </a:spcAft>
              <a:buSzPts val="1400"/>
              <a:buChar char="○"/>
            </a:pPr>
            <a:r>
              <a:rPr lang="en" b="1" dirty="0" err="1"/>
              <a:t>LinearLayouts</a:t>
            </a:r>
            <a:endParaRPr b="1" dirty="0"/>
          </a:p>
          <a:p>
            <a:pPr marL="914400" marR="0" lvl="1" indent="-317500" algn="l" rtl="0">
              <a:lnSpc>
                <a:spcPct val="115000"/>
              </a:lnSpc>
              <a:spcBef>
                <a:spcPts val="0"/>
              </a:spcBef>
              <a:spcAft>
                <a:spcPts val="0"/>
              </a:spcAft>
              <a:buSzPts val="1400"/>
              <a:buChar char="○"/>
            </a:pPr>
            <a:r>
              <a:rPr lang="en" dirty="0" err="1"/>
              <a:t>RelativeLayouts</a:t>
            </a:r>
            <a:endParaRPr dirty="0"/>
          </a:p>
          <a:p>
            <a:pPr marL="914400" marR="0" lvl="1" indent="-317500" algn="l" rtl="0">
              <a:lnSpc>
                <a:spcPct val="115000"/>
              </a:lnSpc>
              <a:spcBef>
                <a:spcPts val="0"/>
              </a:spcBef>
              <a:spcAft>
                <a:spcPts val="0"/>
              </a:spcAft>
              <a:buSzPts val="1400"/>
              <a:buChar char="○"/>
            </a:pPr>
            <a:r>
              <a:rPr lang="en" dirty="0" err="1"/>
              <a:t>AbsoluteLayouts</a:t>
            </a:r>
            <a:endParaRPr dirty="0"/>
          </a:p>
          <a:p>
            <a:pPr marL="914400" marR="0" lvl="1" indent="-317500" algn="l" rtl="0">
              <a:lnSpc>
                <a:spcPct val="115000"/>
              </a:lnSpc>
              <a:spcBef>
                <a:spcPts val="0"/>
              </a:spcBef>
              <a:spcAft>
                <a:spcPts val="0"/>
              </a:spcAft>
              <a:buSzPts val="1400"/>
              <a:buChar char="○"/>
            </a:pPr>
            <a:r>
              <a:rPr lang="en" dirty="0" err="1"/>
              <a:t>TableLayouts</a:t>
            </a:r>
            <a:endParaRPr dirty="0"/>
          </a:p>
          <a:p>
            <a:pPr marL="914400" marR="0" lvl="1" indent="-317500" algn="l" rtl="0">
              <a:lnSpc>
                <a:spcPct val="115000"/>
              </a:lnSpc>
              <a:spcBef>
                <a:spcPts val="0"/>
              </a:spcBef>
              <a:spcAft>
                <a:spcPts val="0"/>
              </a:spcAft>
              <a:buSzPts val="1400"/>
              <a:buChar char="○"/>
            </a:pPr>
            <a:r>
              <a:rPr lang="en" dirty="0"/>
              <a:t>Constraints Layout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RelativeLayouts</a:t>
            </a:r>
            <a:endParaRPr/>
          </a:p>
        </p:txBody>
      </p:sp>
      <p:graphicFrame>
        <p:nvGraphicFramePr>
          <p:cNvPr id="190" name="Google Shape;190;p31"/>
          <p:cNvGraphicFramePr/>
          <p:nvPr>
            <p:extLst>
              <p:ext uri="{D42A27DB-BD31-4B8C-83A1-F6EECF244321}">
                <p14:modId xmlns:p14="http://schemas.microsoft.com/office/powerpoint/2010/main" val="1448510854"/>
              </p:ext>
            </p:extLst>
          </p:nvPr>
        </p:nvGraphicFramePr>
        <p:xfrm>
          <a:off x="579400" y="890050"/>
          <a:ext cx="7860100" cy="3981390"/>
        </p:xfrm>
        <a:graphic>
          <a:graphicData uri="http://schemas.openxmlformats.org/drawingml/2006/table">
            <a:tbl>
              <a:tblPr>
                <a:noFill/>
                <a:tableStyleId>{A17C3761-F6AF-4FFF-89D9-9ED6E25DCAA3}</a:tableStyleId>
              </a:tblPr>
              <a:tblGrid>
                <a:gridCol w="2682775">
                  <a:extLst>
                    <a:ext uri="{9D8B030D-6E8A-4147-A177-3AD203B41FA5}">
                      <a16:colId xmlns:a16="http://schemas.microsoft.com/office/drawing/2014/main" val="20000"/>
                    </a:ext>
                  </a:extLst>
                </a:gridCol>
                <a:gridCol w="5177325">
                  <a:extLst>
                    <a:ext uri="{9D8B030D-6E8A-4147-A177-3AD203B41FA5}">
                      <a16:colId xmlns:a16="http://schemas.microsoft.com/office/drawing/2014/main" val="20001"/>
                    </a:ext>
                  </a:extLst>
                </a:gridCol>
              </a:tblGrid>
              <a:tr h="619125">
                <a:tc>
                  <a:txBody>
                    <a:bodyPr/>
                    <a:lstStyle/>
                    <a:p>
                      <a:pPr marL="0" lvl="0" indent="0" rtl="0">
                        <a:spcBef>
                          <a:spcPts val="0"/>
                        </a:spcBef>
                        <a:spcAft>
                          <a:spcPts val="0"/>
                        </a:spcAft>
                        <a:buNone/>
                      </a:pPr>
                      <a:r>
                        <a:rPr lang="en" sz="1200" b="1">
                          <a:solidFill>
                            <a:schemeClr val="bg2"/>
                          </a:solidFill>
                        </a:rPr>
                        <a:t>android:layout_alignParentRight</a:t>
                      </a:r>
                      <a:endParaRPr sz="1200" b="1">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tc>
                  <a:txBody>
                    <a:bodyPr/>
                    <a:lstStyle/>
                    <a:p>
                      <a:pPr marL="0" lvl="0" indent="0" rtl="0">
                        <a:spcBef>
                          <a:spcPts val="0"/>
                        </a:spcBef>
                        <a:spcAft>
                          <a:spcPts val="0"/>
                        </a:spcAft>
                        <a:buNone/>
                      </a:pPr>
                      <a:r>
                        <a:rPr lang="en" sz="1200" b="0" dirty="0" err="1">
                          <a:solidFill>
                            <a:schemeClr val="bg2"/>
                          </a:solidFill>
                        </a:rPr>
                        <a:t>Nếu</a:t>
                      </a:r>
                      <a:r>
                        <a:rPr lang="en" sz="1200" b="0" dirty="0">
                          <a:solidFill>
                            <a:schemeClr val="bg2"/>
                          </a:solidFill>
                        </a:rPr>
                        <a:t> </a:t>
                      </a:r>
                      <a:r>
                        <a:rPr lang="en" sz="1200" b="0" dirty="0" err="1">
                          <a:solidFill>
                            <a:schemeClr val="bg2"/>
                          </a:solidFill>
                        </a:rPr>
                        <a:t>được</a:t>
                      </a:r>
                      <a:r>
                        <a:rPr lang="en" sz="1200" b="0" dirty="0">
                          <a:solidFill>
                            <a:schemeClr val="bg2"/>
                          </a:solidFill>
                        </a:rPr>
                        <a:t> </a:t>
                      </a:r>
                      <a:r>
                        <a:rPr lang="en" sz="1200" b="0" dirty="0" err="1">
                          <a:solidFill>
                            <a:schemeClr val="bg2"/>
                          </a:solidFill>
                        </a:rPr>
                        <a:t>thiết</a:t>
                      </a:r>
                      <a:r>
                        <a:rPr lang="en" sz="1200" b="0" dirty="0">
                          <a:solidFill>
                            <a:schemeClr val="bg2"/>
                          </a:solidFill>
                        </a:rPr>
                        <a:t> </a:t>
                      </a:r>
                      <a:r>
                        <a:rPr lang="en" sz="1200" b="0" dirty="0" err="1">
                          <a:solidFill>
                            <a:schemeClr val="bg2"/>
                          </a:solidFill>
                        </a:rPr>
                        <a:t>lập</a:t>
                      </a:r>
                      <a:r>
                        <a:rPr lang="en" sz="1200" b="0" dirty="0">
                          <a:solidFill>
                            <a:schemeClr val="bg2"/>
                          </a:solidFill>
                        </a:rPr>
                        <a:t> </a:t>
                      </a:r>
                      <a:r>
                        <a:rPr lang="en" sz="1200" b="0" dirty="0" err="1">
                          <a:solidFill>
                            <a:schemeClr val="bg2"/>
                          </a:solidFill>
                        </a:rPr>
                        <a:t>là</a:t>
                      </a:r>
                      <a:r>
                        <a:rPr lang="en" sz="1200" b="0" dirty="0">
                          <a:solidFill>
                            <a:schemeClr val="bg2"/>
                          </a:solidFill>
                        </a:rPr>
                        <a:t> true </a:t>
                      </a:r>
                      <a:r>
                        <a:rPr lang="en" sz="1200" b="0" dirty="0" err="1">
                          <a:solidFill>
                            <a:schemeClr val="bg2"/>
                          </a:solidFill>
                        </a:rPr>
                        <a:t>thì</a:t>
                      </a:r>
                      <a:r>
                        <a:rPr lang="en" sz="1200" b="0" dirty="0">
                          <a:solidFill>
                            <a:schemeClr val="bg2"/>
                          </a:solidFill>
                        </a:rPr>
                        <a:t> </a:t>
                      </a:r>
                      <a:r>
                        <a:rPr lang="en" sz="1200" b="0" dirty="0" err="1">
                          <a:solidFill>
                            <a:schemeClr val="bg2"/>
                          </a:solidFill>
                        </a:rPr>
                        <a:t>phần</a:t>
                      </a:r>
                      <a:r>
                        <a:rPr lang="en" sz="1200" b="0" dirty="0">
                          <a:solidFill>
                            <a:schemeClr val="bg2"/>
                          </a:solidFill>
                        </a:rPr>
                        <a:t> </a:t>
                      </a:r>
                      <a:r>
                        <a:rPr lang="en" sz="1200" b="0" dirty="0" err="1">
                          <a:solidFill>
                            <a:schemeClr val="bg2"/>
                          </a:solidFill>
                        </a:rPr>
                        <a:t>tử</a:t>
                      </a:r>
                      <a:r>
                        <a:rPr lang="en" sz="1200" b="0" dirty="0">
                          <a:solidFill>
                            <a:schemeClr val="bg2"/>
                          </a:solidFill>
                        </a:rPr>
                        <a:t> </a:t>
                      </a:r>
                      <a:r>
                        <a:rPr lang="en" sz="1200" b="0" dirty="0" err="1">
                          <a:solidFill>
                            <a:schemeClr val="bg2"/>
                          </a:solidFill>
                        </a:rPr>
                        <a:t>hiện</a:t>
                      </a:r>
                      <a:r>
                        <a:rPr lang="en" sz="1200" b="0" dirty="0">
                          <a:solidFill>
                            <a:schemeClr val="bg2"/>
                          </a:solidFill>
                        </a:rPr>
                        <a:t> </a:t>
                      </a:r>
                      <a:r>
                        <a:rPr lang="en" sz="1200" b="0" dirty="0" err="1">
                          <a:solidFill>
                            <a:schemeClr val="bg2"/>
                          </a:solidFill>
                        </a:rPr>
                        <a:t>thời</a:t>
                      </a:r>
                      <a:r>
                        <a:rPr lang="en" sz="1200" b="0" dirty="0">
                          <a:solidFill>
                            <a:schemeClr val="bg2"/>
                          </a:solidFill>
                        </a:rPr>
                        <a:t> </a:t>
                      </a:r>
                      <a:r>
                        <a:rPr lang="en" sz="1200" b="0" dirty="0" err="1">
                          <a:solidFill>
                            <a:schemeClr val="bg2"/>
                          </a:solidFill>
                        </a:rPr>
                        <a:t>sẽ</a:t>
                      </a:r>
                      <a:r>
                        <a:rPr lang="en" sz="1200" b="0" dirty="0">
                          <a:solidFill>
                            <a:schemeClr val="bg2"/>
                          </a:solidFill>
                        </a:rPr>
                        <a:t> </a:t>
                      </a:r>
                      <a:r>
                        <a:rPr lang="en" sz="1200" b="0" dirty="0" err="1">
                          <a:solidFill>
                            <a:schemeClr val="bg2"/>
                          </a:solidFill>
                        </a:rPr>
                        <a:t>canh</a:t>
                      </a:r>
                      <a:r>
                        <a:rPr lang="en" sz="1200" b="0" dirty="0">
                          <a:solidFill>
                            <a:schemeClr val="bg2"/>
                          </a:solidFill>
                        </a:rPr>
                        <a:t> </a:t>
                      </a:r>
                      <a:r>
                        <a:rPr lang="en" sz="1200" b="0" dirty="0" err="1">
                          <a:solidFill>
                            <a:schemeClr val="bg2"/>
                          </a:solidFill>
                        </a:rPr>
                        <a:t>phải</a:t>
                      </a:r>
                      <a:r>
                        <a:rPr lang="en" sz="1200" b="0" dirty="0">
                          <a:solidFill>
                            <a:schemeClr val="bg2"/>
                          </a:solidFill>
                        </a:rPr>
                        <a:t> so </a:t>
                      </a:r>
                      <a:r>
                        <a:rPr lang="en" sz="1200" b="0" dirty="0" err="1">
                          <a:solidFill>
                            <a:schemeClr val="bg2"/>
                          </a:solidFill>
                        </a:rPr>
                        <a:t>với</a:t>
                      </a:r>
                      <a:r>
                        <a:rPr lang="en" sz="1200" b="0" dirty="0">
                          <a:solidFill>
                            <a:schemeClr val="bg2"/>
                          </a:solidFill>
                        </a:rPr>
                        <a:t> </a:t>
                      </a:r>
                      <a:r>
                        <a:rPr lang="en" sz="1200" b="0" dirty="0" err="1">
                          <a:solidFill>
                            <a:schemeClr val="bg2"/>
                          </a:solidFill>
                        </a:rPr>
                        <a:t>phần</a:t>
                      </a:r>
                      <a:r>
                        <a:rPr lang="en" sz="1200" b="0" dirty="0">
                          <a:solidFill>
                            <a:schemeClr val="bg2"/>
                          </a:solidFill>
                        </a:rPr>
                        <a:t> </a:t>
                      </a:r>
                      <a:r>
                        <a:rPr lang="en" sz="1200" b="0" dirty="0" err="1">
                          <a:solidFill>
                            <a:schemeClr val="bg2"/>
                          </a:solidFill>
                        </a:rPr>
                        <a:t>tử</a:t>
                      </a:r>
                      <a:r>
                        <a:rPr lang="en" sz="1200" b="0" dirty="0">
                          <a:solidFill>
                            <a:schemeClr val="bg2"/>
                          </a:solidFill>
                        </a:rPr>
                        <a:t> </a:t>
                      </a:r>
                      <a:r>
                        <a:rPr lang="en" sz="1200" b="0" dirty="0" err="1">
                          <a:solidFill>
                            <a:schemeClr val="bg2"/>
                          </a:solidFill>
                        </a:rPr>
                        <a:t>chứa</a:t>
                      </a:r>
                      <a:r>
                        <a:rPr lang="en" sz="1200" b="0" dirty="0">
                          <a:solidFill>
                            <a:schemeClr val="bg2"/>
                          </a:solidFill>
                        </a:rPr>
                        <a:t> </a:t>
                      </a:r>
                      <a:r>
                        <a:rPr lang="en" sz="1200" b="0" dirty="0" err="1">
                          <a:solidFill>
                            <a:schemeClr val="bg2"/>
                          </a:solidFill>
                        </a:rPr>
                        <a:t>nó</a:t>
                      </a:r>
                      <a:r>
                        <a:rPr lang="en" sz="1200" b="0" dirty="0">
                          <a:solidFill>
                            <a:schemeClr val="bg2"/>
                          </a:solidFill>
                        </a:rPr>
                        <a:t> </a:t>
                      </a:r>
                      <a:endParaRPr sz="1200" b="0" dirty="0">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619125">
                <a:tc>
                  <a:txBody>
                    <a:bodyPr/>
                    <a:lstStyle/>
                    <a:p>
                      <a:pPr marL="0" lvl="0" indent="0" rtl="0">
                        <a:spcBef>
                          <a:spcPts val="0"/>
                        </a:spcBef>
                        <a:spcAft>
                          <a:spcPts val="0"/>
                        </a:spcAft>
                        <a:buNone/>
                      </a:pPr>
                      <a:r>
                        <a:rPr lang="en" sz="1200" b="1">
                          <a:solidFill>
                            <a:schemeClr val="bg2"/>
                          </a:solidFill>
                        </a:rPr>
                        <a:t>android:layout_alignParentTop</a:t>
                      </a:r>
                      <a:endParaRPr sz="1200" b="1">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tc>
                  <a:txBody>
                    <a:bodyPr/>
                    <a:lstStyle/>
                    <a:p>
                      <a:pPr marL="0" lvl="0" indent="0" rtl="0">
                        <a:spcBef>
                          <a:spcPts val="0"/>
                        </a:spcBef>
                        <a:spcAft>
                          <a:spcPts val="0"/>
                        </a:spcAft>
                        <a:buNone/>
                      </a:pPr>
                      <a:r>
                        <a:rPr lang="en" sz="1200">
                          <a:solidFill>
                            <a:schemeClr val="bg2"/>
                          </a:solidFill>
                        </a:rPr>
                        <a:t>Nếu được thiết lập là true thì phần tử hiện thời sẽ canh lên đỉnh phần tử chứa nó </a:t>
                      </a:r>
                      <a:endParaRPr sz="1200">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619125">
                <a:tc>
                  <a:txBody>
                    <a:bodyPr/>
                    <a:lstStyle/>
                    <a:p>
                      <a:pPr marL="0" lvl="0" indent="0" rtl="0">
                        <a:spcBef>
                          <a:spcPts val="0"/>
                        </a:spcBef>
                        <a:spcAft>
                          <a:spcPts val="0"/>
                        </a:spcAft>
                        <a:buNone/>
                      </a:pPr>
                      <a:r>
                        <a:rPr lang="en" sz="1200" b="1" dirty="0" err="1">
                          <a:solidFill>
                            <a:schemeClr val="bg2"/>
                          </a:solidFill>
                        </a:rPr>
                        <a:t>android:layout_alignRight</a:t>
                      </a:r>
                      <a:endParaRPr sz="1200" b="1" dirty="0">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tc>
                  <a:txBody>
                    <a:bodyPr/>
                    <a:lstStyle/>
                    <a:p>
                      <a:pPr marL="0" lvl="0" indent="0" rtl="0">
                        <a:spcBef>
                          <a:spcPts val="0"/>
                        </a:spcBef>
                        <a:spcAft>
                          <a:spcPts val="0"/>
                        </a:spcAft>
                        <a:buNone/>
                      </a:pPr>
                      <a:r>
                        <a:rPr lang="en" sz="1200">
                          <a:solidFill>
                            <a:schemeClr val="bg2"/>
                          </a:solidFill>
                        </a:rPr>
                        <a:t>Canh cạnh phải của phần tử hiện thời trùng với cạnh phải của phần tử có id được chỉ ra </a:t>
                      </a:r>
                      <a:endParaRPr sz="1200">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342900">
                <a:tc>
                  <a:txBody>
                    <a:bodyPr/>
                    <a:lstStyle/>
                    <a:p>
                      <a:pPr marL="0" lvl="0" indent="0" rtl="0">
                        <a:spcBef>
                          <a:spcPts val="0"/>
                        </a:spcBef>
                        <a:spcAft>
                          <a:spcPts val="0"/>
                        </a:spcAft>
                        <a:buNone/>
                      </a:pPr>
                      <a:r>
                        <a:rPr lang="en" sz="1200" b="1">
                          <a:solidFill>
                            <a:schemeClr val="bg2"/>
                          </a:solidFill>
                        </a:rPr>
                        <a:t>android:layout_alignTop</a:t>
                      </a:r>
                      <a:endParaRPr sz="1200" b="1">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tc>
                  <a:txBody>
                    <a:bodyPr/>
                    <a:lstStyle/>
                    <a:p>
                      <a:pPr marL="0" lvl="0" indent="0" rtl="0">
                        <a:spcBef>
                          <a:spcPts val="0"/>
                        </a:spcBef>
                        <a:spcAft>
                          <a:spcPts val="0"/>
                        </a:spcAft>
                        <a:buNone/>
                      </a:pPr>
                      <a:r>
                        <a:rPr lang="en" sz="1200" dirty="0" err="1">
                          <a:solidFill>
                            <a:schemeClr val="bg2"/>
                          </a:solidFill>
                        </a:rPr>
                        <a:t>Canh</a:t>
                      </a:r>
                      <a:r>
                        <a:rPr lang="en" sz="1200" dirty="0">
                          <a:solidFill>
                            <a:schemeClr val="bg2"/>
                          </a:solidFill>
                        </a:rPr>
                        <a:t> </a:t>
                      </a:r>
                      <a:r>
                        <a:rPr lang="en" sz="1200" dirty="0" err="1">
                          <a:solidFill>
                            <a:schemeClr val="bg2"/>
                          </a:solidFill>
                        </a:rPr>
                        <a:t>đỉnh</a:t>
                      </a:r>
                      <a:r>
                        <a:rPr lang="en" sz="1200" dirty="0">
                          <a:solidFill>
                            <a:schemeClr val="bg2"/>
                          </a:solidFill>
                        </a:rPr>
                        <a:t> </a:t>
                      </a:r>
                      <a:r>
                        <a:rPr lang="en" sz="1200" dirty="0" err="1">
                          <a:solidFill>
                            <a:schemeClr val="bg2"/>
                          </a:solidFill>
                        </a:rPr>
                        <a:t>của</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hiện</a:t>
                      </a:r>
                      <a:r>
                        <a:rPr lang="en" sz="1200" dirty="0">
                          <a:solidFill>
                            <a:schemeClr val="bg2"/>
                          </a:solidFill>
                        </a:rPr>
                        <a:t> </a:t>
                      </a:r>
                      <a:r>
                        <a:rPr lang="en" sz="1200" dirty="0" err="1">
                          <a:solidFill>
                            <a:schemeClr val="bg2"/>
                          </a:solidFill>
                        </a:rPr>
                        <a:t>thời</a:t>
                      </a:r>
                      <a:r>
                        <a:rPr lang="en" sz="1200" dirty="0">
                          <a:solidFill>
                            <a:schemeClr val="bg2"/>
                          </a:solidFill>
                        </a:rPr>
                        <a:t> </a:t>
                      </a:r>
                      <a:r>
                        <a:rPr lang="en" sz="1200" dirty="0" err="1">
                          <a:solidFill>
                            <a:schemeClr val="bg2"/>
                          </a:solidFill>
                        </a:rPr>
                        <a:t>trùng</a:t>
                      </a:r>
                      <a:r>
                        <a:rPr lang="en" sz="1200" dirty="0">
                          <a:solidFill>
                            <a:schemeClr val="bg2"/>
                          </a:solidFill>
                        </a:rPr>
                        <a:t> </a:t>
                      </a:r>
                      <a:r>
                        <a:rPr lang="en" sz="1200" dirty="0" err="1">
                          <a:solidFill>
                            <a:schemeClr val="bg2"/>
                          </a:solidFill>
                        </a:rPr>
                        <a:t>với</a:t>
                      </a:r>
                      <a:r>
                        <a:rPr lang="en" sz="1200" dirty="0">
                          <a:solidFill>
                            <a:schemeClr val="bg2"/>
                          </a:solidFill>
                        </a:rPr>
                        <a:t> </a:t>
                      </a:r>
                      <a:r>
                        <a:rPr lang="en" sz="1200" dirty="0" err="1">
                          <a:solidFill>
                            <a:schemeClr val="bg2"/>
                          </a:solidFill>
                        </a:rPr>
                        <a:t>đỉnh</a:t>
                      </a:r>
                      <a:r>
                        <a:rPr lang="en" sz="1200" dirty="0">
                          <a:solidFill>
                            <a:schemeClr val="bg2"/>
                          </a:solidFill>
                        </a:rPr>
                        <a:t> </a:t>
                      </a:r>
                      <a:r>
                        <a:rPr lang="en" sz="1200" dirty="0" err="1">
                          <a:solidFill>
                            <a:schemeClr val="bg2"/>
                          </a:solidFill>
                        </a:rPr>
                        <a:t>của</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có</a:t>
                      </a:r>
                      <a:r>
                        <a:rPr lang="en" sz="1200" dirty="0">
                          <a:solidFill>
                            <a:schemeClr val="bg2"/>
                          </a:solidFill>
                        </a:rPr>
                        <a:t> id </a:t>
                      </a:r>
                      <a:r>
                        <a:rPr lang="en" sz="1200" dirty="0" err="1">
                          <a:solidFill>
                            <a:schemeClr val="bg2"/>
                          </a:solidFill>
                        </a:rPr>
                        <a:t>được</a:t>
                      </a:r>
                      <a:r>
                        <a:rPr lang="en" sz="1200" dirty="0">
                          <a:solidFill>
                            <a:schemeClr val="bg2"/>
                          </a:solidFill>
                        </a:rPr>
                        <a:t> </a:t>
                      </a:r>
                      <a:r>
                        <a:rPr lang="en" sz="1200" dirty="0" err="1">
                          <a:solidFill>
                            <a:schemeClr val="bg2"/>
                          </a:solidFill>
                        </a:rPr>
                        <a:t>chỉ</a:t>
                      </a:r>
                      <a:r>
                        <a:rPr lang="en" sz="1200" dirty="0">
                          <a:solidFill>
                            <a:schemeClr val="bg2"/>
                          </a:solidFill>
                        </a:rPr>
                        <a:t> </a:t>
                      </a:r>
                      <a:r>
                        <a:rPr lang="en" sz="1200" dirty="0" err="1">
                          <a:solidFill>
                            <a:schemeClr val="bg2"/>
                          </a:solidFill>
                        </a:rPr>
                        <a:t>ra</a:t>
                      </a:r>
                      <a:r>
                        <a:rPr lang="en" sz="1200" dirty="0">
                          <a:solidFill>
                            <a:schemeClr val="bg2"/>
                          </a:solidFill>
                        </a:rPr>
                        <a:t> </a:t>
                      </a:r>
                      <a:endParaRPr sz="1200" dirty="0">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r h="619125">
                <a:tc>
                  <a:txBody>
                    <a:bodyPr/>
                    <a:lstStyle/>
                    <a:p>
                      <a:pPr marL="0" lvl="0" indent="0" rtl="0">
                        <a:spcBef>
                          <a:spcPts val="0"/>
                        </a:spcBef>
                        <a:spcAft>
                          <a:spcPts val="0"/>
                        </a:spcAft>
                        <a:buNone/>
                      </a:pPr>
                      <a:r>
                        <a:rPr lang="en" sz="1200" b="1">
                          <a:solidFill>
                            <a:schemeClr val="bg2"/>
                          </a:solidFill>
                        </a:rPr>
                        <a:t>android:layout_alignWithParentIfMissing</a:t>
                      </a:r>
                      <a:endParaRPr sz="1200" b="1">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tc>
                  <a:txBody>
                    <a:bodyPr/>
                    <a:lstStyle/>
                    <a:p>
                      <a:pPr marL="0" lvl="0" indent="0" rtl="0">
                        <a:spcBef>
                          <a:spcPts val="0"/>
                        </a:spcBef>
                        <a:spcAft>
                          <a:spcPts val="0"/>
                        </a:spcAft>
                        <a:buNone/>
                      </a:pPr>
                      <a:r>
                        <a:rPr lang="en" sz="1200" dirty="0" err="1">
                          <a:solidFill>
                            <a:schemeClr val="bg2"/>
                          </a:solidFill>
                        </a:rPr>
                        <a:t>Nếu</a:t>
                      </a:r>
                      <a:r>
                        <a:rPr lang="en" sz="1200" dirty="0">
                          <a:solidFill>
                            <a:schemeClr val="bg2"/>
                          </a:solidFill>
                        </a:rPr>
                        <a:t> </a:t>
                      </a:r>
                      <a:r>
                        <a:rPr lang="en" sz="1200" dirty="0" err="1">
                          <a:solidFill>
                            <a:schemeClr val="bg2"/>
                          </a:solidFill>
                        </a:rPr>
                        <a:t>thiết</a:t>
                      </a:r>
                      <a:r>
                        <a:rPr lang="en" sz="1200" dirty="0">
                          <a:solidFill>
                            <a:schemeClr val="bg2"/>
                          </a:solidFill>
                        </a:rPr>
                        <a:t> </a:t>
                      </a:r>
                      <a:r>
                        <a:rPr lang="en" sz="1200" dirty="0" err="1">
                          <a:solidFill>
                            <a:schemeClr val="bg2"/>
                          </a:solidFill>
                        </a:rPr>
                        <a:t>lập</a:t>
                      </a:r>
                      <a:r>
                        <a:rPr lang="en" sz="1200" dirty="0">
                          <a:solidFill>
                            <a:schemeClr val="bg2"/>
                          </a:solidFill>
                        </a:rPr>
                        <a:t> </a:t>
                      </a:r>
                      <a:r>
                        <a:rPr lang="en" sz="1200" dirty="0" err="1">
                          <a:solidFill>
                            <a:schemeClr val="bg2"/>
                          </a:solidFill>
                        </a:rPr>
                        <a:t>là</a:t>
                      </a:r>
                      <a:r>
                        <a:rPr lang="en" sz="1200" dirty="0">
                          <a:solidFill>
                            <a:schemeClr val="bg2"/>
                          </a:solidFill>
                        </a:rPr>
                        <a:t> true, </a:t>
                      </a:r>
                      <a:r>
                        <a:rPr lang="en" sz="1200" dirty="0" err="1">
                          <a:solidFill>
                            <a:schemeClr val="bg2"/>
                          </a:solidFill>
                        </a:rPr>
                        <a:t>thì</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sẽ</a:t>
                      </a:r>
                      <a:r>
                        <a:rPr lang="en" sz="1200" dirty="0">
                          <a:solidFill>
                            <a:schemeClr val="bg2"/>
                          </a:solidFill>
                        </a:rPr>
                        <a:t> </a:t>
                      </a:r>
                      <a:r>
                        <a:rPr lang="en" sz="1200" dirty="0" err="1">
                          <a:solidFill>
                            <a:schemeClr val="bg2"/>
                          </a:solidFill>
                        </a:rPr>
                        <a:t>được</a:t>
                      </a:r>
                      <a:r>
                        <a:rPr lang="en" sz="1200" dirty="0">
                          <a:solidFill>
                            <a:schemeClr val="bg2"/>
                          </a:solidFill>
                        </a:rPr>
                        <a:t> </a:t>
                      </a:r>
                      <a:r>
                        <a:rPr lang="en" sz="1200" dirty="0" err="1">
                          <a:solidFill>
                            <a:schemeClr val="bg2"/>
                          </a:solidFill>
                        </a:rPr>
                        <a:t>canh</a:t>
                      </a:r>
                      <a:r>
                        <a:rPr lang="en" sz="1200" dirty="0">
                          <a:solidFill>
                            <a:schemeClr val="bg2"/>
                          </a:solidFill>
                        </a:rPr>
                        <a:t> </a:t>
                      </a:r>
                      <a:r>
                        <a:rPr lang="en" sz="1200" dirty="0" err="1">
                          <a:solidFill>
                            <a:schemeClr val="bg2"/>
                          </a:solidFill>
                        </a:rPr>
                        <a:t>theo</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chứa</a:t>
                      </a:r>
                      <a:r>
                        <a:rPr lang="en" sz="1200" dirty="0">
                          <a:solidFill>
                            <a:schemeClr val="bg2"/>
                          </a:solidFill>
                        </a:rPr>
                        <a:t> </a:t>
                      </a:r>
                      <a:r>
                        <a:rPr lang="en" sz="1200" dirty="0" err="1">
                          <a:solidFill>
                            <a:schemeClr val="bg2"/>
                          </a:solidFill>
                        </a:rPr>
                        <a:t>nó</a:t>
                      </a:r>
                      <a:r>
                        <a:rPr lang="en" sz="1200" dirty="0">
                          <a:solidFill>
                            <a:schemeClr val="bg2"/>
                          </a:solidFill>
                        </a:rPr>
                        <a:t> </a:t>
                      </a:r>
                      <a:r>
                        <a:rPr lang="en" sz="1200" dirty="0" err="1">
                          <a:solidFill>
                            <a:schemeClr val="bg2"/>
                          </a:solidFill>
                        </a:rPr>
                        <a:t>nếu</a:t>
                      </a:r>
                      <a:r>
                        <a:rPr lang="en" sz="1200" dirty="0">
                          <a:solidFill>
                            <a:schemeClr val="bg2"/>
                          </a:solidFill>
                        </a:rPr>
                        <a:t> </a:t>
                      </a:r>
                      <a:r>
                        <a:rPr lang="en" sz="1200" dirty="0" err="1">
                          <a:solidFill>
                            <a:schemeClr val="bg2"/>
                          </a:solidFill>
                        </a:rPr>
                        <a:t>các</a:t>
                      </a:r>
                      <a:r>
                        <a:rPr lang="en" sz="1200" dirty="0">
                          <a:solidFill>
                            <a:schemeClr val="bg2"/>
                          </a:solidFill>
                        </a:rPr>
                        <a:t> </a:t>
                      </a:r>
                      <a:r>
                        <a:rPr lang="en" sz="1200" dirty="0" err="1">
                          <a:solidFill>
                            <a:schemeClr val="bg2"/>
                          </a:solidFill>
                        </a:rPr>
                        <a:t>thuộc</a:t>
                      </a:r>
                      <a:r>
                        <a:rPr lang="en" sz="1200" dirty="0">
                          <a:solidFill>
                            <a:schemeClr val="bg2"/>
                          </a:solidFill>
                        </a:rPr>
                        <a:t> </a:t>
                      </a:r>
                      <a:r>
                        <a:rPr lang="en" sz="1200" dirty="0" err="1">
                          <a:solidFill>
                            <a:schemeClr val="bg2"/>
                          </a:solidFill>
                        </a:rPr>
                        <a:t>tính</a:t>
                      </a:r>
                      <a:r>
                        <a:rPr lang="en" sz="1200" dirty="0">
                          <a:solidFill>
                            <a:schemeClr val="bg2"/>
                          </a:solidFill>
                        </a:rPr>
                        <a:t> </a:t>
                      </a:r>
                      <a:r>
                        <a:rPr lang="en" sz="1200" dirty="0" err="1">
                          <a:solidFill>
                            <a:schemeClr val="bg2"/>
                          </a:solidFill>
                        </a:rPr>
                        <a:t>canh</a:t>
                      </a:r>
                      <a:r>
                        <a:rPr lang="en" sz="1200" dirty="0">
                          <a:solidFill>
                            <a:schemeClr val="bg2"/>
                          </a:solidFill>
                        </a:rPr>
                        <a:t> </a:t>
                      </a:r>
                      <a:r>
                        <a:rPr lang="en" sz="1200" dirty="0" err="1">
                          <a:solidFill>
                            <a:schemeClr val="bg2"/>
                          </a:solidFill>
                        </a:rPr>
                        <a:t>của</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không</a:t>
                      </a:r>
                      <a:r>
                        <a:rPr lang="en" sz="1200" dirty="0">
                          <a:solidFill>
                            <a:schemeClr val="bg2"/>
                          </a:solidFill>
                        </a:rPr>
                        <a:t> </a:t>
                      </a:r>
                      <a:r>
                        <a:rPr lang="en" sz="1200" dirty="0" err="1">
                          <a:solidFill>
                            <a:schemeClr val="bg2"/>
                          </a:solidFill>
                        </a:rPr>
                        <a:t>có</a:t>
                      </a:r>
                      <a:r>
                        <a:rPr lang="en" sz="1200" dirty="0">
                          <a:solidFill>
                            <a:schemeClr val="bg2"/>
                          </a:solidFill>
                        </a:rPr>
                        <a:t>.</a:t>
                      </a:r>
                      <a:endParaRPr sz="1200" dirty="0">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extLst>
                  <a:ext uri="{0D108BD9-81ED-4DB2-BD59-A6C34878D82A}">
                    <a16:rowId xmlns:a16="http://schemas.microsoft.com/office/drawing/2014/main" val="10004"/>
                  </a:ext>
                </a:extLst>
              </a:tr>
              <a:tr h="342900">
                <a:tc>
                  <a:txBody>
                    <a:bodyPr/>
                    <a:lstStyle/>
                    <a:p>
                      <a:pPr marL="0" lvl="0" indent="0" rtl="0">
                        <a:spcBef>
                          <a:spcPts val="0"/>
                        </a:spcBef>
                        <a:spcAft>
                          <a:spcPts val="0"/>
                        </a:spcAft>
                        <a:buNone/>
                      </a:pPr>
                      <a:r>
                        <a:rPr lang="en" sz="1200" b="1">
                          <a:solidFill>
                            <a:schemeClr val="bg2"/>
                          </a:solidFill>
                        </a:rPr>
                        <a:t>android:layout_below</a:t>
                      </a:r>
                      <a:endParaRPr sz="1200" b="1">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tc>
                  <a:txBody>
                    <a:bodyPr/>
                    <a:lstStyle/>
                    <a:p>
                      <a:pPr marL="0" lvl="0" indent="0" rtl="0">
                        <a:spcBef>
                          <a:spcPts val="0"/>
                        </a:spcBef>
                        <a:spcAft>
                          <a:spcPts val="0"/>
                        </a:spcAft>
                        <a:buNone/>
                      </a:pPr>
                      <a:r>
                        <a:rPr lang="en" sz="1200">
                          <a:solidFill>
                            <a:schemeClr val="bg2"/>
                          </a:solidFill>
                        </a:rPr>
                        <a:t>Đặt phần tử hiện thời ngay sau phần tử có id được chỉ ra. </a:t>
                      </a:r>
                      <a:endParaRPr sz="1200">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extLst>
                  <a:ext uri="{0D108BD9-81ED-4DB2-BD59-A6C34878D82A}">
                    <a16:rowId xmlns:a16="http://schemas.microsoft.com/office/drawing/2014/main" val="10005"/>
                  </a:ext>
                </a:extLst>
              </a:tr>
              <a:tr h="590550">
                <a:tc>
                  <a:txBody>
                    <a:bodyPr/>
                    <a:lstStyle/>
                    <a:p>
                      <a:pPr marL="0" lvl="0" indent="0" rtl="0">
                        <a:spcBef>
                          <a:spcPts val="0"/>
                        </a:spcBef>
                        <a:spcAft>
                          <a:spcPts val="0"/>
                        </a:spcAft>
                        <a:buNone/>
                      </a:pPr>
                      <a:r>
                        <a:rPr lang="en" sz="1200" b="1">
                          <a:solidFill>
                            <a:schemeClr val="bg2"/>
                          </a:solidFill>
                        </a:rPr>
                        <a:t>android:layout_centerHorizontal</a:t>
                      </a:r>
                      <a:endParaRPr sz="1200" b="1">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tc>
                  <a:txBody>
                    <a:bodyPr/>
                    <a:lstStyle/>
                    <a:p>
                      <a:pPr marL="0" lvl="0" indent="0" rtl="0">
                        <a:spcBef>
                          <a:spcPts val="0"/>
                        </a:spcBef>
                        <a:spcAft>
                          <a:spcPts val="0"/>
                        </a:spcAft>
                        <a:buNone/>
                      </a:pPr>
                      <a:r>
                        <a:rPr lang="en" sz="1200" dirty="0" err="1">
                          <a:solidFill>
                            <a:schemeClr val="bg2"/>
                          </a:solidFill>
                        </a:rPr>
                        <a:t>Nếu</a:t>
                      </a:r>
                      <a:r>
                        <a:rPr lang="en" sz="1200" dirty="0">
                          <a:solidFill>
                            <a:schemeClr val="bg2"/>
                          </a:solidFill>
                        </a:rPr>
                        <a:t> </a:t>
                      </a:r>
                      <a:r>
                        <a:rPr lang="en" sz="1200" dirty="0" err="1">
                          <a:solidFill>
                            <a:schemeClr val="bg2"/>
                          </a:solidFill>
                        </a:rPr>
                        <a:t>thiết</a:t>
                      </a:r>
                      <a:r>
                        <a:rPr lang="en" sz="1200" dirty="0">
                          <a:solidFill>
                            <a:schemeClr val="bg2"/>
                          </a:solidFill>
                        </a:rPr>
                        <a:t> </a:t>
                      </a:r>
                      <a:r>
                        <a:rPr lang="en" sz="1200" dirty="0" err="1">
                          <a:solidFill>
                            <a:schemeClr val="bg2"/>
                          </a:solidFill>
                        </a:rPr>
                        <a:t>lập</a:t>
                      </a:r>
                      <a:r>
                        <a:rPr lang="en" sz="1200" dirty="0">
                          <a:solidFill>
                            <a:schemeClr val="bg2"/>
                          </a:solidFill>
                        </a:rPr>
                        <a:t> </a:t>
                      </a:r>
                      <a:r>
                        <a:rPr lang="en" sz="1200" dirty="0" err="1">
                          <a:solidFill>
                            <a:schemeClr val="bg2"/>
                          </a:solidFill>
                        </a:rPr>
                        <a:t>là</a:t>
                      </a:r>
                      <a:r>
                        <a:rPr lang="en" sz="1200" dirty="0">
                          <a:solidFill>
                            <a:schemeClr val="bg2"/>
                          </a:solidFill>
                        </a:rPr>
                        <a:t> true </a:t>
                      </a:r>
                      <a:r>
                        <a:rPr lang="en" sz="1200" dirty="0" err="1">
                          <a:solidFill>
                            <a:schemeClr val="bg2"/>
                          </a:solidFill>
                        </a:rPr>
                        <a:t>thì</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hiện</a:t>
                      </a:r>
                      <a:r>
                        <a:rPr lang="en" sz="1200" dirty="0">
                          <a:solidFill>
                            <a:schemeClr val="bg2"/>
                          </a:solidFill>
                        </a:rPr>
                        <a:t> </a:t>
                      </a:r>
                      <a:r>
                        <a:rPr lang="en" sz="1200" dirty="0" err="1">
                          <a:solidFill>
                            <a:schemeClr val="bg2"/>
                          </a:solidFill>
                        </a:rPr>
                        <a:t>thời</a:t>
                      </a:r>
                      <a:r>
                        <a:rPr lang="en" sz="1200" dirty="0">
                          <a:solidFill>
                            <a:schemeClr val="bg2"/>
                          </a:solidFill>
                        </a:rPr>
                        <a:t> </a:t>
                      </a:r>
                      <a:r>
                        <a:rPr lang="en" sz="1200" dirty="0" err="1">
                          <a:solidFill>
                            <a:schemeClr val="bg2"/>
                          </a:solidFill>
                        </a:rPr>
                        <a:t>sẽ</a:t>
                      </a:r>
                      <a:r>
                        <a:rPr lang="en" sz="1200" dirty="0">
                          <a:solidFill>
                            <a:schemeClr val="bg2"/>
                          </a:solidFill>
                        </a:rPr>
                        <a:t> </a:t>
                      </a:r>
                      <a:r>
                        <a:rPr lang="en" sz="1200" dirty="0" err="1">
                          <a:solidFill>
                            <a:schemeClr val="bg2"/>
                          </a:solidFill>
                        </a:rPr>
                        <a:t>được</a:t>
                      </a:r>
                      <a:r>
                        <a:rPr lang="en" sz="1200" dirty="0">
                          <a:solidFill>
                            <a:schemeClr val="bg2"/>
                          </a:solidFill>
                        </a:rPr>
                        <a:t> </a:t>
                      </a:r>
                      <a:r>
                        <a:rPr lang="en" sz="1200" dirty="0" err="1">
                          <a:solidFill>
                            <a:schemeClr val="bg2"/>
                          </a:solidFill>
                        </a:rPr>
                        <a:t>canh</a:t>
                      </a:r>
                      <a:r>
                        <a:rPr lang="en" sz="1200" dirty="0">
                          <a:solidFill>
                            <a:schemeClr val="bg2"/>
                          </a:solidFill>
                        </a:rPr>
                        <a:t> </a:t>
                      </a:r>
                      <a:r>
                        <a:rPr lang="en" sz="1200" dirty="0" err="1">
                          <a:solidFill>
                            <a:schemeClr val="bg2"/>
                          </a:solidFill>
                        </a:rPr>
                        <a:t>giữa</a:t>
                      </a:r>
                      <a:r>
                        <a:rPr lang="en" sz="1200" dirty="0">
                          <a:solidFill>
                            <a:schemeClr val="bg2"/>
                          </a:solidFill>
                        </a:rPr>
                        <a:t> </a:t>
                      </a:r>
                      <a:r>
                        <a:rPr lang="en" sz="1200" dirty="0" err="1">
                          <a:solidFill>
                            <a:schemeClr val="bg2"/>
                          </a:solidFill>
                        </a:rPr>
                        <a:t>theo</a:t>
                      </a:r>
                      <a:r>
                        <a:rPr lang="en" sz="1200" dirty="0">
                          <a:solidFill>
                            <a:schemeClr val="bg2"/>
                          </a:solidFill>
                        </a:rPr>
                        <a:t> </a:t>
                      </a:r>
                      <a:r>
                        <a:rPr lang="en" sz="1200" dirty="0" err="1">
                          <a:solidFill>
                            <a:schemeClr val="bg2"/>
                          </a:solidFill>
                        </a:rPr>
                        <a:t>chiều</a:t>
                      </a:r>
                      <a:r>
                        <a:rPr lang="en" sz="1200" dirty="0">
                          <a:solidFill>
                            <a:schemeClr val="bg2"/>
                          </a:solidFill>
                        </a:rPr>
                        <a:t> </a:t>
                      </a:r>
                      <a:r>
                        <a:rPr lang="en" sz="1200" dirty="0" err="1">
                          <a:solidFill>
                            <a:schemeClr val="bg2"/>
                          </a:solidFill>
                        </a:rPr>
                        <a:t>ngang</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chứa</a:t>
                      </a:r>
                      <a:r>
                        <a:rPr lang="en" sz="1200" dirty="0">
                          <a:solidFill>
                            <a:schemeClr val="bg2"/>
                          </a:solidFill>
                        </a:rPr>
                        <a:t> </a:t>
                      </a:r>
                      <a:r>
                        <a:rPr lang="en" sz="1200" dirty="0" err="1">
                          <a:solidFill>
                            <a:schemeClr val="bg2"/>
                          </a:solidFill>
                        </a:rPr>
                        <a:t>nó</a:t>
                      </a:r>
                      <a:r>
                        <a:rPr lang="en" sz="1200" dirty="0">
                          <a:solidFill>
                            <a:schemeClr val="bg2"/>
                          </a:solidFill>
                        </a:rPr>
                        <a:t>. </a:t>
                      </a:r>
                      <a:endParaRPr sz="1200" dirty="0">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RelativeLayouts</a:t>
            </a:r>
            <a:endParaRPr/>
          </a:p>
        </p:txBody>
      </p:sp>
      <p:graphicFrame>
        <p:nvGraphicFramePr>
          <p:cNvPr id="196" name="Google Shape;196;p32"/>
          <p:cNvGraphicFramePr/>
          <p:nvPr>
            <p:extLst>
              <p:ext uri="{D42A27DB-BD31-4B8C-83A1-F6EECF244321}">
                <p14:modId xmlns:p14="http://schemas.microsoft.com/office/powerpoint/2010/main" val="2983128920"/>
              </p:ext>
            </p:extLst>
          </p:nvPr>
        </p:nvGraphicFramePr>
        <p:xfrm>
          <a:off x="457200" y="1304925"/>
          <a:ext cx="8229600" cy="2401545"/>
        </p:xfrm>
        <a:graphic>
          <a:graphicData uri="http://schemas.openxmlformats.org/drawingml/2006/table">
            <a:tbl>
              <a:tblPr>
                <a:noFill/>
                <a:tableStyleId>{A17C3761-F6AF-4FFF-89D9-9ED6E25DCAA3}</a:tableStyleId>
              </a:tblPr>
              <a:tblGrid>
                <a:gridCol w="2589950">
                  <a:extLst>
                    <a:ext uri="{9D8B030D-6E8A-4147-A177-3AD203B41FA5}">
                      <a16:colId xmlns:a16="http://schemas.microsoft.com/office/drawing/2014/main" val="20000"/>
                    </a:ext>
                  </a:extLst>
                </a:gridCol>
                <a:gridCol w="5639650">
                  <a:extLst>
                    <a:ext uri="{9D8B030D-6E8A-4147-A177-3AD203B41FA5}">
                      <a16:colId xmlns:a16="http://schemas.microsoft.com/office/drawing/2014/main" val="20001"/>
                    </a:ext>
                  </a:extLst>
                </a:gridCol>
              </a:tblGrid>
              <a:tr h="655975">
                <a:tc>
                  <a:txBody>
                    <a:bodyPr/>
                    <a:lstStyle/>
                    <a:p>
                      <a:pPr marL="0" lvl="0" indent="0" rtl="0">
                        <a:spcBef>
                          <a:spcPts val="0"/>
                        </a:spcBef>
                        <a:spcAft>
                          <a:spcPts val="0"/>
                        </a:spcAft>
                        <a:buNone/>
                      </a:pPr>
                      <a:r>
                        <a:rPr lang="en" sz="1200" b="1" dirty="0" err="1">
                          <a:solidFill>
                            <a:schemeClr val="bg2"/>
                          </a:solidFill>
                        </a:rPr>
                        <a:t>android:layout_centerInParent</a:t>
                      </a:r>
                      <a:endParaRPr sz="1200" b="1" dirty="0">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tc>
                  <a:txBody>
                    <a:bodyPr/>
                    <a:lstStyle/>
                    <a:p>
                      <a:pPr marL="0" lvl="0" indent="0" rtl="0">
                        <a:spcBef>
                          <a:spcPts val="0"/>
                        </a:spcBef>
                        <a:spcAft>
                          <a:spcPts val="0"/>
                        </a:spcAft>
                        <a:buNone/>
                      </a:pPr>
                      <a:r>
                        <a:rPr lang="en" sz="1200" b="0" dirty="0" err="1">
                          <a:solidFill>
                            <a:schemeClr val="bg2"/>
                          </a:solidFill>
                        </a:rPr>
                        <a:t>Nếu</a:t>
                      </a:r>
                      <a:r>
                        <a:rPr lang="en" sz="1200" b="0" dirty="0">
                          <a:solidFill>
                            <a:schemeClr val="bg2"/>
                          </a:solidFill>
                        </a:rPr>
                        <a:t> </a:t>
                      </a:r>
                      <a:r>
                        <a:rPr lang="en" sz="1200" b="0" dirty="0" err="1">
                          <a:solidFill>
                            <a:schemeClr val="bg2"/>
                          </a:solidFill>
                        </a:rPr>
                        <a:t>thiết</a:t>
                      </a:r>
                      <a:r>
                        <a:rPr lang="en" sz="1200" b="0" dirty="0">
                          <a:solidFill>
                            <a:schemeClr val="bg2"/>
                          </a:solidFill>
                        </a:rPr>
                        <a:t> </a:t>
                      </a:r>
                      <a:r>
                        <a:rPr lang="en" sz="1200" b="0" dirty="0" err="1">
                          <a:solidFill>
                            <a:schemeClr val="bg2"/>
                          </a:solidFill>
                        </a:rPr>
                        <a:t>lập</a:t>
                      </a:r>
                      <a:r>
                        <a:rPr lang="en" sz="1200" b="0" dirty="0">
                          <a:solidFill>
                            <a:schemeClr val="bg2"/>
                          </a:solidFill>
                        </a:rPr>
                        <a:t> </a:t>
                      </a:r>
                      <a:r>
                        <a:rPr lang="en" sz="1200" b="0" dirty="0" err="1">
                          <a:solidFill>
                            <a:schemeClr val="bg2"/>
                          </a:solidFill>
                        </a:rPr>
                        <a:t>là</a:t>
                      </a:r>
                      <a:r>
                        <a:rPr lang="en" sz="1200" b="0" dirty="0">
                          <a:solidFill>
                            <a:schemeClr val="bg2"/>
                          </a:solidFill>
                        </a:rPr>
                        <a:t> true </a:t>
                      </a:r>
                      <a:r>
                        <a:rPr lang="en" sz="1200" b="0" dirty="0" err="1">
                          <a:solidFill>
                            <a:schemeClr val="bg2"/>
                          </a:solidFill>
                        </a:rPr>
                        <a:t>thì</a:t>
                      </a:r>
                      <a:r>
                        <a:rPr lang="en" sz="1200" b="0" dirty="0">
                          <a:solidFill>
                            <a:schemeClr val="bg2"/>
                          </a:solidFill>
                        </a:rPr>
                        <a:t> </a:t>
                      </a:r>
                      <a:r>
                        <a:rPr lang="en" sz="1200" b="0" dirty="0" err="1">
                          <a:solidFill>
                            <a:schemeClr val="bg2"/>
                          </a:solidFill>
                        </a:rPr>
                        <a:t>phần</a:t>
                      </a:r>
                      <a:r>
                        <a:rPr lang="en" sz="1200" b="0" dirty="0">
                          <a:solidFill>
                            <a:schemeClr val="bg2"/>
                          </a:solidFill>
                        </a:rPr>
                        <a:t> </a:t>
                      </a:r>
                      <a:r>
                        <a:rPr lang="en" sz="1200" b="0" dirty="0" err="1">
                          <a:solidFill>
                            <a:schemeClr val="bg2"/>
                          </a:solidFill>
                        </a:rPr>
                        <a:t>tử</a:t>
                      </a:r>
                      <a:r>
                        <a:rPr lang="en" sz="1200" b="0" dirty="0">
                          <a:solidFill>
                            <a:schemeClr val="bg2"/>
                          </a:solidFill>
                        </a:rPr>
                        <a:t> </a:t>
                      </a:r>
                      <a:r>
                        <a:rPr lang="en" sz="1200" b="0" dirty="0" err="1">
                          <a:solidFill>
                            <a:schemeClr val="bg2"/>
                          </a:solidFill>
                        </a:rPr>
                        <a:t>hiện</a:t>
                      </a:r>
                      <a:r>
                        <a:rPr lang="en" sz="1200" b="0" dirty="0">
                          <a:solidFill>
                            <a:schemeClr val="bg2"/>
                          </a:solidFill>
                        </a:rPr>
                        <a:t> </a:t>
                      </a:r>
                      <a:r>
                        <a:rPr lang="en" sz="1200" b="0" dirty="0" err="1">
                          <a:solidFill>
                            <a:schemeClr val="bg2"/>
                          </a:solidFill>
                        </a:rPr>
                        <a:t>thời</a:t>
                      </a:r>
                      <a:r>
                        <a:rPr lang="en" sz="1200" b="0" dirty="0">
                          <a:solidFill>
                            <a:schemeClr val="bg2"/>
                          </a:solidFill>
                        </a:rPr>
                        <a:t> </a:t>
                      </a:r>
                      <a:r>
                        <a:rPr lang="en" sz="1200" b="0" dirty="0" err="1">
                          <a:solidFill>
                            <a:schemeClr val="bg2"/>
                          </a:solidFill>
                        </a:rPr>
                        <a:t>sẽ</a:t>
                      </a:r>
                      <a:r>
                        <a:rPr lang="en" sz="1200" b="0" dirty="0">
                          <a:solidFill>
                            <a:schemeClr val="bg2"/>
                          </a:solidFill>
                        </a:rPr>
                        <a:t> </a:t>
                      </a:r>
                      <a:r>
                        <a:rPr lang="en" sz="1200" b="0" dirty="0" err="1">
                          <a:solidFill>
                            <a:schemeClr val="bg2"/>
                          </a:solidFill>
                        </a:rPr>
                        <a:t>được</a:t>
                      </a:r>
                      <a:r>
                        <a:rPr lang="en" sz="1200" b="0" dirty="0">
                          <a:solidFill>
                            <a:schemeClr val="bg2"/>
                          </a:solidFill>
                        </a:rPr>
                        <a:t> </a:t>
                      </a:r>
                      <a:r>
                        <a:rPr lang="en" sz="1200" b="0" dirty="0" err="1">
                          <a:solidFill>
                            <a:schemeClr val="bg2"/>
                          </a:solidFill>
                        </a:rPr>
                        <a:t>canh</a:t>
                      </a:r>
                      <a:r>
                        <a:rPr lang="en" sz="1200" b="0" dirty="0">
                          <a:solidFill>
                            <a:schemeClr val="bg2"/>
                          </a:solidFill>
                        </a:rPr>
                        <a:t> </a:t>
                      </a:r>
                      <a:r>
                        <a:rPr lang="en" sz="1200" b="0" dirty="0" err="1">
                          <a:solidFill>
                            <a:schemeClr val="bg2"/>
                          </a:solidFill>
                        </a:rPr>
                        <a:t>chính</a:t>
                      </a:r>
                      <a:r>
                        <a:rPr lang="en" sz="1200" b="0" dirty="0">
                          <a:solidFill>
                            <a:schemeClr val="bg2"/>
                          </a:solidFill>
                        </a:rPr>
                        <a:t> </a:t>
                      </a:r>
                      <a:r>
                        <a:rPr lang="en" sz="1200" b="0" dirty="0" err="1">
                          <a:solidFill>
                            <a:schemeClr val="bg2"/>
                          </a:solidFill>
                        </a:rPr>
                        <a:t>giữa</a:t>
                      </a:r>
                      <a:r>
                        <a:rPr lang="en" sz="1200" b="0" dirty="0">
                          <a:solidFill>
                            <a:schemeClr val="bg2"/>
                          </a:solidFill>
                        </a:rPr>
                        <a:t> </a:t>
                      </a:r>
                      <a:r>
                        <a:rPr lang="en" sz="1200" b="0" dirty="0" err="1">
                          <a:solidFill>
                            <a:schemeClr val="bg2"/>
                          </a:solidFill>
                        </a:rPr>
                        <a:t>theo</a:t>
                      </a:r>
                      <a:r>
                        <a:rPr lang="en" sz="1200" b="0" dirty="0">
                          <a:solidFill>
                            <a:schemeClr val="bg2"/>
                          </a:solidFill>
                        </a:rPr>
                        <a:t> </a:t>
                      </a:r>
                      <a:r>
                        <a:rPr lang="en" sz="1200" b="0" dirty="0" err="1">
                          <a:solidFill>
                            <a:schemeClr val="bg2"/>
                          </a:solidFill>
                        </a:rPr>
                        <a:t>chiều</a:t>
                      </a:r>
                      <a:r>
                        <a:rPr lang="en" sz="1200" b="0" dirty="0">
                          <a:solidFill>
                            <a:schemeClr val="bg2"/>
                          </a:solidFill>
                        </a:rPr>
                        <a:t> </a:t>
                      </a:r>
                      <a:r>
                        <a:rPr lang="en" sz="1200" b="0" dirty="0" err="1">
                          <a:solidFill>
                            <a:schemeClr val="bg2"/>
                          </a:solidFill>
                        </a:rPr>
                        <a:t>phải</a:t>
                      </a:r>
                      <a:r>
                        <a:rPr lang="en" sz="1200" b="0" dirty="0">
                          <a:solidFill>
                            <a:schemeClr val="bg2"/>
                          </a:solidFill>
                        </a:rPr>
                        <a:t> </a:t>
                      </a:r>
                      <a:r>
                        <a:rPr lang="en" sz="1200" b="0" dirty="0" err="1">
                          <a:solidFill>
                            <a:schemeClr val="bg2"/>
                          </a:solidFill>
                        </a:rPr>
                        <a:t>trái</a:t>
                      </a:r>
                      <a:r>
                        <a:rPr lang="en" sz="1200" b="0" dirty="0">
                          <a:solidFill>
                            <a:schemeClr val="bg2"/>
                          </a:solidFill>
                        </a:rPr>
                        <a:t> </a:t>
                      </a:r>
                      <a:r>
                        <a:rPr lang="en" sz="1200" b="0" dirty="0" err="1">
                          <a:solidFill>
                            <a:schemeClr val="bg2"/>
                          </a:solidFill>
                        </a:rPr>
                        <a:t>và</a:t>
                      </a:r>
                      <a:r>
                        <a:rPr lang="en" sz="1200" b="0" dirty="0">
                          <a:solidFill>
                            <a:schemeClr val="bg2"/>
                          </a:solidFill>
                        </a:rPr>
                        <a:t> </a:t>
                      </a:r>
                      <a:r>
                        <a:rPr lang="en" sz="1200" b="0" dirty="0" err="1">
                          <a:solidFill>
                            <a:schemeClr val="bg2"/>
                          </a:solidFill>
                        </a:rPr>
                        <a:t>trên</a:t>
                      </a:r>
                      <a:r>
                        <a:rPr lang="en" sz="1200" b="0" dirty="0">
                          <a:solidFill>
                            <a:schemeClr val="bg2"/>
                          </a:solidFill>
                        </a:rPr>
                        <a:t> </a:t>
                      </a:r>
                      <a:r>
                        <a:rPr lang="en" sz="1200" b="0" dirty="0" err="1">
                          <a:solidFill>
                            <a:schemeClr val="bg2"/>
                          </a:solidFill>
                        </a:rPr>
                        <a:t>dưới</a:t>
                      </a:r>
                      <a:r>
                        <a:rPr lang="en" sz="1200" b="0" dirty="0">
                          <a:solidFill>
                            <a:schemeClr val="bg2"/>
                          </a:solidFill>
                        </a:rPr>
                        <a:t> so </a:t>
                      </a:r>
                      <a:r>
                        <a:rPr lang="en" sz="1200" b="0" dirty="0" err="1">
                          <a:solidFill>
                            <a:schemeClr val="bg2"/>
                          </a:solidFill>
                        </a:rPr>
                        <a:t>với</a:t>
                      </a:r>
                      <a:r>
                        <a:rPr lang="en" sz="1200" b="0" dirty="0">
                          <a:solidFill>
                            <a:schemeClr val="bg2"/>
                          </a:solidFill>
                        </a:rPr>
                        <a:t> </a:t>
                      </a:r>
                      <a:r>
                        <a:rPr lang="en" sz="1200" b="0" dirty="0" err="1">
                          <a:solidFill>
                            <a:schemeClr val="bg2"/>
                          </a:solidFill>
                        </a:rPr>
                        <a:t>phần</a:t>
                      </a:r>
                      <a:r>
                        <a:rPr lang="en" sz="1200" b="0" dirty="0">
                          <a:solidFill>
                            <a:schemeClr val="bg2"/>
                          </a:solidFill>
                        </a:rPr>
                        <a:t> </a:t>
                      </a:r>
                      <a:r>
                        <a:rPr lang="en" sz="1200" b="0" dirty="0" err="1">
                          <a:solidFill>
                            <a:schemeClr val="bg2"/>
                          </a:solidFill>
                        </a:rPr>
                        <a:t>tử</a:t>
                      </a:r>
                      <a:r>
                        <a:rPr lang="en" sz="1200" b="0" dirty="0">
                          <a:solidFill>
                            <a:schemeClr val="bg2"/>
                          </a:solidFill>
                        </a:rPr>
                        <a:t> </a:t>
                      </a:r>
                      <a:r>
                        <a:rPr lang="en" sz="1200" b="0" dirty="0" err="1">
                          <a:solidFill>
                            <a:schemeClr val="bg2"/>
                          </a:solidFill>
                        </a:rPr>
                        <a:t>chứa</a:t>
                      </a:r>
                      <a:r>
                        <a:rPr lang="en" sz="1200" b="0" dirty="0">
                          <a:solidFill>
                            <a:schemeClr val="bg2"/>
                          </a:solidFill>
                        </a:rPr>
                        <a:t> </a:t>
                      </a:r>
                      <a:r>
                        <a:rPr lang="en" sz="1200" b="0" dirty="0" err="1">
                          <a:solidFill>
                            <a:schemeClr val="bg2"/>
                          </a:solidFill>
                        </a:rPr>
                        <a:t>nó</a:t>
                      </a:r>
                      <a:r>
                        <a:rPr lang="en" sz="1200" b="0" dirty="0">
                          <a:solidFill>
                            <a:schemeClr val="bg2"/>
                          </a:solidFill>
                        </a:rPr>
                        <a:t>. </a:t>
                      </a:r>
                      <a:endParaRPr sz="1200" b="0" dirty="0">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648350">
                <a:tc>
                  <a:txBody>
                    <a:bodyPr/>
                    <a:lstStyle/>
                    <a:p>
                      <a:pPr marL="0" lvl="0" indent="0" rtl="0">
                        <a:spcBef>
                          <a:spcPts val="0"/>
                        </a:spcBef>
                        <a:spcAft>
                          <a:spcPts val="0"/>
                        </a:spcAft>
                        <a:buNone/>
                      </a:pPr>
                      <a:r>
                        <a:rPr lang="en" sz="1200" b="1">
                          <a:solidFill>
                            <a:schemeClr val="bg2"/>
                          </a:solidFill>
                        </a:rPr>
                        <a:t>android:layout_centerVertical</a:t>
                      </a:r>
                      <a:endParaRPr sz="1200" b="1">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tc>
                  <a:txBody>
                    <a:bodyPr/>
                    <a:lstStyle/>
                    <a:p>
                      <a:pPr marL="0" lvl="0" indent="0" rtl="0">
                        <a:spcBef>
                          <a:spcPts val="0"/>
                        </a:spcBef>
                        <a:spcAft>
                          <a:spcPts val="0"/>
                        </a:spcAft>
                        <a:buNone/>
                      </a:pPr>
                      <a:r>
                        <a:rPr lang="en" sz="1200" dirty="0" err="1">
                          <a:solidFill>
                            <a:schemeClr val="bg2"/>
                          </a:solidFill>
                        </a:rPr>
                        <a:t>Nếu</a:t>
                      </a:r>
                      <a:r>
                        <a:rPr lang="en" sz="1200" dirty="0">
                          <a:solidFill>
                            <a:schemeClr val="bg2"/>
                          </a:solidFill>
                        </a:rPr>
                        <a:t> </a:t>
                      </a:r>
                      <a:r>
                        <a:rPr lang="en" sz="1200" dirty="0" err="1">
                          <a:solidFill>
                            <a:schemeClr val="bg2"/>
                          </a:solidFill>
                        </a:rPr>
                        <a:t>thiết</a:t>
                      </a:r>
                      <a:r>
                        <a:rPr lang="en" sz="1200" dirty="0">
                          <a:solidFill>
                            <a:schemeClr val="bg2"/>
                          </a:solidFill>
                        </a:rPr>
                        <a:t> </a:t>
                      </a:r>
                      <a:r>
                        <a:rPr lang="en" sz="1200" dirty="0" err="1">
                          <a:solidFill>
                            <a:schemeClr val="bg2"/>
                          </a:solidFill>
                        </a:rPr>
                        <a:t>lập</a:t>
                      </a:r>
                      <a:r>
                        <a:rPr lang="en" sz="1200" dirty="0">
                          <a:solidFill>
                            <a:schemeClr val="bg2"/>
                          </a:solidFill>
                        </a:rPr>
                        <a:t> </a:t>
                      </a:r>
                      <a:r>
                        <a:rPr lang="en" sz="1200" dirty="0" err="1">
                          <a:solidFill>
                            <a:schemeClr val="bg2"/>
                          </a:solidFill>
                        </a:rPr>
                        <a:t>là</a:t>
                      </a:r>
                      <a:r>
                        <a:rPr lang="en" sz="1200" dirty="0">
                          <a:solidFill>
                            <a:schemeClr val="bg2"/>
                          </a:solidFill>
                        </a:rPr>
                        <a:t> true </a:t>
                      </a:r>
                      <a:r>
                        <a:rPr lang="en" sz="1200" dirty="0" err="1">
                          <a:solidFill>
                            <a:schemeClr val="bg2"/>
                          </a:solidFill>
                        </a:rPr>
                        <a:t>thì</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hiện</a:t>
                      </a:r>
                      <a:r>
                        <a:rPr lang="en" sz="1200" dirty="0">
                          <a:solidFill>
                            <a:schemeClr val="bg2"/>
                          </a:solidFill>
                        </a:rPr>
                        <a:t> </a:t>
                      </a:r>
                      <a:r>
                        <a:rPr lang="en" sz="1200" dirty="0" err="1">
                          <a:solidFill>
                            <a:schemeClr val="bg2"/>
                          </a:solidFill>
                        </a:rPr>
                        <a:t>thời</a:t>
                      </a:r>
                      <a:r>
                        <a:rPr lang="en" sz="1200" dirty="0">
                          <a:solidFill>
                            <a:schemeClr val="bg2"/>
                          </a:solidFill>
                        </a:rPr>
                        <a:t> </a:t>
                      </a:r>
                      <a:r>
                        <a:rPr lang="en" sz="1200" dirty="0" err="1">
                          <a:solidFill>
                            <a:schemeClr val="bg2"/>
                          </a:solidFill>
                        </a:rPr>
                        <a:t>sẽ</a:t>
                      </a:r>
                      <a:r>
                        <a:rPr lang="en" sz="1200" dirty="0">
                          <a:solidFill>
                            <a:schemeClr val="bg2"/>
                          </a:solidFill>
                        </a:rPr>
                        <a:t> </a:t>
                      </a:r>
                      <a:r>
                        <a:rPr lang="en" sz="1200" dirty="0" err="1">
                          <a:solidFill>
                            <a:schemeClr val="bg2"/>
                          </a:solidFill>
                        </a:rPr>
                        <a:t>được</a:t>
                      </a:r>
                      <a:r>
                        <a:rPr lang="en" sz="1200" dirty="0">
                          <a:solidFill>
                            <a:schemeClr val="bg2"/>
                          </a:solidFill>
                        </a:rPr>
                        <a:t> </a:t>
                      </a:r>
                      <a:r>
                        <a:rPr lang="en" sz="1200" dirty="0" err="1">
                          <a:solidFill>
                            <a:schemeClr val="bg2"/>
                          </a:solidFill>
                        </a:rPr>
                        <a:t>canh</a:t>
                      </a:r>
                      <a:r>
                        <a:rPr lang="en" sz="1200" dirty="0">
                          <a:solidFill>
                            <a:schemeClr val="bg2"/>
                          </a:solidFill>
                        </a:rPr>
                        <a:t> </a:t>
                      </a:r>
                      <a:r>
                        <a:rPr lang="en" sz="1200" dirty="0" err="1">
                          <a:solidFill>
                            <a:schemeClr val="bg2"/>
                          </a:solidFill>
                        </a:rPr>
                        <a:t>chính</a:t>
                      </a:r>
                      <a:r>
                        <a:rPr lang="en" sz="1200" dirty="0">
                          <a:solidFill>
                            <a:schemeClr val="bg2"/>
                          </a:solidFill>
                        </a:rPr>
                        <a:t> </a:t>
                      </a:r>
                      <a:r>
                        <a:rPr lang="en" sz="1200" dirty="0" err="1">
                          <a:solidFill>
                            <a:schemeClr val="bg2"/>
                          </a:solidFill>
                        </a:rPr>
                        <a:t>giữa</a:t>
                      </a:r>
                      <a:r>
                        <a:rPr lang="en" sz="1200" dirty="0">
                          <a:solidFill>
                            <a:schemeClr val="bg2"/>
                          </a:solidFill>
                        </a:rPr>
                        <a:t> </a:t>
                      </a:r>
                      <a:r>
                        <a:rPr lang="en" sz="1200" dirty="0" err="1">
                          <a:solidFill>
                            <a:schemeClr val="bg2"/>
                          </a:solidFill>
                        </a:rPr>
                        <a:t>theo</a:t>
                      </a:r>
                      <a:r>
                        <a:rPr lang="en" sz="1200" dirty="0">
                          <a:solidFill>
                            <a:schemeClr val="bg2"/>
                          </a:solidFill>
                        </a:rPr>
                        <a:t> </a:t>
                      </a:r>
                      <a:r>
                        <a:rPr lang="en" sz="1200" dirty="0" err="1">
                          <a:solidFill>
                            <a:schemeClr val="bg2"/>
                          </a:solidFill>
                        </a:rPr>
                        <a:t>chiều</a:t>
                      </a:r>
                      <a:r>
                        <a:rPr lang="en" sz="1200" dirty="0">
                          <a:solidFill>
                            <a:schemeClr val="bg2"/>
                          </a:solidFill>
                        </a:rPr>
                        <a:t> </a:t>
                      </a:r>
                      <a:r>
                        <a:rPr lang="en" sz="1200" dirty="0" err="1">
                          <a:solidFill>
                            <a:schemeClr val="bg2"/>
                          </a:solidFill>
                        </a:rPr>
                        <a:t>dọc</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chứa</a:t>
                      </a:r>
                      <a:r>
                        <a:rPr lang="en" sz="1200" dirty="0">
                          <a:solidFill>
                            <a:schemeClr val="bg2"/>
                          </a:solidFill>
                        </a:rPr>
                        <a:t> </a:t>
                      </a:r>
                      <a:r>
                        <a:rPr lang="en" sz="1200" dirty="0" err="1">
                          <a:solidFill>
                            <a:schemeClr val="bg2"/>
                          </a:solidFill>
                        </a:rPr>
                        <a:t>nó</a:t>
                      </a:r>
                      <a:r>
                        <a:rPr lang="en" sz="1200" dirty="0">
                          <a:solidFill>
                            <a:schemeClr val="bg2"/>
                          </a:solidFill>
                        </a:rPr>
                        <a:t>.</a:t>
                      </a:r>
                      <a:endParaRPr sz="1200" dirty="0">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436275">
                <a:tc>
                  <a:txBody>
                    <a:bodyPr/>
                    <a:lstStyle/>
                    <a:p>
                      <a:pPr marL="0" lvl="0" indent="0" rtl="0">
                        <a:spcBef>
                          <a:spcPts val="0"/>
                        </a:spcBef>
                        <a:spcAft>
                          <a:spcPts val="0"/>
                        </a:spcAft>
                        <a:buNone/>
                      </a:pPr>
                      <a:r>
                        <a:rPr lang="en" sz="1200" b="1">
                          <a:solidFill>
                            <a:schemeClr val="bg2"/>
                          </a:solidFill>
                        </a:rPr>
                        <a:t>android:layout_toLeftOf</a:t>
                      </a:r>
                      <a:endParaRPr sz="1200" b="1">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tc>
                  <a:txBody>
                    <a:bodyPr/>
                    <a:lstStyle/>
                    <a:p>
                      <a:pPr marL="0" lvl="0" indent="0" rtl="0">
                        <a:spcBef>
                          <a:spcPts val="0"/>
                        </a:spcBef>
                        <a:spcAft>
                          <a:spcPts val="0"/>
                        </a:spcAft>
                        <a:buNone/>
                      </a:pPr>
                      <a:r>
                        <a:rPr lang="en" sz="1200">
                          <a:solidFill>
                            <a:schemeClr val="bg2"/>
                          </a:solidFill>
                        </a:rPr>
                        <a:t>Đặt cạnh phải của phần tử hiện thời trùng với cạnh trái của phần tử có id được chỉ ra. </a:t>
                      </a:r>
                      <a:endParaRPr sz="1200">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436275">
                <a:tc>
                  <a:txBody>
                    <a:bodyPr/>
                    <a:lstStyle/>
                    <a:p>
                      <a:pPr marL="0" lvl="0" indent="0" rtl="0">
                        <a:spcBef>
                          <a:spcPts val="0"/>
                        </a:spcBef>
                        <a:spcAft>
                          <a:spcPts val="0"/>
                        </a:spcAft>
                        <a:buNone/>
                      </a:pPr>
                      <a:r>
                        <a:rPr lang="en" sz="1200" b="1">
                          <a:solidFill>
                            <a:schemeClr val="bg2"/>
                          </a:solidFill>
                        </a:rPr>
                        <a:t>android:layout_toRightOf</a:t>
                      </a:r>
                      <a:endParaRPr sz="1200" b="1">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tc>
                  <a:txBody>
                    <a:bodyPr/>
                    <a:lstStyle/>
                    <a:p>
                      <a:pPr marL="0" lvl="0" indent="0" rtl="0">
                        <a:spcBef>
                          <a:spcPts val="0"/>
                        </a:spcBef>
                        <a:spcAft>
                          <a:spcPts val="0"/>
                        </a:spcAft>
                        <a:buNone/>
                      </a:pPr>
                      <a:r>
                        <a:rPr lang="en" sz="1200" dirty="0" err="1">
                          <a:solidFill>
                            <a:schemeClr val="bg2"/>
                          </a:solidFill>
                        </a:rPr>
                        <a:t>Đặt</a:t>
                      </a:r>
                      <a:r>
                        <a:rPr lang="en" sz="1200" dirty="0">
                          <a:solidFill>
                            <a:schemeClr val="bg2"/>
                          </a:solidFill>
                        </a:rPr>
                        <a:t> </a:t>
                      </a:r>
                      <a:r>
                        <a:rPr lang="en" sz="1200" dirty="0" err="1">
                          <a:solidFill>
                            <a:schemeClr val="bg2"/>
                          </a:solidFill>
                        </a:rPr>
                        <a:t>cạnh</a:t>
                      </a:r>
                      <a:r>
                        <a:rPr lang="en" sz="1200" dirty="0">
                          <a:solidFill>
                            <a:schemeClr val="bg2"/>
                          </a:solidFill>
                        </a:rPr>
                        <a:t> </a:t>
                      </a:r>
                      <a:r>
                        <a:rPr lang="en" sz="1200" dirty="0" err="1">
                          <a:solidFill>
                            <a:schemeClr val="bg2"/>
                          </a:solidFill>
                        </a:rPr>
                        <a:t>trái</a:t>
                      </a:r>
                      <a:r>
                        <a:rPr lang="en" sz="1200" dirty="0">
                          <a:solidFill>
                            <a:schemeClr val="bg2"/>
                          </a:solidFill>
                        </a:rPr>
                        <a:t> </a:t>
                      </a:r>
                      <a:r>
                        <a:rPr lang="en" sz="1200" dirty="0" err="1">
                          <a:solidFill>
                            <a:schemeClr val="bg2"/>
                          </a:solidFill>
                        </a:rPr>
                        <a:t>của</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hiện</a:t>
                      </a:r>
                      <a:r>
                        <a:rPr lang="en" sz="1200" dirty="0">
                          <a:solidFill>
                            <a:schemeClr val="bg2"/>
                          </a:solidFill>
                        </a:rPr>
                        <a:t> </a:t>
                      </a:r>
                      <a:r>
                        <a:rPr lang="en" sz="1200" dirty="0" err="1">
                          <a:solidFill>
                            <a:schemeClr val="bg2"/>
                          </a:solidFill>
                        </a:rPr>
                        <a:t>thời</a:t>
                      </a:r>
                      <a:r>
                        <a:rPr lang="en" sz="1200" dirty="0">
                          <a:solidFill>
                            <a:schemeClr val="bg2"/>
                          </a:solidFill>
                        </a:rPr>
                        <a:t> </a:t>
                      </a:r>
                      <a:r>
                        <a:rPr lang="en" sz="1200" dirty="0" err="1">
                          <a:solidFill>
                            <a:schemeClr val="bg2"/>
                          </a:solidFill>
                        </a:rPr>
                        <a:t>trùng</a:t>
                      </a:r>
                      <a:r>
                        <a:rPr lang="en" sz="1200" dirty="0">
                          <a:solidFill>
                            <a:schemeClr val="bg2"/>
                          </a:solidFill>
                        </a:rPr>
                        <a:t> </a:t>
                      </a:r>
                      <a:r>
                        <a:rPr lang="en" sz="1200" dirty="0" err="1">
                          <a:solidFill>
                            <a:schemeClr val="bg2"/>
                          </a:solidFill>
                        </a:rPr>
                        <a:t>với</a:t>
                      </a:r>
                      <a:r>
                        <a:rPr lang="en" sz="1200" dirty="0">
                          <a:solidFill>
                            <a:schemeClr val="bg2"/>
                          </a:solidFill>
                        </a:rPr>
                        <a:t> </a:t>
                      </a:r>
                      <a:r>
                        <a:rPr lang="en" sz="1200" dirty="0" err="1">
                          <a:solidFill>
                            <a:schemeClr val="bg2"/>
                          </a:solidFill>
                        </a:rPr>
                        <a:t>cạnh</a:t>
                      </a:r>
                      <a:r>
                        <a:rPr lang="en" sz="1200" dirty="0">
                          <a:solidFill>
                            <a:schemeClr val="bg2"/>
                          </a:solidFill>
                        </a:rPr>
                        <a:t> </a:t>
                      </a:r>
                      <a:r>
                        <a:rPr lang="en" sz="1200" dirty="0" err="1">
                          <a:solidFill>
                            <a:schemeClr val="bg2"/>
                          </a:solidFill>
                        </a:rPr>
                        <a:t>phải</a:t>
                      </a:r>
                      <a:r>
                        <a:rPr lang="en" sz="1200" dirty="0">
                          <a:solidFill>
                            <a:schemeClr val="bg2"/>
                          </a:solidFill>
                        </a:rPr>
                        <a:t> </a:t>
                      </a:r>
                      <a:r>
                        <a:rPr lang="en" sz="1200" dirty="0" err="1">
                          <a:solidFill>
                            <a:schemeClr val="bg2"/>
                          </a:solidFill>
                        </a:rPr>
                        <a:t>của</a:t>
                      </a:r>
                      <a:r>
                        <a:rPr lang="en" sz="1200" dirty="0">
                          <a:solidFill>
                            <a:schemeClr val="bg2"/>
                          </a:solidFill>
                        </a:rPr>
                        <a:t> </a:t>
                      </a:r>
                      <a:r>
                        <a:rPr lang="en" sz="1200" dirty="0" err="1">
                          <a:solidFill>
                            <a:schemeClr val="bg2"/>
                          </a:solidFill>
                        </a:rPr>
                        <a:t>phần</a:t>
                      </a:r>
                      <a:r>
                        <a:rPr lang="en" sz="1200" dirty="0">
                          <a:solidFill>
                            <a:schemeClr val="bg2"/>
                          </a:solidFill>
                        </a:rPr>
                        <a:t> </a:t>
                      </a:r>
                      <a:r>
                        <a:rPr lang="en" sz="1200" dirty="0" err="1">
                          <a:solidFill>
                            <a:schemeClr val="bg2"/>
                          </a:solidFill>
                        </a:rPr>
                        <a:t>tử</a:t>
                      </a:r>
                      <a:r>
                        <a:rPr lang="en" sz="1200" dirty="0">
                          <a:solidFill>
                            <a:schemeClr val="bg2"/>
                          </a:solidFill>
                        </a:rPr>
                        <a:t> </a:t>
                      </a:r>
                      <a:r>
                        <a:rPr lang="en" sz="1200" dirty="0" err="1">
                          <a:solidFill>
                            <a:schemeClr val="bg2"/>
                          </a:solidFill>
                        </a:rPr>
                        <a:t>có</a:t>
                      </a:r>
                      <a:r>
                        <a:rPr lang="en" sz="1200" dirty="0">
                          <a:solidFill>
                            <a:schemeClr val="bg2"/>
                          </a:solidFill>
                        </a:rPr>
                        <a:t> id </a:t>
                      </a:r>
                      <a:r>
                        <a:rPr lang="en" sz="1200" dirty="0" err="1">
                          <a:solidFill>
                            <a:schemeClr val="bg2"/>
                          </a:solidFill>
                        </a:rPr>
                        <a:t>được</a:t>
                      </a:r>
                      <a:r>
                        <a:rPr lang="en" sz="1200" dirty="0">
                          <a:solidFill>
                            <a:schemeClr val="bg2"/>
                          </a:solidFill>
                        </a:rPr>
                        <a:t> </a:t>
                      </a:r>
                      <a:r>
                        <a:rPr lang="en" sz="1200" dirty="0" err="1">
                          <a:solidFill>
                            <a:schemeClr val="bg2"/>
                          </a:solidFill>
                        </a:rPr>
                        <a:t>chỉ</a:t>
                      </a:r>
                      <a:r>
                        <a:rPr lang="en" sz="1200" dirty="0">
                          <a:solidFill>
                            <a:schemeClr val="bg2"/>
                          </a:solidFill>
                        </a:rPr>
                        <a:t> </a:t>
                      </a:r>
                      <a:r>
                        <a:rPr lang="en" sz="1200" dirty="0" err="1">
                          <a:solidFill>
                            <a:schemeClr val="bg2"/>
                          </a:solidFill>
                        </a:rPr>
                        <a:t>ra.</a:t>
                      </a:r>
                      <a:r>
                        <a:rPr lang="en" sz="1200" dirty="0">
                          <a:solidFill>
                            <a:schemeClr val="bg2"/>
                          </a:solidFill>
                        </a:rPr>
                        <a:t> </a:t>
                      </a:r>
                      <a:endParaRPr sz="1200" dirty="0">
                        <a:solidFill>
                          <a:schemeClr val="bg2"/>
                        </a:solidFill>
                      </a:endParaRPr>
                    </a:p>
                  </a:txBody>
                  <a:tcPr marL="91425" marR="91425" marT="91425" marB="91425">
                    <a:lnT w="9475" cap="flat" cmpd="sng">
                      <a:solidFill>
                        <a:srgbClr val="99CB38"/>
                      </a:solidFill>
                      <a:prstDash val="solid"/>
                      <a:round/>
                      <a:headEnd type="none" w="sm" len="sm"/>
                      <a:tailEnd type="none" w="sm" len="sm"/>
                    </a:lnT>
                    <a:lnB w="9475" cap="flat" cmpd="sng">
                      <a:solidFill>
                        <a:srgbClr val="99CB38"/>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Mục lục</a:t>
            </a:r>
            <a:endParaRPr/>
          </a:p>
        </p:txBody>
      </p:sp>
      <p:sp>
        <p:nvSpPr>
          <p:cNvPr id="202" name="Google Shape;202;p33"/>
          <p:cNvSpPr txBox="1">
            <a:spLocks noGrp="1"/>
          </p:cNvSpPr>
          <p:nvPr>
            <p:ph type="body" idx="1"/>
          </p:nvPr>
        </p:nvSpPr>
        <p:spPr>
          <a:xfrm>
            <a:off x="471900" y="928475"/>
            <a:ext cx="8222100" cy="3914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dirty="0"/>
              <a:t>Views &amp; Layouts</a:t>
            </a:r>
            <a:endParaRPr dirty="0"/>
          </a:p>
          <a:p>
            <a:pPr marL="914400" marR="0" lvl="1" indent="-317500" algn="l" rtl="0">
              <a:lnSpc>
                <a:spcPct val="115000"/>
              </a:lnSpc>
              <a:spcBef>
                <a:spcPts val="0"/>
              </a:spcBef>
              <a:spcAft>
                <a:spcPts val="0"/>
              </a:spcAft>
              <a:buSzPts val="1400"/>
              <a:buChar char="○"/>
            </a:pPr>
            <a:r>
              <a:rPr lang="en" dirty="0" err="1"/>
              <a:t>LinearLayouts</a:t>
            </a:r>
            <a:endParaRPr dirty="0"/>
          </a:p>
          <a:p>
            <a:pPr marL="914400" marR="0" lvl="1" indent="-317500" algn="l" rtl="0">
              <a:lnSpc>
                <a:spcPct val="115000"/>
              </a:lnSpc>
              <a:spcBef>
                <a:spcPts val="0"/>
              </a:spcBef>
              <a:spcAft>
                <a:spcPts val="0"/>
              </a:spcAft>
              <a:buSzPts val="1400"/>
              <a:buChar char="○"/>
            </a:pPr>
            <a:r>
              <a:rPr lang="en" dirty="0" err="1"/>
              <a:t>RelativeLayouts</a:t>
            </a:r>
            <a:endParaRPr dirty="0"/>
          </a:p>
          <a:p>
            <a:pPr marL="914400" marR="0" lvl="1" indent="-317500" algn="l" rtl="0">
              <a:lnSpc>
                <a:spcPct val="115000"/>
              </a:lnSpc>
              <a:spcBef>
                <a:spcPts val="0"/>
              </a:spcBef>
              <a:spcAft>
                <a:spcPts val="0"/>
              </a:spcAft>
              <a:buSzPts val="1400"/>
              <a:buChar char="○"/>
            </a:pPr>
            <a:r>
              <a:rPr lang="en" b="1" dirty="0" err="1"/>
              <a:t>AbsoluteLayouts</a:t>
            </a:r>
            <a:endParaRPr b="1" dirty="0"/>
          </a:p>
          <a:p>
            <a:pPr marL="914400" marR="0" lvl="1" indent="-317500" algn="l" rtl="0">
              <a:lnSpc>
                <a:spcPct val="115000"/>
              </a:lnSpc>
              <a:spcBef>
                <a:spcPts val="0"/>
              </a:spcBef>
              <a:spcAft>
                <a:spcPts val="0"/>
              </a:spcAft>
              <a:buSzPts val="1400"/>
              <a:buChar char="○"/>
            </a:pPr>
            <a:r>
              <a:rPr lang="en" dirty="0" err="1"/>
              <a:t>TableLayouts</a:t>
            </a:r>
            <a:endParaRPr dirty="0"/>
          </a:p>
          <a:p>
            <a:pPr marL="914400" marR="0" lvl="1" indent="-317500" algn="l" rtl="0">
              <a:lnSpc>
                <a:spcPct val="115000"/>
              </a:lnSpc>
              <a:spcBef>
                <a:spcPts val="0"/>
              </a:spcBef>
              <a:spcAft>
                <a:spcPts val="0"/>
              </a:spcAft>
              <a:buSzPts val="1400"/>
              <a:buChar char="○"/>
            </a:pPr>
            <a:r>
              <a:rPr lang="en-GB" dirty="0" err="1"/>
              <a:t>ConstraintLayouts</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AbsoluteLayouts</a:t>
            </a:r>
            <a:endParaRPr/>
          </a:p>
        </p:txBody>
      </p:sp>
      <p:sp>
        <p:nvSpPr>
          <p:cNvPr id="208" name="Google Shape;208;p34"/>
          <p:cNvSpPr txBox="1"/>
          <p:nvPr/>
        </p:nvSpPr>
        <p:spPr>
          <a:xfrm>
            <a:off x="278425" y="962725"/>
            <a:ext cx="5608800" cy="3936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b="1" dirty="0">
                <a:solidFill>
                  <a:schemeClr val="accent2"/>
                </a:solidFill>
                <a:latin typeface="Courier New"/>
                <a:ea typeface="Courier New"/>
                <a:cs typeface="Courier New"/>
                <a:sym typeface="Courier New"/>
              </a:rPr>
              <a:t>&lt;</a:t>
            </a:r>
            <a:r>
              <a:rPr lang="en" sz="1000" b="1" dirty="0" err="1">
                <a:solidFill>
                  <a:srgbClr val="9900FF"/>
                </a:solidFill>
                <a:latin typeface="Courier New"/>
                <a:ea typeface="Courier New"/>
                <a:cs typeface="Courier New"/>
                <a:sym typeface="Courier New"/>
              </a:rPr>
              <a:t>AbsoluteLayout</a:t>
            </a:r>
            <a:r>
              <a:rPr lang="en" sz="1000" b="1" dirty="0">
                <a:solidFill>
                  <a:srgbClr val="9900FF"/>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xmlns:android</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"http://</a:t>
            </a:r>
            <a:r>
              <a:rPr lang="en" sz="1000" b="1" dirty="0" err="1">
                <a:solidFill>
                  <a:schemeClr val="accent2"/>
                </a:solidFill>
                <a:latin typeface="Courier New"/>
                <a:ea typeface="Courier New"/>
                <a:cs typeface="Courier New"/>
                <a:sym typeface="Courier New"/>
              </a:rPr>
              <a:t>schemas.android.com</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apk</a:t>
            </a:r>
            <a:r>
              <a:rPr lang="en" sz="1000" b="1" dirty="0">
                <a:solidFill>
                  <a:schemeClr val="accent2"/>
                </a:solidFill>
                <a:latin typeface="Courier New"/>
                <a:ea typeface="Courier New"/>
                <a:cs typeface="Courier New"/>
                <a:sym typeface="Courier New"/>
              </a:rPr>
              <a:t>/res/android"</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a:solidFill>
                  <a:srgbClr val="0000FF"/>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android:layout_width</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fill_parent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android:layout_height</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fill_parent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&gt;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a:solidFill>
                  <a:srgbClr val="9900FF"/>
                </a:solidFill>
                <a:latin typeface="Courier New"/>
                <a:ea typeface="Courier New"/>
                <a:cs typeface="Courier New"/>
                <a:sym typeface="Courier New"/>
              </a:rPr>
              <a:t> &lt;</a:t>
            </a:r>
            <a:r>
              <a:rPr lang="en" sz="1000" b="1" dirty="0" err="1">
                <a:solidFill>
                  <a:srgbClr val="9900FF"/>
                </a:solidFill>
                <a:latin typeface="Courier New"/>
                <a:ea typeface="Courier New"/>
                <a:cs typeface="Courier New"/>
                <a:sym typeface="Courier New"/>
              </a:rPr>
              <a:t>TextView</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android:layout_width</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wrap_content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android:layout_height</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wrap_content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chemeClr val="accent2"/>
                </a:solidFill>
                <a:latin typeface="Courier New"/>
                <a:ea typeface="Courier New"/>
                <a:cs typeface="Courier New"/>
                <a:sym typeface="Courier New"/>
              </a:rPr>
              <a:t>android:text</a:t>
            </a:r>
            <a:r>
              <a:rPr lang="en" sz="1000" b="1" dirty="0">
                <a:solidFill>
                  <a:schemeClr val="accent2"/>
                </a:solidFill>
                <a:latin typeface="Courier New"/>
                <a:ea typeface="Courier New"/>
                <a:cs typeface="Courier New"/>
                <a:sym typeface="Courier New"/>
              </a:rPr>
              <a:t>="Element One"</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/&gt;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a:solidFill>
                  <a:srgbClr val="9900FF"/>
                </a:solidFill>
                <a:latin typeface="Courier New"/>
                <a:ea typeface="Courier New"/>
                <a:cs typeface="Courier New"/>
                <a:sym typeface="Courier New"/>
              </a:rPr>
              <a:t>  &lt;</a:t>
            </a:r>
            <a:r>
              <a:rPr lang="en" sz="1000" b="1" dirty="0" err="1">
                <a:solidFill>
                  <a:srgbClr val="9900FF"/>
                </a:solidFill>
                <a:latin typeface="Courier New"/>
                <a:ea typeface="Courier New"/>
                <a:cs typeface="Courier New"/>
                <a:sym typeface="Courier New"/>
              </a:rPr>
              <a:t>TextView</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android:layout_width</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wrap_content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android:layout_height</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wrap_content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android:text</a:t>
            </a:r>
            <a:r>
              <a:rPr lang="en" sz="1000" b="1" dirty="0">
                <a:solidFill>
                  <a:schemeClr val="accent2"/>
                </a:solidFill>
                <a:latin typeface="Courier New"/>
                <a:ea typeface="Courier New"/>
                <a:cs typeface="Courier New"/>
                <a:sym typeface="Courier New"/>
              </a:rPr>
              <a:t>="Element Two"</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android:layout_x</a:t>
            </a:r>
            <a:r>
              <a:rPr lang="en" sz="1000" b="1" dirty="0">
                <a:solidFill>
                  <a:schemeClr val="accent2"/>
                </a:solidFill>
                <a:latin typeface="Courier New"/>
                <a:ea typeface="Courier New"/>
                <a:cs typeface="Courier New"/>
                <a:sym typeface="Courier New"/>
              </a:rPr>
              <a:t>="30px"</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android:layout_y</a:t>
            </a:r>
            <a:r>
              <a:rPr lang="en" sz="1000" b="1" dirty="0">
                <a:solidFill>
                  <a:schemeClr val="accent2"/>
                </a:solidFill>
                <a:latin typeface="Courier New"/>
                <a:ea typeface="Courier New"/>
                <a:cs typeface="Courier New"/>
                <a:sym typeface="Courier New"/>
              </a:rPr>
              <a:t>="30px"</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/&gt;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&lt;</a:t>
            </a:r>
            <a:r>
              <a:rPr lang="en" sz="1000" b="1" dirty="0" err="1">
                <a:solidFill>
                  <a:schemeClr val="accent2"/>
                </a:solidFill>
                <a:latin typeface="Courier New"/>
                <a:ea typeface="Courier New"/>
                <a:cs typeface="Courier New"/>
                <a:sym typeface="Courier New"/>
              </a:rPr>
              <a:t>TextView</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a:solidFill>
                  <a:srgbClr val="0000FF"/>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android:layout_width</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wrap_content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android:layout_height</a:t>
            </a:r>
            <a:r>
              <a:rPr lang="en" sz="1000" b="1" dirty="0">
                <a:solidFill>
                  <a:schemeClr val="accent2"/>
                </a:solidFill>
                <a:latin typeface="Courier New"/>
                <a:ea typeface="Courier New"/>
                <a:cs typeface="Courier New"/>
                <a:sym typeface="Courier New"/>
              </a:rPr>
              <a:t>="</a:t>
            </a:r>
            <a:r>
              <a:rPr lang="en" sz="1000" b="1" dirty="0" err="1">
                <a:solidFill>
                  <a:schemeClr val="accent2"/>
                </a:solidFill>
                <a:latin typeface="Courier New"/>
                <a:ea typeface="Courier New"/>
                <a:cs typeface="Courier New"/>
                <a:sym typeface="Courier New"/>
              </a:rPr>
              <a:t>wrap_content</a:t>
            </a:r>
            <a:r>
              <a:rPr lang="en" sz="1000" b="1" dirty="0">
                <a:solidFill>
                  <a:schemeClr val="accent2"/>
                </a:solidFill>
                <a:latin typeface="Courier New"/>
                <a:ea typeface="Courier New"/>
                <a:cs typeface="Courier New"/>
                <a:sym typeface="Courier New"/>
              </a:rPr>
              <a:t>"</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android:text</a:t>
            </a:r>
            <a:r>
              <a:rPr lang="en" sz="1000" b="1" dirty="0">
                <a:solidFill>
                  <a:schemeClr val="accent2"/>
                </a:solidFill>
                <a:latin typeface="Courier New"/>
                <a:ea typeface="Courier New"/>
                <a:cs typeface="Courier New"/>
                <a:sym typeface="Courier New"/>
              </a:rPr>
              <a:t>="Element Three"</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android:layout_x</a:t>
            </a:r>
            <a:r>
              <a:rPr lang="en" sz="1000" b="1" dirty="0">
                <a:solidFill>
                  <a:schemeClr val="accent2"/>
                </a:solidFill>
                <a:latin typeface="Courier New"/>
                <a:ea typeface="Courier New"/>
                <a:cs typeface="Courier New"/>
                <a:sym typeface="Courier New"/>
              </a:rPr>
              <a:t>="50px"</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a:t>
            </a:r>
            <a:r>
              <a:rPr lang="en" sz="1000" b="1" dirty="0" err="1">
                <a:solidFill>
                  <a:srgbClr val="0000FF"/>
                </a:solidFill>
                <a:latin typeface="Courier New"/>
                <a:ea typeface="Courier New"/>
                <a:cs typeface="Courier New"/>
                <a:sym typeface="Courier New"/>
              </a:rPr>
              <a:t>android:layout_y</a:t>
            </a:r>
            <a:r>
              <a:rPr lang="en" sz="1000" b="1" dirty="0">
                <a:solidFill>
                  <a:schemeClr val="accent2"/>
                </a:solidFill>
                <a:latin typeface="Courier New"/>
                <a:ea typeface="Courier New"/>
                <a:cs typeface="Courier New"/>
                <a:sym typeface="Courier New"/>
              </a:rPr>
              <a:t>="50px"</a:t>
            </a:r>
            <a:br>
              <a:rPr lang="en" sz="1000" b="1" dirty="0">
                <a:solidFill>
                  <a:schemeClr val="accent2"/>
                </a:solidFill>
                <a:latin typeface="Courier New"/>
                <a:ea typeface="Courier New"/>
                <a:cs typeface="Courier New"/>
                <a:sym typeface="Courier New"/>
              </a:rPr>
            </a:br>
            <a:r>
              <a:rPr lang="en" sz="1000" b="1" dirty="0">
                <a:solidFill>
                  <a:schemeClr val="accent2"/>
                </a:solidFill>
                <a:latin typeface="Courier New"/>
                <a:ea typeface="Courier New"/>
                <a:cs typeface="Courier New"/>
                <a:sym typeface="Courier New"/>
              </a:rPr>
              <a:t>        /&gt;</a:t>
            </a:r>
            <a:br>
              <a:rPr lang="en" sz="1000" b="1" dirty="0">
                <a:solidFill>
                  <a:schemeClr val="accent2"/>
                </a:solidFill>
                <a:latin typeface="Courier New"/>
                <a:ea typeface="Courier New"/>
                <a:cs typeface="Courier New"/>
                <a:sym typeface="Courier New"/>
              </a:rPr>
            </a:br>
            <a:r>
              <a:rPr lang="en" sz="1000" b="1" dirty="0">
                <a:solidFill>
                  <a:srgbClr val="9900FF"/>
                </a:solidFill>
                <a:latin typeface="Courier New"/>
                <a:ea typeface="Courier New"/>
                <a:cs typeface="Courier New"/>
                <a:sym typeface="Courier New"/>
              </a:rPr>
              <a:t>&lt;/</a:t>
            </a:r>
            <a:r>
              <a:rPr lang="en" sz="1000" b="1" dirty="0" err="1">
                <a:solidFill>
                  <a:srgbClr val="9900FF"/>
                </a:solidFill>
                <a:latin typeface="Courier New"/>
                <a:ea typeface="Courier New"/>
                <a:cs typeface="Courier New"/>
                <a:sym typeface="Courier New"/>
              </a:rPr>
              <a:t>AbsoluteLayout</a:t>
            </a:r>
            <a:r>
              <a:rPr lang="en" sz="1000" b="1" dirty="0">
                <a:solidFill>
                  <a:srgbClr val="9900FF"/>
                </a:solidFill>
                <a:latin typeface="Courier New"/>
                <a:ea typeface="Courier New"/>
                <a:cs typeface="Courier New"/>
                <a:sym typeface="Courier New"/>
              </a:rPr>
              <a:t>&gt;</a:t>
            </a:r>
            <a:endParaRPr sz="1000" b="1" dirty="0">
              <a:solidFill>
                <a:srgbClr val="9900FF"/>
              </a:solidFill>
              <a:latin typeface="Courier New"/>
              <a:ea typeface="Courier New"/>
              <a:cs typeface="Courier New"/>
              <a:sym typeface="Courier New"/>
            </a:endParaRPr>
          </a:p>
          <a:p>
            <a:pPr marL="0" lvl="0" indent="0" rtl="0">
              <a:spcBef>
                <a:spcPts val="0"/>
              </a:spcBef>
              <a:spcAft>
                <a:spcPts val="0"/>
              </a:spcAft>
              <a:buNone/>
            </a:pPr>
            <a:endParaRPr sz="1000" b="1" dirty="0">
              <a:solidFill>
                <a:schemeClr val="accent2"/>
              </a:solidFill>
              <a:latin typeface="Courier New"/>
              <a:ea typeface="Courier New"/>
              <a:cs typeface="Courier New"/>
              <a:sym typeface="Courier New"/>
            </a:endParaRPr>
          </a:p>
          <a:p>
            <a:pPr marL="0" lvl="0" indent="0" rtl="0">
              <a:spcBef>
                <a:spcPts val="0"/>
              </a:spcBef>
              <a:spcAft>
                <a:spcPts val="0"/>
              </a:spcAft>
              <a:buNone/>
            </a:pPr>
            <a:endParaRPr sz="1000" b="1" dirty="0">
              <a:solidFill>
                <a:schemeClr val="accent2"/>
              </a:solidFill>
              <a:latin typeface="Courier New"/>
              <a:ea typeface="Courier New"/>
              <a:cs typeface="Courier New"/>
              <a:sym typeface="Courier New"/>
            </a:endParaRPr>
          </a:p>
        </p:txBody>
      </p:sp>
      <p:pic>
        <p:nvPicPr>
          <p:cNvPr id="209" name="Google Shape;209;p34"/>
          <p:cNvPicPr preferRelativeResize="0"/>
          <p:nvPr/>
        </p:nvPicPr>
        <p:blipFill>
          <a:blip r:embed="rId3">
            <a:alphaModFix/>
          </a:blip>
          <a:stretch>
            <a:fillRect/>
          </a:stretch>
        </p:blipFill>
        <p:spPr>
          <a:xfrm>
            <a:off x="4328670" y="962725"/>
            <a:ext cx="2464225" cy="3742275"/>
          </a:xfrm>
          <a:prstGeom prst="rect">
            <a:avLst/>
          </a:prstGeom>
          <a:noFill/>
          <a:ln>
            <a:noFill/>
          </a:ln>
        </p:spPr>
      </p:pic>
      <p:sp>
        <p:nvSpPr>
          <p:cNvPr id="2" name="TextBox 1">
            <a:extLst>
              <a:ext uri="{FF2B5EF4-FFF2-40B4-BE49-F238E27FC236}">
                <a16:creationId xmlns:a16="http://schemas.microsoft.com/office/drawing/2014/main" id="{7B352728-8421-1C11-565D-45390B33F4BD}"/>
              </a:ext>
            </a:extLst>
          </p:cNvPr>
          <p:cNvSpPr txBox="1"/>
          <p:nvPr/>
        </p:nvSpPr>
        <p:spPr>
          <a:xfrm>
            <a:off x="7136655" y="962725"/>
            <a:ext cx="1728920" cy="738664"/>
          </a:xfrm>
          <a:prstGeom prst="rect">
            <a:avLst/>
          </a:prstGeom>
          <a:noFill/>
        </p:spPr>
        <p:txBody>
          <a:bodyPr wrap="square" rtlCol="0">
            <a:spAutoFit/>
          </a:bodyPr>
          <a:lstStyle/>
          <a:p>
            <a:r>
              <a:rPr lang="en-FR" dirty="0"/>
              <a:t>Chỉ định vị trí các view con thông qua toạ độ (x,y)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Hãy tạo giao diện Activity như sau:</a:t>
            </a:r>
            <a:endParaRPr/>
          </a:p>
        </p:txBody>
      </p:sp>
      <p:grpSp>
        <p:nvGrpSpPr>
          <p:cNvPr id="6" name="Group 5">
            <a:extLst>
              <a:ext uri="{FF2B5EF4-FFF2-40B4-BE49-F238E27FC236}">
                <a16:creationId xmlns:a16="http://schemas.microsoft.com/office/drawing/2014/main" id="{FB6B79AF-ED40-7948-AAEB-6B9201C0638A}"/>
              </a:ext>
            </a:extLst>
          </p:cNvPr>
          <p:cNvGrpSpPr/>
          <p:nvPr/>
        </p:nvGrpSpPr>
        <p:grpSpPr>
          <a:xfrm>
            <a:off x="3116911" y="1381960"/>
            <a:ext cx="2639833" cy="3166185"/>
            <a:chOff x="3116911" y="1381960"/>
            <a:chExt cx="2639833" cy="3166185"/>
          </a:xfrm>
        </p:grpSpPr>
        <p:sp>
          <p:nvSpPr>
            <p:cNvPr id="3" name="Rectangle 2">
              <a:extLst>
                <a:ext uri="{FF2B5EF4-FFF2-40B4-BE49-F238E27FC236}">
                  <a16:creationId xmlns:a16="http://schemas.microsoft.com/office/drawing/2014/main" id="{72F953EE-D1AE-9AF0-7B2E-33AF6A345A3C}"/>
                </a:ext>
              </a:extLst>
            </p:cNvPr>
            <p:cNvSpPr/>
            <p:nvPr/>
          </p:nvSpPr>
          <p:spPr>
            <a:xfrm>
              <a:off x="3116911" y="1381960"/>
              <a:ext cx="2639833" cy="316618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FR" dirty="0">
                  <a:solidFill>
                    <a:schemeClr val="bg2"/>
                  </a:solidFill>
                </a:rPr>
                <a:t>Text 1Text 2</a:t>
              </a:r>
            </a:p>
          </p:txBody>
        </p:sp>
        <p:sp>
          <p:nvSpPr>
            <p:cNvPr id="4" name="Rounded Rectangle 3">
              <a:extLst>
                <a:ext uri="{FF2B5EF4-FFF2-40B4-BE49-F238E27FC236}">
                  <a16:creationId xmlns:a16="http://schemas.microsoft.com/office/drawing/2014/main" id="{49A58839-4C4F-4532-CFD5-CCF9ECD6B0AF}"/>
                </a:ext>
              </a:extLst>
            </p:cNvPr>
            <p:cNvSpPr/>
            <p:nvPr/>
          </p:nvSpPr>
          <p:spPr>
            <a:xfrm>
              <a:off x="3864333" y="1765189"/>
              <a:ext cx="1144988" cy="353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dirty="0"/>
                <a:t>BUTTON1</a:t>
              </a:r>
            </a:p>
          </p:txBody>
        </p:sp>
        <p:sp>
          <p:nvSpPr>
            <p:cNvPr id="5" name="Rounded Rectangle 4">
              <a:extLst>
                <a:ext uri="{FF2B5EF4-FFF2-40B4-BE49-F238E27FC236}">
                  <a16:creationId xmlns:a16="http://schemas.microsoft.com/office/drawing/2014/main" id="{52BA530D-8803-1DB5-D1AD-F98CA09DA334}"/>
                </a:ext>
              </a:extLst>
            </p:cNvPr>
            <p:cNvSpPr/>
            <p:nvPr/>
          </p:nvSpPr>
          <p:spPr>
            <a:xfrm>
              <a:off x="3864333" y="2282027"/>
              <a:ext cx="1144988" cy="353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dirty="0"/>
                <a:t>BUTTON2</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Dùng LinearLayout</a:t>
            </a:r>
            <a:endParaRPr/>
          </a:p>
        </p:txBody>
      </p:sp>
      <p:sp>
        <p:nvSpPr>
          <p:cNvPr id="221" name="Google Shape;221;p36"/>
          <p:cNvSpPr txBox="1"/>
          <p:nvPr/>
        </p:nvSpPr>
        <p:spPr>
          <a:xfrm>
            <a:off x="278425" y="962725"/>
            <a:ext cx="5608800" cy="3936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800" b="1" dirty="0">
                <a:solidFill>
                  <a:srgbClr val="9900FF"/>
                </a:solidFill>
                <a:latin typeface="Courier New"/>
                <a:ea typeface="Courier New"/>
                <a:cs typeface="Courier New"/>
                <a:sym typeface="Courier New"/>
              </a:rPr>
              <a:t>&lt;</a:t>
            </a:r>
            <a:r>
              <a:rPr lang="en" sz="800" b="1" dirty="0" err="1">
                <a:solidFill>
                  <a:srgbClr val="9900FF"/>
                </a:solidFill>
                <a:latin typeface="Courier New"/>
                <a:ea typeface="Courier New"/>
                <a:cs typeface="Courier New"/>
                <a:sym typeface="Courier New"/>
              </a:rPr>
              <a:t>LinearLayout</a:t>
            </a:r>
            <a:r>
              <a:rPr lang="en" sz="800" b="1" dirty="0">
                <a:solidFill>
                  <a:srgbClr val="9900FF"/>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xmlns:android</a:t>
            </a:r>
            <a:r>
              <a:rPr lang="en" sz="800" b="1" dirty="0">
                <a:solidFill>
                  <a:schemeClr val="accent2"/>
                </a:solidFill>
                <a:latin typeface="Courier New"/>
                <a:ea typeface="Courier New"/>
                <a:cs typeface="Courier New"/>
                <a:sym typeface="Courier New"/>
              </a:rPr>
              <a:t>="http://</a:t>
            </a:r>
            <a:r>
              <a:rPr lang="en" sz="800" b="1" dirty="0" err="1">
                <a:solidFill>
                  <a:schemeClr val="accent2"/>
                </a:solidFill>
                <a:latin typeface="Courier New"/>
                <a:ea typeface="Courier New"/>
                <a:cs typeface="Courier New"/>
                <a:sym typeface="Courier New"/>
              </a:rPr>
              <a:t>schemas.android.com</a:t>
            </a:r>
            <a:r>
              <a:rPr lang="en" sz="800" b="1" dirty="0">
                <a:solidFill>
                  <a:schemeClr val="accent2"/>
                </a:solidFill>
                <a:latin typeface="Courier New"/>
                <a:ea typeface="Courier New"/>
                <a:cs typeface="Courier New"/>
                <a:sym typeface="Courier New"/>
              </a:rPr>
              <a:t>/</a:t>
            </a:r>
            <a:r>
              <a:rPr lang="en" sz="800" b="1" dirty="0" err="1">
                <a:solidFill>
                  <a:schemeClr val="accent2"/>
                </a:solidFill>
                <a:latin typeface="Courier New"/>
                <a:ea typeface="Courier New"/>
                <a:cs typeface="Courier New"/>
                <a:sym typeface="Courier New"/>
              </a:rPr>
              <a:t>apk</a:t>
            </a:r>
            <a:r>
              <a:rPr lang="en" sz="800" b="1" dirty="0">
                <a:solidFill>
                  <a:schemeClr val="accent2"/>
                </a:solidFill>
                <a:latin typeface="Courier New"/>
                <a:ea typeface="Courier New"/>
                <a:cs typeface="Courier New"/>
                <a:sym typeface="Courier New"/>
              </a:rPr>
              <a:t>/res/android"</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xmlns:tools</a:t>
            </a:r>
            <a:r>
              <a:rPr lang="en" sz="800" b="1" dirty="0">
                <a:solidFill>
                  <a:schemeClr val="accent2"/>
                </a:solidFill>
                <a:latin typeface="Courier New"/>
                <a:ea typeface="Courier New"/>
                <a:cs typeface="Courier New"/>
                <a:sym typeface="Courier New"/>
              </a:rPr>
              <a:t>="http://</a:t>
            </a:r>
            <a:r>
              <a:rPr lang="en" sz="800" b="1" dirty="0" err="1">
                <a:solidFill>
                  <a:schemeClr val="accent2"/>
                </a:solidFill>
                <a:latin typeface="Courier New"/>
                <a:ea typeface="Courier New"/>
                <a:cs typeface="Courier New"/>
                <a:sym typeface="Courier New"/>
              </a:rPr>
              <a:t>schemas.android.com</a:t>
            </a:r>
            <a:r>
              <a:rPr lang="en" sz="800" b="1" dirty="0">
                <a:solidFill>
                  <a:schemeClr val="accent2"/>
                </a:solidFill>
                <a:latin typeface="Courier New"/>
                <a:ea typeface="Courier New"/>
                <a:cs typeface="Courier New"/>
                <a:sym typeface="Courier New"/>
              </a:rPr>
              <a:t>/tools"</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android:layout_width</a:t>
            </a:r>
            <a:r>
              <a:rPr lang="en" sz="800" b="1" dirty="0">
                <a:solidFill>
                  <a:schemeClr val="accent2"/>
                </a:solidFill>
                <a:latin typeface="Courier New"/>
                <a:ea typeface="Courier New"/>
                <a:cs typeface="Courier New"/>
                <a:sym typeface="Courier New"/>
              </a:rPr>
              <a:t>="</a:t>
            </a:r>
            <a:r>
              <a:rPr lang="en" sz="800" b="1" dirty="0" err="1">
                <a:solidFill>
                  <a:schemeClr val="accent2"/>
                </a:solidFill>
                <a:latin typeface="Courier New"/>
                <a:ea typeface="Courier New"/>
                <a:cs typeface="Courier New"/>
                <a:sym typeface="Courier New"/>
              </a:rPr>
              <a:t>match_parent</a:t>
            </a:r>
            <a:r>
              <a:rPr lang="en" sz="800" b="1" dirty="0">
                <a:solidFill>
                  <a:schemeClr val="accent2"/>
                </a:solidFill>
                <a:latin typeface="Courier New"/>
                <a:ea typeface="Courier New"/>
                <a:cs typeface="Courier New"/>
                <a:sym typeface="Courier New"/>
              </a:rPr>
              <a: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android:layout_height</a:t>
            </a:r>
            <a:r>
              <a:rPr lang="en" sz="800" b="1" dirty="0">
                <a:solidFill>
                  <a:schemeClr val="accent2"/>
                </a:solidFill>
                <a:latin typeface="Courier New"/>
                <a:ea typeface="Courier New"/>
                <a:cs typeface="Courier New"/>
                <a:sym typeface="Courier New"/>
              </a:rPr>
              <a:t>="</a:t>
            </a:r>
            <a:r>
              <a:rPr lang="en" sz="800" b="1" dirty="0" err="1">
                <a:solidFill>
                  <a:schemeClr val="accent2"/>
                </a:solidFill>
                <a:latin typeface="Courier New"/>
                <a:ea typeface="Courier New"/>
                <a:cs typeface="Courier New"/>
                <a:sym typeface="Courier New"/>
              </a:rPr>
              <a:t>match_parent</a:t>
            </a:r>
            <a:r>
              <a:rPr lang="en" sz="800" b="1" dirty="0">
                <a:solidFill>
                  <a:schemeClr val="accent2"/>
                </a:solidFill>
                <a:latin typeface="Courier New"/>
                <a:ea typeface="Courier New"/>
                <a:cs typeface="Courier New"/>
                <a:sym typeface="Courier New"/>
              </a:rPr>
              <a: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android:orientation</a:t>
            </a:r>
            <a:r>
              <a:rPr lang="en" sz="800" b="1" dirty="0">
                <a:solidFill>
                  <a:schemeClr val="accent2"/>
                </a:solidFill>
                <a:latin typeface="Courier New"/>
                <a:ea typeface="Courier New"/>
                <a:cs typeface="Courier New"/>
                <a:sym typeface="Courier New"/>
              </a:rPr>
              <a:t>="vertical"&gt;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a:solidFill>
                  <a:srgbClr val="9900FF"/>
                </a:solidFill>
                <a:latin typeface="Courier New"/>
                <a:ea typeface="Courier New"/>
                <a:cs typeface="Courier New"/>
                <a:sym typeface="Courier New"/>
              </a:rPr>
              <a:t>   &lt;</a:t>
            </a:r>
            <a:r>
              <a:rPr lang="en" sz="800" b="1" dirty="0" err="1">
                <a:solidFill>
                  <a:srgbClr val="9900FF"/>
                </a:solidFill>
                <a:latin typeface="Courier New"/>
                <a:ea typeface="Courier New"/>
                <a:cs typeface="Courier New"/>
                <a:sym typeface="Courier New"/>
              </a:rPr>
              <a:t>LinearLayout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a:solidFill>
                  <a:srgbClr val="0000FF"/>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android:layout_width</a:t>
            </a:r>
            <a:r>
              <a:rPr lang="en" sz="800" b="1" dirty="0">
                <a:solidFill>
                  <a:schemeClr val="accent2"/>
                </a:solidFill>
                <a:latin typeface="Courier New"/>
                <a:ea typeface="Courier New"/>
                <a:cs typeface="Courier New"/>
                <a:sym typeface="Courier New"/>
              </a:rPr>
              <a:t>="</a:t>
            </a:r>
            <a:r>
              <a:rPr lang="en" sz="800" b="1" dirty="0" err="1">
                <a:solidFill>
                  <a:schemeClr val="accent2"/>
                </a:solidFill>
                <a:latin typeface="Courier New"/>
                <a:ea typeface="Courier New"/>
                <a:cs typeface="Courier New"/>
                <a:sym typeface="Courier New"/>
              </a:rPr>
              <a:t>match_parent</a:t>
            </a:r>
            <a:r>
              <a:rPr lang="en" sz="800" b="1" dirty="0">
                <a:solidFill>
                  <a:schemeClr val="accent2"/>
                </a:solidFill>
                <a:latin typeface="Courier New"/>
                <a:ea typeface="Courier New"/>
                <a:cs typeface="Courier New"/>
                <a:sym typeface="Courier New"/>
              </a:rPr>
              <a: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android:layout_height</a:t>
            </a:r>
            <a:r>
              <a:rPr lang="en" sz="800" b="1" dirty="0">
                <a:solidFill>
                  <a:schemeClr val="accent2"/>
                </a:solidFill>
                <a:latin typeface="Courier New"/>
                <a:ea typeface="Courier New"/>
                <a:cs typeface="Courier New"/>
                <a:sym typeface="Courier New"/>
              </a:rPr>
              <a:t>="</a:t>
            </a:r>
            <a:r>
              <a:rPr lang="en" sz="800" b="1" dirty="0" err="1">
                <a:solidFill>
                  <a:schemeClr val="accent2"/>
                </a:solidFill>
                <a:latin typeface="Courier New"/>
                <a:ea typeface="Courier New"/>
                <a:cs typeface="Courier New"/>
                <a:sym typeface="Courier New"/>
              </a:rPr>
              <a:t>wrap_content</a:t>
            </a:r>
            <a:r>
              <a:rPr lang="en" sz="800" b="1" dirty="0">
                <a:solidFill>
                  <a:schemeClr val="accent2"/>
                </a:solidFill>
                <a:latin typeface="Courier New"/>
                <a:ea typeface="Courier New"/>
                <a:cs typeface="Courier New"/>
                <a:sym typeface="Courier New"/>
              </a:rPr>
              <a: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a:solidFill>
                  <a:srgbClr val="0000FF"/>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android:orientation</a:t>
            </a:r>
            <a:r>
              <a:rPr lang="en" sz="800" b="1" dirty="0">
                <a:solidFill>
                  <a:schemeClr val="accent2"/>
                </a:solidFill>
                <a:latin typeface="Courier New"/>
                <a:ea typeface="Courier New"/>
                <a:cs typeface="Courier New"/>
                <a:sym typeface="Courier New"/>
              </a:rPr>
              <a:t>="horizontal"&gt;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a:solidFill>
                  <a:srgbClr val="9900FF"/>
                </a:solidFill>
                <a:latin typeface="Courier New"/>
                <a:ea typeface="Courier New"/>
                <a:cs typeface="Courier New"/>
                <a:sym typeface="Courier New"/>
              </a:rPr>
              <a:t>    &lt;</a:t>
            </a:r>
            <a:r>
              <a:rPr lang="en" sz="800" b="1" dirty="0" err="1">
                <a:solidFill>
                  <a:srgbClr val="9900FF"/>
                </a:solidFill>
                <a:latin typeface="Courier New"/>
                <a:ea typeface="Courier New"/>
                <a:cs typeface="Courier New"/>
                <a:sym typeface="Courier New"/>
              </a:rPr>
              <a:t>TextView</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a:solidFill>
                  <a:srgbClr val="0000FF"/>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android:layout_width</a:t>
            </a:r>
            <a:r>
              <a:rPr lang="en" sz="800" b="1" dirty="0">
                <a:solidFill>
                  <a:schemeClr val="accent2"/>
                </a:solidFill>
                <a:latin typeface="Courier New"/>
                <a:ea typeface="Courier New"/>
                <a:cs typeface="Courier New"/>
                <a:sym typeface="Courier New"/>
              </a:rPr>
              <a:t>="</a:t>
            </a:r>
            <a:r>
              <a:rPr lang="en" sz="800" b="1" dirty="0" err="1">
                <a:solidFill>
                  <a:schemeClr val="accent2"/>
                </a:solidFill>
                <a:latin typeface="Courier New"/>
                <a:ea typeface="Courier New"/>
                <a:cs typeface="Courier New"/>
                <a:sym typeface="Courier New"/>
              </a:rPr>
              <a:t>wrap_content</a:t>
            </a:r>
            <a:r>
              <a:rPr lang="en" sz="800" b="1" dirty="0">
                <a:solidFill>
                  <a:schemeClr val="accent2"/>
                </a:solidFill>
                <a:latin typeface="Courier New"/>
                <a:ea typeface="Courier New"/>
                <a:cs typeface="Courier New"/>
                <a:sym typeface="Courier New"/>
              </a:rPr>
              <a: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android:layout_height</a:t>
            </a:r>
            <a:r>
              <a:rPr lang="en" sz="800" b="1" dirty="0">
                <a:solidFill>
                  <a:schemeClr val="accent2"/>
                </a:solidFill>
                <a:latin typeface="Courier New"/>
                <a:ea typeface="Courier New"/>
                <a:cs typeface="Courier New"/>
                <a:sym typeface="Courier New"/>
              </a:rPr>
              <a:t>="</a:t>
            </a:r>
            <a:r>
              <a:rPr lang="en" sz="800" b="1" dirty="0" err="1">
                <a:solidFill>
                  <a:schemeClr val="accent2"/>
                </a:solidFill>
                <a:latin typeface="Courier New"/>
                <a:ea typeface="Courier New"/>
                <a:cs typeface="Courier New"/>
                <a:sym typeface="Courier New"/>
              </a:rPr>
              <a:t>wrap_content</a:t>
            </a:r>
            <a:r>
              <a:rPr lang="en" sz="800" b="1" dirty="0">
                <a:solidFill>
                  <a:schemeClr val="accent2"/>
                </a:solidFill>
                <a:latin typeface="Courier New"/>
                <a:ea typeface="Courier New"/>
                <a:cs typeface="Courier New"/>
                <a:sym typeface="Courier New"/>
              </a:rPr>
              <a: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android:text</a:t>
            </a:r>
            <a:r>
              <a:rPr lang="en" sz="800" b="1" dirty="0">
                <a:solidFill>
                  <a:schemeClr val="accent2"/>
                </a:solidFill>
                <a:latin typeface="Courier New"/>
                <a:ea typeface="Courier New"/>
                <a:cs typeface="Courier New"/>
                <a:sym typeface="Courier New"/>
              </a:rPr>
              <a:t>="Text 1" /&gt;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a:solidFill>
                  <a:srgbClr val="9900FF"/>
                </a:solidFill>
                <a:latin typeface="Courier New"/>
                <a:ea typeface="Courier New"/>
                <a:cs typeface="Courier New"/>
                <a:sym typeface="Courier New"/>
              </a:rPr>
              <a:t> &lt;</a:t>
            </a:r>
            <a:r>
              <a:rPr lang="en" sz="800" b="1" dirty="0" err="1">
                <a:solidFill>
                  <a:srgbClr val="9900FF"/>
                </a:solidFill>
                <a:latin typeface="Courier New"/>
                <a:ea typeface="Courier New"/>
                <a:cs typeface="Courier New"/>
                <a:sym typeface="Courier New"/>
              </a:rPr>
              <a:t>TextView</a:t>
            </a:r>
            <a:br>
              <a:rPr lang="en" sz="800" b="1" dirty="0">
                <a:solidFill>
                  <a:srgbClr val="9900FF"/>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android:layout_width</a:t>
            </a:r>
            <a:r>
              <a:rPr lang="en" sz="800" b="1" dirty="0">
                <a:solidFill>
                  <a:schemeClr val="accent2"/>
                </a:solidFill>
                <a:latin typeface="Courier New"/>
                <a:ea typeface="Courier New"/>
                <a:cs typeface="Courier New"/>
                <a:sym typeface="Courier New"/>
              </a:rPr>
              <a:t>="</a:t>
            </a:r>
            <a:r>
              <a:rPr lang="en" sz="800" b="1" dirty="0" err="1">
                <a:solidFill>
                  <a:schemeClr val="accent2"/>
                </a:solidFill>
                <a:latin typeface="Courier New"/>
                <a:ea typeface="Courier New"/>
                <a:cs typeface="Courier New"/>
                <a:sym typeface="Courier New"/>
              </a:rPr>
              <a:t>wrap_content</a:t>
            </a:r>
            <a:r>
              <a:rPr lang="en" sz="800" b="1" dirty="0">
                <a:solidFill>
                  <a:schemeClr val="accent2"/>
                </a:solidFill>
                <a:latin typeface="Courier New"/>
                <a:ea typeface="Courier New"/>
                <a:cs typeface="Courier New"/>
                <a:sym typeface="Courier New"/>
              </a:rPr>
              <a: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android:layout_height</a:t>
            </a:r>
            <a:r>
              <a:rPr lang="en" sz="800" b="1" dirty="0">
                <a:solidFill>
                  <a:schemeClr val="accent2"/>
                </a:solidFill>
                <a:latin typeface="Courier New"/>
                <a:ea typeface="Courier New"/>
                <a:cs typeface="Courier New"/>
                <a:sym typeface="Courier New"/>
              </a:rPr>
              <a:t>="</a:t>
            </a:r>
            <a:r>
              <a:rPr lang="en" sz="800" b="1" dirty="0" err="1">
                <a:solidFill>
                  <a:schemeClr val="accent2"/>
                </a:solidFill>
                <a:latin typeface="Courier New"/>
                <a:ea typeface="Courier New"/>
                <a:cs typeface="Courier New"/>
                <a:sym typeface="Courier New"/>
              </a:rPr>
              <a:t>wrap_content</a:t>
            </a:r>
            <a:r>
              <a:rPr lang="en" sz="800" b="1" dirty="0">
                <a:solidFill>
                  <a:schemeClr val="accent2"/>
                </a:solidFill>
                <a:latin typeface="Courier New"/>
                <a:ea typeface="Courier New"/>
                <a:cs typeface="Courier New"/>
                <a:sym typeface="Courier New"/>
              </a:rPr>
              <a: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android:text</a:t>
            </a:r>
            <a:r>
              <a:rPr lang="en" sz="800" b="1" dirty="0">
                <a:solidFill>
                  <a:schemeClr val="accent2"/>
                </a:solidFill>
                <a:latin typeface="Courier New"/>
                <a:ea typeface="Courier New"/>
                <a:cs typeface="Courier New"/>
                <a:sym typeface="Courier New"/>
              </a:rPr>
              <a:t>="Text 2" /&gt;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a:solidFill>
                  <a:srgbClr val="9900FF"/>
                </a:solidFill>
                <a:latin typeface="Courier New"/>
                <a:ea typeface="Courier New"/>
                <a:cs typeface="Courier New"/>
                <a:sym typeface="Courier New"/>
              </a:rPr>
              <a:t>  &lt;/</a:t>
            </a:r>
            <a:r>
              <a:rPr lang="en" sz="800" b="1" dirty="0" err="1">
                <a:solidFill>
                  <a:srgbClr val="9900FF"/>
                </a:solidFill>
                <a:latin typeface="Courier New"/>
                <a:ea typeface="Courier New"/>
                <a:cs typeface="Courier New"/>
                <a:sym typeface="Courier New"/>
              </a:rPr>
              <a:t>LinearLayout</a:t>
            </a:r>
            <a:r>
              <a:rPr lang="en" sz="800" b="1" dirty="0">
                <a:solidFill>
                  <a:srgbClr val="9900FF"/>
                </a:solidFill>
                <a:latin typeface="Courier New"/>
                <a:ea typeface="Courier New"/>
                <a:cs typeface="Courier New"/>
                <a:sym typeface="Courier New"/>
              </a:rPr>
              <a:t>&gt;</a:t>
            </a:r>
            <a:br>
              <a:rPr lang="en" sz="800" b="1" dirty="0">
                <a:solidFill>
                  <a:srgbClr val="9900FF"/>
                </a:solidFill>
                <a:latin typeface="Courier New"/>
                <a:ea typeface="Courier New"/>
                <a:cs typeface="Courier New"/>
                <a:sym typeface="Courier New"/>
              </a:rPr>
            </a:br>
            <a:r>
              <a:rPr lang="en" sz="800" b="1" dirty="0">
                <a:solidFill>
                  <a:srgbClr val="9900FF"/>
                </a:solidFill>
                <a:latin typeface="Courier New"/>
                <a:ea typeface="Courier New"/>
                <a:cs typeface="Courier New"/>
                <a:sym typeface="Courier New"/>
              </a:rPr>
              <a:t>    &lt;Button</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android:id</a:t>
            </a:r>
            <a:r>
              <a:rPr lang="en" sz="800" b="1" dirty="0">
                <a:solidFill>
                  <a:schemeClr val="accent2"/>
                </a:solidFill>
                <a:latin typeface="Courier New"/>
                <a:ea typeface="Courier New"/>
                <a:cs typeface="Courier New"/>
                <a:sym typeface="Courier New"/>
              </a:rPr>
              <a:t>="@+id/btn1"</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android:layout_width</a:t>
            </a:r>
            <a:r>
              <a:rPr lang="en" sz="800" b="1" dirty="0">
                <a:solidFill>
                  <a:schemeClr val="accent2"/>
                </a:solidFill>
                <a:latin typeface="Courier New"/>
                <a:ea typeface="Courier New"/>
                <a:cs typeface="Courier New"/>
                <a:sym typeface="Courier New"/>
              </a:rPr>
              <a:t>="</a:t>
            </a:r>
            <a:r>
              <a:rPr lang="en" sz="800" b="1" dirty="0" err="1">
                <a:solidFill>
                  <a:schemeClr val="accent2"/>
                </a:solidFill>
                <a:latin typeface="Courier New"/>
                <a:ea typeface="Courier New"/>
                <a:cs typeface="Courier New"/>
                <a:sym typeface="Courier New"/>
              </a:rPr>
              <a:t>wrap_content</a:t>
            </a:r>
            <a:r>
              <a:rPr lang="en" sz="800" b="1" dirty="0">
                <a:solidFill>
                  <a:schemeClr val="accent2"/>
                </a:solidFill>
                <a:latin typeface="Courier New"/>
                <a:ea typeface="Courier New"/>
                <a:cs typeface="Courier New"/>
                <a:sym typeface="Courier New"/>
              </a:rPr>
              <a: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a:solidFill>
                  <a:srgbClr val="0000FF"/>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android:layout_height</a:t>
            </a:r>
            <a:r>
              <a:rPr lang="en" sz="800" b="1" dirty="0">
                <a:solidFill>
                  <a:schemeClr val="accent2"/>
                </a:solidFill>
                <a:latin typeface="Courier New"/>
                <a:ea typeface="Courier New"/>
                <a:cs typeface="Courier New"/>
                <a:sym typeface="Courier New"/>
              </a:rPr>
              <a:t>="</a:t>
            </a:r>
            <a:r>
              <a:rPr lang="en" sz="800" b="1" dirty="0" err="1">
                <a:solidFill>
                  <a:schemeClr val="accent2"/>
                </a:solidFill>
                <a:latin typeface="Courier New"/>
                <a:ea typeface="Courier New"/>
                <a:cs typeface="Courier New"/>
                <a:sym typeface="Courier New"/>
              </a:rPr>
              <a:t>wrap_content</a:t>
            </a:r>
            <a:r>
              <a:rPr lang="en" sz="800" b="1" dirty="0">
                <a:solidFill>
                  <a:schemeClr val="accent2"/>
                </a:solidFill>
                <a:latin typeface="Courier New"/>
                <a:ea typeface="Courier New"/>
                <a:cs typeface="Courier New"/>
                <a:sym typeface="Courier New"/>
              </a:rPr>
              <a: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android:layout_gravity</a:t>
            </a:r>
            <a:r>
              <a:rPr lang="en" sz="800" b="1" dirty="0">
                <a:solidFill>
                  <a:schemeClr val="accent2"/>
                </a:solidFill>
                <a:latin typeface="Courier New"/>
                <a:ea typeface="Courier New"/>
                <a:cs typeface="Courier New"/>
                <a:sym typeface="Courier New"/>
              </a:rPr>
              <a:t>="center"</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android:text</a:t>
            </a:r>
            <a:r>
              <a:rPr lang="en" sz="800" b="1" dirty="0">
                <a:solidFill>
                  <a:schemeClr val="accent2"/>
                </a:solidFill>
                <a:latin typeface="Courier New"/>
                <a:ea typeface="Courier New"/>
                <a:cs typeface="Courier New"/>
                <a:sym typeface="Courier New"/>
              </a:rPr>
              <a:t>="Button 1" /&gt;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a:solidFill>
                  <a:srgbClr val="9900FF"/>
                </a:solidFill>
                <a:latin typeface="Courier New"/>
                <a:ea typeface="Courier New"/>
                <a:cs typeface="Courier New"/>
                <a:sym typeface="Courier New"/>
              </a:rPr>
              <a:t>  &lt;Button</a:t>
            </a:r>
            <a:br>
              <a:rPr lang="en" sz="800" b="1" dirty="0">
                <a:solidFill>
                  <a:srgbClr val="FF00FF"/>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android:id</a:t>
            </a:r>
            <a:r>
              <a:rPr lang="en" sz="800" b="1" dirty="0">
                <a:solidFill>
                  <a:schemeClr val="accent2"/>
                </a:solidFill>
                <a:latin typeface="Courier New"/>
                <a:ea typeface="Courier New"/>
                <a:cs typeface="Courier New"/>
                <a:sym typeface="Courier New"/>
              </a:rPr>
              <a:t>="@+id/btn2"</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a:solidFill>
                  <a:srgbClr val="0000FF"/>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android:layout_width</a:t>
            </a:r>
            <a:r>
              <a:rPr lang="en" sz="800" b="1" dirty="0">
                <a:solidFill>
                  <a:schemeClr val="accent2"/>
                </a:solidFill>
                <a:latin typeface="Courier New"/>
                <a:ea typeface="Courier New"/>
                <a:cs typeface="Courier New"/>
                <a:sym typeface="Courier New"/>
              </a:rPr>
              <a:t>="</a:t>
            </a:r>
            <a:r>
              <a:rPr lang="en" sz="800" b="1" dirty="0" err="1">
                <a:solidFill>
                  <a:schemeClr val="accent2"/>
                </a:solidFill>
                <a:latin typeface="Courier New"/>
                <a:ea typeface="Courier New"/>
                <a:cs typeface="Courier New"/>
                <a:sym typeface="Courier New"/>
              </a:rPr>
              <a:t>wrap_content</a:t>
            </a:r>
            <a:r>
              <a:rPr lang="en" sz="800" b="1" dirty="0">
                <a:solidFill>
                  <a:schemeClr val="accent2"/>
                </a:solidFill>
                <a:latin typeface="Courier New"/>
                <a:ea typeface="Courier New"/>
                <a:cs typeface="Courier New"/>
                <a:sym typeface="Courier New"/>
              </a:rPr>
              <a: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android:layout_height</a:t>
            </a:r>
            <a:r>
              <a:rPr lang="en" sz="800" b="1" dirty="0">
                <a:solidFill>
                  <a:schemeClr val="accent2"/>
                </a:solidFill>
                <a:latin typeface="Courier New"/>
                <a:ea typeface="Courier New"/>
                <a:cs typeface="Courier New"/>
                <a:sym typeface="Courier New"/>
              </a:rPr>
              <a:t>="</a:t>
            </a:r>
            <a:r>
              <a:rPr lang="en" sz="800" b="1" dirty="0" err="1">
                <a:solidFill>
                  <a:schemeClr val="accent2"/>
                </a:solidFill>
                <a:latin typeface="Courier New"/>
                <a:ea typeface="Courier New"/>
                <a:cs typeface="Courier New"/>
                <a:sym typeface="Courier New"/>
              </a:rPr>
              <a:t>wrap_content</a:t>
            </a:r>
            <a:r>
              <a:rPr lang="en" sz="800" b="1" dirty="0">
                <a:solidFill>
                  <a:schemeClr val="accent2"/>
                </a:solidFill>
                <a:latin typeface="Courier New"/>
                <a:ea typeface="Courier New"/>
                <a:cs typeface="Courier New"/>
                <a:sym typeface="Courier New"/>
              </a:rPr>
              <a:t>"</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android:layout_gravity</a:t>
            </a:r>
            <a:r>
              <a:rPr lang="en" sz="800" b="1" dirty="0">
                <a:solidFill>
                  <a:schemeClr val="accent2"/>
                </a:solidFill>
                <a:latin typeface="Courier New"/>
                <a:ea typeface="Courier New"/>
                <a:cs typeface="Courier New"/>
                <a:sym typeface="Courier New"/>
              </a:rPr>
              <a:t>="center"</a:t>
            </a:r>
            <a:br>
              <a:rPr lang="en" sz="800" b="1" dirty="0">
                <a:solidFill>
                  <a:schemeClr val="accent2"/>
                </a:solidFill>
                <a:latin typeface="Courier New"/>
                <a:ea typeface="Courier New"/>
                <a:cs typeface="Courier New"/>
                <a:sym typeface="Courier New"/>
              </a:rPr>
            </a:br>
            <a:r>
              <a:rPr lang="en" sz="800" b="1" dirty="0">
                <a:solidFill>
                  <a:schemeClr val="accent2"/>
                </a:solidFill>
                <a:latin typeface="Courier New"/>
                <a:ea typeface="Courier New"/>
                <a:cs typeface="Courier New"/>
                <a:sym typeface="Courier New"/>
              </a:rPr>
              <a:t>       </a:t>
            </a:r>
            <a:r>
              <a:rPr lang="en" sz="800" b="1" dirty="0">
                <a:solidFill>
                  <a:srgbClr val="0000FF"/>
                </a:solidFill>
                <a:latin typeface="Courier New"/>
                <a:ea typeface="Courier New"/>
                <a:cs typeface="Courier New"/>
                <a:sym typeface="Courier New"/>
              </a:rPr>
              <a:t> </a:t>
            </a:r>
            <a:r>
              <a:rPr lang="en" sz="800" b="1" dirty="0" err="1">
                <a:solidFill>
                  <a:srgbClr val="0000FF"/>
                </a:solidFill>
                <a:latin typeface="Courier New"/>
                <a:ea typeface="Courier New"/>
                <a:cs typeface="Courier New"/>
                <a:sym typeface="Courier New"/>
              </a:rPr>
              <a:t>android:text</a:t>
            </a:r>
            <a:r>
              <a:rPr lang="en" sz="800" b="1" dirty="0">
                <a:solidFill>
                  <a:schemeClr val="accent2"/>
                </a:solidFill>
                <a:latin typeface="Courier New"/>
                <a:ea typeface="Courier New"/>
                <a:cs typeface="Courier New"/>
                <a:sym typeface="Courier New"/>
              </a:rPr>
              <a:t>="Button 2" /&gt;</a:t>
            </a:r>
            <a:br>
              <a:rPr lang="en" sz="800" b="1" dirty="0">
                <a:solidFill>
                  <a:schemeClr val="accent2"/>
                </a:solidFill>
                <a:latin typeface="Courier New"/>
                <a:ea typeface="Courier New"/>
                <a:cs typeface="Courier New"/>
                <a:sym typeface="Courier New"/>
              </a:rPr>
            </a:br>
            <a:r>
              <a:rPr lang="en" sz="800" b="1" dirty="0">
                <a:solidFill>
                  <a:srgbClr val="9900FF"/>
                </a:solidFill>
                <a:latin typeface="Courier New"/>
                <a:ea typeface="Courier New"/>
                <a:cs typeface="Courier New"/>
                <a:sym typeface="Courier New"/>
              </a:rPr>
              <a:t>&lt;/</a:t>
            </a:r>
            <a:r>
              <a:rPr lang="en" sz="800" b="1" dirty="0" err="1">
                <a:solidFill>
                  <a:srgbClr val="9900FF"/>
                </a:solidFill>
                <a:latin typeface="Courier New"/>
                <a:ea typeface="Courier New"/>
                <a:cs typeface="Courier New"/>
                <a:sym typeface="Courier New"/>
              </a:rPr>
              <a:t>LinearLayout</a:t>
            </a:r>
            <a:r>
              <a:rPr lang="en" sz="800" b="1" dirty="0">
                <a:solidFill>
                  <a:srgbClr val="9900FF"/>
                </a:solidFill>
                <a:latin typeface="Courier New"/>
                <a:ea typeface="Courier New"/>
                <a:cs typeface="Courier New"/>
                <a:sym typeface="Courier New"/>
              </a:rPr>
              <a:t>&gt;`</a:t>
            </a:r>
            <a:endParaRPr sz="800" b="1" dirty="0">
              <a:solidFill>
                <a:srgbClr val="9900FF"/>
              </a:solidFill>
              <a:latin typeface="Courier New"/>
              <a:ea typeface="Courier New"/>
              <a:cs typeface="Courier New"/>
              <a:sym typeface="Courier New"/>
            </a:endParaRPr>
          </a:p>
          <a:p>
            <a:pPr marL="0" lvl="0" indent="0" rtl="0">
              <a:spcBef>
                <a:spcPts val="0"/>
              </a:spcBef>
              <a:spcAft>
                <a:spcPts val="0"/>
              </a:spcAft>
              <a:buNone/>
            </a:pPr>
            <a:endParaRPr sz="800" b="1" dirty="0">
              <a:solidFill>
                <a:schemeClr val="accent2"/>
              </a:solidFill>
              <a:latin typeface="Courier New"/>
              <a:ea typeface="Courier New"/>
              <a:cs typeface="Courier New"/>
              <a:sym typeface="Courier New"/>
            </a:endParaRPr>
          </a:p>
          <a:p>
            <a:pPr marL="0" lvl="0" indent="0" rtl="0">
              <a:spcBef>
                <a:spcPts val="0"/>
              </a:spcBef>
              <a:spcAft>
                <a:spcPts val="0"/>
              </a:spcAft>
              <a:buNone/>
            </a:pPr>
            <a:endParaRPr sz="800" b="1" dirty="0">
              <a:solidFill>
                <a:schemeClr val="accent2"/>
              </a:solidFill>
              <a:latin typeface="Courier New"/>
              <a:ea typeface="Courier New"/>
              <a:cs typeface="Courier New"/>
              <a:sym typeface="Courier New"/>
            </a:endParaRPr>
          </a:p>
        </p:txBody>
      </p:sp>
      <p:sp>
        <p:nvSpPr>
          <p:cNvPr id="223" name="Google Shape;223;p36"/>
          <p:cNvSpPr txBox="1"/>
          <p:nvPr/>
        </p:nvSpPr>
        <p:spPr>
          <a:xfrm>
            <a:off x="6139325" y="4448100"/>
            <a:ext cx="1926900" cy="695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Dùng LinearLayout</a:t>
            </a:r>
            <a:endParaRPr/>
          </a:p>
          <a:p>
            <a:pPr marL="0" lvl="0" indent="0" rtl="0">
              <a:spcBef>
                <a:spcPts val="0"/>
              </a:spcBef>
              <a:spcAft>
                <a:spcPts val="0"/>
              </a:spcAft>
              <a:buNone/>
            </a:pPr>
            <a:endParaRPr/>
          </a:p>
        </p:txBody>
      </p:sp>
      <p:grpSp>
        <p:nvGrpSpPr>
          <p:cNvPr id="6" name="Group 5">
            <a:extLst>
              <a:ext uri="{FF2B5EF4-FFF2-40B4-BE49-F238E27FC236}">
                <a16:creationId xmlns:a16="http://schemas.microsoft.com/office/drawing/2014/main" id="{75FB28A8-F1EA-2BEB-7985-2F078E4915D2}"/>
              </a:ext>
            </a:extLst>
          </p:cNvPr>
          <p:cNvGrpSpPr/>
          <p:nvPr/>
        </p:nvGrpSpPr>
        <p:grpSpPr>
          <a:xfrm>
            <a:off x="5426392" y="1347932"/>
            <a:ext cx="2639833" cy="3166185"/>
            <a:chOff x="3116911" y="1381960"/>
            <a:chExt cx="2639833" cy="3166185"/>
          </a:xfrm>
        </p:grpSpPr>
        <p:sp>
          <p:nvSpPr>
            <p:cNvPr id="7" name="Rectangle 6">
              <a:extLst>
                <a:ext uri="{FF2B5EF4-FFF2-40B4-BE49-F238E27FC236}">
                  <a16:creationId xmlns:a16="http://schemas.microsoft.com/office/drawing/2014/main" id="{09D46A49-CC66-1E38-520F-0CC6E1ECCD36}"/>
                </a:ext>
              </a:extLst>
            </p:cNvPr>
            <p:cNvSpPr/>
            <p:nvPr/>
          </p:nvSpPr>
          <p:spPr>
            <a:xfrm>
              <a:off x="3116911" y="1381960"/>
              <a:ext cx="2639833" cy="316618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FR" dirty="0">
                  <a:solidFill>
                    <a:schemeClr val="bg2"/>
                  </a:solidFill>
                </a:rPr>
                <a:t>Text 1Text 2</a:t>
              </a:r>
            </a:p>
          </p:txBody>
        </p:sp>
        <p:sp>
          <p:nvSpPr>
            <p:cNvPr id="8" name="Rounded Rectangle 7">
              <a:extLst>
                <a:ext uri="{FF2B5EF4-FFF2-40B4-BE49-F238E27FC236}">
                  <a16:creationId xmlns:a16="http://schemas.microsoft.com/office/drawing/2014/main" id="{5F9B11DF-47FE-C147-C33B-01AF1C7AC27F}"/>
                </a:ext>
              </a:extLst>
            </p:cNvPr>
            <p:cNvSpPr/>
            <p:nvPr/>
          </p:nvSpPr>
          <p:spPr>
            <a:xfrm>
              <a:off x="3864333" y="1765189"/>
              <a:ext cx="1144988" cy="353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dirty="0"/>
                <a:t>BUTTON1</a:t>
              </a:r>
            </a:p>
          </p:txBody>
        </p:sp>
        <p:sp>
          <p:nvSpPr>
            <p:cNvPr id="9" name="Rounded Rectangle 8">
              <a:extLst>
                <a:ext uri="{FF2B5EF4-FFF2-40B4-BE49-F238E27FC236}">
                  <a16:creationId xmlns:a16="http://schemas.microsoft.com/office/drawing/2014/main" id="{AA40D03D-35DF-2B36-AB68-E81AEE4B91EB}"/>
                </a:ext>
              </a:extLst>
            </p:cNvPr>
            <p:cNvSpPr/>
            <p:nvPr/>
          </p:nvSpPr>
          <p:spPr>
            <a:xfrm>
              <a:off x="3864333" y="2282027"/>
              <a:ext cx="1144988" cy="353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dirty="0"/>
                <a:t>BUTTON2</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76175" y="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Dùng RelativeLayout</a:t>
            </a:r>
            <a:endParaRPr/>
          </a:p>
        </p:txBody>
      </p:sp>
      <p:sp>
        <p:nvSpPr>
          <p:cNvPr id="229" name="Google Shape;229;p37"/>
          <p:cNvSpPr txBox="1"/>
          <p:nvPr/>
        </p:nvSpPr>
        <p:spPr>
          <a:xfrm>
            <a:off x="147944" y="787796"/>
            <a:ext cx="5235089" cy="388757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900" b="1" dirty="0">
                <a:solidFill>
                  <a:schemeClr val="accent2"/>
                </a:solidFill>
                <a:latin typeface="Courier New"/>
                <a:ea typeface="Courier New"/>
                <a:cs typeface="Courier New"/>
                <a:sym typeface="Courier New"/>
              </a:rPr>
              <a:t>&lt;</a:t>
            </a:r>
            <a:r>
              <a:rPr lang="en" sz="900" b="1" dirty="0">
                <a:solidFill>
                  <a:srgbClr val="0000FF"/>
                </a:solidFill>
                <a:latin typeface="Courier New"/>
                <a:ea typeface="Courier New"/>
                <a:cs typeface="Courier New"/>
                <a:sym typeface="Courier New"/>
              </a:rPr>
              <a:t>?xml version</a:t>
            </a:r>
            <a:r>
              <a:rPr lang="en" sz="900" b="1" dirty="0">
                <a:solidFill>
                  <a:schemeClr val="accent2"/>
                </a:solidFill>
                <a:latin typeface="Courier New"/>
                <a:ea typeface="Courier New"/>
                <a:cs typeface="Courier New"/>
                <a:sym typeface="Courier New"/>
              </a:rPr>
              <a:t>="1.0" encoding="utf-8"?&gt;</a:t>
            </a:r>
            <a:br>
              <a:rPr lang="en" sz="900" b="1" dirty="0">
                <a:solidFill>
                  <a:schemeClr val="accent2"/>
                </a:solidFill>
                <a:latin typeface="Courier New"/>
                <a:ea typeface="Courier New"/>
                <a:cs typeface="Courier New"/>
                <a:sym typeface="Courier New"/>
              </a:rPr>
            </a:br>
            <a:r>
              <a:rPr lang="en" sz="900" b="1" dirty="0">
                <a:solidFill>
                  <a:srgbClr val="9900FF"/>
                </a:solidFill>
                <a:latin typeface="Courier New"/>
                <a:ea typeface="Courier New"/>
                <a:cs typeface="Courier New"/>
                <a:sym typeface="Courier New"/>
              </a:rPr>
              <a:t>&lt;</a:t>
            </a:r>
            <a:r>
              <a:rPr lang="en" sz="900" b="1" dirty="0" err="1">
                <a:solidFill>
                  <a:srgbClr val="9900FF"/>
                </a:solidFill>
                <a:latin typeface="Courier New"/>
                <a:ea typeface="Courier New"/>
                <a:cs typeface="Courier New"/>
                <a:sym typeface="Courier New"/>
              </a:rPr>
              <a:t>RelativeLayout</a:t>
            </a:r>
            <a:r>
              <a:rPr lang="en" sz="900" b="1" dirty="0">
                <a:solidFill>
                  <a:srgbClr val="9900FF"/>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xmlns:android</a:t>
            </a:r>
            <a:r>
              <a:rPr lang="en" sz="900" b="1" dirty="0">
                <a:solidFill>
                  <a:schemeClr val="accent2"/>
                </a:solidFill>
                <a:latin typeface="Courier New"/>
                <a:ea typeface="Courier New"/>
                <a:cs typeface="Courier New"/>
                <a:sym typeface="Courier New"/>
              </a:rPr>
              <a:t>="http://</a:t>
            </a:r>
            <a:r>
              <a:rPr lang="en" sz="900" b="1" dirty="0" err="1">
                <a:solidFill>
                  <a:schemeClr val="accent2"/>
                </a:solidFill>
                <a:latin typeface="Courier New"/>
                <a:ea typeface="Courier New"/>
                <a:cs typeface="Courier New"/>
                <a:sym typeface="Courier New"/>
              </a:rPr>
              <a:t>schemas.android.com</a:t>
            </a:r>
            <a:r>
              <a:rPr lang="en" sz="900" b="1" dirty="0">
                <a:solidFill>
                  <a:schemeClr val="accent2"/>
                </a:solidFill>
                <a:latin typeface="Courier New"/>
                <a:ea typeface="Courier New"/>
                <a:cs typeface="Courier New"/>
                <a:sym typeface="Courier New"/>
              </a:rPr>
              <a:t>/</a:t>
            </a:r>
            <a:r>
              <a:rPr lang="en" sz="900" b="1" dirty="0" err="1">
                <a:solidFill>
                  <a:schemeClr val="accent2"/>
                </a:solidFill>
                <a:latin typeface="Courier New"/>
                <a:ea typeface="Courier New"/>
                <a:cs typeface="Courier New"/>
                <a:sym typeface="Courier New"/>
              </a:rPr>
              <a:t>apk</a:t>
            </a:r>
            <a:r>
              <a:rPr lang="en" sz="900" b="1" dirty="0">
                <a:solidFill>
                  <a:schemeClr val="accent2"/>
                </a:solidFill>
                <a:latin typeface="Courier New"/>
                <a:ea typeface="Courier New"/>
                <a:cs typeface="Courier New"/>
                <a:sym typeface="Courier New"/>
              </a:rPr>
              <a:t>/res/android"</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xmlns:tools</a:t>
            </a:r>
            <a:r>
              <a:rPr lang="en" sz="900" b="1" dirty="0">
                <a:solidFill>
                  <a:schemeClr val="accent2"/>
                </a:solidFill>
                <a:latin typeface="Courier New"/>
                <a:ea typeface="Courier New"/>
                <a:cs typeface="Courier New"/>
                <a:sym typeface="Courier New"/>
              </a:rPr>
              <a:t>="http://</a:t>
            </a:r>
            <a:r>
              <a:rPr lang="en" sz="900" b="1" dirty="0" err="1">
                <a:solidFill>
                  <a:schemeClr val="accent2"/>
                </a:solidFill>
                <a:latin typeface="Courier New"/>
                <a:ea typeface="Courier New"/>
                <a:cs typeface="Courier New"/>
                <a:sym typeface="Courier New"/>
              </a:rPr>
              <a:t>schemas.android.com</a:t>
            </a:r>
            <a:r>
              <a:rPr lang="en" sz="900" b="1" dirty="0">
                <a:solidFill>
                  <a:schemeClr val="accent2"/>
                </a:solidFill>
                <a:latin typeface="Courier New"/>
                <a:ea typeface="Courier New"/>
                <a:cs typeface="Courier New"/>
                <a:sym typeface="Courier New"/>
              </a:rPr>
              <a:t>/tools"</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a:solidFill>
                  <a:srgbClr val="0000FF"/>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android:layout_width</a:t>
            </a:r>
            <a:r>
              <a:rPr lang="en" sz="900" b="1" dirty="0">
                <a:solidFill>
                  <a:schemeClr val="accent2"/>
                </a:solidFill>
                <a:latin typeface="Courier New"/>
                <a:ea typeface="Courier New"/>
                <a:cs typeface="Courier New"/>
                <a:sym typeface="Courier New"/>
              </a:rPr>
              <a:t>="</a:t>
            </a:r>
            <a:r>
              <a:rPr lang="en" sz="900" b="1" dirty="0" err="1">
                <a:solidFill>
                  <a:schemeClr val="accent2"/>
                </a:solidFill>
                <a:latin typeface="Courier New"/>
                <a:ea typeface="Courier New"/>
                <a:cs typeface="Courier New"/>
                <a:sym typeface="Courier New"/>
              </a:rPr>
              <a:t>match_parent</a:t>
            </a:r>
            <a:r>
              <a:rPr lang="en" sz="900" b="1" dirty="0">
                <a:solidFill>
                  <a:schemeClr val="accent2"/>
                </a:solidFill>
                <a:latin typeface="Courier New"/>
                <a:ea typeface="Courier New"/>
                <a:cs typeface="Courier New"/>
                <a:sym typeface="Courier New"/>
              </a:rPr>
              <a:t>"</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android:layout_height</a:t>
            </a:r>
            <a:r>
              <a:rPr lang="en" sz="900" b="1" dirty="0">
                <a:solidFill>
                  <a:schemeClr val="accent2"/>
                </a:solidFill>
                <a:latin typeface="Courier New"/>
                <a:ea typeface="Courier New"/>
                <a:cs typeface="Courier New"/>
                <a:sym typeface="Courier New"/>
              </a:rPr>
              <a:t>="</a:t>
            </a:r>
            <a:r>
              <a:rPr lang="en" sz="900" b="1" dirty="0" err="1">
                <a:solidFill>
                  <a:schemeClr val="accent2"/>
                </a:solidFill>
                <a:latin typeface="Courier New"/>
                <a:ea typeface="Courier New"/>
                <a:cs typeface="Courier New"/>
                <a:sym typeface="Courier New"/>
              </a:rPr>
              <a:t>match_parent</a:t>
            </a:r>
            <a:r>
              <a:rPr lang="en" sz="900" b="1" dirty="0">
                <a:solidFill>
                  <a:schemeClr val="accent2"/>
                </a:solidFill>
                <a:latin typeface="Courier New"/>
                <a:ea typeface="Courier New"/>
                <a:cs typeface="Courier New"/>
                <a:sym typeface="Courier New"/>
              </a:rPr>
              <a:t>"&gt;</a:t>
            </a:r>
            <a:br>
              <a:rPr lang="en" sz="900" b="1" dirty="0">
                <a:solidFill>
                  <a:schemeClr val="accent2"/>
                </a:solidFill>
                <a:latin typeface="Courier New"/>
                <a:ea typeface="Courier New"/>
                <a:cs typeface="Courier New"/>
                <a:sym typeface="Courier New"/>
              </a:rPr>
            </a:b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a:solidFill>
                  <a:srgbClr val="9900FF"/>
                </a:solidFill>
                <a:latin typeface="Courier New"/>
                <a:ea typeface="Courier New"/>
                <a:cs typeface="Courier New"/>
                <a:sym typeface="Courier New"/>
              </a:rPr>
              <a:t>   &lt;</a:t>
            </a:r>
            <a:r>
              <a:rPr lang="en" sz="900" b="1" dirty="0" err="1">
                <a:solidFill>
                  <a:srgbClr val="9900FF"/>
                </a:solidFill>
                <a:latin typeface="Courier New"/>
                <a:ea typeface="Courier New"/>
                <a:cs typeface="Courier New"/>
                <a:sym typeface="Courier New"/>
              </a:rPr>
              <a:t>RelativeLayout</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android:id</a:t>
            </a:r>
            <a:r>
              <a:rPr lang="en" sz="900" b="1" dirty="0">
                <a:solidFill>
                  <a:schemeClr val="accent2"/>
                </a:solidFill>
                <a:latin typeface="Courier New"/>
                <a:ea typeface="Courier New"/>
                <a:cs typeface="Courier New"/>
                <a:sym typeface="Courier New"/>
              </a:rPr>
              <a:t>="@+id/</a:t>
            </a:r>
            <a:r>
              <a:rPr lang="en" sz="900" b="1" dirty="0" err="1">
                <a:solidFill>
                  <a:schemeClr val="accent2"/>
                </a:solidFill>
                <a:latin typeface="Courier New"/>
                <a:ea typeface="Courier New"/>
                <a:cs typeface="Courier New"/>
                <a:sym typeface="Courier New"/>
              </a:rPr>
              <a:t>rl</a:t>
            </a:r>
            <a:r>
              <a:rPr lang="en" sz="900" b="1" dirty="0">
                <a:solidFill>
                  <a:schemeClr val="accent2"/>
                </a:solidFill>
                <a:latin typeface="Courier New"/>
                <a:ea typeface="Courier New"/>
                <a:cs typeface="Courier New"/>
                <a:sym typeface="Courier New"/>
              </a:rPr>
              <a:t>"</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android:layout_width</a:t>
            </a:r>
            <a:r>
              <a:rPr lang="en" sz="900" b="1" dirty="0">
                <a:solidFill>
                  <a:schemeClr val="accent2"/>
                </a:solidFill>
                <a:latin typeface="Courier New"/>
                <a:ea typeface="Courier New"/>
                <a:cs typeface="Courier New"/>
                <a:sym typeface="Courier New"/>
              </a:rPr>
              <a:t>="</a:t>
            </a:r>
            <a:r>
              <a:rPr lang="en" sz="900" b="1" dirty="0" err="1">
                <a:solidFill>
                  <a:schemeClr val="accent2"/>
                </a:solidFill>
                <a:latin typeface="Courier New"/>
                <a:ea typeface="Courier New"/>
                <a:cs typeface="Courier New"/>
                <a:sym typeface="Courier New"/>
              </a:rPr>
              <a:t>match_parent</a:t>
            </a:r>
            <a:r>
              <a:rPr lang="en" sz="900" b="1" dirty="0">
                <a:solidFill>
                  <a:schemeClr val="accent2"/>
                </a:solidFill>
                <a:latin typeface="Courier New"/>
                <a:ea typeface="Courier New"/>
                <a:cs typeface="Courier New"/>
                <a:sym typeface="Courier New"/>
              </a:rPr>
              <a:t>"</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android:layout_height</a:t>
            </a:r>
            <a:r>
              <a:rPr lang="en" sz="900" b="1" dirty="0">
                <a:solidFill>
                  <a:schemeClr val="accent2"/>
                </a:solidFill>
                <a:latin typeface="Courier New"/>
                <a:ea typeface="Courier New"/>
                <a:cs typeface="Courier New"/>
                <a:sym typeface="Courier New"/>
              </a:rPr>
              <a:t>="</a:t>
            </a:r>
            <a:r>
              <a:rPr lang="en" sz="900" b="1" dirty="0" err="1">
                <a:solidFill>
                  <a:schemeClr val="accent2"/>
                </a:solidFill>
                <a:latin typeface="Courier New"/>
                <a:ea typeface="Courier New"/>
                <a:cs typeface="Courier New"/>
                <a:sym typeface="Courier New"/>
              </a:rPr>
              <a:t>wrap_content</a:t>
            </a:r>
            <a:r>
              <a:rPr lang="en" sz="900" b="1" dirty="0">
                <a:solidFill>
                  <a:schemeClr val="accent2"/>
                </a:solidFill>
                <a:latin typeface="Courier New"/>
                <a:ea typeface="Courier New"/>
                <a:cs typeface="Courier New"/>
                <a:sym typeface="Courier New"/>
              </a:rPr>
              <a:t>"&gt;</a:t>
            </a:r>
            <a:br>
              <a:rPr lang="en" sz="900" b="1" dirty="0">
                <a:solidFill>
                  <a:schemeClr val="accent2"/>
                </a:solidFill>
                <a:latin typeface="Courier New"/>
                <a:ea typeface="Courier New"/>
                <a:cs typeface="Courier New"/>
                <a:sym typeface="Courier New"/>
              </a:rPr>
            </a:b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a:solidFill>
                  <a:srgbClr val="9900FF"/>
                </a:solidFill>
                <a:latin typeface="Courier New"/>
                <a:ea typeface="Courier New"/>
                <a:cs typeface="Courier New"/>
                <a:sym typeface="Courier New"/>
              </a:rPr>
              <a:t> &lt;</a:t>
            </a:r>
            <a:r>
              <a:rPr lang="en" sz="900" b="1" dirty="0" err="1">
                <a:solidFill>
                  <a:srgbClr val="9900FF"/>
                </a:solidFill>
                <a:latin typeface="Courier New"/>
                <a:ea typeface="Courier New"/>
                <a:cs typeface="Courier New"/>
                <a:sym typeface="Courier New"/>
              </a:rPr>
              <a:t>TextView</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android:id</a:t>
            </a:r>
            <a:r>
              <a:rPr lang="en" sz="900" b="1" dirty="0">
                <a:solidFill>
                  <a:schemeClr val="accent2"/>
                </a:solidFill>
                <a:latin typeface="Courier New"/>
                <a:ea typeface="Courier New"/>
                <a:cs typeface="Courier New"/>
                <a:sym typeface="Courier New"/>
              </a:rPr>
              <a:t>="@+id/txt1"</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a:solidFill>
                  <a:srgbClr val="0000FF"/>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android:layout_width</a:t>
            </a:r>
            <a:r>
              <a:rPr lang="en" sz="900" b="1" dirty="0">
                <a:solidFill>
                  <a:schemeClr val="accent2"/>
                </a:solidFill>
                <a:latin typeface="Courier New"/>
                <a:ea typeface="Courier New"/>
                <a:cs typeface="Courier New"/>
                <a:sym typeface="Courier New"/>
              </a:rPr>
              <a:t>="</a:t>
            </a:r>
            <a:r>
              <a:rPr lang="en" sz="900" b="1" dirty="0" err="1">
                <a:solidFill>
                  <a:schemeClr val="accent2"/>
                </a:solidFill>
                <a:latin typeface="Courier New"/>
                <a:ea typeface="Courier New"/>
                <a:cs typeface="Courier New"/>
                <a:sym typeface="Courier New"/>
              </a:rPr>
              <a:t>wrap_content</a:t>
            </a:r>
            <a:r>
              <a:rPr lang="en" sz="900" b="1" dirty="0">
                <a:solidFill>
                  <a:schemeClr val="accent2"/>
                </a:solidFill>
                <a:latin typeface="Courier New"/>
                <a:ea typeface="Courier New"/>
                <a:cs typeface="Courier New"/>
                <a:sym typeface="Courier New"/>
              </a:rPr>
              <a:t>"</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a:solidFill>
                  <a:srgbClr val="0000FF"/>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android:layout_height</a:t>
            </a:r>
            <a:r>
              <a:rPr lang="en" sz="900" b="1" dirty="0">
                <a:solidFill>
                  <a:schemeClr val="accent2"/>
                </a:solidFill>
                <a:latin typeface="Courier New"/>
                <a:ea typeface="Courier New"/>
                <a:cs typeface="Courier New"/>
                <a:sym typeface="Courier New"/>
              </a:rPr>
              <a:t>="</a:t>
            </a:r>
            <a:r>
              <a:rPr lang="en" sz="900" b="1" dirty="0" err="1">
                <a:solidFill>
                  <a:schemeClr val="accent2"/>
                </a:solidFill>
                <a:latin typeface="Courier New"/>
                <a:ea typeface="Courier New"/>
                <a:cs typeface="Courier New"/>
                <a:sym typeface="Courier New"/>
              </a:rPr>
              <a:t>wrap_content</a:t>
            </a:r>
            <a:r>
              <a:rPr lang="en" sz="900" b="1" dirty="0">
                <a:solidFill>
                  <a:schemeClr val="accent2"/>
                </a:solidFill>
                <a:latin typeface="Courier New"/>
                <a:ea typeface="Courier New"/>
                <a:cs typeface="Courier New"/>
                <a:sym typeface="Courier New"/>
              </a:rPr>
              <a:t>"</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a:solidFill>
                  <a:srgbClr val="0000FF"/>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android:text</a:t>
            </a:r>
            <a:r>
              <a:rPr lang="en" sz="900" b="1" dirty="0">
                <a:solidFill>
                  <a:schemeClr val="accent2"/>
                </a:solidFill>
                <a:latin typeface="Courier New"/>
                <a:ea typeface="Courier New"/>
                <a:cs typeface="Courier New"/>
                <a:sym typeface="Courier New"/>
              </a:rPr>
              <a:t>="Text 2" /&gt;</a:t>
            </a:r>
            <a:br>
              <a:rPr lang="en" sz="900" b="1" dirty="0">
                <a:solidFill>
                  <a:schemeClr val="accent2"/>
                </a:solidFill>
                <a:latin typeface="Courier New"/>
                <a:ea typeface="Courier New"/>
                <a:cs typeface="Courier New"/>
                <a:sym typeface="Courier New"/>
              </a:rPr>
            </a:b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a:solidFill>
                  <a:srgbClr val="9900FF"/>
                </a:solidFill>
                <a:latin typeface="Courier New"/>
                <a:ea typeface="Courier New"/>
                <a:cs typeface="Courier New"/>
                <a:sym typeface="Courier New"/>
              </a:rPr>
              <a:t>&lt;</a:t>
            </a:r>
            <a:r>
              <a:rPr lang="en" sz="900" b="1" dirty="0" err="1">
                <a:solidFill>
                  <a:srgbClr val="9900FF"/>
                </a:solidFill>
                <a:latin typeface="Courier New"/>
                <a:ea typeface="Courier New"/>
                <a:cs typeface="Courier New"/>
                <a:sym typeface="Courier New"/>
              </a:rPr>
              <a:t>TextView</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android:layout_width</a:t>
            </a:r>
            <a:r>
              <a:rPr lang="en" sz="900" b="1" dirty="0">
                <a:solidFill>
                  <a:schemeClr val="accent2"/>
                </a:solidFill>
                <a:latin typeface="Courier New"/>
                <a:ea typeface="Courier New"/>
                <a:cs typeface="Courier New"/>
                <a:sym typeface="Courier New"/>
              </a:rPr>
              <a:t>="</a:t>
            </a:r>
            <a:r>
              <a:rPr lang="en" sz="900" b="1" dirty="0" err="1">
                <a:solidFill>
                  <a:schemeClr val="accent2"/>
                </a:solidFill>
                <a:latin typeface="Courier New"/>
                <a:ea typeface="Courier New"/>
                <a:cs typeface="Courier New"/>
                <a:sym typeface="Courier New"/>
              </a:rPr>
              <a:t>wrap_content</a:t>
            </a:r>
            <a:r>
              <a:rPr lang="en" sz="900" b="1" dirty="0">
                <a:solidFill>
                  <a:schemeClr val="accent2"/>
                </a:solidFill>
                <a:latin typeface="Courier New"/>
                <a:ea typeface="Courier New"/>
                <a:cs typeface="Courier New"/>
                <a:sym typeface="Courier New"/>
              </a:rPr>
              <a:t>"</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android:layout_height</a:t>
            </a:r>
            <a:r>
              <a:rPr lang="en" sz="900" b="1" dirty="0">
                <a:solidFill>
                  <a:schemeClr val="accent2"/>
                </a:solidFill>
                <a:latin typeface="Courier New"/>
                <a:ea typeface="Courier New"/>
                <a:cs typeface="Courier New"/>
                <a:sym typeface="Courier New"/>
              </a:rPr>
              <a:t>="</a:t>
            </a:r>
            <a:r>
              <a:rPr lang="en" sz="900" b="1" dirty="0" err="1">
                <a:solidFill>
                  <a:schemeClr val="accent2"/>
                </a:solidFill>
                <a:latin typeface="Courier New"/>
                <a:ea typeface="Courier New"/>
                <a:cs typeface="Courier New"/>
                <a:sym typeface="Courier New"/>
              </a:rPr>
              <a:t>wrap_content</a:t>
            </a:r>
            <a:r>
              <a:rPr lang="en" sz="900" b="1" dirty="0">
                <a:solidFill>
                  <a:schemeClr val="accent2"/>
                </a:solidFill>
                <a:latin typeface="Courier New"/>
                <a:ea typeface="Courier New"/>
                <a:cs typeface="Courier New"/>
                <a:sym typeface="Courier New"/>
              </a:rPr>
              <a:t>"</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android:layout_centerVertical</a:t>
            </a:r>
            <a:r>
              <a:rPr lang="en" sz="900" b="1" dirty="0">
                <a:solidFill>
                  <a:schemeClr val="accent2"/>
                </a:solidFill>
                <a:latin typeface="Courier New"/>
                <a:ea typeface="Courier New"/>
                <a:cs typeface="Courier New"/>
                <a:sym typeface="Courier New"/>
              </a:rPr>
              <a:t>="true"</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a:solidFill>
                  <a:srgbClr val="0000FF"/>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android:layout_toRightOf</a:t>
            </a:r>
            <a:r>
              <a:rPr lang="en" sz="900" b="1" dirty="0">
                <a:solidFill>
                  <a:schemeClr val="accent2"/>
                </a:solidFill>
                <a:latin typeface="Courier New"/>
                <a:ea typeface="Courier New"/>
                <a:cs typeface="Courier New"/>
                <a:sym typeface="Courier New"/>
              </a:rPr>
              <a:t>="@+id/txt1"</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android:text</a:t>
            </a:r>
            <a:r>
              <a:rPr lang="en" sz="900" b="1" dirty="0">
                <a:solidFill>
                  <a:schemeClr val="accent2"/>
                </a:solidFill>
                <a:latin typeface="Courier New"/>
                <a:ea typeface="Courier New"/>
                <a:cs typeface="Courier New"/>
                <a:sym typeface="Courier New"/>
              </a:rPr>
              <a:t>="Text 2" /&gt;</a:t>
            </a:r>
            <a:br>
              <a:rPr lang="en" sz="900" b="1" dirty="0">
                <a:solidFill>
                  <a:schemeClr val="accent2"/>
                </a:solidFill>
                <a:latin typeface="Courier New"/>
                <a:ea typeface="Courier New"/>
                <a:cs typeface="Courier New"/>
                <a:sym typeface="Courier New"/>
              </a:rPr>
            </a:b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&gt;</a:t>
            </a:r>
            <a:endParaRPr sz="900" b="1" dirty="0">
              <a:solidFill>
                <a:schemeClr val="accent2"/>
              </a:solidFill>
              <a:latin typeface="Courier New"/>
              <a:ea typeface="Courier New"/>
              <a:cs typeface="Courier New"/>
              <a:sym typeface="Courier New"/>
            </a:endParaRPr>
          </a:p>
          <a:p>
            <a:pPr marL="0" lvl="0" indent="0" rtl="0">
              <a:spcBef>
                <a:spcPts val="0"/>
              </a:spcBef>
              <a:spcAft>
                <a:spcPts val="0"/>
              </a:spcAft>
              <a:buNone/>
            </a:pPr>
            <a:endParaRPr sz="900" b="1" dirty="0">
              <a:solidFill>
                <a:schemeClr val="accent2"/>
              </a:solidFill>
              <a:latin typeface="Courier New"/>
              <a:ea typeface="Courier New"/>
              <a:cs typeface="Courier New"/>
              <a:sym typeface="Courier New"/>
            </a:endParaRPr>
          </a:p>
          <a:p>
            <a:pPr marL="0" lvl="0" indent="0" rtl="0">
              <a:spcBef>
                <a:spcPts val="0"/>
              </a:spcBef>
              <a:spcAft>
                <a:spcPts val="0"/>
              </a:spcAft>
              <a:buNone/>
            </a:pPr>
            <a:endParaRPr sz="900" b="1" dirty="0">
              <a:solidFill>
                <a:schemeClr val="accent2"/>
              </a:solidFill>
              <a:latin typeface="Courier New"/>
              <a:ea typeface="Courier New"/>
              <a:cs typeface="Courier New"/>
              <a:sym typeface="Courier New"/>
            </a:endParaRPr>
          </a:p>
        </p:txBody>
      </p:sp>
      <p:sp>
        <p:nvSpPr>
          <p:cNvPr id="230" name="Google Shape;230;p37"/>
          <p:cNvSpPr txBox="1"/>
          <p:nvPr/>
        </p:nvSpPr>
        <p:spPr>
          <a:xfrm>
            <a:off x="5912057" y="1028894"/>
            <a:ext cx="3758400" cy="285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900" b="1" dirty="0">
                <a:solidFill>
                  <a:srgbClr val="9900FF"/>
                </a:solidFill>
                <a:latin typeface="Courier New"/>
                <a:ea typeface="Courier New"/>
                <a:cs typeface="Courier New"/>
                <a:sym typeface="Courier New"/>
              </a:rPr>
              <a:t> &lt;/</a:t>
            </a:r>
            <a:r>
              <a:rPr lang="en" sz="900" b="1" dirty="0" err="1">
                <a:solidFill>
                  <a:srgbClr val="9900FF"/>
                </a:solidFill>
                <a:latin typeface="Courier New"/>
                <a:ea typeface="Courier New"/>
                <a:cs typeface="Courier New"/>
                <a:sym typeface="Courier New"/>
              </a:rPr>
              <a:t>RelativeLayout</a:t>
            </a:r>
            <a:r>
              <a:rPr lang="en" sz="900" b="1" dirty="0">
                <a:solidFill>
                  <a:srgbClr val="9900FF"/>
                </a:solidFill>
                <a:latin typeface="Courier New"/>
                <a:ea typeface="Courier New"/>
                <a:cs typeface="Courier New"/>
                <a:sym typeface="Courier New"/>
              </a:rPr>
              <a:t>&gt;</a:t>
            </a:r>
            <a:br>
              <a:rPr lang="en" sz="900" b="1" dirty="0">
                <a:solidFill>
                  <a:schemeClr val="accent2"/>
                </a:solidFill>
                <a:latin typeface="Courier New"/>
                <a:ea typeface="Courier New"/>
                <a:cs typeface="Courier New"/>
                <a:sym typeface="Courier New"/>
              </a:rPr>
            </a:b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a:solidFill>
                  <a:srgbClr val="9900FF"/>
                </a:solidFill>
                <a:latin typeface="Courier New"/>
                <a:ea typeface="Courier New"/>
                <a:cs typeface="Courier New"/>
                <a:sym typeface="Courier New"/>
              </a:rPr>
              <a:t>&lt;Button</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android:id</a:t>
            </a:r>
            <a:r>
              <a:rPr lang="en" sz="900" b="1" dirty="0">
                <a:solidFill>
                  <a:schemeClr val="accent2"/>
                </a:solidFill>
                <a:latin typeface="Courier New"/>
                <a:ea typeface="Courier New"/>
                <a:cs typeface="Courier New"/>
                <a:sym typeface="Courier New"/>
              </a:rPr>
              <a:t>="@+id/btn1"</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android:layout_width</a:t>
            </a:r>
            <a:r>
              <a:rPr lang="en" sz="900" b="1" dirty="0">
                <a:solidFill>
                  <a:schemeClr val="accent2"/>
                </a:solidFill>
                <a:latin typeface="Courier New"/>
                <a:ea typeface="Courier New"/>
                <a:cs typeface="Courier New"/>
                <a:sym typeface="Courier New"/>
              </a:rPr>
              <a:t>="</a:t>
            </a:r>
            <a:r>
              <a:rPr lang="en" sz="900" b="1" dirty="0" err="1">
                <a:solidFill>
                  <a:schemeClr val="accent2"/>
                </a:solidFill>
                <a:latin typeface="Courier New"/>
                <a:ea typeface="Courier New"/>
                <a:cs typeface="Courier New"/>
                <a:sym typeface="Courier New"/>
              </a:rPr>
              <a:t>wrap_content</a:t>
            </a:r>
            <a:r>
              <a:rPr lang="en" sz="900" b="1" dirty="0">
                <a:solidFill>
                  <a:schemeClr val="accent2"/>
                </a:solidFill>
                <a:latin typeface="Courier New"/>
                <a:ea typeface="Courier New"/>
                <a:cs typeface="Courier New"/>
                <a:sym typeface="Courier New"/>
              </a:rPr>
              <a:t>"</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android:layout_height</a:t>
            </a:r>
            <a:r>
              <a:rPr lang="en" sz="900" b="1" dirty="0">
                <a:solidFill>
                  <a:schemeClr val="accent2"/>
                </a:solidFill>
                <a:latin typeface="Courier New"/>
                <a:ea typeface="Courier New"/>
                <a:cs typeface="Courier New"/>
                <a:sym typeface="Courier New"/>
              </a:rPr>
              <a:t>="</a:t>
            </a:r>
            <a:r>
              <a:rPr lang="en" sz="900" b="1" dirty="0" err="1">
                <a:solidFill>
                  <a:schemeClr val="accent2"/>
                </a:solidFill>
                <a:latin typeface="Courier New"/>
                <a:ea typeface="Courier New"/>
                <a:cs typeface="Courier New"/>
                <a:sym typeface="Courier New"/>
              </a:rPr>
              <a:t>wrap_content</a:t>
            </a:r>
            <a:r>
              <a:rPr lang="en" sz="900" b="1" dirty="0">
                <a:solidFill>
                  <a:schemeClr val="accent2"/>
                </a:solidFill>
                <a:latin typeface="Courier New"/>
                <a:ea typeface="Courier New"/>
                <a:cs typeface="Courier New"/>
                <a:sym typeface="Courier New"/>
              </a:rPr>
              <a:t>"</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android:layout_below</a:t>
            </a:r>
            <a:r>
              <a:rPr lang="en" sz="900" b="1" dirty="0">
                <a:solidFill>
                  <a:schemeClr val="accent2"/>
                </a:solidFill>
                <a:latin typeface="Courier New"/>
                <a:ea typeface="Courier New"/>
                <a:cs typeface="Courier New"/>
                <a:sym typeface="Courier New"/>
              </a:rPr>
              <a:t>="@+id/</a:t>
            </a:r>
            <a:r>
              <a:rPr lang="en" sz="900" b="1" dirty="0" err="1">
                <a:solidFill>
                  <a:schemeClr val="accent2"/>
                </a:solidFill>
                <a:latin typeface="Courier New"/>
                <a:ea typeface="Courier New"/>
                <a:cs typeface="Courier New"/>
                <a:sym typeface="Courier New"/>
              </a:rPr>
              <a:t>rl</a:t>
            </a:r>
            <a:r>
              <a:rPr lang="en" sz="900" b="1" dirty="0">
                <a:solidFill>
                  <a:schemeClr val="accent2"/>
                </a:solidFill>
                <a:latin typeface="Courier New"/>
                <a:ea typeface="Courier New"/>
                <a:cs typeface="Courier New"/>
                <a:sym typeface="Courier New"/>
              </a:rPr>
              <a:t>"</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android:layout_centerHorizontal</a:t>
            </a:r>
            <a:r>
              <a:rPr lang="en" sz="900" b="1" dirty="0">
                <a:solidFill>
                  <a:schemeClr val="accent2"/>
                </a:solidFill>
                <a:latin typeface="Courier New"/>
                <a:ea typeface="Courier New"/>
                <a:cs typeface="Courier New"/>
                <a:sym typeface="Courier New"/>
              </a:rPr>
              <a:t>="true"</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android:padding</a:t>
            </a:r>
            <a:r>
              <a:rPr lang="en" sz="900" b="1" dirty="0">
                <a:solidFill>
                  <a:schemeClr val="accent2"/>
                </a:solidFill>
                <a:latin typeface="Courier New"/>
                <a:ea typeface="Courier New"/>
                <a:cs typeface="Courier New"/>
                <a:sym typeface="Courier New"/>
              </a:rPr>
              <a:t>="10dp"</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android:text</a:t>
            </a:r>
            <a:r>
              <a:rPr lang="en" sz="900" b="1" dirty="0">
                <a:solidFill>
                  <a:schemeClr val="accent2"/>
                </a:solidFill>
                <a:latin typeface="Courier New"/>
                <a:ea typeface="Courier New"/>
                <a:cs typeface="Courier New"/>
                <a:sym typeface="Courier New"/>
              </a:rPr>
              <a:t>="Button1" /&gt;</a:t>
            </a:r>
            <a:br>
              <a:rPr lang="en" sz="900" b="1" dirty="0">
                <a:solidFill>
                  <a:schemeClr val="accent2"/>
                </a:solidFill>
                <a:latin typeface="Courier New"/>
                <a:ea typeface="Courier New"/>
                <a:cs typeface="Courier New"/>
                <a:sym typeface="Courier New"/>
              </a:rPr>
            </a:b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a:solidFill>
                  <a:srgbClr val="9900FF"/>
                </a:solidFill>
                <a:latin typeface="Courier New"/>
                <a:ea typeface="Courier New"/>
                <a:cs typeface="Courier New"/>
                <a:sym typeface="Courier New"/>
              </a:rPr>
              <a:t>&lt;Button</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android:id</a:t>
            </a:r>
            <a:r>
              <a:rPr lang="en" sz="900" b="1" dirty="0">
                <a:solidFill>
                  <a:schemeClr val="accent2"/>
                </a:solidFill>
                <a:latin typeface="Courier New"/>
                <a:ea typeface="Courier New"/>
                <a:cs typeface="Courier New"/>
                <a:sym typeface="Courier New"/>
              </a:rPr>
              <a:t>="@+id/btn2"</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a:solidFill>
                  <a:srgbClr val="0000FF"/>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android:layout_width</a:t>
            </a:r>
            <a:r>
              <a:rPr lang="en" sz="900" b="1" dirty="0">
                <a:solidFill>
                  <a:schemeClr val="accent2"/>
                </a:solidFill>
                <a:latin typeface="Courier New"/>
                <a:ea typeface="Courier New"/>
                <a:cs typeface="Courier New"/>
                <a:sym typeface="Courier New"/>
              </a:rPr>
              <a:t>="</a:t>
            </a:r>
            <a:r>
              <a:rPr lang="en" sz="900" b="1" dirty="0" err="1">
                <a:solidFill>
                  <a:schemeClr val="accent2"/>
                </a:solidFill>
                <a:latin typeface="Courier New"/>
                <a:ea typeface="Courier New"/>
                <a:cs typeface="Courier New"/>
                <a:sym typeface="Courier New"/>
              </a:rPr>
              <a:t>wrap_content</a:t>
            </a:r>
            <a:r>
              <a:rPr lang="en" sz="900" b="1" dirty="0">
                <a:solidFill>
                  <a:schemeClr val="accent2"/>
                </a:solidFill>
                <a:latin typeface="Courier New"/>
                <a:ea typeface="Courier New"/>
                <a:cs typeface="Courier New"/>
                <a:sym typeface="Courier New"/>
              </a:rPr>
              <a:t>"</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android:layout_height</a:t>
            </a:r>
            <a:r>
              <a:rPr lang="en" sz="900" b="1" dirty="0">
                <a:solidFill>
                  <a:schemeClr val="accent2"/>
                </a:solidFill>
                <a:latin typeface="Courier New"/>
                <a:ea typeface="Courier New"/>
                <a:cs typeface="Courier New"/>
                <a:sym typeface="Courier New"/>
              </a:rPr>
              <a:t>="</a:t>
            </a:r>
            <a:r>
              <a:rPr lang="en" sz="900" b="1" dirty="0" err="1">
                <a:solidFill>
                  <a:schemeClr val="accent2"/>
                </a:solidFill>
                <a:latin typeface="Courier New"/>
                <a:ea typeface="Courier New"/>
                <a:cs typeface="Courier New"/>
                <a:sym typeface="Courier New"/>
              </a:rPr>
              <a:t>wrap_content</a:t>
            </a:r>
            <a:r>
              <a:rPr lang="en" sz="900" b="1" dirty="0">
                <a:solidFill>
                  <a:schemeClr val="accent2"/>
                </a:solidFill>
                <a:latin typeface="Courier New"/>
                <a:ea typeface="Courier New"/>
                <a:cs typeface="Courier New"/>
                <a:sym typeface="Courier New"/>
              </a:rPr>
              <a:t>"</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a:solidFill>
                  <a:srgbClr val="0000FF"/>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android:layout_below</a:t>
            </a:r>
            <a:r>
              <a:rPr lang="en" sz="900" b="1" dirty="0">
                <a:solidFill>
                  <a:schemeClr val="accent2"/>
                </a:solidFill>
                <a:latin typeface="Courier New"/>
                <a:ea typeface="Courier New"/>
                <a:cs typeface="Courier New"/>
                <a:sym typeface="Courier New"/>
              </a:rPr>
              <a:t>="@+id/btn1"</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android:layout_centerHorizontal</a:t>
            </a:r>
            <a:r>
              <a:rPr lang="en" sz="900" b="1" dirty="0">
                <a:solidFill>
                  <a:schemeClr val="accent2"/>
                </a:solidFill>
                <a:latin typeface="Courier New"/>
                <a:ea typeface="Courier New"/>
                <a:cs typeface="Courier New"/>
                <a:sym typeface="Courier New"/>
              </a:rPr>
              <a:t>="true"</a:t>
            </a:r>
            <a:br>
              <a:rPr lang="en" sz="900" b="1" dirty="0">
                <a:solidFill>
                  <a:schemeClr val="accent2"/>
                </a:solidFill>
                <a:latin typeface="Courier New"/>
                <a:ea typeface="Courier New"/>
                <a:cs typeface="Courier New"/>
                <a:sym typeface="Courier New"/>
              </a:rPr>
            </a:br>
            <a:r>
              <a:rPr lang="en" sz="900" b="1" dirty="0">
                <a:solidFill>
                  <a:schemeClr val="accent2"/>
                </a:solidFill>
                <a:latin typeface="Courier New"/>
                <a:ea typeface="Courier New"/>
                <a:cs typeface="Courier New"/>
                <a:sym typeface="Courier New"/>
              </a:rPr>
              <a:t>        </a:t>
            </a:r>
            <a:r>
              <a:rPr lang="en" sz="900" b="1" dirty="0" err="1">
                <a:solidFill>
                  <a:srgbClr val="0000FF"/>
                </a:solidFill>
                <a:latin typeface="Courier New"/>
                <a:ea typeface="Courier New"/>
                <a:cs typeface="Courier New"/>
                <a:sym typeface="Courier New"/>
              </a:rPr>
              <a:t>android:text</a:t>
            </a:r>
            <a:r>
              <a:rPr lang="en" sz="900" b="1" dirty="0">
                <a:solidFill>
                  <a:schemeClr val="accent2"/>
                </a:solidFill>
                <a:latin typeface="Courier New"/>
                <a:ea typeface="Courier New"/>
                <a:cs typeface="Courier New"/>
                <a:sym typeface="Courier New"/>
              </a:rPr>
              <a:t>="Button 2" /&gt;</a:t>
            </a:r>
            <a:endParaRPr sz="900" b="1" dirty="0">
              <a:solidFill>
                <a:schemeClr val="accent2"/>
              </a:solidFill>
              <a:latin typeface="Courier New"/>
              <a:ea typeface="Courier New"/>
              <a:cs typeface="Courier New"/>
              <a:sym typeface="Courier New"/>
            </a:endParaRPr>
          </a:p>
          <a:p>
            <a:pPr marL="0" lvl="0" indent="0" rtl="0">
              <a:spcBef>
                <a:spcPts val="0"/>
              </a:spcBef>
              <a:spcAft>
                <a:spcPts val="0"/>
              </a:spcAft>
              <a:buNone/>
            </a:pPr>
            <a:r>
              <a:rPr lang="en" sz="900" b="1" dirty="0">
                <a:solidFill>
                  <a:srgbClr val="9900FF"/>
                </a:solidFill>
                <a:latin typeface="Courier New"/>
                <a:ea typeface="Courier New"/>
                <a:cs typeface="Courier New"/>
                <a:sym typeface="Courier New"/>
              </a:rPr>
              <a:t>&lt;/</a:t>
            </a:r>
            <a:r>
              <a:rPr lang="en" sz="900" b="1" dirty="0" err="1">
                <a:solidFill>
                  <a:srgbClr val="9900FF"/>
                </a:solidFill>
                <a:latin typeface="Courier New"/>
                <a:ea typeface="Courier New"/>
                <a:cs typeface="Courier New"/>
                <a:sym typeface="Courier New"/>
              </a:rPr>
              <a:t>RelativeLayout</a:t>
            </a:r>
            <a:endParaRPr sz="900" b="1" dirty="0">
              <a:solidFill>
                <a:srgbClr val="9900FF"/>
              </a:solidFill>
              <a:latin typeface="Courier New"/>
              <a:ea typeface="Courier New"/>
              <a:cs typeface="Courier New"/>
              <a:sym typeface="Courier New"/>
            </a:endParaRPr>
          </a:p>
          <a:p>
            <a:pPr marL="0" lvl="0" indent="0" rtl="0">
              <a:spcBef>
                <a:spcPts val="0"/>
              </a:spcBef>
              <a:spcAft>
                <a:spcPts val="0"/>
              </a:spcAft>
              <a:buNone/>
            </a:pPr>
            <a:endParaRPr sz="900" b="1" dirty="0">
              <a:solidFill>
                <a:schemeClr val="accent2"/>
              </a:solidFill>
              <a:latin typeface="Courier New"/>
              <a:ea typeface="Courier New"/>
              <a:cs typeface="Courier New"/>
              <a:sym typeface="Courier New"/>
            </a:endParaRPr>
          </a:p>
          <a:p>
            <a:pPr marL="0" lvl="0" indent="0" rtl="0">
              <a:spcBef>
                <a:spcPts val="0"/>
              </a:spcBef>
              <a:spcAft>
                <a:spcPts val="0"/>
              </a:spcAft>
              <a:buNone/>
            </a:pPr>
            <a:endParaRPr sz="900" b="1" dirty="0">
              <a:solidFill>
                <a:schemeClr val="accent2"/>
              </a:solidFill>
              <a:latin typeface="Courier New"/>
              <a:ea typeface="Courier New"/>
              <a:cs typeface="Courier New"/>
              <a:sym typeface="Courier New"/>
            </a:endParaRPr>
          </a:p>
        </p:txBody>
      </p:sp>
      <p:grpSp>
        <p:nvGrpSpPr>
          <p:cNvPr id="6" name="Group 5">
            <a:extLst>
              <a:ext uri="{FF2B5EF4-FFF2-40B4-BE49-F238E27FC236}">
                <a16:creationId xmlns:a16="http://schemas.microsoft.com/office/drawing/2014/main" id="{1430081A-9F96-9BA6-3B1B-C41BB9330828}"/>
              </a:ext>
            </a:extLst>
          </p:cNvPr>
          <p:cNvGrpSpPr/>
          <p:nvPr/>
        </p:nvGrpSpPr>
        <p:grpSpPr>
          <a:xfrm>
            <a:off x="3586038" y="1509182"/>
            <a:ext cx="2639833" cy="3166185"/>
            <a:chOff x="3116911" y="1381960"/>
            <a:chExt cx="2639833" cy="3166185"/>
          </a:xfrm>
        </p:grpSpPr>
        <p:sp>
          <p:nvSpPr>
            <p:cNvPr id="7" name="Rectangle 6">
              <a:extLst>
                <a:ext uri="{FF2B5EF4-FFF2-40B4-BE49-F238E27FC236}">
                  <a16:creationId xmlns:a16="http://schemas.microsoft.com/office/drawing/2014/main" id="{2548D023-F524-9192-BB6B-770C147FB5E9}"/>
                </a:ext>
              </a:extLst>
            </p:cNvPr>
            <p:cNvSpPr/>
            <p:nvPr/>
          </p:nvSpPr>
          <p:spPr>
            <a:xfrm>
              <a:off x="3116911" y="1381960"/>
              <a:ext cx="2639833" cy="316618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FR" dirty="0">
                  <a:solidFill>
                    <a:schemeClr val="bg2"/>
                  </a:solidFill>
                </a:rPr>
                <a:t>Text 1Text 2</a:t>
              </a:r>
            </a:p>
          </p:txBody>
        </p:sp>
        <p:sp>
          <p:nvSpPr>
            <p:cNvPr id="8" name="Rounded Rectangle 7">
              <a:extLst>
                <a:ext uri="{FF2B5EF4-FFF2-40B4-BE49-F238E27FC236}">
                  <a16:creationId xmlns:a16="http://schemas.microsoft.com/office/drawing/2014/main" id="{BECFA160-F4AF-D061-42FE-D38CC35EBE7A}"/>
                </a:ext>
              </a:extLst>
            </p:cNvPr>
            <p:cNvSpPr/>
            <p:nvPr/>
          </p:nvSpPr>
          <p:spPr>
            <a:xfrm>
              <a:off x="3864333" y="1765189"/>
              <a:ext cx="1144988" cy="353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dirty="0"/>
                <a:t>BUTTON1</a:t>
              </a:r>
            </a:p>
          </p:txBody>
        </p:sp>
        <p:sp>
          <p:nvSpPr>
            <p:cNvPr id="9" name="Rounded Rectangle 8">
              <a:extLst>
                <a:ext uri="{FF2B5EF4-FFF2-40B4-BE49-F238E27FC236}">
                  <a16:creationId xmlns:a16="http://schemas.microsoft.com/office/drawing/2014/main" id="{6199D8B3-060A-9BEF-FFFD-17ED837A017B}"/>
                </a:ext>
              </a:extLst>
            </p:cNvPr>
            <p:cNvSpPr/>
            <p:nvPr/>
          </p:nvSpPr>
          <p:spPr>
            <a:xfrm>
              <a:off x="3864333" y="2282027"/>
              <a:ext cx="1144988" cy="353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dirty="0"/>
                <a:t>BUTTON2</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Hãy tạo giao diện Activity như sau:</a:t>
            </a:r>
            <a:endParaRPr/>
          </a:p>
        </p:txBody>
      </p:sp>
      <p:sp>
        <p:nvSpPr>
          <p:cNvPr id="238" name="Google Shape;238;p38"/>
          <p:cNvSpPr txBox="1"/>
          <p:nvPr/>
        </p:nvSpPr>
        <p:spPr>
          <a:xfrm>
            <a:off x="3270750" y="890600"/>
            <a:ext cx="5386200" cy="3936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900" b="1">
                <a:solidFill>
                  <a:schemeClr val="accent2"/>
                </a:solidFill>
                <a:latin typeface="Courier New"/>
                <a:ea typeface="Courier New"/>
                <a:cs typeface="Courier New"/>
                <a:sym typeface="Courier New"/>
              </a:rPr>
              <a:t>&lt;</a:t>
            </a:r>
            <a:r>
              <a:rPr lang="en" sz="900" b="1">
                <a:solidFill>
                  <a:srgbClr val="0000FF"/>
                </a:solidFill>
                <a:latin typeface="Courier New"/>
                <a:ea typeface="Courier New"/>
                <a:cs typeface="Courier New"/>
                <a:sym typeface="Courier New"/>
              </a:rPr>
              <a:t>?xml version</a:t>
            </a:r>
            <a:r>
              <a:rPr lang="en" sz="900" b="1">
                <a:solidFill>
                  <a:schemeClr val="accent2"/>
                </a:solidFill>
                <a:latin typeface="Courier New"/>
                <a:ea typeface="Courier New"/>
                <a:cs typeface="Courier New"/>
                <a:sym typeface="Courier New"/>
              </a:rPr>
              <a:t>="1.0" </a:t>
            </a:r>
            <a:r>
              <a:rPr lang="en" sz="900" b="1">
                <a:solidFill>
                  <a:srgbClr val="0000FF"/>
                </a:solidFill>
                <a:latin typeface="Courier New"/>
                <a:ea typeface="Courier New"/>
                <a:cs typeface="Courier New"/>
                <a:sym typeface="Courier New"/>
              </a:rPr>
              <a:t>encoding</a:t>
            </a:r>
            <a:r>
              <a:rPr lang="en" sz="900" b="1">
                <a:solidFill>
                  <a:schemeClr val="accent2"/>
                </a:solidFill>
                <a:latin typeface="Courier New"/>
                <a:ea typeface="Courier New"/>
                <a:cs typeface="Courier New"/>
                <a:sym typeface="Courier New"/>
              </a:rPr>
              <a:t>="utf-8"?&gt;</a:t>
            </a:r>
            <a:br>
              <a:rPr lang="en" sz="900" b="1">
                <a:solidFill>
                  <a:schemeClr val="accent2"/>
                </a:solidFill>
                <a:latin typeface="Courier New"/>
                <a:ea typeface="Courier New"/>
                <a:cs typeface="Courier New"/>
                <a:sym typeface="Courier New"/>
              </a:rPr>
            </a:br>
            <a:r>
              <a:rPr lang="en" sz="900" b="1">
                <a:solidFill>
                  <a:srgbClr val="9900FF"/>
                </a:solidFill>
                <a:latin typeface="Courier New"/>
                <a:ea typeface="Courier New"/>
                <a:cs typeface="Courier New"/>
                <a:sym typeface="Courier New"/>
              </a:rPr>
              <a:t>&lt;RelativeLayout</a:t>
            </a: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xmlns:android</a:t>
            </a:r>
            <a:r>
              <a:rPr lang="en" sz="900" b="1">
                <a:solidFill>
                  <a:schemeClr val="accent2"/>
                </a:solidFill>
                <a:latin typeface="Courier New"/>
                <a:ea typeface="Courier New"/>
                <a:cs typeface="Courier New"/>
                <a:sym typeface="Courier New"/>
              </a:rPr>
              <a:t>="http://schemas.android.com/apk/res/android"</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 android:orientation</a:t>
            </a:r>
            <a:r>
              <a:rPr lang="en" sz="900" b="1">
                <a:solidFill>
                  <a:schemeClr val="accent2"/>
                </a:solidFill>
                <a:latin typeface="Courier New"/>
                <a:ea typeface="Courier New"/>
                <a:cs typeface="Courier New"/>
                <a:sym typeface="Courier New"/>
              </a:rPr>
              <a:t>="vertical" android:layout_width="match_parent"</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android:layout_height</a:t>
            </a:r>
            <a:r>
              <a:rPr lang="en" sz="900" b="1">
                <a:solidFill>
                  <a:schemeClr val="accent2"/>
                </a:solidFill>
                <a:latin typeface="Courier New"/>
                <a:ea typeface="Courier New"/>
                <a:cs typeface="Courier New"/>
                <a:sym typeface="Courier New"/>
              </a:rPr>
              <a:t>="match_parent"&gt;</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9900FF"/>
                </a:solidFill>
                <a:latin typeface="Courier New"/>
                <a:ea typeface="Courier New"/>
                <a:cs typeface="Courier New"/>
                <a:sym typeface="Courier New"/>
              </a:rPr>
              <a:t>&lt;Button</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android:layout_alignParentBottom</a:t>
            </a:r>
            <a:r>
              <a:rPr lang="en" sz="900" b="1">
                <a:solidFill>
                  <a:schemeClr val="accent2"/>
                </a:solidFill>
                <a:latin typeface="Courier New"/>
                <a:ea typeface="Courier New"/>
                <a:cs typeface="Courier New"/>
                <a:sym typeface="Courier New"/>
              </a:rPr>
              <a:t>="true"</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android:id</a:t>
            </a:r>
            <a:r>
              <a:rPr lang="en" sz="900" b="1">
                <a:solidFill>
                  <a:schemeClr val="accent2"/>
                </a:solidFill>
                <a:latin typeface="Courier New"/>
                <a:ea typeface="Courier New"/>
                <a:cs typeface="Courier New"/>
                <a:sym typeface="Courier New"/>
              </a:rPr>
              <a:t>="@+id/bt2"</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android:text</a:t>
            </a:r>
            <a:r>
              <a:rPr lang="en" sz="900" b="1">
                <a:solidFill>
                  <a:schemeClr val="accent2"/>
                </a:solidFill>
                <a:latin typeface="Courier New"/>
                <a:ea typeface="Courier New"/>
                <a:cs typeface="Courier New"/>
                <a:sym typeface="Courier New"/>
              </a:rPr>
              <a:t>="Button 2"</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android:layout_centerHorizontal</a:t>
            </a:r>
            <a:r>
              <a:rPr lang="en" sz="900" b="1">
                <a:solidFill>
                  <a:schemeClr val="accent2"/>
                </a:solidFill>
                <a:latin typeface="Courier New"/>
                <a:ea typeface="Courier New"/>
                <a:cs typeface="Courier New"/>
                <a:sym typeface="Courier New"/>
              </a:rPr>
              <a:t>="true"</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android:layout_width</a:t>
            </a:r>
            <a:r>
              <a:rPr lang="en" sz="900" b="1">
                <a:solidFill>
                  <a:schemeClr val="accent2"/>
                </a:solidFill>
                <a:latin typeface="Courier New"/>
                <a:ea typeface="Courier New"/>
                <a:cs typeface="Courier New"/>
                <a:sym typeface="Courier New"/>
              </a:rPr>
              <a:t>="wrap_content"</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android:layout_height</a:t>
            </a:r>
            <a:r>
              <a:rPr lang="en" sz="900" b="1">
                <a:solidFill>
                  <a:schemeClr val="accent2"/>
                </a:solidFill>
                <a:latin typeface="Courier New"/>
                <a:ea typeface="Courier New"/>
                <a:cs typeface="Courier New"/>
                <a:sym typeface="Courier New"/>
              </a:rPr>
              <a:t>="wrap_content" /&gt;</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9900FF"/>
                </a:solidFill>
                <a:latin typeface="Courier New"/>
                <a:ea typeface="Courier New"/>
                <a:cs typeface="Courier New"/>
                <a:sym typeface="Courier New"/>
              </a:rPr>
              <a:t>&lt;Button</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 android:layout_above</a:t>
            </a:r>
            <a:r>
              <a:rPr lang="en" sz="900" b="1">
                <a:solidFill>
                  <a:schemeClr val="accent2"/>
                </a:solidFill>
                <a:latin typeface="Courier New"/>
                <a:ea typeface="Courier New"/>
                <a:cs typeface="Courier New"/>
                <a:sym typeface="Courier New"/>
              </a:rPr>
              <a:t>="@id/bt2"</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android:text</a:t>
            </a:r>
            <a:r>
              <a:rPr lang="en" sz="900" b="1">
                <a:solidFill>
                  <a:schemeClr val="accent2"/>
                </a:solidFill>
                <a:latin typeface="Courier New"/>
                <a:ea typeface="Courier New"/>
                <a:cs typeface="Courier New"/>
                <a:sym typeface="Courier New"/>
              </a:rPr>
              <a:t>="Button 1"</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android:layout_centerHorizontal</a:t>
            </a:r>
            <a:r>
              <a:rPr lang="en" sz="900" b="1">
                <a:solidFill>
                  <a:schemeClr val="accent2"/>
                </a:solidFill>
                <a:latin typeface="Courier New"/>
                <a:ea typeface="Courier New"/>
                <a:cs typeface="Courier New"/>
                <a:sym typeface="Courier New"/>
              </a:rPr>
              <a:t>="true"</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android:layout_width</a:t>
            </a:r>
            <a:r>
              <a:rPr lang="en" sz="900" b="1">
                <a:solidFill>
                  <a:schemeClr val="accent2"/>
                </a:solidFill>
                <a:latin typeface="Courier New"/>
                <a:ea typeface="Courier New"/>
                <a:cs typeface="Courier New"/>
                <a:sym typeface="Courier New"/>
              </a:rPr>
              <a:t>="wrap_content"</a:t>
            </a:r>
            <a:br>
              <a:rPr lang="en" sz="900" b="1">
                <a:solidFill>
                  <a:schemeClr val="accent2"/>
                </a:solidFill>
                <a:latin typeface="Courier New"/>
                <a:ea typeface="Courier New"/>
                <a:cs typeface="Courier New"/>
                <a:sym typeface="Courier New"/>
              </a:rPr>
            </a:br>
            <a:r>
              <a:rPr lang="en" sz="900" b="1">
                <a:solidFill>
                  <a:schemeClr val="accent2"/>
                </a:solidFill>
                <a:latin typeface="Courier New"/>
                <a:ea typeface="Courier New"/>
                <a:cs typeface="Courier New"/>
                <a:sym typeface="Courier New"/>
              </a:rPr>
              <a:t>        </a:t>
            </a:r>
            <a:r>
              <a:rPr lang="en" sz="900" b="1">
                <a:solidFill>
                  <a:srgbClr val="0000FF"/>
                </a:solidFill>
                <a:latin typeface="Courier New"/>
                <a:ea typeface="Courier New"/>
                <a:cs typeface="Courier New"/>
                <a:sym typeface="Courier New"/>
              </a:rPr>
              <a:t>android:layout_height</a:t>
            </a:r>
            <a:r>
              <a:rPr lang="en" sz="900" b="1">
                <a:solidFill>
                  <a:schemeClr val="accent2"/>
                </a:solidFill>
                <a:latin typeface="Courier New"/>
                <a:ea typeface="Courier New"/>
                <a:cs typeface="Courier New"/>
                <a:sym typeface="Courier New"/>
              </a:rPr>
              <a:t>="wrap_content" /&gt;</a:t>
            </a:r>
            <a:br>
              <a:rPr lang="en" sz="900" b="1">
                <a:solidFill>
                  <a:schemeClr val="accent2"/>
                </a:solidFill>
                <a:latin typeface="Courier New"/>
                <a:ea typeface="Courier New"/>
                <a:cs typeface="Courier New"/>
                <a:sym typeface="Courier New"/>
              </a:rPr>
            </a:br>
            <a:r>
              <a:rPr lang="en" sz="900" b="1">
                <a:solidFill>
                  <a:srgbClr val="9900FF"/>
                </a:solidFill>
                <a:latin typeface="Courier New"/>
                <a:ea typeface="Courier New"/>
                <a:cs typeface="Courier New"/>
                <a:sym typeface="Courier New"/>
              </a:rPr>
              <a:t>&lt;/RelativeLayout&gt;</a:t>
            </a:r>
            <a:endParaRPr sz="900" b="1">
              <a:solidFill>
                <a:srgbClr val="9900FF"/>
              </a:solidFill>
              <a:latin typeface="Courier New"/>
              <a:ea typeface="Courier New"/>
              <a:cs typeface="Courier New"/>
              <a:sym typeface="Courier New"/>
            </a:endParaRPr>
          </a:p>
          <a:p>
            <a:pPr marL="0" lvl="0" indent="0" rtl="0">
              <a:spcBef>
                <a:spcPts val="0"/>
              </a:spcBef>
              <a:spcAft>
                <a:spcPts val="0"/>
              </a:spcAft>
              <a:buNone/>
            </a:pPr>
            <a:endParaRPr sz="900" b="1">
              <a:solidFill>
                <a:schemeClr val="accent2"/>
              </a:solidFill>
              <a:latin typeface="Courier New"/>
              <a:ea typeface="Courier New"/>
              <a:cs typeface="Courier New"/>
              <a:sym typeface="Courier New"/>
            </a:endParaRPr>
          </a:p>
          <a:p>
            <a:pPr marL="0" lvl="0" indent="0" rtl="0">
              <a:spcBef>
                <a:spcPts val="0"/>
              </a:spcBef>
              <a:spcAft>
                <a:spcPts val="0"/>
              </a:spcAft>
              <a:buNone/>
            </a:pPr>
            <a:endParaRPr sz="900" b="1">
              <a:solidFill>
                <a:schemeClr val="accent2"/>
              </a:solidFill>
              <a:latin typeface="Courier New"/>
              <a:ea typeface="Courier New"/>
              <a:cs typeface="Courier New"/>
              <a:sym typeface="Courier New"/>
            </a:endParaRPr>
          </a:p>
        </p:txBody>
      </p:sp>
      <p:grpSp>
        <p:nvGrpSpPr>
          <p:cNvPr id="2" name="Group 1">
            <a:extLst>
              <a:ext uri="{FF2B5EF4-FFF2-40B4-BE49-F238E27FC236}">
                <a16:creationId xmlns:a16="http://schemas.microsoft.com/office/drawing/2014/main" id="{C6754564-B826-9327-D6D1-7994858E11C4}"/>
              </a:ext>
            </a:extLst>
          </p:cNvPr>
          <p:cNvGrpSpPr/>
          <p:nvPr/>
        </p:nvGrpSpPr>
        <p:grpSpPr>
          <a:xfrm>
            <a:off x="421419" y="988657"/>
            <a:ext cx="2639833" cy="3166185"/>
            <a:chOff x="3116911" y="1381960"/>
            <a:chExt cx="2639833" cy="3166185"/>
          </a:xfrm>
        </p:grpSpPr>
        <p:sp>
          <p:nvSpPr>
            <p:cNvPr id="3" name="Rectangle 2">
              <a:extLst>
                <a:ext uri="{FF2B5EF4-FFF2-40B4-BE49-F238E27FC236}">
                  <a16:creationId xmlns:a16="http://schemas.microsoft.com/office/drawing/2014/main" id="{E5BA0252-BBAB-276C-0FD8-09754D501757}"/>
                </a:ext>
              </a:extLst>
            </p:cNvPr>
            <p:cNvSpPr/>
            <p:nvPr/>
          </p:nvSpPr>
          <p:spPr>
            <a:xfrm>
              <a:off x="3116911" y="1381960"/>
              <a:ext cx="2639833" cy="316618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FR" dirty="0">
                  <a:solidFill>
                    <a:schemeClr val="bg2"/>
                  </a:solidFill>
                </a:rPr>
                <a:t>Text 1Text 2</a:t>
              </a:r>
            </a:p>
          </p:txBody>
        </p:sp>
        <p:sp>
          <p:nvSpPr>
            <p:cNvPr id="4" name="Rounded Rectangle 3">
              <a:extLst>
                <a:ext uri="{FF2B5EF4-FFF2-40B4-BE49-F238E27FC236}">
                  <a16:creationId xmlns:a16="http://schemas.microsoft.com/office/drawing/2014/main" id="{7D102A2C-A1C9-FE11-9069-7BADD6162D90}"/>
                </a:ext>
              </a:extLst>
            </p:cNvPr>
            <p:cNvSpPr/>
            <p:nvPr/>
          </p:nvSpPr>
          <p:spPr>
            <a:xfrm>
              <a:off x="3864333" y="1765189"/>
              <a:ext cx="1144988" cy="353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dirty="0"/>
                <a:t>BUTTON1</a:t>
              </a:r>
            </a:p>
          </p:txBody>
        </p:sp>
        <p:sp>
          <p:nvSpPr>
            <p:cNvPr id="5" name="Rounded Rectangle 4">
              <a:extLst>
                <a:ext uri="{FF2B5EF4-FFF2-40B4-BE49-F238E27FC236}">
                  <a16:creationId xmlns:a16="http://schemas.microsoft.com/office/drawing/2014/main" id="{5F311E2C-5B9A-7AB4-AC58-46B24700EF6F}"/>
                </a:ext>
              </a:extLst>
            </p:cNvPr>
            <p:cNvSpPr/>
            <p:nvPr/>
          </p:nvSpPr>
          <p:spPr>
            <a:xfrm>
              <a:off x="3864333" y="2282027"/>
              <a:ext cx="1144988" cy="353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dirty="0"/>
                <a:t>BUTTON2</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Mục lục</a:t>
            </a:r>
            <a:endParaRPr/>
          </a:p>
        </p:txBody>
      </p:sp>
      <p:sp>
        <p:nvSpPr>
          <p:cNvPr id="244" name="Google Shape;244;p39"/>
          <p:cNvSpPr txBox="1">
            <a:spLocks noGrp="1"/>
          </p:cNvSpPr>
          <p:nvPr>
            <p:ph type="body" idx="1"/>
          </p:nvPr>
        </p:nvSpPr>
        <p:spPr>
          <a:xfrm>
            <a:off x="471900" y="928475"/>
            <a:ext cx="8222100" cy="3914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dirty="0"/>
              <a:t>Views &amp; Layouts</a:t>
            </a:r>
            <a:endParaRPr dirty="0"/>
          </a:p>
          <a:p>
            <a:pPr marL="914400" marR="0" lvl="1" indent="-317500" algn="l" rtl="0">
              <a:lnSpc>
                <a:spcPct val="115000"/>
              </a:lnSpc>
              <a:spcBef>
                <a:spcPts val="0"/>
              </a:spcBef>
              <a:spcAft>
                <a:spcPts val="0"/>
              </a:spcAft>
              <a:buSzPts val="1400"/>
              <a:buChar char="○"/>
            </a:pPr>
            <a:r>
              <a:rPr lang="en" dirty="0" err="1"/>
              <a:t>LinearLayouts</a:t>
            </a:r>
            <a:endParaRPr dirty="0"/>
          </a:p>
          <a:p>
            <a:pPr marL="914400" marR="0" lvl="1" indent="-317500" algn="l" rtl="0">
              <a:lnSpc>
                <a:spcPct val="115000"/>
              </a:lnSpc>
              <a:spcBef>
                <a:spcPts val="0"/>
              </a:spcBef>
              <a:spcAft>
                <a:spcPts val="0"/>
              </a:spcAft>
              <a:buSzPts val="1400"/>
              <a:buChar char="○"/>
            </a:pPr>
            <a:r>
              <a:rPr lang="en" dirty="0" err="1"/>
              <a:t>RelativeLayouts</a:t>
            </a:r>
            <a:endParaRPr dirty="0"/>
          </a:p>
          <a:p>
            <a:pPr marL="914400" marR="0" lvl="1" indent="-317500" algn="l" rtl="0">
              <a:lnSpc>
                <a:spcPct val="115000"/>
              </a:lnSpc>
              <a:spcBef>
                <a:spcPts val="0"/>
              </a:spcBef>
              <a:spcAft>
                <a:spcPts val="0"/>
              </a:spcAft>
              <a:buSzPts val="1400"/>
              <a:buChar char="○"/>
            </a:pPr>
            <a:r>
              <a:rPr lang="en" dirty="0" err="1"/>
              <a:t>AbsoluteLayouts</a:t>
            </a:r>
            <a:endParaRPr dirty="0"/>
          </a:p>
          <a:p>
            <a:pPr marL="914400" marR="0" lvl="1" indent="-317500" algn="l" rtl="0">
              <a:lnSpc>
                <a:spcPct val="115000"/>
              </a:lnSpc>
              <a:spcBef>
                <a:spcPts val="0"/>
              </a:spcBef>
              <a:spcAft>
                <a:spcPts val="0"/>
              </a:spcAft>
              <a:buSzPts val="1400"/>
              <a:buChar char="○"/>
            </a:pPr>
            <a:r>
              <a:rPr lang="en" b="1" dirty="0" err="1"/>
              <a:t>TableLayouts</a:t>
            </a:r>
            <a:endParaRPr b="1" dirty="0"/>
          </a:p>
          <a:p>
            <a:pPr marL="914400" marR="0" lvl="1" indent="-317500" algn="l" rtl="0">
              <a:lnSpc>
                <a:spcPct val="115000"/>
              </a:lnSpc>
              <a:spcBef>
                <a:spcPts val="0"/>
              </a:spcBef>
              <a:spcAft>
                <a:spcPts val="0"/>
              </a:spcAft>
              <a:buSzPts val="1400"/>
              <a:buChar char="○"/>
            </a:pPr>
            <a:r>
              <a:rPr lang="en" dirty="0" err="1"/>
              <a:t>ConstraintLayouts</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964D-4A76-8A94-3D6A-555D5D01C78D}"/>
              </a:ext>
            </a:extLst>
          </p:cNvPr>
          <p:cNvSpPr>
            <a:spLocks noGrp="1"/>
          </p:cNvSpPr>
          <p:nvPr>
            <p:ph type="title"/>
          </p:nvPr>
        </p:nvSpPr>
        <p:spPr/>
        <p:txBody>
          <a:bodyPr/>
          <a:lstStyle/>
          <a:p>
            <a:r>
              <a:rPr lang="en-FR" dirty="0"/>
              <a:t>TableLayout</a:t>
            </a:r>
          </a:p>
        </p:txBody>
      </p:sp>
      <p:sp>
        <p:nvSpPr>
          <p:cNvPr id="3" name="Text Placeholder 2">
            <a:extLst>
              <a:ext uri="{FF2B5EF4-FFF2-40B4-BE49-F238E27FC236}">
                <a16:creationId xmlns:a16="http://schemas.microsoft.com/office/drawing/2014/main" id="{BDABD15F-CDCB-025F-4140-E15DFCC35E9E}"/>
              </a:ext>
            </a:extLst>
          </p:cNvPr>
          <p:cNvSpPr>
            <a:spLocks noGrp="1"/>
          </p:cNvSpPr>
          <p:nvPr>
            <p:ph type="body" idx="1"/>
          </p:nvPr>
        </p:nvSpPr>
        <p:spPr>
          <a:xfrm>
            <a:off x="3235018" y="2574413"/>
            <a:ext cx="5458981" cy="2268461"/>
          </a:xfrm>
        </p:spPr>
        <p:txBody>
          <a:bodyPr/>
          <a:lstStyle/>
          <a:p>
            <a:endParaRPr lang="en-FR" dirty="0"/>
          </a:p>
        </p:txBody>
      </p:sp>
      <p:pic>
        <p:nvPicPr>
          <p:cNvPr id="6146" name="Picture 2">
            <a:extLst>
              <a:ext uri="{FF2B5EF4-FFF2-40B4-BE49-F238E27FC236}">
                <a16:creationId xmlns:a16="http://schemas.microsoft.com/office/drawing/2014/main" id="{E4362AC3-0121-791C-BEE5-BD53F4AA4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0" y="692813"/>
            <a:ext cx="3544073" cy="187627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EC8DA60-F0FF-FF95-DAC0-FA183E99D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073" y="1712175"/>
            <a:ext cx="5599927" cy="341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50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Android Layouts/ViewGroup</a:t>
            </a:r>
            <a:endParaRPr/>
          </a:p>
        </p:txBody>
      </p:sp>
      <p:pic>
        <p:nvPicPr>
          <p:cNvPr id="92" name="Google Shape;92;p17"/>
          <p:cNvPicPr preferRelativeResize="0"/>
          <p:nvPr/>
        </p:nvPicPr>
        <p:blipFill>
          <a:blip r:embed="rId3">
            <a:alphaModFix/>
          </a:blip>
          <a:stretch>
            <a:fillRect/>
          </a:stretch>
        </p:blipFill>
        <p:spPr>
          <a:xfrm>
            <a:off x="1587375" y="985838"/>
            <a:ext cx="5848350" cy="3171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964D-4A76-8A94-3D6A-555D5D01C78D}"/>
              </a:ext>
            </a:extLst>
          </p:cNvPr>
          <p:cNvSpPr>
            <a:spLocks noGrp="1"/>
          </p:cNvSpPr>
          <p:nvPr>
            <p:ph type="title"/>
          </p:nvPr>
        </p:nvSpPr>
        <p:spPr/>
        <p:txBody>
          <a:bodyPr/>
          <a:lstStyle/>
          <a:p>
            <a:r>
              <a:rPr lang="en-GB" dirty="0" err="1"/>
              <a:t>TableLayout</a:t>
            </a:r>
            <a:r>
              <a:rPr lang="en-GB" dirty="0"/>
              <a:t> - </a:t>
            </a:r>
            <a:r>
              <a:rPr lang="en-GB" dirty="0" err="1"/>
              <a:t>android:stretchColumns</a:t>
            </a:r>
            <a:endParaRPr lang="en-FR" dirty="0"/>
          </a:p>
        </p:txBody>
      </p:sp>
      <p:sp>
        <p:nvSpPr>
          <p:cNvPr id="3" name="Text Placeholder 2">
            <a:extLst>
              <a:ext uri="{FF2B5EF4-FFF2-40B4-BE49-F238E27FC236}">
                <a16:creationId xmlns:a16="http://schemas.microsoft.com/office/drawing/2014/main" id="{BDABD15F-CDCB-025F-4140-E15DFCC35E9E}"/>
              </a:ext>
            </a:extLst>
          </p:cNvPr>
          <p:cNvSpPr>
            <a:spLocks noGrp="1"/>
          </p:cNvSpPr>
          <p:nvPr>
            <p:ph type="body" idx="1"/>
          </p:nvPr>
        </p:nvSpPr>
        <p:spPr>
          <a:xfrm>
            <a:off x="174930" y="803083"/>
            <a:ext cx="8519070" cy="4039792"/>
          </a:xfrm>
        </p:spPr>
        <p:txBody>
          <a:bodyPr/>
          <a:lstStyle/>
          <a:p>
            <a:pPr marL="114300" indent="0">
              <a:buNone/>
            </a:pPr>
            <a:r>
              <a:rPr lang="vi-VN" b="1" i="0" dirty="0">
                <a:solidFill>
                  <a:srgbClr val="000000"/>
                </a:solidFill>
                <a:effectLst/>
                <a:latin typeface="system-ui"/>
              </a:rPr>
              <a:t>android:stretchColumns </a:t>
            </a:r>
            <a:r>
              <a:rPr lang="vi-VN" b="0" i="0" dirty="0">
                <a:solidFill>
                  <a:srgbClr val="000000"/>
                </a:solidFill>
                <a:effectLst/>
                <a:latin typeface="system-ui"/>
              </a:rPr>
              <a:t>cho phép chỉ định các cột sẽ được kéo dài (stretched) để lấp đầy không gian còn trống</a:t>
            </a:r>
            <a:endParaRPr lang="en-FR" dirty="0"/>
          </a:p>
        </p:txBody>
      </p:sp>
      <p:pic>
        <p:nvPicPr>
          <p:cNvPr id="8194" name="Picture 2">
            <a:extLst>
              <a:ext uri="{FF2B5EF4-FFF2-40B4-BE49-F238E27FC236}">
                <a16:creationId xmlns:a16="http://schemas.microsoft.com/office/drawing/2014/main" id="{B0188280-A820-CF58-11AB-88143E5D9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84" y="1841506"/>
            <a:ext cx="7386762" cy="281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006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964D-4A76-8A94-3D6A-555D5D01C78D}"/>
              </a:ext>
            </a:extLst>
          </p:cNvPr>
          <p:cNvSpPr>
            <a:spLocks noGrp="1"/>
          </p:cNvSpPr>
          <p:nvPr>
            <p:ph type="title"/>
          </p:nvPr>
        </p:nvSpPr>
        <p:spPr/>
        <p:txBody>
          <a:bodyPr/>
          <a:lstStyle/>
          <a:p>
            <a:r>
              <a:rPr lang="en-GB" dirty="0" err="1"/>
              <a:t>TableLayout</a:t>
            </a:r>
            <a:r>
              <a:rPr lang="en-GB" dirty="0"/>
              <a:t> - </a:t>
            </a:r>
            <a:r>
              <a:rPr lang="en-GB" dirty="0" err="1"/>
              <a:t>android:shrinkColumns</a:t>
            </a:r>
            <a:endParaRPr lang="en-FR" dirty="0"/>
          </a:p>
        </p:txBody>
      </p:sp>
      <p:sp>
        <p:nvSpPr>
          <p:cNvPr id="3" name="Text Placeholder 2">
            <a:extLst>
              <a:ext uri="{FF2B5EF4-FFF2-40B4-BE49-F238E27FC236}">
                <a16:creationId xmlns:a16="http://schemas.microsoft.com/office/drawing/2014/main" id="{BDABD15F-CDCB-025F-4140-E15DFCC35E9E}"/>
              </a:ext>
            </a:extLst>
          </p:cNvPr>
          <p:cNvSpPr>
            <a:spLocks noGrp="1"/>
          </p:cNvSpPr>
          <p:nvPr>
            <p:ph type="body" idx="1"/>
          </p:nvPr>
        </p:nvSpPr>
        <p:spPr>
          <a:xfrm>
            <a:off x="174930" y="803083"/>
            <a:ext cx="8519070" cy="4039792"/>
          </a:xfrm>
        </p:spPr>
        <p:txBody>
          <a:bodyPr/>
          <a:lstStyle/>
          <a:p>
            <a:pPr marL="114300" indent="0">
              <a:buNone/>
            </a:pPr>
            <a:r>
              <a:rPr lang="vi-VN" b="1" i="0" dirty="0">
                <a:solidFill>
                  <a:srgbClr val="000000"/>
                </a:solidFill>
                <a:effectLst/>
                <a:latin typeface="system-ui"/>
              </a:rPr>
              <a:t>android:shrinkColumns </a:t>
            </a:r>
            <a:r>
              <a:rPr lang="vi-VN" i="0" dirty="0">
                <a:solidFill>
                  <a:srgbClr val="000000"/>
                </a:solidFill>
                <a:effectLst/>
                <a:latin typeface="system-ui"/>
              </a:rPr>
              <a:t>chỉ định các cột sẽ bị co lại (shrinked) để tránh việc các View con tràn ra ngoài TableLayout</a:t>
            </a:r>
            <a:endParaRPr lang="en-FR" dirty="0"/>
          </a:p>
        </p:txBody>
      </p:sp>
      <p:pic>
        <p:nvPicPr>
          <p:cNvPr id="10242" name="Picture 2">
            <a:extLst>
              <a:ext uri="{FF2B5EF4-FFF2-40B4-BE49-F238E27FC236}">
                <a16:creationId xmlns:a16="http://schemas.microsoft.com/office/drawing/2014/main" id="{820E6023-680C-2C3B-4E43-72864984C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00" y="1642021"/>
            <a:ext cx="8403336" cy="320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612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964D-4A76-8A94-3D6A-555D5D01C78D}"/>
              </a:ext>
            </a:extLst>
          </p:cNvPr>
          <p:cNvSpPr>
            <a:spLocks noGrp="1"/>
          </p:cNvSpPr>
          <p:nvPr>
            <p:ph type="title"/>
          </p:nvPr>
        </p:nvSpPr>
        <p:spPr/>
        <p:txBody>
          <a:bodyPr/>
          <a:lstStyle/>
          <a:p>
            <a:r>
              <a:rPr lang="en-GB" dirty="0"/>
              <a:t>View - </a:t>
            </a:r>
            <a:r>
              <a:rPr lang="en-GB" dirty="0" err="1"/>
              <a:t>android:layout_span</a:t>
            </a:r>
            <a:endParaRPr lang="en-FR" dirty="0"/>
          </a:p>
        </p:txBody>
      </p:sp>
      <p:sp>
        <p:nvSpPr>
          <p:cNvPr id="3" name="Text Placeholder 2">
            <a:extLst>
              <a:ext uri="{FF2B5EF4-FFF2-40B4-BE49-F238E27FC236}">
                <a16:creationId xmlns:a16="http://schemas.microsoft.com/office/drawing/2014/main" id="{BDABD15F-CDCB-025F-4140-E15DFCC35E9E}"/>
              </a:ext>
            </a:extLst>
          </p:cNvPr>
          <p:cNvSpPr>
            <a:spLocks noGrp="1"/>
          </p:cNvSpPr>
          <p:nvPr>
            <p:ph type="body" idx="1"/>
          </p:nvPr>
        </p:nvSpPr>
        <p:spPr>
          <a:xfrm>
            <a:off x="10338" y="1360867"/>
            <a:ext cx="4241622" cy="3558605"/>
          </a:xfrm>
        </p:spPr>
        <p:txBody>
          <a:bodyPr/>
          <a:lstStyle/>
          <a:p>
            <a:r>
              <a:rPr lang="vi-VN" b="1" dirty="0"/>
              <a:t>android:layout_span</a:t>
            </a:r>
            <a:r>
              <a:rPr lang="vi-VN" dirty="0"/>
              <a:t> áp dụng cho View con để chỉ định số ô liên tiếp trong một TableRow sẽ được hợp nhất với nhau.</a:t>
            </a:r>
          </a:p>
          <a:p>
            <a:endParaRPr lang="vi-VN" dirty="0"/>
          </a:p>
          <a:p>
            <a:r>
              <a:rPr lang="vi-VN" b="1" dirty="0"/>
              <a:t>android:layout_column </a:t>
            </a:r>
            <a:r>
              <a:rPr lang="vi-VN" dirty="0"/>
              <a:t>được áp dụng cho một View con trong một TableRow để chỉ định vị trí</a:t>
            </a:r>
            <a:endParaRPr lang="en-FR" dirty="0"/>
          </a:p>
        </p:txBody>
      </p:sp>
      <p:pic>
        <p:nvPicPr>
          <p:cNvPr id="12290" name="Picture 2">
            <a:extLst>
              <a:ext uri="{FF2B5EF4-FFF2-40B4-BE49-F238E27FC236}">
                <a16:creationId xmlns:a16="http://schemas.microsoft.com/office/drawing/2014/main" id="{18E987D8-0986-B994-58A1-2682B3F55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369" y="1605977"/>
            <a:ext cx="4957055" cy="2856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461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Mục lục</a:t>
            </a:r>
            <a:endParaRPr/>
          </a:p>
        </p:txBody>
      </p:sp>
      <p:sp>
        <p:nvSpPr>
          <p:cNvPr id="287" name="Google Shape;287;p46"/>
          <p:cNvSpPr txBox="1">
            <a:spLocks noGrp="1"/>
          </p:cNvSpPr>
          <p:nvPr>
            <p:ph type="body" idx="1"/>
          </p:nvPr>
        </p:nvSpPr>
        <p:spPr>
          <a:xfrm>
            <a:off x="471900" y="928475"/>
            <a:ext cx="8222100" cy="3914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dirty="0"/>
              <a:t>Views &amp; Layouts</a:t>
            </a:r>
            <a:endParaRPr dirty="0"/>
          </a:p>
          <a:p>
            <a:pPr marL="914400" marR="0" lvl="1" indent="-317500" algn="l" rtl="0">
              <a:lnSpc>
                <a:spcPct val="115000"/>
              </a:lnSpc>
              <a:spcBef>
                <a:spcPts val="0"/>
              </a:spcBef>
              <a:spcAft>
                <a:spcPts val="0"/>
              </a:spcAft>
              <a:buSzPts val="1400"/>
              <a:buChar char="○"/>
            </a:pPr>
            <a:r>
              <a:rPr lang="en" dirty="0" err="1"/>
              <a:t>LinearLayouts</a:t>
            </a:r>
            <a:endParaRPr dirty="0"/>
          </a:p>
          <a:p>
            <a:pPr marL="914400" marR="0" lvl="1" indent="-317500" algn="l" rtl="0">
              <a:lnSpc>
                <a:spcPct val="115000"/>
              </a:lnSpc>
              <a:spcBef>
                <a:spcPts val="0"/>
              </a:spcBef>
              <a:spcAft>
                <a:spcPts val="0"/>
              </a:spcAft>
              <a:buSzPts val="1400"/>
              <a:buChar char="○"/>
            </a:pPr>
            <a:r>
              <a:rPr lang="en" dirty="0" err="1"/>
              <a:t>RelativeLayouts</a:t>
            </a:r>
            <a:endParaRPr dirty="0"/>
          </a:p>
          <a:p>
            <a:pPr marL="914400" marR="0" lvl="1" indent="-317500" algn="l" rtl="0">
              <a:lnSpc>
                <a:spcPct val="115000"/>
              </a:lnSpc>
              <a:spcBef>
                <a:spcPts val="0"/>
              </a:spcBef>
              <a:spcAft>
                <a:spcPts val="0"/>
              </a:spcAft>
              <a:buSzPts val="1400"/>
              <a:buChar char="○"/>
            </a:pPr>
            <a:r>
              <a:rPr lang="en" dirty="0" err="1"/>
              <a:t>AbsoluteLayouts</a:t>
            </a:r>
            <a:endParaRPr dirty="0"/>
          </a:p>
          <a:p>
            <a:pPr marL="914400" marR="0" lvl="1" indent="-317500" algn="l" rtl="0">
              <a:lnSpc>
                <a:spcPct val="115000"/>
              </a:lnSpc>
              <a:spcBef>
                <a:spcPts val="0"/>
              </a:spcBef>
              <a:spcAft>
                <a:spcPts val="0"/>
              </a:spcAft>
              <a:buSzPts val="1400"/>
              <a:buChar char="○"/>
            </a:pPr>
            <a:r>
              <a:rPr lang="en" dirty="0" err="1"/>
              <a:t>TableLayouts</a:t>
            </a:r>
            <a:endParaRPr dirty="0"/>
          </a:p>
          <a:p>
            <a:pPr marL="914400" marR="0" lvl="1" indent="-317500" algn="l" rtl="0">
              <a:lnSpc>
                <a:spcPct val="115000"/>
              </a:lnSpc>
              <a:spcBef>
                <a:spcPts val="0"/>
              </a:spcBef>
              <a:spcAft>
                <a:spcPts val="0"/>
              </a:spcAft>
              <a:buSzPts val="1400"/>
              <a:buChar char="○"/>
            </a:pPr>
            <a:r>
              <a:rPr lang="en" b="1" dirty="0" err="1"/>
              <a:t>ConstraintLayout</a:t>
            </a:r>
            <a:endParaRPr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5A4D-4065-7AD6-B3EC-A40DA186A8B1}"/>
              </a:ext>
            </a:extLst>
          </p:cNvPr>
          <p:cNvSpPr>
            <a:spLocks noGrp="1"/>
          </p:cNvSpPr>
          <p:nvPr>
            <p:ph type="title"/>
          </p:nvPr>
        </p:nvSpPr>
        <p:spPr/>
        <p:txBody>
          <a:bodyPr/>
          <a:lstStyle/>
          <a:p>
            <a:r>
              <a:rPr lang="en-FR" dirty="0"/>
              <a:t>ConstraintLayout</a:t>
            </a:r>
          </a:p>
        </p:txBody>
      </p:sp>
      <p:sp>
        <p:nvSpPr>
          <p:cNvPr id="3" name="Text Placeholder 2">
            <a:extLst>
              <a:ext uri="{FF2B5EF4-FFF2-40B4-BE49-F238E27FC236}">
                <a16:creationId xmlns:a16="http://schemas.microsoft.com/office/drawing/2014/main" id="{161E6E20-8232-2225-FDD7-DE6EC1E500AA}"/>
              </a:ext>
            </a:extLst>
          </p:cNvPr>
          <p:cNvSpPr>
            <a:spLocks noGrp="1"/>
          </p:cNvSpPr>
          <p:nvPr>
            <p:ph type="body" idx="1"/>
          </p:nvPr>
        </p:nvSpPr>
        <p:spPr/>
        <p:txBody>
          <a:bodyPr/>
          <a:lstStyle/>
          <a:p>
            <a:r>
              <a:rPr lang="en-FR" dirty="0"/>
              <a:t>Tương tự RelativeLayout nhưng hỗ trợ kéo thả mạnh mẽ</a:t>
            </a:r>
          </a:p>
        </p:txBody>
      </p:sp>
      <p:pic>
        <p:nvPicPr>
          <p:cNvPr id="13314" name="Picture 2" descr="ConstraintLayout - Demo tạo một đường constraint dạng lò xo">
            <a:extLst>
              <a:ext uri="{FF2B5EF4-FFF2-40B4-BE49-F238E27FC236}">
                <a16:creationId xmlns:a16="http://schemas.microsoft.com/office/drawing/2014/main" id="{9D7C4BF1-4E35-BFB7-5AC8-C4D7B1FB2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814" y="1578206"/>
            <a:ext cx="4186682" cy="144741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ConstraintLayout - Demo xóa một constraint">
            <a:extLst>
              <a:ext uri="{FF2B5EF4-FFF2-40B4-BE49-F238E27FC236}">
                <a16:creationId xmlns:a16="http://schemas.microsoft.com/office/drawing/2014/main" id="{6F88139A-0708-5096-FEB9-14798B2F7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814" y="3395460"/>
            <a:ext cx="4186682" cy="1447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188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5A4D-4065-7AD6-B3EC-A40DA186A8B1}"/>
              </a:ext>
            </a:extLst>
          </p:cNvPr>
          <p:cNvSpPr>
            <a:spLocks noGrp="1"/>
          </p:cNvSpPr>
          <p:nvPr>
            <p:ph type="title"/>
          </p:nvPr>
        </p:nvSpPr>
        <p:spPr/>
        <p:txBody>
          <a:bodyPr/>
          <a:lstStyle/>
          <a:p>
            <a:r>
              <a:rPr lang="en-FR" dirty="0"/>
              <a:t>View Margin – layout_width</a:t>
            </a:r>
          </a:p>
        </p:txBody>
      </p:sp>
      <p:sp>
        <p:nvSpPr>
          <p:cNvPr id="3" name="Text Placeholder 2">
            <a:extLst>
              <a:ext uri="{FF2B5EF4-FFF2-40B4-BE49-F238E27FC236}">
                <a16:creationId xmlns:a16="http://schemas.microsoft.com/office/drawing/2014/main" id="{161E6E20-8232-2225-FDD7-DE6EC1E500AA}"/>
              </a:ext>
            </a:extLst>
          </p:cNvPr>
          <p:cNvSpPr>
            <a:spLocks noGrp="1"/>
          </p:cNvSpPr>
          <p:nvPr>
            <p:ph type="body" idx="1"/>
          </p:nvPr>
        </p:nvSpPr>
        <p:spPr>
          <a:xfrm>
            <a:off x="5749394" y="928475"/>
            <a:ext cx="3296357" cy="3914400"/>
          </a:xfrm>
        </p:spPr>
        <p:txBody>
          <a:bodyPr/>
          <a:lstStyle/>
          <a:p>
            <a:r>
              <a:rPr lang="en-FR" b="1" dirty="0"/>
              <a:t>Fixed</a:t>
            </a:r>
            <a:r>
              <a:rPr lang="en-FR" dirty="0"/>
              <a:t>: chỉ định cứng</a:t>
            </a:r>
          </a:p>
          <a:p>
            <a:r>
              <a:rPr lang="en-GB" b="1" dirty="0"/>
              <a:t>m</a:t>
            </a:r>
            <a:r>
              <a:rPr lang="en-FR" b="1" dirty="0"/>
              <a:t>atch_constraint</a:t>
            </a:r>
            <a:r>
              <a:rPr lang="en-FR" dirty="0"/>
              <a:t>: tương tự match_parent trong RelativeLayout</a:t>
            </a:r>
          </a:p>
          <a:p>
            <a:r>
              <a:rPr lang="en-GB" b="1" dirty="0"/>
              <a:t>w</a:t>
            </a:r>
            <a:r>
              <a:rPr lang="en-FR" b="1" dirty="0"/>
              <a:t>rap_content</a:t>
            </a:r>
          </a:p>
        </p:txBody>
      </p:sp>
      <p:pic>
        <p:nvPicPr>
          <p:cNvPr id="15362" name="Picture 2" descr="blueprintview_innerlines">
            <a:extLst>
              <a:ext uri="{FF2B5EF4-FFF2-40B4-BE49-F238E27FC236}">
                <a16:creationId xmlns:a16="http://schemas.microsoft.com/office/drawing/2014/main" id="{0BB3FE11-353E-0B70-3993-928C26440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49" y="1240893"/>
            <a:ext cx="5651145" cy="32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740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05"/>
        <p:cNvGrpSpPr/>
        <p:nvPr/>
      </p:nvGrpSpPr>
      <p:grpSpPr>
        <a:xfrm>
          <a:off x="0" y="0"/>
          <a:ext cx="0" cy="0"/>
          <a:chOff x="0" y="0"/>
          <a:chExt cx="0" cy="0"/>
        </a:xfrm>
      </p:grpSpPr>
      <p:pic>
        <p:nvPicPr>
          <p:cNvPr id="306" name="Google Shape;306;p49" descr="Questions-question-and-answer-clipart-clipart-kid.jpg"/>
          <p:cNvPicPr preferRelativeResize="0"/>
          <p:nvPr/>
        </p:nvPicPr>
        <p:blipFill>
          <a:blip r:embed="rId3">
            <a:alphaModFix/>
          </a:blip>
          <a:stretch>
            <a:fillRect/>
          </a:stretch>
        </p:blipFill>
        <p:spPr>
          <a:xfrm>
            <a:off x="2666988" y="1143000"/>
            <a:ext cx="3810000"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Android Layouts/Viewgroup</a:t>
            </a:r>
            <a:endParaRPr/>
          </a:p>
        </p:txBody>
      </p:sp>
      <p:pic>
        <p:nvPicPr>
          <p:cNvPr id="98" name="Google Shape;98;p18"/>
          <p:cNvPicPr preferRelativeResize="0"/>
          <p:nvPr/>
        </p:nvPicPr>
        <p:blipFill>
          <a:blip r:embed="rId3">
            <a:alphaModFix/>
          </a:blip>
          <a:stretch>
            <a:fillRect/>
          </a:stretch>
        </p:blipFill>
        <p:spPr>
          <a:xfrm>
            <a:off x="1549275" y="947738"/>
            <a:ext cx="5924550" cy="324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LinearLayouts</a:t>
            </a:r>
            <a:endParaRPr/>
          </a:p>
        </p:txBody>
      </p:sp>
      <p:sp>
        <p:nvSpPr>
          <p:cNvPr id="104" name="Google Shape;104;p19"/>
          <p:cNvSpPr txBox="1"/>
          <p:nvPr/>
        </p:nvSpPr>
        <p:spPr>
          <a:xfrm>
            <a:off x="278425" y="962725"/>
            <a:ext cx="5608800" cy="3936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b="1">
                <a:solidFill>
                  <a:srgbClr val="9900FF"/>
                </a:solidFill>
                <a:latin typeface="Courier New"/>
                <a:ea typeface="Courier New"/>
                <a:cs typeface="Courier New"/>
                <a:sym typeface="Courier New"/>
              </a:rPr>
              <a:t>&lt;LinearLayout</a:t>
            </a:r>
            <a:r>
              <a:rPr lang="en" sz="1200" b="1">
                <a:solidFill>
                  <a:srgbClr val="38761D"/>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xmlns:android</a:t>
            </a:r>
            <a:r>
              <a:rPr lang="en" sz="1200" b="1">
                <a:solidFill>
                  <a:srgbClr val="38761D"/>
                </a:solidFill>
                <a:latin typeface="Courier New"/>
                <a:ea typeface="Courier New"/>
                <a:cs typeface="Courier New"/>
                <a:sym typeface="Courier New"/>
              </a:rPr>
              <a:t>=</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"http://schemas.android.com/apk/res/android"</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 android:orientation="vertical"</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android:layout_width</a:t>
            </a:r>
            <a:r>
              <a:rPr lang="en" sz="1200" b="1">
                <a:solidFill>
                  <a:srgbClr val="38761D"/>
                </a:solidFill>
                <a:latin typeface="Courier New"/>
                <a:ea typeface="Courier New"/>
                <a:cs typeface="Courier New"/>
                <a:sym typeface="Courier New"/>
              </a:rPr>
              <a:t>="fill_parent"</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android:layout_height</a:t>
            </a:r>
            <a:r>
              <a:rPr lang="en" sz="1200" b="1">
                <a:solidFill>
                  <a:srgbClr val="38761D"/>
                </a:solidFill>
                <a:latin typeface="Courier New"/>
                <a:ea typeface="Courier New"/>
                <a:cs typeface="Courier New"/>
                <a:sym typeface="Courier New"/>
              </a:rPr>
              <a:t>="fill_parent"</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&gt;</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9900FF"/>
                </a:solidFill>
                <a:latin typeface="Courier New"/>
                <a:ea typeface="Courier New"/>
                <a:cs typeface="Courier New"/>
                <a:sym typeface="Courier New"/>
              </a:rPr>
              <a:t>&lt;TextView</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android:layout_width</a:t>
            </a:r>
            <a:r>
              <a:rPr lang="en" sz="1200" b="1">
                <a:solidFill>
                  <a:srgbClr val="38761D"/>
                </a:solidFill>
                <a:latin typeface="Courier New"/>
                <a:ea typeface="Courier New"/>
                <a:cs typeface="Courier New"/>
                <a:sym typeface="Courier New"/>
              </a:rPr>
              <a:t>="wrap_content"</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android:layout_height</a:t>
            </a:r>
            <a:r>
              <a:rPr lang="en" sz="1200" b="1">
                <a:solidFill>
                  <a:srgbClr val="38761D"/>
                </a:solidFill>
                <a:latin typeface="Courier New"/>
                <a:ea typeface="Courier New"/>
                <a:cs typeface="Courier New"/>
                <a:sym typeface="Courier New"/>
              </a:rPr>
              <a:t>="wrap_content"</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android:text</a:t>
            </a:r>
            <a:r>
              <a:rPr lang="en" sz="1200" b="1">
                <a:solidFill>
                  <a:srgbClr val="38761D"/>
                </a:solidFill>
                <a:latin typeface="Courier New"/>
                <a:ea typeface="Courier New"/>
                <a:cs typeface="Courier New"/>
                <a:sym typeface="Courier New"/>
              </a:rPr>
              <a:t>="Element One"</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/&gt;</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9900FF"/>
                </a:solidFill>
                <a:latin typeface="Courier New"/>
                <a:ea typeface="Courier New"/>
                <a:cs typeface="Courier New"/>
                <a:sym typeface="Courier New"/>
              </a:rPr>
              <a:t>&lt;TextView</a:t>
            </a:r>
            <a:br>
              <a:rPr lang="en" sz="1200" b="1">
                <a:solidFill>
                  <a:srgbClr val="9900FF"/>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android:layout_width</a:t>
            </a:r>
            <a:r>
              <a:rPr lang="en" sz="1200" b="1">
                <a:solidFill>
                  <a:srgbClr val="38761D"/>
                </a:solidFill>
                <a:latin typeface="Courier New"/>
                <a:ea typeface="Courier New"/>
                <a:cs typeface="Courier New"/>
                <a:sym typeface="Courier New"/>
              </a:rPr>
              <a:t>="wrap_content"</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android:layout_height</a:t>
            </a:r>
            <a:r>
              <a:rPr lang="en" sz="1200" b="1">
                <a:solidFill>
                  <a:srgbClr val="38761D"/>
                </a:solidFill>
                <a:latin typeface="Courier New"/>
                <a:ea typeface="Courier New"/>
                <a:cs typeface="Courier New"/>
                <a:sym typeface="Courier New"/>
              </a:rPr>
              <a:t>="wrap_content"</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android:text</a:t>
            </a:r>
            <a:r>
              <a:rPr lang="en" sz="1200" b="1">
                <a:solidFill>
                  <a:srgbClr val="38761D"/>
                </a:solidFill>
                <a:latin typeface="Courier New"/>
                <a:ea typeface="Courier New"/>
                <a:cs typeface="Courier New"/>
                <a:sym typeface="Courier New"/>
              </a:rPr>
              <a:t>="Element Two"</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/&gt;</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9900FF"/>
                </a:solidFill>
                <a:latin typeface="Courier New"/>
                <a:ea typeface="Courier New"/>
                <a:cs typeface="Courier New"/>
                <a:sym typeface="Courier New"/>
              </a:rPr>
              <a:t>&lt;TextView</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android:layout_width</a:t>
            </a:r>
            <a:r>
              <a:rPr lang="en" sz="1200" b="1">
                <a:solidFill>
                  <a:srgbClr val="38761D"/>
                </a:solidFill>
                <a:latin typeface="Courier New"/>
                <a:ea typeface="Courier New"/>
                <a:cs typeface="Courier New"/>
                <a:sym typeface="Courier New"/>
              </a:rPr>
              <a:t>="wrap_content"</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android:layout_height</a:t>
            </a:r>
            <a:r>
              <a:rPr lang="en" sz="1200" b="1">
                <a:solidFill>
                  <a:srgbClr val="38761D"/>
                </a:solidFill>
                <a:latin typeface="Courier New"/>
                <a:ea typeface="Courier New"/>
                <a:cs typeface="Courier New"/>
                <a:sym typeface="Courier New"/>
              </a:rPr>
              <a:t>="wrap_content"</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android:text</a:t>
            </a:r>
            <a:r>
              <a:rPr lang="en" sz="1200" b="1">
                <a:solidFill>
                  <a:srgbClr val="38761D"/>
                </a:solidFill>
                <a:latin typeface="Courier New"/>
                <a:ea typeface="Courier New"/>
                <a:cs typeface="Courier New"/>
                <a:sym typeface="Courier New"/>
              </a:rPr>
              <a:t>="Element Three"</a:t>
            </a:r>
            <a:br>
              <a:rPr lang="en" sz="1200" b="1">
                <a:solidFill>
                  <a:srgbClr val="38761D"/>
                </a:solidFill>
                <a:latin typeface="Courier New"/>
                <a:ea typeface="Courier New"/>
                <a:cs typeface="Courier New"/>
                <a:sym typeface="Courier New"/>
              </a:rPr>
            </a:br>
            <a:r>
              <a:rPr lang="en" sz="1200" b="1">
                <a:solidFill>
                  <a:srgbClr val="38761D"/>
                </a:solidFill>
                <a:latin typeface="Courier New"/>
                <a:ea typeface="Courier New"/>
                <a:cs typeface="Courier New"/>
                <a:sym typeface="Courier New"/>
              </a:rPr>
              <a:t>        /&gt;</a:t>
            </a:r>
            <a:br>
              <a:rPr lang="en" sz="1200" b="1">
                <a:solidFill>
                  <a:srgbClr val="38761D"/>
                </a:solidFill>
                <a:latin typeface="Courier New"/>
                <a:ea typeface="Courier New"/>
                <a:cs typeface="Courier New"/>
                <a:sym typeface="Courier New"/>
              </a:rPr>
            </a:br>
            <a:r>
              <a:rPr lang="en" sz="1200" b="1">
                <a:solidFill>
                  <a:srgbClr val="9900FF"/>
                </a:solidFill>
                <a:latin typeface="Courier New"/>
                <a:ea typeface="Courier New"/>
                <a:cs typeface="Courier New"/>
                <a:sym typeface="Courier New"/>
              </a:rPr>
              <a:t>&lt;/LinearLayout&gt;</a:t>
            </a:r>
            <a:r>
              <a:rPr lang="en" sz="1200" b="1">
                <a:solidFill>
                  <a:srgbClr val="38761D"/>
                </a:solidFill>
                <a:latin typeface="Courier New"/>
                <a:ea typeface="Courier New"/>
                <a:cs typeface="Courier New"/>
                <a:sym typeface="Courier New"/>
              </a:rPr>
              <a:t> </a:t>
            </a:r>
            <a:endParaRPr sz="1200" b="1">
              <a:solidFill>
                <a:srgbClr val="38761D"/>
              </a:solidFill>
              <a:latin typeface="Courier New"/>
              <a:ea typeface="Courier New"/>
              <a:cs typeface="Courier New"/>
              <a:sym typeface="Courier New"/>
            </a:endParaRPr>
          </a:p>
          <a:p>
            <a:pPr marL="0" lvl="0" indent="0" rtl="0">
              <a:spcBef>
                <a:spcPts val="0"/>
              </a:spcBef>
              <a:spcAft>
                <a:spcPts val="0"/>
              </a:spcAft>
              <a:buNone/>
            </a:pPr>
            <a:endParaRPr sz="1200" b="1">
              <a:solidFill>
                <a:srgbClr val="38761D"/>
              </a:solidFill>
              <a:latin typeface="Courier New"/>
              <a:ea typeface="Courier New"/>
              <a:cs typeface="Courier New"/>
              <a:sym typeface="Courier New"/>
            </a:endParaRPr>
          </a:p>
          <a:p>
            <a:pPr marL="0" lvl="0" indent="0" rtl="0">
              <a:spcBef>
                <a:spcPts val="0"/>
              </a:spcBef>
              <a:spcAft>
                <a:spcPts val="0"/>
              </a:spcAft>
              <a:buNone/>
            </a:pPr>
            <a:endParaRPr sz="1200" b="1">
              <a:solidFill>
                <a:srgbClr val="38761D"/>
              </a:solidFill>
              <a:latin typeface="Courier New"/>
              <a:ea typeface="Courier New"/>
              <a:cs typeface="Courier New"/>
              <a:sym typeface="Courier New"/>
            </a:endParaRPr>
          </a:p>
        </p:txBody>
      </p:sp>
      <p:pic>
        <p:nvPicPr>
          <p:cNvPr id="105" name="Google Shape;105;p19"/>
          <p:cNvPicPr preferRelativeResize="0"/>
          <p:nvPr/>
        </p:nvPicPr>
        <p:blipFill>
          <a:blip r:embed="rId3">
            <a:alphaModFix/>
          </a:blip>
          <a:stretch>
            <a:fillRect/>
          </a:stretch>
        </p:blipFill>
        <p:spPr>
          <a:xfrm>
            <a:off x="4522600" y="1202238"/>
            <a:ext cx="2095500" cy="3457575"/>
          </a:xfrm>
          <a:prstGeom prst="rect">
            <a:avLst/>
          </a:prstGeom>
          <a:noFill/>
          <a:ln>
            <a:noFill/>
          </a:ln>
        </p:spPr>
      </p:pic>
      <p:pic>
        <p:nvPicPr>
          <p:cNvPr id="106" name="Google Shape;106;p19"/>
          <p:cNvPicPr preferRelativeResize="0"/>
          <p:nvPr/>
        </p:nvPicPr>
        <p:blipFill>
          <a:blip r:embed="rId4">
            <a:alphaModFix/>
          </a:blip>
          <a:stretch>
            <a:fillRect/>
          </a:stretch>
        </p:blipFill>
        <p:spPr>
          <a:xfrm>
            <a:off x="6618088" y="1578475"/>
            <a:ext cx="2276475" cy="2705100"/>
          </a:xfrm>
          <a:prstGeom prst="rect">
            <a:avLst/>
          </a:prstGeom>
          <a:noFill/>
          <a:ln>
            <a:noFill/>
          </a:ln>
        </p:spPr>
      </p:pic>
      <p:pic>
        <p:nvPicPr>
          <p:cNvPr id="107" name="Google Shape;107;p19"/>
          <p:cNvPicPr preferRelativeResize="0"/>
          <p:nvPr/>
        </p:nvPicPr>
        <p:blipFill>
          <a:blip r:embed="rId5">
            <a:alphaModFix/>
          </a:blip>
          <a:stretch>
            <a:fillRect/>
          </a:stretch>
        </p:blipFill>
        <p:spPr>
          <a:xfrm>
            <a:off x="6645788" y="2960625"/>
            <a:ext cx="2221100" cy="350215"/>
          </a:xfrm>
          <a:prstGeom prst="rect">
            <a:avLst/>
          </a:prstGeom>
          <a:noFill/>
          <a:ln>
            <a:noFill/>
          </a:ln>
        </p:spPr>
      </p:pic>
      <p:pic>
        <p:nvPicPr>
          <p:cNvPr id="108" name="Google Shape;108;p19"/>
          <p:cNvPicPr preferRelativeResize="0"/>
          <p:nvPr/>
        </p:nvPicPr>
        <p:blipFill>
          <a:blip r:embed="rId6">
            <a:alphaModFix/>
          </a:blip>
          <a:stretch>
            <a:fillRect/>
          </a:stretch>
        </p:blipFill>
        <p:spPr>
          <a:xfrm rot="293528">
            <a:off x="2084320" y="1869238"/>
            <a:ext cx="5120512" cy="874651"/>
          </a:xfrm>
          <a:prstGeom prst="rect">
            <a:avLst/>
          </a:prstGeom>
          <a:noFill/>
          <a:ln>
            <a:noFill/>
          </a:ln>
        </p:spPr>
      </p:pic>
      <p:pic>
        <p:nvPicPr>
          <p:cNvPr id="109" name="Google Shape;109;p19"/>
          <p:cNvPicPr preferRelativeResize="0"/>
          <p:nvPr/>
        </p:nvPicPr>
        <p:blipFill>
          <a:blip r:embed="rId7">
            <a:alphaModFix/>
          </a:blip>
          <a:stretch>
            <a:fillRect/>
          </a:stretch>
        </p:blipFill>
        <p:spPr>
          <a:xfrm>
            <a:off x="2132538" y="1652500"/>
            <a:ext cx="3057525" cy="1104900"/>
          </a:xfrm>
          <a:prstGeom prst="rect">
            <a:avLst/>
          </a:prstGeom>
          <a:noFill/>
          <a:ln>
            <a:noFill/>
          </a:ln>
        </p:spPr>
      </p:pic>
      <p:pic>
        <p:nvPicPr>
          <p:cNvPr id="110" name="Google Shape;110;p19"/>
          <p:cNvPicPr preferRelativeResize="0"/>
          <p:nvPr/>
        </p:nvPicPr>
        <p:blipFill>
          <a:blip r:embed="rId8">
            <a:alphaModFix/>
          </a:blip>
          <a:stretch>
            <a:fillRect/>
          </a:stretch>
        </p:blipFill>
        <p:spPr>
          <a:xfrm>
            <a:off x="5113875" y="1648338"/>
            <a:ext cx="400050" cy="277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Một số thuộc tính của LinearLayout</a:t>
            </a:r>
            <a:endParaRPr/>
          </a:p>
        </p:txBody>
      </p:sp>
      <p:sp>
        <p:nvSpPr>
          <p:cNvPr id="116" name="Google Shape;116;p20"/>
          <p:cNvSpPr txBox="1"/>
          <p:nvPr/>
        </p:nvSpPr>
        <p:spPr>
          <a:xfrm>
            <a:off x="375775" y="1016400"/>
            <a:ext cx="8016900" cy="2439000"/>
          </a:xfrm>
          <a:prstGeom prst="rect">
            <a:avLst/>
          </a:prstGeom>
          <a:noFill/>
          <a:ln>
            <a:noFill/>
          </a:ln>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sz="1800"/>
              <a:t>Orientation</a:t>
            </a:r>
            <a:endParaRPr sz="1800"/>
          </a:p>
          <a:p>
            <a:pPr marL="914400" lvl="1" indent="-342900" rtl="0">
              <a:spcBef>
                <a:spcPts val="0"/>
              </a:spcBef>
              <a:spcAft>
                <a:spcPts val="0"/>
              </a:spcAft>
              <a:buSzPts val="1800"/>
              <a:buChar char="○"/>
            </a:pPr>
            <a:r>
              <a:rPr lang="en" sz="1800"/>
              <a:t>Horizontal (dạng hàng)</a:t>
            </a:r>
            <a:endParaRPr sz="1800"/>
          </a:p>
          <a:p>
            <a:pPr marL="914400" lvl="1" indent="-342900" rtl="0">
              <a:spcBef>
                <a:spcPts val="0"/>
              </a:spcBef>
              <a:spcAft>
                <a:spcPts val="0"/>
              </a:spcAft>
              <a:buSzPts val="1800"/>
              <a:buChar char="○"/>
            </a:pPr>
            <a:r>
              <a:rPr lang="en" sz="1800"/>
              <a:t>Vertical (dạng cột)</a:t>
            </a:r>
            <a:endParaRPr sz="1800"/>
          </a:p>
          <a:p>
            <a:pPr marL="0" lvl="0" indent="0" rtl="0">
              <a:spcBef>
                <a:spcPts val="0"/>
              </a:spcBef>
              <a:spcAft>
                <a:spcPts val="0"/>
              </a:spcAft>
              <a:buNone/>
            </a:pPr>
            <a:endParaRPr sz="1800"/>
          </a:p>
          <a:p>
            <a:pPr marL="0" lvl="0" indent="0" rtl="0">
              <a:spcBef>
                <a:spcPts val="0"/>
              </a:spcBef>
              <a:spcAft>
                <a:spcPts val="0"/>
              </a:spcAft>
              <a:buNone/>
            </a:pPr>
            <a:r>
              <a:rPr lang="en" sz="1800"/>
              <a:t>Có thể thiết lập thuộc tính: android:orientation=“…” trong file layout xml hoặc có thể thay đổi setOrientation() bằng mã khi chương trình đang chạy</a:t>
            </a:r>
            <a:endParaRPr sz="1800"/>
          </a:p>
          <a:p>
            <a:pPr marL="0" lvl="0" indent="0">
              <a:spcBef>
                <a:spcPts val="0"/>
              </a:spcBef>
              <a:spcAft>
                <a:spcPts val="0"/>
              </a:spcAft>
              <a:buNone/>
            </a:pPr>
            <a:endParaRPr sz="1800"/>
          </a:p>
          <a:p>
            <a:pPr marL="0" lvl="0" indent="0" rtl="0">
              <a:spcBef>
                <a:spcPts val="0"/>
              </a:spcBef>
              <a:spcAft>
                <a:spcPts val="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Một số thuộc tính của LinearLayout</a:t>
            </a:r>
            <a:endParaRPr/>
          </a:p>
        </p:txBody>
      </p:sp>
      <p:sp>
        <p:nvSpPr>
          <p:cNvPr id="122" name="Google Shape;122;p21"/>
          <p:cNvSpPr txBox="1"/>
          <p:nvPr/>
        </p:nvSpPr>
        <p:spPr>
          <a:xfrm>
            <a:off x="375775" y="1016400"/>
            <a:ext cx="8016900" cy="3236700"/>
          </a:xfrm>
          <a:prstGeom prst="rect">
            <a:avLst/>
          </a:prstGeom>
          <a:noFill/>
          <a:ln>
            <a:noFill/>
          </a:ln>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sz="1800" dirty="0"/>
              <a:t>Fill Model</a:t>
            </a:r>
            <a:endParaRPr sz="1800" dirty="0"/>
          </a:p>
          <a:p>
            <a:pPr marL="914400" lvl="1" indent="-342900" rtl="0">
              <a:spcBef>
                <a:spcPts val="0"/>
              </a:spcBef>
              <a:spcAft>
                <a:spcPts val="0"/>
              </a:spcAft>
              <a:buSzPts val="1800"/>
              <a:buChar char="○"/>
            </a:pPr>
            <a:r>
              <a:rPr lang="en" sz="1800" dirty="0" err="1"/>
              <a:t>Các</a:t>
            </a:r>
            <a:r>
              <a:rPr lang="en" sz="1800" dirty="0"/>
              <a:t> view </a:t>
            </a:r>
            <a:r>
              <a:rPr lang="en" sz="1800" dirty="0" err="1"/>
              <a:t>trong</a:t>
            </a:r>
            <a:r>
              <a:rPr lang="en" sz="1800" dirty="0"/>
              <a:t> </a:t>
            </a:r>
            <a:r>
              <a:rPr lang="en" sz="1800" dirty="0" err="1"/>
              <a:t>LinearLayout</a:t>
            </a:r>
            <a:r>
              <a:rPr lang="en" sz="1800" dirty="0"/>
              <a:t> </a:t>
            </a:r>
            <a:r>
              <a:rPr lang="en" sz="1800" dirty="0" err="1"/>
              <a:t>đều</a:t>
            </a:r>
            <a:r>
              <a:rPr lang="en" sz="1800" dirty="0"/>
              <a:t> </a:t>
            </a:r>
            <a:r>
              <a:rPr lang="en" sz="1800" dirty="0" err="1"/>
              <a:t>phải</a:t>
            </a:r>
            <a:r>
              <a:rPr lang="en" sz="1800" dirty="0"/>
              <a:t> </a:t>
            </a:r>
            <a:r>
              <a:rPr lang="en" sz="1800" dirty="0" err="1"/>
              <a:t>thiết</a:t>
            </a:r>
            <a:r>
              <a:rPr lang="en" sz="1800" dirty="0"/>
              <a:t> </a:t>
            </a:r>
            <a:r>
              <a:rPr lang="en" sz="1800" dirty="0" err="1"/>
              <a:t>lập</a:t>
            </a:r>
            <a:r>
              <a:rPr lang="en" sz="1800" dirty="0"/>
              <a:t> </a:t>
            </a:r>
            <a:r>
              <a:rPr lang="en" sz="1800" dirty="0" err="1"/>
              <a:t>thuộc</a:t>
            </a:r>
            <a:r>
              <a:rPr lang="en" sz="1800" dirty="0"/>
              <a:t> </a:t>
            </a:r>
            <a:r>
              <a:rPr lang="en" sz="1800" dirty="0" err="1"/>
              <a:t>tính</a:t>
            </a:r>
            <a:r>
              <a:rPr lang="en" sz="1800" dirty="0"/>
              <a:t> </a:t>
            </a:r>
            <a:r>
              <a:rPr lang="en" sz="1800" dirty="0" err="1"/>
              <a:t>kích</a:t>
            </a:r>
            <a:r>
              <a:rPr lang="en" sz="1800" dirty="0"/>
              <a:t> </a:t>
            </a:r>
            <a:r>
              <a:rPr lang="en" sz="1800" dirty="0" err="1"/>
              <a:t>thước</a:t>
            </a:r>
            <a:r>
              <a:rPr lang="en" sz="1800" dirty="0"/>
              <a:t> </a:t>
            </a:r>
            <a:r>
              <a:rPr lang="en" sz="1800" dirty="0" err="1"/>
              <a:t>android:layout_width</a:t>
            </a:r>
            <a:r>
              <a:rPr lang="en" sz="1800" dirty="0"/>
              <a:t> </a:t>
            </a:r>
            <a:r>
              <a:rPr lang="en" sz="1800" dirty="0" err="1"/>
              <a:t>và</a:t>
            </a:r>
            <a:r>
              <a:rPr lang="en" sz="1800" dirty="0"/>
              <a:t> </a:t>
            </a:r>
            <a:r>
              <a:rPr lang="en" sz="1800" dirty="0" err="1"/>
              <a:t>android:layout_height</a:t>
            </a:r>
            <a:endParaRPr sz="1800" dirty="0"/>
          </a:p>
          <a:p>
            <a:pPr marL="914400" lvl="1" indent="-342900" rtl="0">
              <a:spcBef>
                <a:spcPts val="0"/>
              </a:spcBef>
              <a:spcAft>
                <a:spcPts val="0"/>
              </a:spcAft>
              <a:buSzPts val="1800"/>
              <a:buChar char="○"/>
            </a:pPr>
            <a:r>
              <a:rPr lang="en" sz="1800" dirty="0" err="1"/>
              <a:t>Giá</a:t>
            </a:r>
            <a:r>
              <a:rPr lang="en" sz="1800" dirty="0"/>
              <a:t> </a:t>
            </a:r>
            <a:r>
              <a:rPr lang="en" sz="1800" dirty="0" err="1"/>
              <a:t>trị</a:t>
            </a:r>
            <a:r>
              <a:rPr lang="en" sz="1800" dirty="0"/>
              <a:t> </a:t>
            </a:r>
            <a:r>
              <a:rPr lang="en" sz="1800" dirty="0" err="1"/>
              <a:t>kích</a:t>
            </a:r>
            <a:r>
              <a:rPr lang="en" sz="1800" dirty="0"/>
              <a:t> </a:t>
            </a:r>
            <a:r>
              <a:rPr lang="en" sz="1800" dirty="0" err="1"/>
              <a:t>thước</a:t>
            </a:r>
            <a:r>
              <a:rPr lang="en" sz="1800" dirty="0"/>
              <a:t> </a:t>
            </a:r>
            <a:r>
              <a:rPr lang="en" sz="1800" dirty="0" err="1"/>
              <a:t>có</a:t>
            </a:r>
            <a:r>
              <a:rPr lang="en" sz="1800" dirty="0"/>
              <a:t> </a:t>
            </a:r>
            <a:r>
              <a:rPr lang="en" sz="1800" dirty="0" err="1"/>
              <a:t>thể</a:t>
            </a:r>
            <a:r>
              <a:rPr lang="en" sz="1800" dirty="0"/>
              <a:t> </a:t>
            </a:r>
            <a:r>
              <a:rPr lang="en" sz="1800" dirty="0" err="1"/>
              <a:t>là</a:t>
            </a:r>
            <a:r>
              <a:rPr lang="en" sz="1800" dirty="0"/>
              <a:t>:</a:t>
            </a:r>
            <a:endParaRPr sz="1800" dirty="0"/>
          </a:p>
          <a:p>
            <a:pPr marL="1371600" lvl="2" indent="-342900" rtl="0">
              <a:spcBef>
                <a:spcPts val="0"/>
              </a:spcBef>
              <a:spcAft>
                <a:spcPts val="0"/>
              </a:spcAft>
              <a:buSzPts val="1800"/>
              <a:buChar char="■"/>
            </a:pPr>
            <a:r>
              <a:rPr lang="en" sz="1800" dirty="0" err="1"/>
              <a:t>Một</a:t>
            </a:r>
            <a:r>
              <a:rPr lang="en" sz="1800" dirty="0"/>
              <a:t> </a:t>
            </a:r>
            <a:r>
              <a:rPr lang="en" sz="1800" dirty="0" err="1"/>
              <a:t>giá</a:t>
            </a:r>
            <a:r>
              <a:rPr lang="en" sz="1800" dirty="0"/>
              <a:t> </a:t>
            </a:r>
            <a:r>
              <a:rPr lang="en" sz="1800" dirty="0" err="1"/>
              <a:t>trị</a:t>
            </a:r>
            <a:r>
              <a:rPr lang="en" sz="1800" dirty="0"/>
              <a:t> </a:t>
            </a:r>
            <a:r>
              <a:rPr lang="en" sz="1800" dirty="0" err="1"/>
              <a:t>cụ</a:t>
            </a:r>
            <a:r>
              <a:rPr lang="en" sz="1800" dirty="0"/>
              <a:t> </a:t>
            </a:r>
            <a:r>
              <a:rPr lang="en" sz="1800" dirty="0" err="1"/>
              <a:t>thể</a:t>
            </a:r>
            <a:r>
              <a:rPr lang="en" sz="1800" dirty="0"/>
              <a:t> -  </a:t>
            </a:r>
            <a:r>
              <a:rPr lang="en" sz="1800" dirty="0" err="1"/>
              <a:t>như</a:t>
            </a:r>
            <a:r>
              <a:rPr lang="en" sz="1800" dirty="0"/>
              <a:t> 200 dip</a:t>
            </a:r>
            <a:endParaRPr sz="1800" dirty="0"/>
          </a:p>
          <a:p>
            <a:pPr marL="1371600" lvl="2" indent="-342900" rtl="0">
              <a:spcBef>
                <a:spcPts val="0"/>
              </a:spcBef>
              <a:spcAft>
                <a:spcPts val="0"/>
              </a:spcAft>
              <a:buSzPts val="1800"/>
              <a:buChar char="■"/>
            </a:pPr>
            <a:r>
              <a:rPr lang="en" sz="1800" b="1" dirty="0" err="1"/>
              <a:t>wrap_content</a:t>
            </a:r>
            <a:r>
              <a:rPr lang="en" sz="1800" dirty="0"/>
              <a:t> – </a:t>
            </a:r>
            <a:r>
              <a:rPr lang="en" sz="1800" dirty="0" err="1"/>
              <a:t>vừa</a:t>
            </a:r>
            <a:r>
              <a:rPr lang="en" sz="1800" dirty="0"/>
              <a:t> </a:t>
            </a:r>
            <a:r>
              <a:rPr lang="en" sz="1800" dirty="0" err="1"/>
              <a:t>đủ</a:t>
            </a:r>
            <a:r>
              <a:rPr lang="en" sz="1800" dirty="0"/>
              <a:t> </a:t>
            </a:r>
            <a:r>
              <a:rPr lang="en" sz="1800" dirty="0" err="1"/>
              <a:t>nội</a:t>
            </a:r>
            <a:r>
              <a:rPr lang="en" sz="1800" dirty="0"/>
              <a:t> dung </a:t>
            </a:r>
            <a:r>
              <a:rPr lang="en" sz="1800" dirty="0" err="1"/>
              <a:t>bên</a:t>
            </a:r>
            <a:r>
              <a:rPr lang="en" sz="1800" dirty="0"/>
              <a:t> </a:t>
            </a:r>
            <a:r>
              <a:rPr lang="en" sz="1800" dirty="0" err="1"/>
              <a:t>trong</a:t>
            </a:r>
            <a:endParaRPr sz="1800" dirty="0"/>
          </a:p>
          <a:p>
            <a:pPr marL="1371600" lvl="2" indent="-342900" rtl="0">
              <a:spcBef>
                <a:spcPts val="0"/>
              </a:spcBef>
              <a:spcAft>
                <a:spcPts val="0"/>
              </a:spcAft>
              <a:buSzPts val="1800"/>
              <a:buChar char="■"/>
            </a:pPr>
            <a:r>
              <a:rPr lang="en" sz="1800" b="1" dirty="0" err="1"/>
              <a:t>Fill_parent</a:t>
            </a:r>
            <a:r>
              <a:rPr lang="en" sz="1800" dirty="0"/>
              <a:t> </a:t>
            </a:r>
            <a:r>
              <a:rPr lang="en" sz="1800" dirty="0" err="1"/>
              <a:t>hoặc</a:t>
            </a:r>
            <a:r>
              <a:rPr lang="en" sz="1800" dirty="0"/>
              <a:t> </a:t>
            </a:r>
            <a:r>
              <a:rPr lang="en" sz="1800" b="1" dirty="0" err="1"/>
              <a:t>match_parent</a:t>
            </a:r>
            <a:r>
              <a:rPr lang="en" sz="1800" dirty="0"/>
              <a:t> – </a:t>
            </a:r>
            <a:r>
              <a:rPr lang="en" sz="1800" dirty="0" err="1"/>
              <a:t>bằng</a:t>
            </a:r>
            <a:r>
              <a:rPr lang="en" sz="1800" dirty="0"/>
              <a:t> </a:t>
            </a:r>
            <a:r>
              <a:rPr lang="en" sz="1800" dirty="0" err="1"/>
              <a:t>độ</a:t>
            </a:r>
            <a:r>
              <a:rPr lang="en" sz="1800" dirty="0"/>
              <a:t> </a:t>
            </a:r>
            <a:r>
              <a:rPr lang="en" sz="1800" dirty="0" err="1"/>
              <a:t>lớn</a:t>
            </a:r>
            <a:r>
              <a:rPr lang="en" sz="1800" dirty="0"/>
              <a:t> </a:t>
            </a:r>
            <a:r>
              <a:rPr lang="en" sz="1800" dirty="0" err="1"/>
              <a:t>của</a:t>
            </a:r>
            <a:r>
              <a:rPr lang="en" sz="1800" dirty="0"/>
              <a:t> </a:t>
            </a:r>
            <a:r>
              <a:rPr lang="en" sz="1800" dirty="0" err="1"/>
              <a:t>đối</a:t>
            </a:r>
            <a:r>
              <a:rPr lang="en" sz="1800" dirty="0"/>
              <a:t> </a:t>
            </a:r>
            <a:r>
              <a:rPr lang="en" sz="1800" dirty="0" err="1"/>
              <a:t>tượng</a:t>
            </a:r>
            <a:r>
              <a:rPr lang="en" sz="1800" dirty="0"/>
              <a:t> cha </a:t>
            </a:r>
            <a:r>
              <a:rPr lang="en" sz="1800" dirty="0" err="1"/>
              <a:t>chứa</a:t>
            </a:r>
            <a:r>
              <a:rPr lang="en" sz="1800" dirty="0"/>
              <a:t> </a:t>
            </a:r>
            <a:r>
              <a:rPr lang="en" sz="1800" dirty="0" err="1"/>
              <a:t>chúng</a:t>
            </a:r>
            <a:endParaRPr sz="1800" dirty="0"/>
          </a:p>
          <a:p>
            <a:pPr marL="0" lvl="0" indent="0">
              <a:spcBef>
                <a:spcPts val="0"/>
              </a:spcBef>
              <a:spcAft>
                <a:spcPts val="0"/>
              </a:spcAft>
              <a:buNone/>
            </a:pPr>
            <a:endParaRPr sz="1800" dirty="0"/>
          </a:p>
          <a:p>
            <a:pPr marL="0" lvl="0" indent="0" rtl="0">
              <a:spcBef>
                <a:spcPts val="0"/>
              </a:spcBef>
              <a:spcAft>
                <a:spcPts val="0"/>
              </a:spcAft>
              <a:buNone/>
            </a:pP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Một số thuộc tính của LinearLayout</a:t>
            </a:r>
            <a:endParaRPr/>
          </a:p>
        </p:txBody>
      </p:sp>
      <p:sp>
        <p:nvSpPr>
          <p:cNvPr id="128" name="Google Shape;128;p22"/>
          <p:cNvSpPr txBox="1"/>
          <p:nvPr/>
        </p:nvSpPr>
        <p:spPr>
          <a:xfrm>
            <a:off x="375775" y="1016400"/>
            <a:ext cx="8016900" cy="1858800"/>
          </a:xfrm>
          <a:prstGeom prst="rect">
            <a:avLst/>
          </a:prstGeom>
          <a:noFill/>
          <a:ln>
            <a:noFill/>
          </a:ln>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sz="1800"/>
              <a:t>Weight</a:t>
            </a:r>
            <a:endParaRPr sz="1800"/>
          </a:p>
          <a:p>
            <a:pPr marL="914400" lvl="1" indent="-342900" rtl="0">
              <a:spcBef>
                <a:spcPts val="0"/>
              </a:spcBef>
              <a:spcAft>
                <a:spcPts val="0"/>
              </a:spcAft>
              <a:buSzPts val="1800"/>
              <a:buChar char="○"/>
            </a:pPr>
            <a:r>
              <a:rPr lang="en" sz="1800" b="1"/>
              <a:t>android:layout_weight</a:t>
            </a:r>
            <a:r>
              <a:rPr lang="en" sz="1800"/>
              <a:t> – trọng số để xác định tỉ lệ tương ứng phần không gian còn trống dành cho đối tượng (view)</a:t>
            </a:r>
            <a:endParaRPr sz="1800"/>
          </a:p>
          <a:p>
            <a:pPr marL="914400" lvl="1" indent="-342900" rtl="0">
              <a:spcBef>
                <a:spcPts val="0"/>
              </a:spcBef>
              <a:spcAft>
                <a:spcPts val="0"/>
              </a:spcAft>
              <a:buSzPts val="1800"/>
              <a:buChar char="○"/>
            </a:pPr>
            <a:r>
              <a:rPr lang="en" sz="1800"/>
              <a:t>Giá trị có thể là 1,2,3,.. Mặc định là 0</a:t>
            </a:r>
            <a:endParaRPr sz="1800"/>
          </a:p>
          <a:p>
            <a:pPr marL="0" lvl="0" indent="0">
              <a:spcBef>
                <a:spcPts val="0"/>
              </a:spcBef>
              <a:spcAft>
                <a:spcPts val="0"/>
              </a:spcAft>
              <a:buNone/>
            </a:pPr>
            <a:endParaRPr sz="1800"/>
          </a:p>
          <a:p>
            <a:pPr marL="0" lvl="0" indent="0" rtl="0">
              <a:spcBef>
                <a:spcPts val="0"/>
              </a:spcBef>
              <a:spcAft>
                <a:spcPts val="0"/>
              </a:spcAft>
              <a:buNone/>
            </a:pPr>
            <a:endParaRPr sz="1800"/>
          </a:p>
        </p:txBody>
      </p:sp>
      <p:pic>
        <p:nvPicPr>
          <p:cNvPr id="1026" name="Picture 2">
            <a:extLst>
              <a:ext uri="{FF2B5EF4-FFF2-40B4-BE49-F238E27FC236}">
                <a16:creationId xmlns:a16="http://schemas.microsoft.com/office/drawing/2014/main" id="{9C941CD8-2FDD-AC00-043F-B5FE873A1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136" y="2571750"/>
            <a:ext cx="4801888" cy="2080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Một số thuộc tính của LinearLayout</a:t>
            </a:r>
            <a:endParaRPr/>
          </a:p>
        </p:txBody>
      </p:sp>
      <p:sp>
        <p:nvSpPr>
          <p:cNvPr id="134" name="Google Shape;134;p23"/>
          <p:cNvSpPr txBox="1"/>
          <p:nvPr/>
        </p:nvSpPr>
        <p:spPr>
          <a:xfrm>
            <a:off x="278425" y="962725"/>
            <a:ext cx="5608800" cy="3936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b="1">
                <a:solidFill>
                  <a:schemeClr val="accent2"/>
                </a:solidFill>
                <a:latin typeface="Courier New"/>
                <a:ea typeface="Courier New"/>
                <a:cs typeface="Courier New"/>
                <a:sym typeface="Courier New"/>
              </a:rPr>
              <a:t>&lt;?</a:t>
            </a:r>
            <a:r>
              <a:rPr lang="en" sz="1000" b="1">
                <a:solidFill>
                  <a:srgbClr val="0000FF"/>
                </a:solidFill>
                <a:latin typeface="Courier New"/>
                <a:ea typeface="Courier New"/>
                <a:cs typeface="Courier New"/>
                <a:sym typeface="Courier New"/>
              </a:rPr>
              <a:t>xml version</a:t>
            </a:r>
            <a:r>
              <a:rPr lang="en" sz="1000" b="1">
                <a:solidFill>
                  <a:schemeClr val="accent2"/>
                </a:solidFill>
                <a:latin typeface="Courier New"/>
                <a:ea typeface="Courier New"/>
                <a:cs typeface="Courier New"/>
                <a:sym typeface="Courier New"/>
              </a:rPr>
              <a:t>="1.0" </a:t>
            </a:r>
            <a:r>
              <a:rPr lang="en" sz="1000" b="1">
                <a:solidFill>
                  <a:srgbClr val="0000FF"/>
                </a:solidFill>
                <a:latin typeface="Courier New"/>
                <a:ea typeface="Courier New"/>
                <a:cs typeface="Courier New"/>
                <a:sym typeface="Courier New"/>
              </a:rPr>
              <a:t>encoding</a:t>
            </a:r>
            <a:r>
              <a:rPr lang="en" sz="1000" b="1">
                <a:solidFill>
                  <a:schemeClr val="accent2"/>
                </a:solidFill>
                <a:latin typeface="Courier New"/>
                <a:ea typeface="Courier New"/>
                <a:cs typeface="Courier New"/>
                <a:sym typeface="Courier New"/>
              </a:rPr>
              <a:t>="utf-8"?&gt;</a:t>
            </a:r>
            <a:br>
              <a:rPr lang="en" sz="1000" b="1">
                <a:solidFill>
                  <a:schemeClr val="accent2"/>
                </a:solidFill>
                <a:latin typeface="Courier New"/>
                <a:ea typeface="Courier New"/>
                <a:cs typeface="Courier New"/>
                <a:sym typeface="Courier New"/>
              </a:rPr>
            </a:br>
            <a:r>
              <a:rPr lang="en" sz="1000" b="1">
                <a:solidFill>
                  <a:srgbClr val="9900FF"/>
                </a:solidFill>
                <a:latin typeface="Courier New"/>
                <a:ea typeface="Courier New"/>
                <a:cs typeface="Courier New"/>
                <a:sym typeface="Courier New"/>
              </a:rPr>
              <a:t>&lt;LinearLayout </a:t>
            </a:r>
            <a:r>
              <a:rPr lang="en" sz="1000" b="1">
                <a:solidFill>
                  <a:srgbClr val="0000FF"/>
                </a:solidFill>
                <a:latin typeface="Courier New"/>
                <a:ea typeface="Courier New"/>
                <a:cs typeface="Courier New"/>
                <a:sym typeface="Courier New"/>
              </a:rPr>
              <a:t>xmlns:android</a:t>
            </a:r>
            <a:r>
              <a:rPr lang="en" sz="1000" b="1">
                <a:solidFill>
                  <a:schemeClr val="accent2"/>
                </a:solidFill>
                <a:latin typeface="Courier New"/>
                <a:ea typeface="Courier New"/>
                <a:cs typeface="Courier New"/>
                <a:sym typeface="Courier New"/>
              </a:rPr>
              <a:t>="http://schemas.android.com/apk/res/android"</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xmlns:tools</a:t>
            </a:r>
            <a:r>
              <a:rPr lang="en" sz="1000" b="1">
                <a:solidFill>
                  <a:schemeClr val="accent2"/>
                </a:solidFill>
                <a:latin typeface="Courier New"/>
                <a:ea typeface="Courier New"/>
                <a:cs typeface="Courier New"/>
                <a:sym typeface="Courier New"/>
              </a:rPr>
              <a:t>="http://schemas.android.com/tools"</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android:layout_width</a:t>
            </a:r>
            <a:r>
              <a:rPr lang="en" sz="1000" b="1">
                <a:solidFill>
                  <a:schemeClr val="accent2"/>
                </a:solidFill>
                <a:latin typeface="Courier New"/>
                <a:ea typeface="Courier New"/>
                <a:cs typeface="Courier New"/>
                <a:sym typeface="Courier New"/>
              </a:rPr>
              <a:t>="match_parent"</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android:layout_height</a:t>
            </a:r>
            <a:r>
              <a:rPr lang="en" sz="1000" b="1">
                <a:solidFill>
                  <a:schemeClr val="accent2"/>
                </a:solidFill>
                <a:latin typeface="Courier New"/>
                <a:ea typeface="Courier New"/>
                <a:cs typeface="Courier New"/>
                <a:sym typeface="Courier New"/>
              </a:rPr>
              <a:t>="match_parent"</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android:orientation</a:t>
            </a:r>
            <a:r>
              <a:rPr lang="en" sz="1000" b="1">
                <a:solidFill>
                  <a:schemeClr val="accent2"/>
                </a:solidFill>
                <a:latin typeface="Courier New"/>
                <a:ea typeface="Courier New"/>
                <a:cs typeface="Courier New"/>
                <a:sym typeface="Courier New"/>
              </a:rPr>
              <a:t>="vertical"&gt;</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9900FF"/>
                </a:solidFill>
                <a:latin typeface="Courier New"/>
                <a:ea typeface="Courier New"/>
                <a:cs typeface="Courier New"/>
                <a:sym typeface="Courier New"/>
              </a:rPr>
              <a:t> &lt;Button</a:t>
            </a:r>
            <a:br>
              <a:rPr lang="en" sz="1000" b="1">
                <a:solidFill>
                  <a:srgbClr val="9900FF"/>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android:id</a:t>
            </a:r>
            <a:r>
              <a:rPr lang="en" sz="1000" b="1">
                <a:solidFill>
                  <a:schemeClr val="accent2"/>
                </a:solidFill>
                <a:latin typeface="Courier New"/>
                <a:ea typeface="Courier New"/>
                <a:cs typeface="Courier New"/>
                <a:sym typeface="Courier New"/>
              </a:rPr>
              <a:t>="@+id/btn1"</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 android:layout_width</a:t>
            </a:r>
            <a:r>
              <a:rPr lang="en" sz="1000" b="1">
                <a:solidFill>
                  <a:schemeClr val="accent2"/>
                </a:solidFill>
                <a:latin typeface="Courier New"/>
                <a:ea typeface="Courier New"/>
                <a:cs typeface="Courier New"/>
                <a:sym typeface="Courier New"/>
              </a:rPr>
              <a:t>="fill_parent"</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android:layout_height</a:t>
            </a:r>
            <a:r>
              <a:rPr lang="en" sz="1000" b="1">
                <a:solidFill>
                  <a:schemeClr val="accent2"/>
                </a:solidFill>
                <a:latin typeface="Courier New"/>
                <a:ea typeface="Courier New"/>
                <a:cs typeface="Courier New"/>
                <a:sym typeface="Courier New"/>
              </a:rPr>
              <a:t>="wrap_content"</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android:layout_weight</a:t>
            </a:r>
            <a:r>
              <a:rPr lang="en" sz="1000" b="1">
                <a:solidFill>
                  <a:schemeClr val="accent2"/>
                </a:solidFill>
                <a:latin typeface="Courier New"/>
                <a:ea typeface="Courier New"/>
                <a:cs typeface="Courier New"/>
                <a:sym typeface="Courier New"/>
              </a:rPr>
              <a:t>="1"</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android:text</a:t>
            </a:r>
            <a:r>
              <a:rPr lang="en" sz="1000" b="1">
                <a:solidFill>
                  <a:schemeClr val="accent2"/>
                </a:solidFill>
                <a:latin typeface="Courier New"/>
                <a:ea typeface="Courier New"/>
                <a:cs typeface="Courier New"/>
                <a:sym typeface="Courier New"/>
              </a:rPr>
              <a:t>="Button 1" /&gt;</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9900FF"/>
                </a:solidFill>
                <a:latin typeface="Courier New"/>
                <a:ea typeface="Courier New"/>
                <a:cs typeface="Courier New"/>
                <a:sym typeface="Courier New"/>
              </a:rPr>
              <a:t>&lt;Button</a:t>
            </a:r>
            <a:br>
              <a:rPr lang="en" sz="1000" b="1">
                <a:solidFill>
                  <a:srgbClr val="9900FF"/>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 android:id</a:t>
            </a:r>
            <a:r>
              <a:rPr lang="en" sz="1000" b="1">
                <a:solidFill>
                  <a:schemeClr val="accent2"/>
                </a:solidFill>
                <a:latin typeface="Courier New"/>
                <a:ea typeface="Courier New"/>
                <a:cs typeface="Courier New"/>
                <a:sym typeface="Courier New"/>
              </a:rPr>
              <a:t>="@+id/btn2"</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android:layout_width</a:t>
            </a:r>
            <a:r>
              <a:rPr lang="en" sz="1000" b="1">
                <a:solidFill>
                  <a:schemeClr val="accent2"/>
                </a:solidFill>
                <a:latin typeface="Courier New"/>
                <a:ea typeface="Courier New"/>
                <a:cs typeface="Courier New"/>
                <a:sym typeface="Courier New"/>
              </a:rPr>
              <a:t>="wrap_content"</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android:layout_height</a:t>
            </a:r>
            <a:r>
              <a:rPr lang="en" sz="1000" b="1">
                <a:solidFill>
                  <a:schemeClr val="accent2"/>
                </a:solidFill>
                <a:latin typeface="Courier New"/>
                <a:ea typeface="Courier New"/>
                <a:cs typeface="Courier New"/>
                <a:sym typeface="Courier New"/>
              </a:rPr>
              <a:t>="wrap_content"</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android:layout_weight</a:t>
            </a:r>
            <a:r>
              <a:rPr lang="en" sz="1000" b="1">
                <a:solidFill>
                  <a:schemeClr val="accent2"/>
                </a:solidFill>
                <a:latin typeface="Courier New"/>
                <a:ea typeface="Courier New"/>
                <a:cs typeface="Courier New"/>
                <a:sym typeface="Courier New"/>
              </a:rPr>
              <a:t>="2"</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android:text</a:t>
            </a:r>
            <a:r>
              <a:rPr lang="en" sz="1000" b="1">
                <a:solidFill>
                  <a:schemeClr val="accent2"/>
                </a:solidFill>
                <a:latin typeface="Courier New"/>
                <a:ea typeface="Courier New"/>
                <a:cs typeface="Courier New"/>
                <a:sym typeface="Courier New"/>
              </a:rPr>
              <a:t>="Button 2" /&gt;</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9900FF"/>
                </a:solidFill>
                <a:latin typeface="Courier New"/>
                <a:ea typeface="Courier New"/>
                <a:cs typeface="Courier New"/>
                <a:sym typeface="Courier New"/>
              </a:rPr>
              <a:t>&lt;Button</a:t>
            </a:r>
            <a:br>
              <a:rPr lang="en" sz="1000" b="1">
                <a:solidFill>
                  <a:srgbClr val="9900FF"/>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android:id</a:t>
            </a:r>
            <a:r>
              <a:rPr lang="en" sz="1000" b="1">
                <a:solidFill>
                  <a:schemeClr val="accent2"/>
                </a:solidFill>
                <a:latin typeface="Courier New"/>
                <a:ea typeface="Courier New"/>
                <a:cs typeface="Courier New"/>
                <a:sym typeface="Courier New"/>
              </a:rPr>
              <a:t>="@+id/btn3"</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android:layout_width</a:t>
            </a:r>
            <a:r>
              <a:rPr lang="en" sz="1000" b="1">
                <a:solidFill>
                  <a:schemeClr val="accent2"/>
                </a:solidFill>
                <a:latin typeface="Courier New"/>
                <a:ea typeface="Courier New"/>
                <a:cs typeface="Courier New"/>
                <a:sym typeface="Courier New"/>
              </a:rPr>
              <a:t>="wrap_content"</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android:layout_height</a:t>
            </a:r>
            <a:r>
              <a:rPr lang="en" sz="1000" b="1">
                <a:solidFill>
                  <a:schemeClr val="accent2"/>
                </a:solidFill>
                <a:latin typeface="Courier New"/>
                <a:ea typeface="Courier New"/>
                <a:cs typeface="Courier New"/>
                <a:sym typeface="Courier New"/>
              </a:rPr>
              <a:t>="wrap_content"</a:t>
            </a:r>
            <a:br>
              <a:rPr lang="en" sz="1000" b="1">
                <a:solidFill>
                  <a:schemeClr val="accent2"/>
                </a:solidFill>
                <a:latin typeface="Courier New"/>
                <a:ea typeface="Courier New"/>
                <a:cs typeface="Courier New"/>
                <a:sym typeface="Courier New"/>
              </a:rPr>
            </a:br>
            <a:r>
              <a:rPr lang="en" sz="1000" b="1">
                <a:solidFill>
                  <a:schemeClr val="accent2"/>
                </a:solidFill>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android:text</a:t>
            </a:r>
            <a:r>
              <a:rPr lang="en" sz="1000" b="1">
                <a:solidFill>
                  <a:schemeClr val="accent2"/>
                </a:solidFill>
                <a:latin typeface="Courier New"/>
                <a:ea typeface="Courier New"/>
                <a:cs typeface="Courier New"/>
                <a:sym typeface="Courier New"/>
              </a:rPr>
              <a:t>="Button 3" /&gt;</a:t>
            </a:r>
            <a:br>
              <a:rPr lang="en" sz="1000" b="1">
                <a:solidFill>
                  <a:schemeClr val="accent2"/>
                </a:solidFill>
                <a:latin typeface="Courier New"/>
                <a:ea typeface="Courier New"/>
                <a:cs typeface="Courier New"/>
                <a:sym typeface="Courier New"/>
              </a:rPr>
            </a:br>
            <a:r>
              <a:rPr lang="en" sz="1000" b="1">
                <a:solidFill>
                  <a:srgbClr val="9900FF"/>
                </a:solidFill>
                <a:latin typeface="Courier New"/>
                <a:ea typeface="Courier New"/>
                <a:cs typeface="Courier New"/>
                <a:sym typeface="Courier New"/>
              </a:rPr>
              <a:t>&lt;/LinearLayout&gt;</a:t>
            </a:r>
            <a:endParaRPr sz="1000" b="1">
              <a:solidFill>
                <a:srgbClr val="9900FF"/>
              </a:solidFill>
              <a:latin typeface="Courier New"/>
              <a:ea typeface="Courier New"/>
              <a:cs typeface="Courier New"/>
              <a:sym typeface="Courier New"/>
            </a:endParaRPr>
          </a:p>
          <a:p>
            <a:pPr marL="0" lvl="0" indent="0" rtl="0">
              <a:spcBef>
                <a:spcPts val="0"/>
              </a:spcBef>
              <a:spcAft>
                <a:spcPts val="0"/>
              </a:spcAft>
              <a:buNone/>
            </a:pPr>
            <a:endParaRPr sz="1000" b="1">
              <a:solidFill>
                <a:schemeClr val="accent2"/>
              </a:solidFill>
              <a:latin typeface="Courier New"/>
              <a:ea typeface="Courier New"/>
              <a:cs typeface="Courier New"/>
              <a:sym typeface="Courier New"/>
            </a:endParaRPr>
          </a:p>
          <a:p>
            <a:pPr marL="0" lvl="0" indent="0" rtl="0">
              <a:spcBef>
                <a:spcPts val="0"/>
              </a:spcBef>
              <a:spcAft>
                <a:spcPts val="0"/>
              </a:spcAft>
              <a:buNone/>
            </a:pPr>
            <a:endParaRPr sz="1000" b="1">
              <a:solidFill>
                <a:schemeClr val="accent2"/>
              </a:solidFill>
              <a:latin typeface="Courier New"/>
              <a:ea typeface="Courier New"/>
              <a:cs typeface="Courier New"/>
              <a:sym typeface="Courier New"/>
            </a:endParaRPr>
          </a:p>
        </p:txBody>
      </p:sp>
      <p:pic>
        <p:nvPicPr>
          <p:cNvPr id="135" name="Google Shape;135;p23"/>
          <p:cNvPicPr preferRelativeResize="0"/>
          <p:nvPr/>
        </p:nvPicPr>
        <p:blipFill>
          <a:blip r:embed="rId3">
            <a:alphaModFix/>
          </a:blip>
          <a:stretch>
            <a:fillRect/>
          </a:stretch>
        </p:blipFill>
        <p:spPr>
          <a:xfrm>
            <a:off x="5956125" y="962725"/>
            <a:ext cx="2000250" cy="3562350"/>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2889</Words>
  <Application>Microsoft Macintosh PowerPoint</Application>
  <PresentationFormat>On-screen Show (16:9)</PresentationFormat>
  <Paragraphs>170</Paragraphs>
  <Slides>36</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Courier New</vt:lpstr>
      <vt:lpstr>system-ui</vt:lpstr>
      <vt:lpstr>Roboto</vt:lpstr>
      <vt:lpstr>Arial</vt:lpstr>
      <vt:lpstr>Material</vt:lpstr>
      <vt:lpstr>Android Views &amp; Layouts</vt:lpstr>
      <vt:lpstr>Mục lục</vt:lpstr>
      <vt:lpstr>Android Layouts/ViewGroup</vt:lpstr>
      <vt:lpstr>Android Layouts/Viewgroup</vt:lpstr>
      <vt:lpstr>LinearLayouts</vt:lpstr>
      <vt:lpstr>Một số thuộc tính của LinearLayout</vt:lpstr>
      <vt:lpstr>Một số thuộc tính của LinearLayout</vt:lpstr>
      <vt:lpstr>Một số thuộc tính của LinearLayout</vt:lpstr>
      <vt:lpstr>Một số thuộc tính của LinearLayout</vt:lpstr>
      <vt:lpstr>Một số thuộc tính của LinearLayout</vt:lpstr>
      <vt:lpstr>Một số thuộc tính của LinearLayout</vt:lpstr>
      <vt:lpstr>Một số thuộc tính của LinearLayout</vt:lpstr>
      <vt:lpstr>Một số thuộc tính của LinearLayout</vt:lpstr>
      <vt:lpstr>Padding</vt:lpstr>
      <vt:lpstr>Padding</vt:lpstr>
      <vt:lpstr>Margins</vt:lpstr>
      <vt:lpstr>Mục lục</vt:lpstr>
      <vt:lpstr>RelativeLayouts</vt:lpstr>
      <vt:lpstr>RelativeLayouts</vt:lpstr>
      <vt:lpstr>RelativeLayouts</vt:lpstr>
      <vt:lpstr>RelativeLayouts</vt:lpstr>
      <vt:lpstr>Mục lục</vt:lpstr>
      <vt:lpstr>AbsoluteLayouts</vt:lpstr>
      <vt:lpstr>Hãy tạo giao diện Activity như sau:</vt:lpstr>
      <vt:lpstr>Dùng LinearLayout</vt:lpstr>
      <vt:lpstr>Dùng RelativeLayout</vt:lpstr>
      <vt:lpstr>Hãy tạo giao diện Activity như sau:</vt:lpstr>
      <vt:lpstr>Mục lục</vt:lpstr>
      <vt:lpstr>TableLayout</vt:lpstr>
      <vt:lpstr>TableLayout - android:stretchColumns</vt:lpstr>
      <vt:lpstr>TableLayout - android:shrinkColumns</vt:lpstr>
      <vt:lpstr>View - android:layout_span</vt:lpstr>
      <vt:lpstr>Mục lục</vt:lpstr>
      <vt:lpstr>ConstraintLayout</vt:lpstr>
      <vt:lpstr>View Margin – layout_width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Views &amp; Layouts</dc:title>
  <cp:lastModifiedBy>Trinh Le Khanh</cp:lastModifiedBy>
  <cp:revision>4</cp:revision>
  <dcterms:modified xsi:type="dcterms:W3CDTF">2023-07-04T23:43:10Z</dcterms:modified>
</cp:coreProperties>
</file>