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  <p:sldId id="257" r:id="rId8"/>
    <p:sldId id="258" r:id="rId9"/>
    <p:sldId id="259" r:id="rId10"/>
    <p:sldId id="260" r:id="rId11"/>
    <p:sldId id="261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77"/>
  </p:normalViewPr>
  <p:slideViewPr>
    <p:cSldViewPr snapToGrid="0" snapToObjects="1">
      <p:cViewPr varScale="1">
        <p:scale>
          <a:sx n="118" d="100"/>
          <a:sy n="118" d="100"/>
        </p:scale>
        <p:origin x="904" y="20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D78BF-0394-D549-A535-A40133B5DC51}" type="datetimeFigureOut">
              <a:rPr lang="en-US" smtClean="0"/>
              <a:t>2/28/22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FCC19-E3A1-4B4F-9AAC-715A6622D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406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33D12-CE5E-6B41-8E9D-91EDFBAFC85F}" type="datetime1">
              <a:rPr lang="en-GB" smtClean="0"/>
              <a:t>28/02/2022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04EF-A919-EC45-85DB-57CE605E88BB}" type="datetime1">
              <a:rPr lang="en-GB" smtClean="0"/>
              <a:t>28/02/2022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C58A9-E6BC-7F41-94AC-B8DAC026E873}" type="datetime1">
              <a:rPr lang="en-GB" smtClean="0"/>
              <a:t>28/02/2022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181542"/>
          </a:xfrm>
        </p:spPr>
        <p:txBody>
          <a:bodyPr anchor="b"/>
          <a:lstStyle>
            <a:lvl1pPr>
              <a:defRPr sz="60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73D1F-7830-B741-BC96-A837CBC9E079}" type="datetime1">
              <a:rPr lang="en-GB" smtClean="0"/>
              <a:t>28/02/2022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87325" indent="-187325">
              <a:tabLst/>
              <a:defRPr/>
            </a:lvl1pPr>
            <a:lvl2pPr marL="536575" indent="-176213">
              <a:tabLst/>
              <a:defRPr/>
            </a:lvl2pPr>
            <a:lvl3pPr marL="889000" indent="-169863">
              <a:tabLst/>
              <a:defRPr/>
            </a:lvl3pPr>
            <a:lvl4pPr marL="1255713" indent="-182563">
              <a:tabLst/>
              <a:defRPr/>
            </a:lvl4pPr>
            <a:lvl5pPr marL="1600200" indent="-174625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C13FA-6531-0245-A446-9EAD81E0D53B}" type="datetime1">
              <a:rPr lang="en-GB" smtClean="0"/>
              <a:t>28/02/2022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6DD8A-E471-384F-883D-F219A186BE0F}" type="datetime1">
              <a:rPr lang="en-GB" smtClean="0"/>
              <a:t>28/02/2022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C274D-85F4-2344-8F58-DEA89BF0D7C7}" type="datetime1">
              <a:rPr lang="en-GB" smtClean="0"/>
              <a:t>28/02/2022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6350E-419E-7C4C-BD45-32442656A010}" type="datetime1">
              <a:rPr lang="en-GB" smtClean="0"/>
              <a:t>28/02/2022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231B4-F3B9-2E43-AEE7-50097B5E42D8}" type="datetime1">
              <a:rPr lang="en-GB" smtClean="0"/>
              <a:t>28/02/2022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06DA0-7E1E-D24A-B31F-F1C778CBD10F}" type="datetime1">
              <a:rPr lang="en-GB" smtClean="0"/>
              <a:t>28/02/2022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9E593-3AEE-9148-B659-A83BC92509F8}" type="datetime1">
              <a:rPr lang="en-GB" smtClean="0"/>
              <a:t>28/02/2022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538D9-71E6-DF45-AEE6-3D5D1058FDA2}" type="datetime1">
              <a:rPr lang="en-GB" smtClean="0"/>
              <a:t>28/02/2022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9F652B3-5D2C-0040-B40A-524F653AA2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308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5" r:id="rId2"/>
    <p:sldLayoutId id="2147483674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10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70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30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notesSlide" Target="../notesSlides/notesSlide5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5992BF2-46A2-1C46-85E4-A27A85560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" y="182880"/>
            <a:ext cx="11826240" cy="762000"/>
          </a:xfrm>
        </p:spPr>
        <p:txBody>
          <a:bodyPr anchor="t"/>
          <a:lstStyle/>
          <a:p>
            <a:pPr algn="l">
              <a:spcAft>
                <a:spcPts val="0"/>
              </a:spcAft>
              <a:defRPr sz="3000"/>
            </a:pPr>
            <a:r>
              <a:t>md2pptx Markdown To Powerpoint Converter 5.1+ 23 September, 2024</a:t>
            </a:r>
            <a:endParaRPr lang="en-GB"/>
          </a:p>
          <a:p>
            <a:pPr algn="l">
              <a:spcBef>
                <a:spcPts val="0"/>
              </a:spcBef>
              <a:defRPr sz="3000"/>
            </a:pPr>
            <a:r>
              <a:t>Presentation built: 14:40 on 13 November, 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56C224-A300-9F4C-8BF6-F1D559088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82880" y="1219200"/>
          <a:ext cx="11826240" cy="20574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913120"/>
                <a:gridCol w="5913120"/>
              </a:tblGrid>
              <a:tr h="228600"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template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Martin Template.pptx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cardlayout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horizontal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baseTextSize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20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CardPercent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50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CardTitleSize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25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CardColour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#D2E2FA, #F0F0F0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CardTitlePosition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inside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cardshadow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yes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cardshape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rounded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000"/>
            </a:pPr>
            <a:r>
              <a:t>幂律——复杂网络的分布规律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800"/>
            </a:pPr>
            <a:r>
              <a:t>《链接》第六链导读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7" name="Rounded Rectangle 6"/>
          <p:cNvSpPr/>
          <p:nvPr/>
        </p:nvSpPr>
        <p:spPr>
          <a:xfrm>
            <a:off x="9224010" y="838200"/>
            <a:ext cx="2785110" cy="5654040"/>
          </a:xfrm>
          <a:prstGeom prst="roundRect">
            <a:avLst>
              <a:gd name="adj" fmla="val 4166"/>
            </a:avLst>
          </a:prstGeom>
          <a:solidFill>
            <a:srgbClr val="F0F0F0"/>
          </a:solidFill>
          <a:ln>
            <a:noFill/>
          </a:ln>
          <a:effectLst>
            <a:outerShdw algn="tl" blurRad="50800" dir="2700000" dist="9525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ounded Rectangle 5"/>
          <p:cNvSpPr/>
          <p:nvPr/>
        </p:nvSpPr>
        <p:spPr>
          <a:xfrm>
            <a:off x="6210300" y="838200"/>
            <a:ext cx="2785110" cy="5654040"/>
          </a:xfrm>
          <a:prstGeom prst="roundRect">
            <a:avLst>
              <a:gd name="adj" fmla="val 4166"/>
            </a:avLst>
          </a:prstGeom>
          <a:solidFill>
            <a:srgbClr val="D2E2FA"/>
          </a:solidFill>
          <a:ln>
            <a:noFill/>
          </a:ln>
          <a:effectLst>
            <a:outerShdw algn="tl" blurRad="50800" dir="2700000" dist="9525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ounded Rectangle 4"/>
          <p:cNvSpPr/>
          <p:nvPr/>
        </p:nvSpPr>
        <p:spPr>
          <a:xfrm>
            <a:off x="3196590" y="838200"/>
            <a:ext cx="2785110" cy="5654040"/>
          </a:xfrm>
          <a:prstGeom prst="roundRect">
            <a:avLst>
              <a:gd name="adj" fmla="val 4166"/>
            </a:avLst>
          </a:prstGeom>
          <a:solidFill>
            <a:srgbClr val="F0F0F0"/>
          </a:solidFill>
          <a:ln>
            <a:noFill/>
          </a:ln>
          <a:effectLst>
            <a:outerShdw algn="tl" blurRad="50800" dir="2700000" dist="9525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ounded Rectangle 3"/>
          <p:cNvSpPr/>
          <p:nvPr/>
        </p:nvSpPr>
        <p:spPr>
          <a:xfrm>
            <a:off x="182880" y="838200"/>
            <a:ext cx="2785110" cy="5654040"/>
          </a:xfrm>
          <a:prstGeom prst="roundRect">
            <a:avLst>
              <a:gd name="adj" fmla="val 4166"/>
            </a:avLst>
          </a:prstGeom>
          <a:solidFill>
            <a:srgbClr val="D2E2FA"/>
          </a:solidFill>
          <a:ln>
            <a:noFill/>
          </a:ln>
          <a:effectLst>
            <a:outerShdw algn="tl" blurRad="50800" dir="2700000" dist="9525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1826240" cy="381000"/>
          </a:xfrm>
        </p:spPr>
        <p:txBody>
          <a:bodyPr anchor="t"/>
          <a:lstStyle/>
          <a:p>
            <a:pPr algn="l">
              <a:spcAft>
                <a:spcPts val="0"/>
              </a:spcAft>
              <a:defRPr sz="3000"/>
            </a:pPr>
            <a:r>
              <a:t>课程目标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1247140"/>
            <a:ext cx="2785110" cy="5245100"/>
          </a:xfrm>
          <a:noFill/>
        </p:spPr>
        <p:txBody>
          <a:bodyPr>
            <a:normAutofit/>
          </a:bodyPr>
          <a:lstStyle/>
          <a:p>
            <a:pPr>
              <a:defRPr sz="2000"/>
            </a:pPr>
            <a:r>
              <a:t>理解《链接》的整体框架与思想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838200"/>
            <a:ext cx="2785110" cy="408940"/>
          </a:xfrm>
        </p:spPr>
        <p:txBody>
          <a:bodyPr anchor="t"/>
          <a:lstStyle/>
          <a:p>
            <a:pPr algn="ctr">
              <a:spcAft>
                <a:spcPts val="0"/>
              </a:spcAft>
              <a:defRPr sz="2500"/>
            </a:pPr>
            <a:r>
              <a:t>Target 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6590" y="838200"/>
            <a:ext cx="2785110" cy="408940"/>
          </a:xfrm>
        </p:spPr>
        <p:txBody>
          <a:bodyPr anchor="t"/>
          <a:lstStyle/>
          <a:p>
            <a:pPr algn="ctr">
              <a:spcAft>
                <a:spcPts val="0"/>
              </a:spcAft>
              <a:defRPr sz="2500"/>
            </a:pPr>
            <a:r>
              <a:t>Target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6590" y="1247140"/>
            <a:ext cx="2785110" cy="5245100"/>
          </a:xfrm>
          <a:noFill/>
        </p:spPr>
        <p:txBody>
          <a:bodyPr>
            <a:normAutofit/>
          </a:bodyPr>
          <a:lstStyle/>
          <a:p>
            <a:pPr>
              <a:defRPr sz="2000"/>
            </a:pPr>
            <a:r>
              <a:t>掌握幂律分布和无尺度网络的核心概念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0300" y="838200"/>
            <a:ext cx="2785110" cy="408940"/>
          </a:xfrm>
        </p:spPr>
        <p:txBody>
          <a:bodyPr anchor="t"/>
          <a:lstStyle/>
          <a:p>
            <a:pPr algn="ctr">
              <a:spcAft>
                <a:spcPts val="0"/>
              </a:spcAft>
              <a:defRPr sz="2500"/>
            </a:pPr>
            <a:r>
              <a:t>Target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0300" y="1247140"/>
            <a:ext cx="2785110" cy="5245100"/>
          </a:xfrm>
          <a:noFill/>
        </p:spPr>
        <p:txBody>
          <a:bodyPr>
            <a:normAutofit/>
          </a:bodyPr>
          <a:lstStyle/>
          <a:p>
            <a:pPr>
              <a:defRPr sz="2000"/>
            </a:pPr>
            <a:r>
              <a:t>探索复杂网络的自组织现象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24010" y="838200"/>
            <a:ext cx="2785110" cy="408940"/>
          </a:xfrm>
        </p:spPr>
        <p:txBody>
          <a:bodyPr anchor="t"/>
          <a:lstStyle/>
          <a:p>
            <a:pPr algn="ctr">
              <a:spcAft>
                <a:spcPts val="0"/>
              </a:spcAft>
              <a:defRPr sz="2500"/>
            </a:pPr>
            <a:r>
              <a:t>Target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24010" y="1247140"/>
            <a:ext cx="2785110" cy="5245100"/>
          </a:xfrm>
          <a:noFill/>
        </p:spPr>
        <p:txBody>
          <a:bodyPr>
            <a:normAutofit/>
          </a:bodyPr>
          <a:lstStyle/>
          <a:p>
            <a:pPr>
              <a:defRPr sz="2000"/>
            </a:pPr>
            <a:r>
              <a:t>理解幂律如何在现实生活中产生影响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5" name="Rounded Rectangle 4"/>
          <p:cNvSpPr/>
          <p:nvPr/>
        </p:nvSpPr>
        <p:spPr>
          <a:xfrm>
            <a:off x="6210300" y="838200"/>
            <a:ext cx="5798820" cy="5654040"/>
          </a:xfrm>
          <a:prstGeom prst="roundRect">
            <a:avLst>
              <a:gd name="adj" fmla="val 4166"/>
            </a:avLst>
          </a:prstGeom>
          <a:solidFill>
            <a:srgbClr val="F0F0F0"/>
          </a:solidFill>
          <a:ln>
            <a:noFill/>
          </a:ln>
          <a:effectLst>
            <a:outerShdw algn="tl" blurRad="50800" dir="2700000" dist="9525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ounded Rectangle 3"/>
          <p:cNvSpPr/>
          <p:nvPr/>
        </p:nvSpPr>
        <p:spPr>
          <a:xfrm>
            <a:off x="182880" y="838200"/>
            <a:ext cx="5798820" cy="5654040"/>
          </a:xfrm>
          <a:prstGeom prst="roundRect">
            <a:avLst>
              <a:gd name="adj" fmla="val 4166"/>
            </a:avLst>
          </a:prstGeom>
          <a:solidFill>
            <a:srgbClr val="D2E2FA"/>
          </a:solidFill>
          <a:ln>
            <a:noFill/>
          </a:ln>
          <a:effectLst>
            <a:outerShdw algn="tl" blurRad="50800" dir="2700000" dist="9525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1826240" cy="381000"/>
          </a:xfrm>
        </p:spPr>
        <p:txBody>
          <a:bodyPr anchor="t"/>
          <a:lstStyle/>
          <a:p>
            <a:pPr algn="l">
              <a:spcAft>
                <a:spcPts val="0"/>
              </a:spcAft>
              <a:defRPr sz="3000"/>
            </a:pPr>
            <a:r>
              <a:t>整本书的介绍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1247140"/>
            <a:ext cx="5798820" cy="5245100"/>
          </a:xfrm>
          <a:noFill/>
        </p:spPr>
        <p:txBody>
          <a:bodyPr>
            <a:normAutofit/>
          </a:bodyPr>
          <a:lstStyle/>
          <a:p>
            <a:pPr>
              <a:defRPr sz="2000"/>
            </a:pPr>
            <a:r>
              <a:t/>
            </a:r>
            <a:r>
              <a:rPr b="1"/>
              <a:t>书名</a:t>
            </a:r>
            <a:r>
              <a:t>：《链接：商业、科学与生活的新思维》</a:t>
            </a:r>
          </a:p>
          <a:p>
            <a:pPr>
              <a:defRPr sz="2000"/>
            </a:pPr>
            <a:r>
              <a:t/>
            </a:r>
            <a:r>
              <a:rPr b="1"/>
              <a:t>作者</a:t>
            </a:r>
            <a:r>
              <a:t>：阿尔伯特-拉斯洛·巴拉巴西</a:t>
            </a:r>
          </a:p>
          <a:p>
            <a:pPr>
              <a:defRPr sz="2000"/>
            </a:pPr>
            <a:r>
              <a:t/>
            </a:r>
            <a:r>
              <a:rPr b="1"/>
              <a:t>主题</a:t>
            </a:r>
            <a:r>
              <a:t>：复杂系统中的网络结构与演化规律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838200"/>
            <a:ext cx="5798820" cy="408940"/>
          </a:xfrm>
        </p:spPr>
        <p:txBody>
          <a:bodyPr anchor="t"/>
          <a:lstStyle/>
          <a:p>
            <a:pPr algn="ctr">
              <a:spcAft>
                <a:spcPts val="0"/>
              </a:spcAft>
              <a:defRPr sz="2500"/>
            </a:pPr>
            <a:r>
              <a:t>Introduction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0300" y="838200"/>
            <a:ext cx="5798820" cy="408940"/>
          </a:xfrm>
        </p:spPr>
        <p:txBody>
          <a:bodyPr anchor="t"/>
          <a:lstStyle/>
          <a:p>
            <a:pPr algn="ctr">
              <a:spcAft>
                <a:spcPts val="0"/>
              </a:spcAft>
              <a:defRPr sz="2500"/>
            </a:pPr>
            <a:r>
              <a:t>核心思想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0300" y="1247140"/>
            <a:ext cx="5798820" cy="5245100"/>
          </a:xfrm>
          <a:noFill/>
        </p:spPr>
        <p:txBody>
          <a:bodyPr>
            <a:normAutofit/>
          </a:bodyPr>
          <a:lstStyle/>
          <a:p>
            <a:pPr>
              <a:defRPr sz="2000"/>
            </a:pPr>
            <a:r>
              <a:t>网络的形成并非完全随机，而是自组织和高度有序的。</a:t>
            </a:r>
          </a:p>
          <a:p>
            <a:pPr>
              <a:defRPr sz="2000"/>
            </a:pPr>
            <a:r>
              <a:t>无论是互联网、社交网络还是基因网络，都呈现类似的幂律分布。</a:t>
            </a:r>
          </a:p>
          <a:p>
            <a:pPr>
              <a:defRPr sz="2000"/>
            </a:pPr>
            <a:r>
              <a:t>少数枢纽节点在保持系统稳定与活力中起关键作用。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1826240" cy="381000"/>
          </a:xfrm>
        </p:spPr>
        <p:txBody>
          <a:bodyPr anchor="t"/>
          <a:lstStyle/>
          <a:p>
            <a:pPr algn="l">
              <a:spcAft>
                <a:spcPts val="0"/>
              </a:spcAft>
              <a:defRPr sz="3000"/>
            </a:pPr>
            <a:r>
              <a:t>全书框架及第六链的位置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838200"/>
            <a:ext cx="11826240" cy="5654040"/>
          </a:xfrm>
        </p:spPr>
        <p:txBody>
          <a:bodyPr>
            <a:normAutofit/>
          </a:bodyPr>
          <a:lstStyle/>
          <a:p>
            <a:pPr>
              <a:defRPr sz="2000"/>
            </a:pPr>
            <a:r>
              <a:t/>
            </a:r>
            <a:r>
              <a:rPr b="1"/>
              <a:t>第一链</a:t>
            </a:r>
            <a:r>
              <a:t>：网络与节点——网络结构的基础</a:t>
            </a:r>
          </a:p>
          <a:p>
            <a:pPr>
              <a:defRPr sz="2000"/>
            </a:pPr>
            <a:r>
              <a:t/>
            </a:r>
            <a:r>
              <a:rPr b="1"/>
              <a:t>第二链</a:t>
            </a:r>
            <a:r>
              <a:t>：随机网络——早期图论模型</a:t>
            </a:r>
          </a:p>
          <a:p>
            <a:pPr>
              <a:defRPr sz="2000"/>
            </a:pPr>
            <a:r>
              <a:t/>
            </a:r>
            <a:r>
              <a:rPr b="1"/>
              <a:t>第三链</a:t>
            </a:r>
            <a:r>
              <a:t>：小世界网络——解释网络的短路径现象</a:t>
            </a:r>
          </a:p>
          <a:p>
            <a:pPr>
              <a:defRPr sz="2000"/>
            </a:pPr>
            <a:r>
              <a:t/>
            </a:r>
            <a:r>
              <a:rPr b="1"/>
              <a:t>第四链</a:t>
            </a:r>
            <a:r>
              <a:t>：聚团效应——群体行为的形成</a:t>
            </a:r>
          </a:p>
          <a:p>
            <a:pPr>
              <a:defRPr sz="2000"/>
            </a:pPr>
            <a:r>
              <a:t/>
            </a:r>
            <a:r>
              <a:rPr b="1"/>
              <a:t>第五链</a:t>
            </a:r>
            <a:r>
              <a:t>：富者愈富——累积优势和资源分配</a:t>
            </a:r>
          </a:p>
          <a:p>
            <a:pPr>
              <a:defRPr sz="2000"/>
            </a:pPr>
            <a:r>
              <a:t/>
            </a:r>
            <a:r>
              <a:rPr b="1"/>
              <a:t>第六链</a:t>
            </a:r>
            <a:r>
              <a:t>：</a:t>
            </a:r>
            <a:r>
              <a:rPr b="1"/>
              <a:t>幂律——复杂网络的分布规律</a:t>
            </a:r>
          </a:p>
          <a:p>
            <a:pPr>
              <a:defRPr sz="2000"/>
            </a:pPr>
            <a:r>
              <a:t/>
            </a:r>
            <a:r>
              <a:rPr b="1"/>
              <a:t>第七链</a:t>
            </a:r>
            <a:r>
              <a:t>：网络的鲁棒性与脆弱性</a:t>
            </a:r>
          </a:p>
          <a:p>
            <a:pPr>
              <a:defRPr sz="2000"/>
            </a:pPr>
            <a:r>
              <a:t/>
            </a:r>
            <a:r>
              <a:rPr b="1"/>
              <a:t>第八链及后续</a:t>
            </a:r>
            <a:r>
              <a:t>：未来网络科学的挑战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1826240" cy="381000"/>
          </a:xfrm>
        </p:spPr>
        <p:txBody>
          <a:bodyPr anchor="t"/>
          <a:lstStyle/>
          <a:p>
            <a:pPr algn="l">
              <a:spcAft>
                <a:spcPts val="0"/>
              </a:spcAft>
              <a:defRPr sz="3000"/>
            </a:pPr>
            <a:r>
              <a:t>幂律分布的核心概念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838200"/>
            <a:ext cx="11826240" cy="2827020"/>
          </a:xfrm>
        </p:spPr>
        <p:txBody>
          <a:bodyPr>
            <a:normAutofit/>
          </a:bodyPr>
          <a:lstStyle/>
          <a:p>
            <a:pPr>
              <a:defRPr sz="2000"/>
            </a:pPr>
            <a:r>
              <a:t/>
            </a:r>
            <a:r>
              <a:rPr b="1"/>
              <a:t>幂律分布</a:t>
            </a:r>
            <a:r>
              <a:t>是一种特殊的概率分布，其特点是大多数事件的规模很小，但少数事件的规模非常大。这意味着事件规模的分布呈现一种没有峰值的递减趋势。</a:t>
            </a:r>
          </a:p>
          <a:p>
            <a:pPr>
              <a:defRPr sz="2000"/>
            </a:pPr>
            <a:r>
              <a:t>幂律分布的特点</a:t>
            </a:r>
          </a:p>
          <a:p>
            <a:pPr lvl="1">
              <a:buFont typeface="+mj-lt"/>
              <a:buAutoNum type="arabicPeriod"/>
            </a:pPr>
            <a:r>
              <a:t/>
            </a:r>
            <a:r>
              <a:rPr b="1"/>
              <a:t>无峰值</a:t>
            </a:r>
            <a:r>
              <a:t>：不像正态分布，幂律分布没有平均值附近的集中趋势。</a:t>
            </a:r>
          </a:p>
          <a:p>
            <a:pPr lvl="1">
              <a:buFont typeface="+mj-lt"/>
              <a:buAutoNum type="arabicPeriod"/>
            </a:pPr>
            <a:r>
              <a:t/>
            </a:r>
            <a:r>
              <a:rPr b="1"/>
              <a:t>长尾效应</a:t>
            </a:r>
            <a:r>
              <a:t>：极大事件（如极高链接数的网站或超级富豪）虽然少见，但并非不可能。</a:t>
            </a:r>
          </a:p>
          <a:p>
            <a:pPr lvl="1">
              <a:buFont typeface="+mj-lt"/>
              <a:buAutoNum type="arabicPeriod"/>
            </a:pPr>
            <a:r>
              <a:t/>
            </a:r>
            <a:r>
              <a:rPr b="1"/>
              <a:t>不均衡性</a:t>
            </a:r>
            <a:r>
              <a:t>：大量的“小”节点与少数极端“大”节点共存。</a:t>
            </a:r>
          </a:p>
        </p:txBody>
      </p:sp>
      <p:pic>
        <p:nvPicPr>
          <p:cNvPr id="4" name="Picture 3" descr="linear_heigh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6700" y="3665220"/>
            <a:ext cx="4038600" cy="28270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1826240" cy="381000"/>
          </a:xfrm>
        </p:spPr>
        <p:txBody>
          <a:bodyPr anchor="t"/>
          <a:lstStyle/>
          <a:p>
            <a:pPr algn="l">
              <a:spcAft>
                <a:spcPts val="0"/>
              </a:spcAft>
              <a:defRPr sz="3000"/>
            </a:pPr>
            <a:r>
              <a:t>The end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2880" y="838200"/>
          <a:ext cx="11826240" cy="342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1040"/>
                <a:gridCol w="3942080"/>
                <a:gridCol w="3942080"/>
                <a:gridCol w="1971040"/>
              </a:tblGrid>
              <a:tr h="0">
                <a:tc>
                  <a:txBody>
                    <a:bodyPr/>
                    <a:lstStyle/>
                    <a:p>
                      <a:pPr algn="r">
                        <a:defRPr sz="2000"/>
                      </a:pPr>
                      <a:r>
                        <a:t>Bucket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 sz="2000"/>
                      </a:pPr>
                      <a:r>
                        <a:t>Minimum % Of Goal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 sz="2000"/>
                      </a:pPr>
                      <a:r>
                        <a:t>Maximum % of Goal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 sz="2000"/>
                      </a:pPr>
                      <a:r>
                        <a:t>PI Value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defRPr sz="2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 sz="20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 sz="2000"/>
                      </a:pPr>
                      <a:r>
                        <a:t/>
                      </a:r>
                      <a:r>
                        <a:rPr b="1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 sz="2000"/>
                      </a:pPr>
                      <a:r>
                        <a:t>0.5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defRPr sz="20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 sz="2000"/>
                      </a:pPr>
                      <a: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 sz="2000"/>
                      </a:pPr>
                      <a: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 sz="2000"/>
                      </a:pPr>
                      <a:r>
                        <a:t>0.6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defRPr sz="20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 sz="2000"/>
                      </a:pPr>
                      <a: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 sz="2000"/>
                      </a:pPr>
                      <a:r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 sz="2000"/>
                      </a:pPr>
                      <a:r>
                        <a:t>0.7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defRPr sz="20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 sz="2000"/>
                      </a:pPr>
                      <a:r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 sz="2000"/>
                      </a:pPr>
                      <a: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 sz="2000"/>
                      </a:pPr>
                      <a:r>
                        <a:t>0.8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defRPr sz="2000"/>
                      </a:pPr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 sz="2000"/>
                      </a:pPr>
                      <a: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 sz="2000"/>
                      </a:pPr>
                      <a:r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 sz="2000"/>
                      </a:pPr>
                      <a:r>
                        <a:t>0.9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defRPr sz="2000"/>
                      </a:pPr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 sz="2000"/>
                      </a:pPr>
                      <a:r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 sz="2000"/>
                      </a:pPr>
                      <a:r>
                        <a:t/>
                      </a:r>
                      <a:r>
                        <a:rPr b="1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 sz="2000"/>
                      </a:pPr>
                      <a:r>
                        <a:t>1.0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defRPr sz="2000"/>
                      </a:pPr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 sz="2000"/>
                      </a:pPr>
                      <a: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 sz="2000"/>
                      </a:pPr>
                      <a:r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 sz="2000"/>
                      </a:pPr>
                      <a:r>
                        <a:t>1.1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defRPr sz="2000"/>
                      </a:pPr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 sz="2000"/>
                      </a:pPr>
                      <a:r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 sz="2000"/>
                      </a:pPr>
                      <a:r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 sz="2000"/>
                      </a:pPr>
                      <a:r>
                        <a:t>1.2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defRPr sz="2000"/>
                      </a:pPr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 sz="2000"/>
                      </a:pPr>
                      <a:r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 sz="2000"/>
                      </a:pPr>
                      <a:r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 sz="2000"/>
                      </a:pPr>
                      <a:r>
                        <a:t>1.3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defRPr sz="2000"/>
                      </a:pPr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 sz="2000"/>
                      </a:pPr>
                      <a:r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 sz="2000"/>
                      </a:pPr>
                      <a:r>
                        <a:t>140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 sz="2000"/>
                      </a:pPr>
                      <a:r>
                        <a:t>1.4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defRPr sz="2000"/>
                      </a:pPr>
                      <a: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 sz="2000"/>
                      </a:pPr>
                      <a:r>
                        <a:t>140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 sz="2000"/>
                      </a:pPr>
                      <a:r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 sz="2000"/>
                      </a:pPr>
                      <a:r>
                        <a:t>1.5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defRPr sz="2000"/>
                      </a:pPr>
                      <a: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 sz="2000"/>
                      </a:pPr>
                      <a:r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 sz="2000"/>
                      </a:pPr>
                      <a:r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 sz="2000"/>
                      </a:pPr>
                      <a:r>
                        <a:t>2.0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defRPr sz="2000"/>
                      </a:pPr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 sz="2000"/>
                      </a:pPr>
                      <a:r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 sz="2000"/>
                      </a:pPr>
                      <a:r>
                        <a:t/>
                      </a:r>
                      <a:r>
                        <a:rPr b="1"/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 sz="2000"/>
                      </a:pPr>
                      <a:r>
                        <a:t>4.0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defRPr sz="2000"/>
                      </a:pPr>
                      <a: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 sz="2000"/>
                      </a:pPr>
                      <a:r>
                        <a:t/>
                      </a:r>
                      <a:r>
                        <a:rPr b="1"/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 sz="2000"/>
                      </a:pPr>
                      <a:r>
                        <a:t/>
                      </a:r>
                      <a:r>
                        <a:rPr b="1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 sz="2000"/>
                      </a:pPr>
                      <a:r>
                        <a:t>4.0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</TotalTime>
  <Words>1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>generated using python-pptx</dc:description>
  <cp:lastModifiedBy>Martin Packer</cp:lastModifiedBy>
  <cp:revision>19</cp:revision>
  <dcterms:created xsi:type="dcterms:W3CDTF">2013-01-27T09:14:16Z</dcterms:created>
  <dcterms:modified xsi:type="dcterms:W3CDTF">2022-02-28T10:25:19Z</dcterms:modified>
  <cp:category/>
</cp:coreProperties>
</file>