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17:15 on 20 November,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第3章: 无尺度网络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838200"/>
            <a:ext cx="1182624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3.1 无尺度网络的定义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1182624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大多数节点只有少数连接。</a:t>
            </a:r>
          </a:p>
          <a:p>
            <a:pPr>
              <a:defRPr sz="2000"/>
            </a:pPr>
            <a:r>
              <a:t>少数枢纽节点拥有大量连接。</a:t>
            </a:r>
          </a:p>
          <a:p>
            <a:pPr>
              <a:defRPr sz="2000"/>
            </a:pPr>
            <a:r>
              <a:t>网络的度分布遵循幂律分布。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11826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3.1.1 特征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3.2 无尺度网络的形成机制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新节点更倾向于连接到已有较多连接的节点。</a:t>
            </a:r>
          </a:p>
          <a:p>
            <a:pPr>
              <a:defRPr sz="2000"/>
            </a:pPr>
            <a:r>
              <a:t>这种机制导致了枢纽节点的形成。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3.2.1 偏好连接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3.2.2 增长模型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网络随着时间的增长而扩大。</a:t>
            </a:r>
          </a:p>
          <a:p>
            <a:pPr>
              <a:defRPr sz="2000"/>
            </a:pPr>
            <a:r>
              <a:t>新节点不断加入，通过偏好连接机制形成无尺度网络。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3.3 无尺度网络的性质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对随机攻击具有鲁棒性。</a:t>
            </a:r>
          </a:p>
          <a:p>
            <a:pPr>
              <a:defRPr sz="2000"/>
            </a:pPr>
            <a:r>
              <a:t>对目标攻击（攻击枢纽节点）非常脆弱。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3.3.1 鲁棒性与脆弱性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3.3.2 传播动力学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传染病、信息等在无尺度网络中的传播速度更快。</a:t>
            </a:r>
          </a:p>
          <a:p>
            <a:pPr>
              <a:defRPr sz="2000"/>
            </a:pPr>
            <a:r>
              <a:t>枢纽节点在传播过程中起关键作用。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第4章: 帕累托与80/20定律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4.1 帕累托的生平与贡献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意大利经济学家，出生于1848年。</a:t>
            </a:r>
          </a:p>
          <a:p>
            <a:pPr>
              <a:defRPr sz="2000"/>
            </a:pPr>
            <a:r>
              <a:t>曾担任铁路工程师，后转向经济学研究。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4.1.1 个人背景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4.1.2 主要贡献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发现了收入分配的不平等现象。</a:t>
            </a:r>
          </a:p>
          <a:p>
            <a:pPr>
              <a:defRPr sz="2000"/>
            </a:pPr>
            <a:r>
              <a:t>提出了80/20定律，即80%的财富由20%的人口拥有。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4.2 80/20定律的应用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收入分配、土地所有权等。</a:t>
            </a:r>
          </a:p>
          <a:p>
            <a:pPr>
              <a:defRPr sz="2000"/>
            </a:pPr>
            <a:r>
              <a:t>企业管理和市场营销中的应用。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4.2.1 经济学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4.2.2 其他领域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犯罪学：80%的犯罪行为由20%的罪犯实施。</a:t>
            </a:r>
          </a:p>
          <a:p>
            <a:pPr>
              <a:defRPr sz="2000"/>
            </a:pPr>
            <a:r>
              <a:t>计算机科学：80%的流量来自20%的网站。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4.3 80/20定律与幂律分布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80/20定律是幂律分布的一种特殊情况。</a:t>
            </a:r>
          </a:p>
          <a:p>
            <a:pPr>
              <a:defRPr sz="2000"/>
            </a:pPr>
            <a:r>
              <a:t>幂律分布可以更广泛地描述不平等现象。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4.3.1 数学联系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4.3.2 实际应用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通过幂律分布，可以更好地理解和预测80/20定律的现象。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第5章: 幂律分布与度指数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838200"/>
            <a:ext cx="1182624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5.1 度指数的定义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1182624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度指数 \( \gamma \) 描述了节点度分布的幂律关系。</a:t>
            </a:r>
          </a:p>
          <a:p>
            <a:pPr>
              <a:defRPr sz="2000"/>
            </a:pPr>
            <a:r>
              <a:t>\( P(k) \sim k^{-\gamma} \)，其中 \( k \) 是节点的度。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11826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5.1.1 数学表达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复杂网络的分布规律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5.2 度指数的测量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使用双对数坐标系拟合节点度分布的直方图。</a:t>
            </a:r>
          </a:p>
          <a:p>
            <a:pPr>
              <a:defRPr sz="2000"/>
            </a:pPr>
            <a:r>
              <a:t>直线的斜率即为度指数 \( \gamma \)。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5.2.1 方法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5.2.2 实例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万维网的入度和出度分布。</a:t>
            </a:r>
          </a:p>
          <a:p>
            <a:pPr>
              <a:defRPr sz="2000"/>
            </a:pPr>
            <a:r>
              <a:t>科学家引用网络的度分布。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5.3 度指数的意义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度指数反映了网络的结构特征。</a:t>
            </a:r>
          </a:p>
          <a:p>
            <a:pPr>
              <a:defRPr sz="2000"/>
            </a:pPr>
            <a:r>
              <a:t>不同的度指数对应不同的网络类型。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5.3.1 网络结构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5.3.2 动态行为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度指数影响网络的动态行为，如传播过程和鲁棒性。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第6章: 无尺度网络的特性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6.1 不均匀性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随机网络的度分布遵循钟形曲线，节点连接均匀。</a:t>
            </a:r>
          </a:p>
          <a:p>
            <a:pPr>
              <a:defRPr sz="2000"/>
            </a:pPr>
            <a:r>
              <a:t>无尺度网络的度分布遵循幂律，存在枢纽节点。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6.1.1 随机网络 vs 无尺度网络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6.1.2 视觉对比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公路网络：节点连接均匀，没有明显枢纽。</a:t>
            </a:r>
          </a:p>
          <a:p>
            <a:pPr>
              <a:defRPr sz="2000"/>
            </a:pPr>
            <a:r>
              <a:t>航空网络：少数枢纽节点连接大量小节点。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6.2 自发涌现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从无序到有序的转变，如水结冰和磁体形成。</a:t>
            </a:r>
          </a:p>
          <a:p>
            <a:pPr>
              <a:defRPr sz="2000"/>
            </a:pPr>
            <a:r>
              <a:t>幂律分布是相变的标志。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6.2.1 相变现象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6.2.2 自组织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复杂系统通过自组织形成有序结构。</a:t>
            </a:r>
          </a:p>
          <a:p>
            <a:pPr>
              <a:defRPr sz="2000"/>
            </a:pPr>
            <a:r>
              <a:t>幂律分布是自组织的数学表现。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6.3 幂律分布与自组织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重整化理论解释了幂律分布的形成机制。</a:t>
            </a:r>
          </a:p>
          <a:p>
            <a:pPr>
              <a:defRPr sz="2000"/>
            </a:pPr>
            <a:r>
              <a:t>尺度不变性是幂律分布的关键特征。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6.3.1 数学基础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6.3.2 实际应用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通过幂律分布，可以更好地理解复杂系统的自组织行为。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第7章: 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7.1 复杂网络的核心概念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幂律分布描述了复杂网络中节点度的分布规律。</a:t>
            </a:r>
          </a:p>
          <a:p>
            <a:pPr>
              <a:defRPr sz="2000"/>
            </a:pPr>
            <a:r>
              <a:t>无尺度网络的度分布遵循幂律分布。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7.1.1 幂律分布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7.1.2 无尺度网络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无尺度网络具有不均匀的度分布，存在枢纽节点。</a:t>
            </a:r>
          </a:p>
          <a:p>
            <a:pPr>
              <a:defRPr sz="2000"/>
            </a:pPr>
            <a:r>
              <a:t>无尺度网络具有鲁棒性和脆弱性。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7.2 复杂网络的应用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社交媒体、人际关系网络等。</a:t>
            </a:r>
          </a:p>
          <a:p>
            <a:pPr>
              <a:defRPr sz="2000"/>
            </a:pPr>
            <a:r>
              <a:t>通过复杂网络理论，可以更好地理解社会现象。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7.2.1 社会网络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7.2.2 生物网络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蛋白质相互作用网络、基因调控网络等。</a:t>
            </a:r>
          </a:p>
          <a:p>
            <a:pPr>
              <a:defRPr sz="2000"/>
            </a:pPr>
            <a:r>
              <a:t>通过复杂网络理论，可以更好地理解生物系统的功能。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7.3 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探索新的网络模型和算法。</a:t>
            </a:r>
          </a:p>
          <a:p>
            <a:pPr>
              <a:defRPr sz="2000"/>
            </a:pPr>
            <a:r>
              <a:t>研究复杂网络在不同领域的应用。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7.3.1 研究方向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7.3.2 实践意义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通过复杂网络理论，可以解决实际问题，如疾病传播控制、网络安全等。</a:t>
            </a:r>
          </a:p>
          <a:p>
            <a:pPr>
              <a:defRPr sz="2000"/>
            </a:pPr>
            <a:r>
              <a:t>复杂网络理论的发展将为多个学科带来新的机遇和挑战。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第1章: 复杂网络简介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1.1 什么是复杂网络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1.1.1 定义</a:t>
            </a:r>
          </a:p>
          <a:p>
            <a:pPr lvl="1">
              <a:defRPr sz="1800"/>
            </a:pPr>
            <a:r>
              <a:t>复杂网络是由大量节点和它们之间的连接组成的系统。</a:t>
            </a:r>
          </a:p>
          <a:p>
            <a:pPr lvl="1">
              <a:defRPr sz="1800"/>
            </a:pPr>
            <a:r>
              <a:t>节点可以是任何实体，如人、网页、蛋白质等。</a:t>
            </a:r>
          </a:p>
          <a:p>
            <a:pPr lvl="1">
              <a:defRPr sz="1800"/>
            </a:pPr>
            <a:r>
              <a:t>连接表示节点之间的关系，如友谊、超链接、相互作用等。</a:t>
            </a:r>
          </a:p>
          <a:p>
            <a:pPr>
              <a:defRPr sz="2000"/>
            </a:pPr>
            <a:r>
              <a:t>1.1.2 复杂网络的研究意义</a:t>
            </a:r>
          </a:p>
          <a:p>
            <a:pPr lvl="1">
              <a:defRPr sz="1800"/>
            </a:pPr>
            <a:r>
              <a:t>理解复杂系统的结构和功能。</a:t>
            </a:r>
          </a:p>
          <a:p>
            <a:pPr lvl="1">
              <a:defRPr sz="1800"/>
            </a:pPr>
            <a:r>
              <a:t>揭示网络中的模式和规律。</a:t>
            </a:r>
          </a:p>
          <a:p>
            <a:pPr lvl="1">
              <a:defRPr sz="1800"/>
            </a:pPr>
            <a:r>
              <a:t>应用于社会学、生物学、计算机科学等多个领域。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1.2 复杂网络的历史背景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20世纪初，图论的奠基工作。</a:t>
            </a:r>
          </a:p>
          <a:p>
            <a:pPr>
              <a:defRPr sz="2000"/>
            </a:pPr>
            <a:r>
              <a:t>1959年，埃尔德什和莱利提出了随机图模型。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1.2.1 早期研究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1.2.2 现代研究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1998年，瓦茨和斯托加茨提出了小世界网络模型。</a:t>
            </a:r>
          </a:p>
          <a:p>
            <a:pPr>
              <a:defRPr sz="2000"/>
            </a:pPr>
            <a:r>
              <a:t>1999年，巴拉巴西和阿尔伯特提出了无尺度网络模型。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第2章: 幂律分布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2.1 幂律分布的定义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幂律分布的数学形式为 \( P(x) \sim x^{-\gamma} \)。</a:t>
            </a:r>
          </a:p>
          <a:p>
            <a:pPr>
              <a:defRPr sz="2000"/>
            </a:pPr>
            <a:r>
              <a:t>其中，\( \gamma \) 是幂指数，通常介于2到3之间。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2.1.1 数学表达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2.1.2 特征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没有明显的峰值，表示大量小事件和少数大事件共存。</a:t>
            </a:r>
          </a:p>
          <a:p>
            <a:pPr>
              <a:defRPr sz="2000"/>
            </a:pPr>
            <a:r>
              <a:t>尾部衰减较慢，允许极端事件的存在。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2.2 幂律分布的应用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80/20定律：80%的财富由20%的人口拥有。</a:t>
            </a:r>
          </a:p>
          <a:p>
            <a:pPr>
              <a:defRPr sz="2000"/>
            </a:pPr>
            <a:r>
              <a:t>帕累托分布：收入、城市规模等。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2.2.1 社会经济现象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2.2.2 自然科学现象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地震的频率-强度关系。</a:t>
            </a:r>
          </a:p>
          <a:p>
            <a:pPr>
              <a:defRPr sz="2000"/>
            </a:pPr>
            <a:r>
              <a:t>生物种群的分布。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2.3 幂律分布与复杂网络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无尺度网络的度分布遵循幂律分布。</a:t>
            </a:r>
          </a:p>
          <a:p>
            <a:pPr>
              <a:defRPr sz="2000"/>
            </a:pPr>
            <a:r>
              <a:t>枢纽节点的存在使得网络具有鲁棒性和脆弱性。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2.3.1 无尺度网络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2.3.2 无尺度网络的例子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万维网：网页的入度和出度分布。</a:t>
            </a:r>
          </a:p>
          <a:p>
            <a:pPr>
              <a:defRPr sz="2000"/>
            </a:pPr>
            <a:r>
              <a:t>社交网络：用户的关注者和粉丝数。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