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p:notesSz cx="5143500" cy="9144000"/>
  <p:custDataLst>
    <p:tags r:id="rId38"/>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5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3F7FD"/>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image" Target="../media/image11.jpeg"/><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4" Type="http://schemas.openxmlformats.org/officeDocument/2006/relationships/notesSlide" Target="../notesSlides/notesSlide15.xml"/><Relationship Id="rId13" Type="http://schemas.openxmlformats.org/officeDocument/2006/relationships/slideLayout" Target="../slideLayouts/slideLayout1.xml"/><Relationship Id="rId12" Type="http://schemas.openxmlformats.org/officeDocument/2006/relationships/image" Target="../media/image13.jpeg"/><Relationship Id="rId11" Type="http://schemas.openxmlformats.org/officeDocument/2006/relationships/tags" Target="../tags/tag16.xml"/><Relationship Id="rId10" Type="http://schemas.openxmlformats.org/officeDocument/2006/relationships/image" Target="../media/image12.pn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xml"/><Relationship Id="rId4" Type="http://schemas.openxmlformats.org/officeDocument/2006/relationships/image" Target="../media/image21.jpeg"/><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image" Target="../media/image22.jpeg"/><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2" Type="http://schemas.openxmlformats.org/officeDocument/2006/relationships/notesSlide" Target="../notesSlides/notesSlide27.xml"/><Relationship Id="rId11" Type="http://schemas.openxmlformats.org/officeDocument/2006/relationships/slideLayout" Target="../slideLayouts/slideLayout1.xml"/><Relationship Id="rId10" Type="http://schemas.openxmlformats.org/officeDocument/2006/relationships/image" Target="../media/image23.jpeg"/><Relationship Id="rId1"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9" Type="http://schemas.openxmlformats.org/officeDocument/2006/relationships/notesSlide" Target="../notesSlides/notesSlide29.xml"/><Relationship Id="rId18" Type="http://schemas.openxmlformats.org/officeDocument/2006/relationships/slideLayout" Target="../slideLayouts/slideLayout1.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image" Target="../media/image24.png"/><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5" Type="http://schemas.openxmlformats.org/officeDocument/2006/relationships/notesSlide" Target="../notesSlides/notesSlide30.xml"/><Relationship Id="rId14" Type="http://schemas.openxmlformats.org/officeDocument/2006/relationships/slideLayout" Target="../slideLayouts/slideLayout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2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9" Type="http://schemas.openxmlformats.org/officeDocument/2006/relationships/image" Target="../media/image6.jpe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5.jpeg"/><Relationship Id="rId2" Type="http://schemas.openxmlformats.org/officeDocument/2006/relationships/tags" Target="../tags/tag1.xml"/><Relationship Id="rId14" Type="http://schemas.openxmlformats.org/officeDocument/2006/relationships/notesSlide" Target="../notesSlides/notesSlide9.xml"/><Relationship Id="rId13" Type="http://schemas.openxmlformats.org/officeDocument/2006/relationships/slideLayout" Target="../slideLayouts/slideLayout1.xml"/><Relationship Id="rId12" Type="http://schemas.openxmlformats.org/officeDocument/2006/relationships/image" Target="../media/image7.png"/><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946879" y="3330038"/>
            <a:ext cx="1790590" cy="431660"/>
          </a:xfrm>
          <a:custGeom>
            <a:avLst/>
            <a:gdLst/>
            <a:ahLst/>
            <a:cxnLst/>
            <a:rect l="l" t="t" r="r" b="b"/>
            <a:pathLst>
              <a:path w="1790590" h="431660">
                <a:moveTo>
                  <a:pt x="53958" y="0"/>
                </a:moveTo>
                <a:moveTo>
                  <a:pt x="53958" y="0"/>
                </a:moveTo>
                <a:lnTo>
                  <a:pt x="1736633" y="0"/>
                </a:lnTo>
                <a:quadBezTo>
                  <a:pt x="1790590" y="0"/>
                  <a:pt x="1790590" y="53958"/>
                </a:quadBezTo>
                <a:lnTo>
                  <a:pt x="1790590" y="377703"/>
                </a:lnTo>
                <a:quadBezTo>
                  <a:pt x="1790590" y="431660"/>
                  <a:pt x="1736633" y="431660"/>
                </a:quadBezTo>
                <a:lnTo>
                  <a:pt x="53958" y="431660"/>
                </a:lnTo>
                <a:quadBezTo>
                  <a:pt x="0" y="431660"/>
                  <a:pt x="0" y="377703"/>
                </a:quadBezTo>
                <a:lnTo>
                  <a:pt x="0" y="53958"/>
                </a:lnTo>
                <a:quadBezTo>
                  <a:pt x="0" y="0"/>
                  <a:pt x="53958" y="0"/>
                </a:quadBezTo>
                <a:close/>
              </a:path>
            </a:pathLst>
          </a:custGeom>
          <a:solidFill>
            <a:srgbClr val="005CC5"/>
          </a:solidFill>
        </p:spPr>
      </p:sp>
      <p:sp>
        <p:nvSpPr>
          <p:cNvPr id="3" name="Text 1"/>
          <p:cNvSpPr/>
          <p:nvPr/>
        </p:nvSpPr>
        <p:spPr>
          <a:xfrm>
            <a:off x="863156" y="1754413"/>
            <a:ext cx="7648636" cy="92354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890" b="1" kern="0" spc="144"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枢纽节点在传播中的关键作用</a:t>
            </a:r>
            <a:endParaRPr lang="en-US" sz="1440" dirty="0"/>
          </a:p>
        </p:txBody>
      </p:sp>
      <p:sp>
        <p:nvSpPr>
          <p:cNvPr id="4" name="Text 2"/>
          <p:cNvSpPr/>
          <p:nvPr/>
        </p:nvSpPr>
        <p:spPr>
          <a:xfrm>
            <a:off x="863156" y="2677957"/>
            <a:ext cx="6249184"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从艾滋病到互联网现象的深度解析</a:t>
            </a:r>
            <a:endParaRPr lang="en-US" sz="1440" dirty="0"/>
          </a:p>
        </p:txBody>
      </p:sp>
      <p:sp>
        <p:nvSpPr>
          <p:cNvPr id="5" name="Text 3"/>
          <p:cNvSpPr/>
          <p:nvPr/>
        </p:nvSpPr>
        <p:spPr>
          <a:xfrm>
            <a:off x="1073112" y="3311750"/>
            <a:ext cx="1519837"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295"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汇报人: 讯飞智文</a:t>
            </a:r>
            <a:endParaRPr lang="en-US" sz="14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2120" y="2205990"/>
            <a:ext cx="731520" cy="731520"/>
          </a:xfrm>
          <a:custGeom>
            <a:avLst/>
            <a:gdLst/>
            <a:ahLst/>
            <a:cxnLst/>
            <a:rect l="l" t="t" r="r" b="b"/>
            <a:pathLst>
              <a:path w="731520" h="731520">
                <a:moveTo>
                  <a:pt x="91440" y="0"/>
                </a:moveTo>
                <a:moveTo>
                  <a:pt x="91440" y="0"/>
                </a:moveTo>
                <a:lnTo>
                  <a:pt x="640080" y="0"/>
                </a:lnTo>
                <a:quadBezTo>
                  <a:pt x="731520" y="0"/>
                  <a:pt x="731520" y="91440"/>
                </a:quadBezTo>
                <a:lnTo>
                  <a:pt x="731520" y="640080"/>
                </a:lnTo>
                <a:quadBezTo>
                  <a:pt x="731520" y="731520"/>
                  <a:pt x="640080" y="731520"/>
                </a:quadBezTo>
                <a:lnTo>
                  <a:pt x="91440" y="731520"/>
                </a:lnTo>
                <a:quadBezTo>
                  <a:pt x="0" y="731520"/>
                  <a:pt x="0" y="640080"/>
                </a:quadBezTo>
                <a:lnTo>
                  <a:pt x="0" y="91440"/>
                </a:lnTo>
                <a:quadBezTo>
                  <a:pt x="0" y="0"/>
                  <a:pt x="91440" y="0"/>
                </a:quadBezTo>
                <a:close/>
              </a:path>
            </a:pathLst>
          </a:custGeom>
          <a:solidFill>
            <a:srgbClr val="005CC5"/>
          </a:solidFill>
        </p:spPr>
      </p:sp>
      <p:sp>
        <p:nvSpPr>
          <p:cNvPr id="3" name="Text 1"/>
          <p:cNvSpPr/>
          <p:nvPr/>
        </p:nvSpPr>
        <p:spPr>
          <a:xfrm>
            <a:off x="543832" y="2313030"/>
            <a:ext cx="74129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4" name="Text 2"/>
          <p:cNvSpPr/>
          <p:nvPr/>
        </p:nvSpPr>
        <p:spPr>
          <a:xfrm>
            <a:off x="1422840" y="2205990"/>
            <a:ext cx="6878563"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复杂网络中的传播规律</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不同类型的网络</a:t>
            </a:r>
            <a:endParaRPr lang="en-US" sz="1440" dirty="0"/>
          </a:p>
        </p:txBody>
      </p:sp>
      <p:pic>
        <p:nvPicPr>
          <p:cNvPr id="3" name="Image 0" descr="https://sgw-dx.xf-yun.com/api/v1/sparkdesk/_17333652672768e0b6d15dfce45f4ab44fbd4b7ea4fd9.jpg?authorization=c2ltcGxlLWp3dCBhaz1zcGFya2Rlc2s4MDAwMDAwMDAwMDE7ZXhwPTMzMTAxNjUyNjc7YWxnbz1obWFjLXNoYTI1NjtzaWc9bk5BUjR6VVhoS1VYSExMR0p2VXZHbE9hY1VqbTNQbCtvNTFEY0QwMDh0VT0=&amp;x_location=7YfmxI7B7uKO7jlRxIftd60XgLD="/>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社交网络的演变</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社交网络从早期的论坛和聊天室发展到今天的微博、微信等平台，其结构和功能不断进化，极大地改变了人们的交流方式和信息传播速度。</a:t>
            </a:r>
            <a:endParaRPr lang="en-US" sz="1440" dirty="0"/>
          </a:p>
        </p:txBody>
      </p:sp>
      <p:pic>
        <p:nvPicPr>
          <p:cNvPr id="6" name="Image 1" descr="https://sgw-dx.xf-yun.com/api/v1/sparkdesk/_1733365270213ba17ac8a177a442f87ef61b8670288a2.jpg?authorization=c2ltcGxlLWp3dCBhaz1zcGFya2Rlc2s4MDAwMDAwMDAwMDE7ZXhwPTMzMTAxNjUyNzA7YWxnbz1obWFjLXNoYTI1NjtzaWc9dnhGTndJSThHOVBoOEpEQ3ZkUm1PQXJqaEhGOU50V1Q2QVduWDBTdmpBOD0=&amp;x_location=7YfmxI7B7uKO7jlRxIftd60XgLD="/>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计算机网络的拓扑结构</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计算机网络的拓扑结构决定了网络中各节点的连接方式，包括星形、环形、网状等，每种结构都有其特定的优势和应用场景。</a:t>
            </a:r>
            <a:endParaRPr lang="en-US" sz="1440" dirty="0"/>
          </a:p>
        </p:txBody>
      </p:sp>
      <p:pic>
        <p:nvPicPr>
          <p:cNvPr id="9" name="Image 2" descr="https://sgw-dx.xf-yun.com/api/v1/sparkdesk/_1733365273087dcd1a5d8f6af4e3e9dcc34f9984ffac5.jpg?authorization=c2ltcGxlLWp3dCBhaz1zcGFya2Rlc2s4MDAwMDAwMDAwMDE7ZXhwPTMzMTAxNjUyNzM7YWxnbz1obWFjLXNoYTI1NjtzaWc9aWVvcThNdUR4K2ZMU3hsZldSdm5GZXdwTlV5V2syZnZsaXh6ajMzY0dCZz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复杂网络中的小世界现象</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复杂网络中的小世界现象表明，尽管网络规模庞大，但任意两个节点之间通常只需要少数几步就能相互到达，这揭示了网络连接的高效性。</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钟形曲线模型</a:t>
            </a:r>
            <a:endParaRPr lang="en-US" sz="1440" dirty="0"/>
          </a:p>
        </p:txBody>
      </p:sp>
      <p:sp>
        <p:nvSpPr>
          <p:cNvPr id="3" name="Shape 1"/>
          <p:cNvSpPr/>
          <p:nvPr/>
        </p:nvSpPr>
        <p:spPr>
          <a:xfrm>
            <a:off x="640994"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4" name="Shape 2"/>
          <p:cNvSpPr/>
          <p:nvPr/>
        </p:nvSpPr>
        <p:spPr>
          <a:xfrm>
            <a:off x="1066906"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
        <p:nvSpPr>
          <p:cNvPr id="5" name="Shape 3"/>
          <p:cNvSpPr/>
          <p:nvPr/>
        </p:nvSpPr>
        <p:spPr>
          <a:xfrm>
            <a:off x="640994"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6" name="Shape 4"/>
          <p:cNvSpPr/>
          <p:nvPr/>
        </p:nvSpPr>
        <p:spPr>
          <a:xfrm>
            <a:off x="1589475" y="1289285"/>
            <a:ext cx="1334304" cy="0"/>
          </a:xfrm>
          <a:custGeom>
            <a:avLst/>
            <a:gdLst/>
            <a:ahLst/>
            <a:cxnLst/>
            <a:rect l="l" t="t" r="r" b="b"/>
            <a:pathLst>
              <a:path w="1334304">
                <a:moveTo>
                  <a:pt x="0" y="0"/>
                </a:moveTo>
                <a:moveTo>
                  <a:pt x="0" y="0"/>
                </a:moveTo>
                <a:lnTo>
                  <a:pt x="1334304" y="0"/>
                </a:lnTo>
              </a:path>
            </a:pathLst>
          </a:custGeom>
          <a:noFill/>
          <a:ln w="19050">
            <a:solidFill>
              <a:srgbClr val="005CC5"/>
            </a:solidFill>
            <a:prstDash val="solid"/>
            <a:headEnd type="none"/>
            <a:tailEnd type="arrow"/>
          </a:ln>
        </p:spPr>
      </p:sp>
      <p:sp>
        <p:nvSpPr>
          <p:cNvPr id="7" name="Text 5"/>
          <p:cNvSpPr/>
          <p:nvPr/>
        </p:nvSpPr>
        <p:spPr>
          <a:xfrm>
            <a:off x="686714"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钟形曲线模型的定义</a:t>
            </a:r>
            <a:endParaRPr lang="en-US" sz="1440" dirty="0"/>
          </a:p>
        </p:txBody>
      </p:sp>
      <p:sp>
        <p:nvSpPr>
          <p:cNvPr id="8" name="Shape 6"/>
          <p:cNvSpPr/>
          <p:nvPr/>
        </p:nvSpPr>
        <p:spPr>
          <a:xfrm>
            <a:off x="3339389"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9" name="Shape 7"/>
          <p:cNvSpPr/>
          <p:nvPr/>
        </p:nvSpPr>
        <p:spPr>
          <a:xfrm>
            <a:off x="6015838" y="1792155"/>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10" name="Text 8"/>
          <p:cNvSpPr/>
          <p:nvPr/>
        </p:nvSpPr>
        <p:spPr>
          <a:xfrm>
            <a:off x="750722"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钟形曲线模型，又称正态分布模型，是一种统计模型，用于描述新产品或新观念在社会中的接受过程，分为五个阶段：创新者、早期采用者、早期多数、晚期多数和落后者。</a:t>
            </a:r>
            <a:endParaRPr lang="en-US" sz="1440" dirty="0"/>
          </a:p>
        </p:txBody>
      </p:sp>
      <p:sp>
        <p:nvSpPr>
          <p:cNvPr id="11" name="Text 9"/>
          <p:cNvSpPr/>
          <p:nvPr/>
        </p:nvSpPr>
        <p:spPr>
          <a:xfrm>
            <a:off x="3385109"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钟形曲线模型的应用</a:t>
            </a:r>
            <a:endParaRPr lang="en-US" sz="1440" dirty="0"/>
          </a:p>
        </p:txBody>
      </p:sp>
      <p:sp>
        <p:nvSpPr>
          <p:cNvPr id="12" name="Text 10"/>
          <p:cNvSpPr/>
          <p:nvPr/>
        </p:nvSpPr>
        <p:spPr>
          <a:xfrm>
            <a:off x="6061558"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钟形曲线模型的影响</a:t>
            </a:r>
            <a:endParaRPr lang="en-US" sz="1440" dirty="0"/>
          </a:p>
        </p:txBody>
      </p:sp>
      <p:sp>
        <p:nvSpPr>
          <p:cNvPr id="13" name="Text 11"/>
          <p:cNvSpPr/>
          <p:nvPr/>
        </p:nvSpPr>
        <p:spPr>
          <a:xfrm>
            <a:off x="3449117"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钟形曲线模型广泛应用于市场营销和社会心理学领域，帮助企业理解消费者行为，预测产品生命周期，以及制定有效的市场推广策略。</a:t>
            </a:r>
            <a:endParaRPr lang="en-US" sz="1440" dirty="0"/>
          </a:p>
        </p:txBody>
      </p:sp>
      <p:sp>
        <p:nvSpPr>
          <p:cNvPr id="14" name="Text 12"/>
          <p:cNvSpPr/>
          <p:nvPr/>
        </p:nvSpPr>
        <p:spPr>
          <a:xfrm>
            <a:off x="6125566"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钟形曲线模型揭示了随着时间推移，某种创新是如何逐渐被更多人接纳并最终达到饱和状态的，对于理解社会变革和技术进步具有重要意义。</a:t>
            </a:r>
            <a:endParaRPr lang="en-US" sz="1440" dirty="0"/>
          </a:p>
        </p:txBody>
      </p:sp>
      <p:sp>
        <p:nvSpPr>
          <p:cNvPr id="15" name="Text 13"/>
          <p:cNvSpPr/>
          <p:nvPr/>
        </p:nvSpPr>
        <p:spPr>
          <a:xfrm>
            <a:off x="640994" y="1048069"/>
            <a:ext cx="679728"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6" name="Shape 14"/>
          <p:cNvSpPr/>
          <p:nvPr/>
        </p:nvSpPr>
        <p:spPr>
          <a:xfrm>
            <a:off x="3339835"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17" name="Text 15"/>
          <p:cNvSpPr/>
          <p:nvPr/>
        </p:nvSpPr>
        <p:spPr>
          <a:xfrm>
            <a:off x="3349080" y="1048069"/>
            <a:ext cx="709960"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8" name="Shape 16"/>
          <p:cNvSpPr/>
          <p:nvPr/>
        </p:nvSpPr>
        <p:spPr>
          <a:xfrm>
            <a:off x="6015819"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19" name="Text 17"/>
          <p:cNvSpPr/>
          <p:nvPr/>
        </p:nvSpPr>
        <p:spPr>
          <a:xfrm>
            <a:off x="6016304" y="1048069"/>
            <a:ext cx="723664"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0" name="Shape 18"/>
          <p:cNvSpPr/>
          <p:nvPr/>
        </p:nvSpPr>
        <p:spPr>
          <a:xfrm>
            <a:off x="4228093" y="1289285"/>
            <a:ext cx="1334304" cy="0"/>
          </a:xfrm>
          <a:custGeom>
            <a:avLst/>
            <a:gdLst/>
            <a:ahLst/>
            <a:cxnLst/>
            <a:rect l="l" t="t" r="r" b="b"/>
            <a:pathLst>
              <a:path w="1334304">
                <a:moveTo>
                  <a:pt x="0" y="0"/>
                </a:moveTo>
                <a:moveTo>
                  <a:pt x="0" y="0"/>
                </a:moveTo>
                <a:lnTo>
                  <a:pt x="1334304" y="0"/>
                </a:lnTo>
              </a:path>
            </a:pathLst>
          </a:custGeom>
          <a:noFill/>
          <a:ln w="19050">
            <a:solidFill>
              <a:srgbClr val="005CC5"/>
            </a:solidFill>
            <a:prstDash val="solid"/>
            <a:headEnd type="none"/>
            <a:tailEnd type="arrow"/>
          </a:ln>
        </p:spPr>
      </p:sp>
      <p:sp>
        <p:nvSpPr>
          <p:cNvPr id="21" name="Shape 19"/>
          <p:cNvSpPr/>
          <p:nvPr/>
        </p:nvSpPr>
        <p:spPr>
          <a:xfrm>
            <a:off x="6913035" y="1289285"/>
            <a:ext cx="1334304" cy="0"/>
          </a:xfrm>
          <a:custGeom>
            <a:avLst/>
            <a:gdLst/>
            <a:ahLst/>
            <a:cxnLst/>
            <a:rect l="l" t="t" r="r" b="b"/>
            <a:pathLst>
              <a:path w="1334304">
                <a:moveTo>
                  <a:pt x="0" y="0"/>
                </a:moveTo>
                <a:moveTo>
                  <a:pt x="0" y="0"/>
                </a:moveTo>
                <a:lnTo>
                  <a:pt x="1334304" y="0"/>
                </a:lnTo>
              </a:path>
            </a:pathLst>
          </a:custGeom>
          <a:noFill/>
          <a:ln w="19050">
            <a:solidFill>
              <a:srgbClr val="005CC5"/>
            </a:solidFill>
            <a:prstDash val="solid"/>
            <a:headEnd type="none"/>
            <a:tailEnd type="arrow"/>
          </a:ln>
        </p:spPr>
      </p:sp>
      <p:sp>
        <p:nvSpPr>
          <p:cNvPr id="22" name="Shape 20"/>
          <p:cNvSpPr/>
          <p:nvPr/>
        </p:nvSpPr>
        <p:spPr>
          <a:xfrm>
            <a:off x="3765747"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
        <p:nvSpPr>
          <p:cNvPr id="23" name="Shape 21"/>
          <p:cNvSpPr/>
          <p:nvPr/>
        </p:nvSpPr>
        <p:spPr>
          <a:xfrm>
            <a:off x="6441731"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2120" y="2205990"/>
            <a:ext cx="731520" cy="731520"/>
          </a:xfrm>
          <a:custGeom>
            <a:avLst/>
            <a:gdLst/>
            <a:ahLst/>
            <a:cxnLst/>
            <a:rect l="l" t="t" r="r" b="b"/>
            <a:pathLst>
              <a:path w="731520" h="731520">
                <a:moveTo>
                  <a:pt x="91440" y="0"/>
                </a:moveTo>
                <a:moveTo>
                  <a:pt x="91440" y="0"/>
                </a:moveTo>
                <a:lnTo>
                  <a:pt x="640080" y="0"/>
                </a:lnTo>
                <a:quadBezTo>
                  <a:pt x="731520" y="0"/>
                  <a:pt x="731520" y="91440"/>
                </a:quadBezTo>
                <a:lnTo>
                  <a:pt x="731520" y="640080"/>
                </a:lnTo>
                <a:quadBezTo>
                  <a:pt x="731520" y="731520"/>
                  <a:pt x="640080" y="731520"/>
                </a:quadBezTo>
                <a:lnTo>
                  <a:pt x="91440" y="731520"/>
                </a:lnTo>
                <a:quadBezTo>
                  <a:pt x="0" y="731520"/>
                  <a:pt x="0" y="640080"/>
                </a:quadBezTo>
                <a:lnTo>
                  <a:pt x="0" y="91440"/>
                </a:lnTo>
                <a:quadBezTo>
                  <a:pt x="0" y="0"/>
                  <a:pt x="91440" y="0"/>
                </a:quadBezTo>
                <a:close/>
              </a:path>
            </a:pathLst>
          </a:custGeom>
          <a:solidFill>
            <a:srgbClr val="005CC5"/>
          </a:solidFill>
        </p:spPr>
      </p:sp>
      <p:sp>
        <p:nvSpPr>
          <p:cNvPr id="3" name="Text 1"/>
          <p:cNvSpPr/>
          <p:nvPr/>
        </p:nvSpPr>
        <p:spPr>
          <a:xfrm>
            <a:off x="543832" y="2313030"/>
            <a:ext cx="74129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4" name="Text 2"/>
          <p:cNvSpPr/>
          <p:nvPr/>
        </p:nvSpPr>
        <p:spPr>
          <a:xfrm>
            <a:off x="1422840" y="2205990"/>
            <a:ext cx="6878563"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意见领袖的力量</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定义与功能</a:t>
            </a:r>
            <a:endParaRPr lang="en-US" sz="1440" dirty="0"/>
          </a:p>
        </p:txBody>
      </p:sp>
      <p:sp>
        <p:nvSpPr>
          <p:cNvPr id="3" name="Shape 1"/>
          <p:cNvSpPr/>
          <p:nvPr/>
        </p:nvSpPr>
        <p:spPr>
          <a:xfrm rot="2700000">
            <a:off x="844660" y="2788678"/>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p:spPr>
      </p:sp>
      <p:sp>
        <p:nvSpPr>
          <p:cNvPr id="4" name="Shape 2"/>
          <p:cNvSpPr/>
          <p:nvPr/>
        </p:nvSpPr>
        <p:spPr>
          <a:xfrm rot="2700000">
            <a:off x="844660" y="1753483"/>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p:spPr>
      </p:sp>
      <p:sp>
        <p:nvSpPr>
          <p:cNvPr id="5" name="Shape 3"/>
          <p:cNvSpPr/>
          <p:nvPr/>
        </p:nvSpPr>
        <p:spPr>
          <a:xfrm rot="2700000">
            <a:off x="844660" y="229007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p:spPr>
      </p:sp>
      <p:sp>
        <p:nvSpPr>
          <p:cNvPr id="6" name="Shape 4"/>
          <p:cNvSpPr/>
          <p:nvPr/>
        </p:nvSpPr>
        <p:spPr>
          <a:xfrm rot="2700000">
            <a:off x="844660" y="331991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p:spPr>
      </p:sp>
      <p:sp>
        <p:nvSpPr>
          <p:cNvPr id="7" name="Shape 5"/>
          <p:cNvSpPr/>
          <p:nvPr/>
        </p:nvSpPr>
        <p:spPr>
          <a:xfrm rot="2700000">
            <a:off x="844660" y="121679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p:spPr>
      </p:sp>
      <p:sp>
        <p:nvSpPr>
          <p:cNvPr id="8" name="Text 6"/>
          <p:cNvSpPr/>
          <p:nvPr/>
        </p:nvSpPr>
        <p:spPr>
          <a:xfrm>
            <a:off x="786369" y="229007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9" name="Text 7"/>
          <p:cNvSpPr/>
          <p:nvPr/>
        </p:nvSpPr>
        <p:spPr>
          <a:xfrm>
            <a:off x="786369" y="331991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786369" y="121679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Shape 9"/>
          <p:cNvSpPr/>
          <p:nvPr/>
        </p:nvSpPr>
        <p:spPr>
          <a:xfrm>
            <a:off x="1377951" y="110889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05CC5"/>
            </a:solidFill>
            <a:prstDash val="solid"/>
          </a:ln>
        </p:spPr>
      </p:sp>
      <p:sp>
        <p:nvSpPr>
          <p:cNvPr id="12" name="Text 10"/>
          <p:cNvSpPr/>
          <p:nvPr/>
        </p:nvSpPr>
        <p:spPr>
          <a:xfrm>
            <a:off x="1529002" y="129634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枢纽节点的定义</a:t>
            </a:r>
            <a:endParaRPr lang="en-US" sz="1440" dirty="0"/>
          </a:p>
        </p:txBody>
      </p:sp>
      <p:sp>
        <p:nvSpPr>
          <p:cNvPr id="13" name="Text 11"/>
          <p:cNvSpPr/>
          <p:nvPr/>
        </p:nvSpPr>
        <p:spPr>
          <a:xfrm>
            <a:off x="3906614" y="1099752"/>
            <a:ext cx="4501915" cy="841248"/>
          </a:xfrm>
          <a:prstGeom prst="rect">
            <a:avLst/>
          </a:prstGeom>
          <a:noFill/>
        </p:spPr>
        <p:txBody>
          <a:bodyPr wrap="square" lIns="95250" tIns="95250" rIns="95250" bIns="95250" rtlCol="0" anchor="t">
            <a:spAutoFit/>
          </a:bodyPr>
          <a:lstStyle/>
          <a:p>
            <a:pPr marL="0" indent="0">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枢纽节点是指在网络中与其他多个节点相连、拥有高连接度的个体或实体，它们在信息、思想、创新和病毒等的传播过程中扮演着至关重要的角色。</a:t>
            </a:r>
            <a:endParaRPr lang="en-US" sz="1440" dirty="0"/>
          </a:p>
        </p:txBody>
      </p:sp>
      <p:sp>
        <p:nvSpPr>
          <p:cNvPr id="14" name="Shape 12"/>
          <p:cNvSpPr/>
          <p:nvPr/>
        </p:nvSpPr>
        <p:spPr>
          <a:xfrm>
            <a:off x="1377951" y="2181487"/>
            <a:ext cx="7038804" cy="822960"/>
          </a:xfrm>
          <a:custGeom>
            <a:avLst/>
            <a:gdLst/>
            <a:ahLst/>
            <a:cxnLst/>
            <a:rect l="l" t="t" r="r" b="b"/>
            <a:pathLst>
              <a:path w="7038804" h="822960">
                <a:moveTo>
                  <a:pt x="102870" y="0"/>
                </a:moveTo>
                <a:moveTo>
                  <a:pt x="102870" y="0"/>
                </a:moveTo>
                <a:lnTo>
                  <a:pt x="6935934" y="0"/>
                </a:lnTo>
                <a:quadBezTo>
                  <a:pt x="7038804" y="0"/>
                  <a:pt x="7038804" y="102870"/>
                </a:quadBezTo>
                <a:lnTo>
                  <a:pt x="7038804" y="720090"/>
                </a:lnTo>
                <a:quadBezTo>
                  <a:pt x="7038804" y="822960"/>
                  <a:pt x="6935934"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05CC5"/>
            </a:solidFill>
            <a:prstDash val="solid"/>
          </a:ln>
        </p:spPr>
      </p:sp>
      <p:sp>
        <p:nvSpPr>
          <p:cNvPr id="15" name="Shape 13"/>
          <p:cNvSpPr/>
          <p:nvPr/>
        </p:nvSpPr>
        <p:spPr>
          <a:xfrm>
            <a:off x="1377951" y="321201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05CC5"/>
            </a:solidFill>
            <a:prstDash val="solid"/>
          </a:ln>
        </p:spPr>
      </p:sp>
      <p:sp>
        <p:nvSpPr>
          <p:cNvPr id="16" name="Text 14"/>
          <p:cNvSpPr/>
          <p:nvPr/>
        </p:nvSpPr>
        <p:spPr>
          <a:xfrm>
            <a:off x="1529002" y="2368939"/>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枢纽节点的作用</a:t>
            </a:r>
            <a:endParaRPr lang="en-US" sz="1440" dirty="0"/>
          </a:p>
        </p:txBody>
      </p:sp>
      <p:sp>
        <p:nvSpPr>
          <p:cNvPr id="17" name="Text 15"/>
          <p:cNvSpPr/>
          <p:nvPr/>
        </p:nvSpPr>
        <p:spPr>
          <a:xfrm>
            <a:off x="3906614" y="2172343"/>
            <a:ext cx="4501915" cy="8412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枢纽节点能够迅速将信息传递给大量其他节点，从而极大地加速了传播速度，使得疾病、观念或产品能够在人群中快速扩散。</a:t>
            </a:r>
            <a:endParaRPr lang="en-US" sz="1440" dirty="0"/>
          </a:p>
        </p:txBody>
      </p:sp>
      <p:sp>
        <p:nvSpPr>
          <p:cNvPr id="18" name="Text 16"/>
          <p:cNvSpPr/>
          <p:nvPr/>
        </p:nvSpPr>
        <p:spPr>
          <a:xfrm>
            <a:off x="1529174" y="339946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艾滋病“零号病人”案例</a:t>
            </a:r>
            <a:endParaRPr lang="en-US" sz="1440" dirty="0"/>
          </a:p>
        </p:txBody>
      </p:sp>
      <p:sp>
        <p:nvSpPr>
          <p:cNvPr id="19" name="Text 17"/>
          <p:cNvSpPr/>
          <p:nvPr/>
        </p:nvSpPr>
        <p:spPr>
          <a:xfrm>
            <a:off x="3908443" y="3202872"/>
            <a:ext cx="4500086" cy="8412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盖坦·杜加斯作为艾滋病早期传播的关键人物之一，他处于复杂性关系网络的核心位置，这使得疾病得以快速扩散，凸显了枢纽节点的重要性。</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医药圈的研究</a:t>
            </a:r>
            <a:endParaRPr lang="en-US" sz="1440" dirty="0"/>
          </a:p>
        </p:txBody>
      </p:sp>
      <p:sp>
        <p:nvSpPr>
          <p:cNvPr id="4" name="Text 1"/>
          <p:cNvSpPr/>
          <p:nvPr>
            <p:custDataLst>
              <p:tags r:id="rId2"/>
            </p:custDataLst>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四环素的推广案例</a:t>
            </a:r>
            <a:endParaRPr lang="en-US" sz="1440" dirty="0"/>
          </a:p>
        </p:txBody>
      </p:sp>
      <p:sp>
        <p:nvSpPr>
          <p:cNvPr id="5" name="Text 2"/>
          <p:cNvSpPr/>
          <p:nvPr>
            <p:custDataLst>
              <p:tags r:id="rId3"/>
            </p:custDataLst>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在医药圈中，四环素的研究揭示了意见领袖在药物推广中的重要作用。拥有广泛社会关系的医生作为新药的早期采用者，有效促进了药物在整个医疗界内的普及。</a:t>
            </a:r>
            <a:endParaRPr lang="en-US" sz="1440" dirty="0"/>
          </a:p>
        </p:txBody>
      </p:sp>
      <p:sp>
        <p:nvSpPr>
          <p:cNvPr id="7" name="Text 3"/>
          <p:cNvSpPr/>
          <p:nvPr>
            <p:custDataLst>
              <p:tags r:id="rId4"/>
            </p:custDataLst>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意见领袖的影响力</a:t>
            </a:r>
            <a:endParaRPr lang="en-US" sz="1440" dirty="0"/>
          </a:p>
        </p:txBody>
      </p:sp>
      <p:sp>
        <p:nvSpPr>
          <p:cNvPr id="8" name="Text 4"/>
          <p:cNvSpPr/>
          <p:nvPr>
            <p:custDataLst>
              <p:tags r:id="rId5"/>
            </p:custDataLst>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意见领袖不仅率先尝试新产品或理念，还能通过自身影响力引导周围人群的行为选择。在医药领域，这种影响力尤为显著，能够加速新药的接受和传播。</a:t>
            </a:r>
            <a:endParaRPr lang="en-US" sz="1440" dirty="0"/>
          </a:p>
        </p:txBody>
      </p:sp>
      <p:pic>
        <p:nvPicPr>
          <p:cNvPr id="9" name="Image 2" descr="https://sgw-dx.xf-yun.com/api/v1/sparkdesk/_1733365281258d9ac1718cca14f33a5b720d9ef33470a.jpg?authorization=c2ltcGxlLWp3dCBhaz1zcGFya2Rlc2s4MDAwMDAwMDAwMDE7ZXhwPTMzMTAxNjUyODE7YWxnbz1obWFjLXNoYTI1NjtzaWc9TnVPeDZ6WE4vN3I4SEU3dWV6b1kyenVCYm0xbXVUdlYwMDRiZGd3b3VEUT0=&amp;x_location=7YfmxI7B7uKO7jlRxIftd60XgLD="/>
          <p:cNvPicPr>
            <a:picLocks noChangeAspect="1"/>
          </p:cNvPicPr>
          <p:nvPr>
            <p:custDataLst>
              <p:tags r:id="rId6"/>
            </p:custDataLst>
          </p:nvPr>
        </p:nvPicPr>
        <p:blipFill>
          <a:blip r:embed="rId7"/>
          <a:stretch>
            <a:fillRect/>
          </a:stretch>
        </p:blipFill>
        <p:spPr>
          <a:xfrm>
            <a:off x="6009012" y="1088132"/>
            <a:ext cx="2283193" cy="1282693"/>
          </a:xfrm>
          <a:prstGeom prst="rect">
            <a:avLst/>
          </a:prstGeom>
        </p:spPr>
      </p:pic>
      <p:sp>
        <p:nvSpPr>
          <p:cNvPr id="10" name="Text 5"/>
          <p:cNvSpPr/>
          <p:nvPr>
            <p:custDataLst>
              <p:tags r:id="rId8"/>
            </p:custDataLst>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社会关系与药物采纳</a:t>
            </a:r>
            <a:endParaRPr lang="en-US" sz="1440" dirty="0"/>
          </a:p>
        </p:txBody>
      </p:sp>
      <p:sp>
        <p:nvSpPr>
          <p:cNvPr id="11" name="Text 6"/>
          <p:cNvSpPr/>
          <p:nvPr>
            <p:custDataLst>
              <p:tags r:id="rId9"/>
            </p:custDataLst>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研究发现，医生的社会关系网络对其成为新药早期采用者的可能性有显著影响。广泛的社会联系使得某些医生更容易接触到新信息，从而更快地采纳并推广新药物。</a:t>
            </a:r>
            <a:endParaRPr lang="en-US" sz="1440" dirty="0"/>
          </a:p>
        </p:txBody>
      </p:sp>
      <p:pic>
        <p:nvPicPr>
          <p:cNvPr id="12" name="图片 11" descr="images (3)"/>
          <p:cNvPicPr>
            <a:picLocks noChangeAspect="1"/>
          </p:cNvPicPr>
          <p:nvPr/>
        </p:nvPicPr>
        <p:blipFill>
          <a:blip r:embed="rId10"/>
          <a:stretch>
            <a:fillRect/>
          </a:stretch>
        </p:blipFill>
        <p:spPr>
          <a:xfrm>
            <a:off x="727075" y="1200150"/>
            <a:ext cx="2310765" cy="1219200"/>
          </a:xfrm>
          <a:prstGeom prst="rect">
            <a:avLst/>
          </a:prstGeom>
        </p:spPr>
      </p:pic>
      <p:pic>
        <p:nvPicPr>
          <p:cNvPr id="13" name="图片 12" descr="images"/>
          <p:cNvPicPr>
            <a:picLocks noChangeAspect="1"/>
          </p:cNvPicPr>
          <p:nvPr>
            <p:custDataLst>
              <p:tags r:id="rId11"/>
            </p:custDataLst>
          </p:nvPr>
        </p:nvPicPr>
        <p:blipFill>
          <a:blip r:embed="rId12"/>
          <a:stretch>
            <a:fillRect/>
          </a:stretch>
        </p:blipFill>
        <p:spPr>
          <a:xfrm>
            <a:off x="3627755" y="1068705"/>
            <a:ext cx="1824355" cy="14160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2120" y="2205990"/>
            <a:ext cx="731520" cy="731520"/>
          </a:xfrm>
          <a:custGeom>
            <a:avLst/>
            <a:gdLst/>
            <a:ahLst/>
            <a:cxnLst/>
            <a:rect l="l" t="t" r="r" b="b"/>
            <a:pathLst>
              <a:path w="731520" h="731520">
                <a:moveTo>
                  <a:pt x="91440" y="0"/>
                </a:moveTo>
                <a:moveTo>
                  <a:pt x="91440" y="0"/>
                </a:moveTo>
                <a:lnTo>
                  <a:pt x="640080" y="0"/>
                </a:lnTo>
                <a:quadBezTo>
                  <a:pt x="731520" y="0"/>
                  <a:pt x="731520" y="91440"/>
                </a:quadBezTo>
                <a:lnTo>
                  <a:pt x="731520" y="640080"/>
                </a:lnTo>
                <a:quadBezTo>
                  <a:pt x="731520" y="731520"/>
                  <a:pt x="640080" y="731520"/>
                </a:quadBezTo>
                <a:lnTo>
                  <a:pt x="91440" y="731520"/>
                </a:lnTo>
                <a:quadBezTo>
                  <a:pt x="0" y="731520"/>
                  <a:pt x="0" y="640080"/>
                </a:quadBezTo>
                <a:lnTo>
                  <a:pt x="0" y="91440"/>
                </a:lnTo>
                <a:quadBezTo>
                  <a:pt x="0" y="0"/>
                  <a:pt x="91440" y="0"/>
                </a:quadBezTo>
                <a:close/>
              </a:path>
            </a:pathLst>
          </a:custGeom>
          <a:solidFill>
            <a:srgbClr val="005CC5"/>
          </a:solidFill>
        </p:spPr>
      </p:sp>
      <p:sp>
        <p:nvSpPr>
          <p:cNvPr id="3" name="Text 1"/>
          <p:cNvSpPr/>
          <p:nvPr/>
        </p:nvSpPr>
        <p:spPr>
          <a:xfrm>
            <a:off x="543832" y="2313030"/>
            <a:ext cx="74129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4" name="Text 2"/>
          <p:cNvSpPr/>
          <p:nvPr/>
        </p:nvSpPr>
        <p:spPr>
          <a:xfrm>
            <a:off x="1422840" y="2205990"/>
            <a:ext cx="6878563"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先发未必先至</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市场失败案例</a:t>
            </a:r>
            <a:endParaRPr lang="en-US" sz="1440" dirty="0"/>
          </a:p>
        </p:txBody>
      </p:sp>
      <p:sp>
        <p:nvSpPr>
          <p:cNvPr id="3" name="Shape 1"/>
          <p:cNvSpPr/>
          <p:nvPr/>
        </p:nvSpPr>
        <p:spPr>
          <a:xfrm>
            <a:off x="931010" y="2447708"/>
            <a:ext cx="2356811" cy="0"/>
          </a:xfrm>
          <a:custGeom>
            <a:avLst/>
            <a:gdLst/>
            <a:ahLst/>
            <a:cxnLst/>
            <a:rect l="l" t="t" r="r" b="b"/>
            <a:pathLst>
              <a:path w="2356811">
                <a:moveTo>
                  <a:pt x="2356811" y="0"/>
                </a:moveTo>
                <a:moveTo>
                  <a:pt x="2356811" y="0"/>
                </a:moveTo>
                <a:lnTo>
                  <a:pt x="0" y="0"/>
                </a:lnTo>
              </a:path>
            </a:pathLst>
          </a:custGeom>
          <a:noFill/>
          <a:ln w="19050">
            <a:solidFill>
              <a:srgbClr val="005CC5"/>
            </a:solidFill>
            <a:prstDash val="solid"/>
            <a:headEnd type="arrow"/>
            <a:tailEnd type="arrow"/>
          </a:ln>
        </p:spPr>
      </p:sp>
      <p:sp>
        <p:nvSpPr>
          <p:cNvPr id="4" name="Shape 2"/>
          <p:cNvSpPr/>
          <p:nvPr/>
        </p:nvSpPr>
        <p:spPr>
          <a:xfrm>
            <a:off x="637864" y="1138754"/>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5" name="Shape 3"/>
          <p:cNvSpPr/>
          <p:nvPr/>
        </p:nvSpPr>
        <p:spPr>
          <a:xfrm>
            <a:off x="627162" y="1138754"/>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6" name="Text 4"/>
          <p:cNvSpPr/>
          <p:nvPr/>
        </p:nvSpPr>
        <p:spPr>
          <a:xfrm>
            <a:off x="537280" y="1093034"/>
            <a:ext cx="543006"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5"/>
          <p:cNvSpPr/>
          <p:nvPr/>
        </p:nvSpPr>
        <p:spPr>
          <a:xfrm>
            <a:off x="2651634" y="2666540"/>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8" name="Shape 6"/>
          <p:cNvSpPr/>
          <p:nvPr/>
        </p:nvSpPr>
        <p:spPr>
          <a:xfrm>
            <a:off x="2640931" y="2666540"/>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9" name="Text 7"/>
          <p:cNvSpPr/>
          <p:nvPr/>
        </p:nvSpPr>
        <p:spPr>
          <a:xfrm>
            <a:off x="2552583" y="2620820"/>
            <a:ext cx="566988"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Shape 8"/>
          <p:cNvSpPr/>
          <p:nvPr/>
        </p:nvSpPr>
        <p:spPr>
          <a:xfrm>
            <a:off x="4767525" y="1144931"/>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11" name="Shape 9"/>
          <p:cNvSpPr/>
          <p:nvPr/>
        </p:nvSpPr>
        <p:spPr>
          <a:xfrm>
            <a:off x="4756823" y="1144931"/>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12" name="Text 10"/>
          <p:cNvSpPr/>
          <p:nvPr/>
        </p:nvSpPr>
        <p:spPr>
          <a:xfrm>
            <a:off x="4659330" y="1093034"/>
            <a:ext cx="590969"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3" name="Shape 11"/>
          <p:cNvSpPr/>
          <p:nvPr/>
        </p:nvSpPr>
        <p:spPr>
          <a:xfrm>
            <a:off x="3299836" y="2447708"/>
            <a:ext cx="2356811" cy="0"/>
          </a:xfrm>
          <a:custGeom>
            <a:avLst/>
            <a:gdLst/>
            <a:ahLst/>
            <a:cxnLst/>
            <a:rect l="l" t="t" r="r" b="b"/>
            <a:pathLst>
              <a:path w="2356811">
                <a:moveTo>
                  <a:pt x="2356811" y="0"/>
                </a:moveTo>
                <a:moveTo>
                  <a:pt x="2356811" y="0"/>
                </a:moveTo>
                <a:lnTo>
                  <a:pt x="0" y="0"/>
                </a:lnTo>
              </a:path>
            </a:pathLst>
          </a:custGeom>
          <a:noFill/>
          <a:ln w="19050">
            <a:solidFill>
              <a:srgbClr val="005CC5"/>
            </a:solidFill>
            <a:prstDash val="solid"/>
            <a:headEnd type="arrow"/>
            <a:tailEnd type="arrow"/>
          </a:ln>
        </p:spPr>
      </p:sp>
      <p:sp>
        <p:nvSpPr>
          <p:cNvPr id="14" name="Shape 12"/>
          <p:cNvSpPr/>
          <p:nvPr/>
        </p:nvSpPr>
        <p:spPr>
          <a:xfrm>
            <a:off x="5656511" y="2447708"/>
            <a:ext cx="2356811" cy="0"/>
          </a:xfrm>
          <a:custGeom>
            <a:avLst/>
            <a:gdLst/>
            <a:ahLst/>
            <a:cxnLst/>
            <a:rect l="l" t="t" r="r" b="b"/>
            <a:pathLst>
              <a:path w="2356811">
                <a:moveTo>
                  <a:pt x="2356811" y="0"/>
                </a:moveTo>
                <a:moveTo>
                  <a:pt x="2356811" y="0"/>
                </a:moveTo>
                <a:lnTo>
                  <a:pt x="0" y="0"/>
                </a:lnTo>
              </a:path>
            </a:pathLst>
          </a:custGeom>
          <a:noFill/>
          <a:ln w="19050">
            <a:solidFill>
              <a:srgbClr val="005CC5"/>
            </a:solidFill>
            <a:prstDash val="solid"/>
            <a:headEnd type="arrow"/>
            <a:tailEnd type="arrow"/>
          </a:ln>
        </p:spPr>
      </p:sp>
      <p:sp>
        <p:nvSpPr>
          <p:cNvPr id="15" name="Text 13"/>
          <p:cNvSpPr/>
          <p:nvPr/>
        </p:nvSpPr>
        <p:spPr>
          <a:xfrm>
            <a:off x="1132554" y="966385"/>
            <a:ext cx="32918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苹果牛顿掌上电脑的失败</a:t>
            </a:r>
            <a:endParaRPr lang="en-US" sz="1440" dirty="0"/>
          </a:p>
        </p:txBody>
      </p:sp>
      <p:sp>
        <p:nvSpPr>
          <p:cNvPr id="16" name="Text 14"/>
          <p:cNvSpPr/>
          <p:nvPr/>
        </p:nvSpPr>
        <p:spPr>
          <a:xfrm>
            <a:off x="1132554" y="1313239"/>
            <a:ext cx="3291840"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尽管苹果公司在营销和技术支持上投入巨大，但牛顿掌上电脑由于手写识别差、电池续航短等问题未能取得商业成功，表明即使是大公司也不能保证所有新产品都会成功。</a:t>
            </a:r>
            <a:endParaRPr lang="en-US" sz="1440" dirty="0"/>
          </a:p>
        </p:txBody>
      </p:sp>
      <p:sp>
        <p:nvSpPr>
          <p:cNvPr id="17" name="Text 15"/>
          <p:cNvSpPr/>
          <p:nvPr/>
        </p:nvSpPr>
        <p:spPr>
          <a:xfrm>
            <a:off x="3196290" y="2539757"/>
            <a:ext cx="329176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临界阈值概念的理解</a:t>
            </a:r>
            <a:endParaRPr lang="en-US" sz="1440" dirty="0"/>
          </a:p>
        </p:txBody>
      </p:sp>
      <p:sp>
        <p:nvSpPr>
          <p:cNvPr id="18" name="Text 16"/>
          <p:cNvSpPr/>
          <p:nvPr/>
        </p:nvSpPr>
        <p:spPr>
          <a:xfrm>
            <a:off x="3196215" y="2886683"/>
            <a:ext cx="3291840"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临界阈值是理解产品是否能够跨越初期使用者群体进而实现大规模普及的关键指标。如果一个产品的传播率低于临界阈值，则它很难突破小众市场；反之，则可能迎来爆发式增长。</a:t>
            </a:r>
            <a:endParaRPr lang="en-US" sz="1440" dirty="0"/>
          </a:p>
        </p:txBody>
      </p:sp>
      <p:sp>
        <p:nvSpPr>
          <p:cNvPr id="19" name="Text 17"/>
          <p:cNvSpPr/>
          <p:nvPr/>
        </p:nvSpPr>
        <p:spPr>
          <a:xfrm>
            <a:off x="5314241" y="966385"/>
            <a:ext cx="3292479"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爱虫病毒的扩散</a:t>
            </a:r>
            <a:endParaRPr lang="en-US" sz="1440" dirty="0"/>
          </a:p>
        </p:txBody>
      </p:sp>
      <p:sp>
        <p:nvSpPr>
          <p:cNvPr id="20" name="Text 18"/>
          <p:cNvSpPr/>
          <p:nvPr/>
        </p:nvSpPr>
        <p:spPr>
          <a:xfrm>
            <a:off x="5314880" y="1313239"/>
            <a:ext cx="3291840"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2000年5月8日，爱虫病毒从菲律宾开始，在数小时内感染了全球超过4500万台计算机，造成了约100亿美元的经济损失。这种病毒利用了人们的好奇心（如打开名为“致你的情书”的邮件附件），并通过电子邮件系统迅速蔓延开来。</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临界阈值概念</a:t>
            </a:r>
            <a:endParaRPr lang="en-US" sz="1440" dirty="0"/>
          </a:p>
        </p:txBody>
      </p:sp>
      <p:sp>
        <p:nvSpPr>
          <p:cNvPr id="3" name="Shape 1"/>
          <p:cNvSpPr/>
          <p:nvPr/>
        </p:nvSpPr>
        <p:spPr>
          <a:xfrm>
            <a:off x="5510252" y="2264253"/>
            <a:ext cx="2689524" cy="445315"/>
          </a:xfrm>
          <a:custGeom>
            <a:avLst/>
            <a:gdLst/>
            <a:ahLst/>
            <a:cxnLst/>
            <a:rect l="l" t="t" r="r" b="b"/>
            <a:pathLst>
              <a:path w="2689524" h="445315">
                <a:moveTo>
                  <a:pt x="0" y="0"/>
                </a:moveTo>
                <a:moveTo>
                  <a:pt x="0" y="0"/>
                </a:moveTo>
                <a:lnTo>
                  <a:pt x="2689524" y="0"/>
                </a:lnTo>
                <a:lnTo>
                  <a:pt x="2689524" y="445315"/>
                </a:lnTo>
                <a:lnTo>
                  <a:pt x="0" y="445315"/>
                </a:lnTo>
                <a:close/>
              </a:path>
            </a:pathLst>
          </a:custGeom>
          <a:solidFill>
            <a:srgbClr val="5196FF"/>
          </a:solidFill>
        </p:spPr>
      </p:sp>
      <p:sp>
        <p:nvSpPr>
          <p:cNvPr id="4" name="Shape 2"/>
          <p:cNvSpPr/>
          <p:nvPr/>
        </p:nvSpPr>
        <p:spPr>
          <a:xfrm rot="-8100000">
            <a:off x="7748355" y="2055442"/>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5196FF"/>
          </a:solidFill>
        </p:spPr>
      </p:sp>
      <p:sp>
        <p:nvSpPr>
          <p:cNvPr id="5" name="Shape 3"/>
          <p:cNvSpPr/>
          <p:nvPr/>
        </p:nvSpPr>
        <p:spPr>
          <a:xfrm>
            <a:off x="512622" y="1319563"/>
            <a:ext cx="7687154" cy="576734"/>
          </a:xfrm>
          <a:custGeom>
            <a:avLst/>
            <a:gdLst/>
            <a:ahLst/>
            <a:cxnLst/>
            <a:rect l="l" t="t" r="r" b="b"/>
            <a:pathLst>
              <a:path w="7687154" h="576734">
                <a:moveTo>
                  <a:pt x="0" y="0"/>
                </a:moveTo>
                <a:moveTo>
                  <a:pt x="0" y="0"/>
                </a:moveTo>
                <a:lnTo>
                  <a:pt x="7687154" y="0"/>
                </a:lnTo>
                <a:lnTo>
                  <a:pt x="7687154" y="576734"/>
                </a:lnTo>
                <a:lnTo>
                  <a:pt x="0" y="576734"/>
                </a:lnTo>
                <a:close/>
              </a:path>
            </a:pathLst>
          </a:custGeom>
          <a:solidFill>
            <a:srgbClr val="5196FF"/>
          </a:solidFill>
        </p:spPr>
      </p:sp>
      <p:sp>
        <p:nvSpPr>
          <p:cNvPr id="6" name="Shape 4"/>
          <p:cNvSpPr/>
          <p:nvPr/>
        </p:nvSpPr>
        <p:spPr>
          <a:xfrm rot="-8100000">
            <a:off x="7739211" y="1242170"/>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5196FF"/>
          </a:solidFill>
        </p:spPr>
      </p:sp>
      <p:sp>
        <p:nvSpPr>
          <p:cNvPr id="7" name="Shape 5"/>
          <p:cNvSpPr/>
          <p:nvPr/>
        </p:nvSpPr>
        <p:spPr>
          <a:xfrm rot="-8100000">
            <a:off x="7730067" y="1610126"/>
            <a:ext cx="731520" cy="731520"/>
          </a:xfrm>
          <a:custGeom>
            <a:avLst/>
            <a:gdLst/>
            <a:ahLst/>
            <a:cxnLst/>
            <a:rect l="l" t="t" r="r" b="b"/>
            <a:pathLst>
              <a:path w="731520" h="731520">
                <a:moveTo>
                  <a:pt x="0" y="0"/>
                </a:moveTo>
                <a:moveTo>
                  <a:pt x="0" y="0"/>
                </a:moveTo>
                <a:lnTo>
                  <a:pt x="0" y="731520"/>
                </a:lnTo>
                <a:lnTo>
                  <a:pt x="731520" y="731520"/>
                </a:lnTo>
                <a:close/>
              </a:path>
            </a:pathLst>
          </a:custGeom>
          <a:solidFill>
            <a:srgbClr val="0084FF"/>
          </a:solidFill>
        </p:spPr>
      </p:sp>
      <p:sp>
        <p:nvSpPr>
          <p:cNvPr id="8" name="Shape 6"/>
          <p:cNvSpPr/>
          <p:nvPr/>
        </p:nvSpPr>
        <p:spPr>
          <a:xfrm>
            <a:off x="521766" y="1903939"/>
            <a:ext cx="2511105" cy="1682799"/>
          </a:xfrm>
          <a:custGeom>
            <a:avLst/>
            <a:gdLst/>
            <a:ahLst/>
            <a:cxnLst/>
            <a:rect l="l" t="t" r="r" b="b"/>
            <a:pathLst>
              <a:path w="2511105" h="1682799">
                <a:moveTo>
                  <a:pt x="0" y="0"/>
                </a:moveTo>
                <a:moveTo>
                  <a:pt x="0" y="0"/>
                </a:moveTo>
                <a:lnTo>
                  <a:pt x="2511105" y="0"/>
                </a:lnTo>
                <a:lnTo>
                  <a:pt x="2511105" y="1682799"/>
                </a:lnTo>
                <a:lnTo>
                  <a:pt x="0" y="1682799"/>
                </a:lnTo>
                <a:close/>
              </a:path>
            </a:pathLst>
          </a:custGeom>
          <a:solidFill>
            <a:srgbClr val="000000">
              <a:alpha val="0"/>
            </a:srgbClr>
          </a:solidFill>
          <a:ln w="19050">
            <a:solidFill>
              <a:srgbClr val="5196FF"/>
            </a:solidFill>
            <a:prstDash val="solid"/>
          </a:ln>
        </p:spPr>
      </p:sp>
      <p:sp>
        <p:nvSpPr>
          <p:cNvPr id="9" name="Shape 7"/>
          <p:cNvSpPr/>
          <p:nvPr/>
        </p:nvSpPr>
        <p:spPr>
          <a:xfrm>
            <a:off x="3030749" y="2264253"/>
            <a:ext cx="2488647" cy="1682799"/>
          </a:xfrm>
          <a:custGeom>
            <a:avLst/>
            <a:gdLst/>
            <a:ahLst/>
            <a:cxnLst/>
            <a:rect l="l" t="t" r="r" b="b"/>
            <a:pathLst>
              <a:path w="2488647" h="1682799">
                <a:moveTo>
                  <a:pt x="0" y="0"/>
                </a:moveTo>
                <a:moveTo>
                  <a:pt x="0" y="0"/>
                </a:moveTo>
                <a:lnTo>
                  <a:pt x="2488647" y="0"/>
                </a:lnTo>
                <a:lnTo>
                  <a:pt x="2488647" y="1682799"/>
                </a:lnTo>
                <a:lnTo>
                  <a:pt x="0" y="1682799"/>
                </a:lnTo>
                <a:close/>
              </a:path>
            </a:pathLst>
          </a:custGeom>
          <a:solidFill>
            <a:srgbClr val="000000">
              <a:alpha val="0"/>
            </a:srgbClr>
          </a:solidFill>
          <a:ln w="19050">
            <a:solidFill>
              <a:srgbClr val="005CC5"/>
            </a:solidFill>
            <a:prstDash val="solid"/>
          </a:ln>
        </p:spPr>
      </p:sp>
      <p:sp>
        <p:nvSpPr>
          <p:cNvPr id="10" name="Shape 8"/>
          <p:cNvSpPr/>
          <p:nvPr/>
        </p:nvSpPr>
        <p:spPr>
          <a:xfrm>
            <a:off x="5519396" y="2709569"/>
            <a:ext cx="2591353" cy="1682799"/>
          </a:xfrm>
          <a:custGeom>
            <a:avLst/>
            <a:gdLst/>
            <a:ahLst/>
            <a:cxnLst/>
            <a:rect l="l" t="t" r="r" b="b"/>
            <a:pathLst>
              <a:path w="2591353" h="1682799">
                <a:moveTo>
                  <a:pt x="0" y="0"/>
                </a:moveTo>
                <a:moveTo>
                  <a:pt x="0" y="0"/>
                </a:moveTo>
                <a:lnTo>
                  <a:pt x="2591353" y="0"/>
                </a:lnTo>
                <a:lnTo>
                  <a:pt x="2591353" y="1682799"/>
                </a:lnTo>
                <a:lnTo>
                  <a:pt x="0" y="1682799"/>
                </a:lnTo>
                <a:close/>
              </a:path>
            </a:pathLst>
          </a:custGeom>
          <a:solidFill>
            <a:srgbClr val="000000">
              <a:alpha val="0"/>
            </a:srgbClr>
          </a:solidFill>
          <a:ln w="19050">
            <a:solidFill>
              <a:srgbClr val="5196FF"/>
            </a:solidFill>
            <a:prstDash val="solid"/>
          </a:ln>
        </p:spPr>
      </p:sp>
      <p:sp>
        <p:nvSpPr>
          <p:cNvPr id="11" name="Text 9"/>
          <p:cNvSpPr/>
          <p:nvPr/>
        </p:nvSpPr>
        <p:spPr>
          <a:xfrm>
            <a:off x="602401" y="1406762"/>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临界阈值的定义</a:t>
            </a:r>
            <a:endParaRPr lang="en-US" sz="1440" dirty="0"/>
          </a:p>
        </p:txBody>
      </p:sp>
      <p:sp>
        <p:nvSpPr>
          <p:cNvPr id="12" name="Text 10"/>
          <p:cNvSpPr/>
          <p:nvPr/>
        </p:nvSpPr>
        <p:spPr>
          <a:xfrm>
            <a:off x="512622" y="1864695"/>
            <a:ext cx="2501961"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临界阈值是指产品或观念在市场中传播的最低限度，超过这个点，产品或观念将迅速被广泛接受。</a:t>
            </a:r>
            <a:endParaRPr lang="en-US" sz="1440" dirty="0"/>
          </a:p>
        </p:txBody>
      </p:sp>
      <p:sp>
        <p:nvSpPr>
          <p:cNvPr id="13" name="Text 11"/>
          <p:cNvSpPr/>
          <p:nvPr/>
        </p:nvSpPr>
        <p:spPr>
          <a:xfrm>
            <a:off x="3017435" y="2264253"/>
            <a:ext cx="2501961"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理解并达到临界阈值对于新产品的成功至关重要，它标志着从小众市场到大众市场的转折点。</a:t>
            </a:r>
            <a:endParaRPr lang="en-US" sz="1440" dirty="0"/>
          </a:p>
        </p:txBody>
      </p:sp>
      <p:sp>
        <p:nvSpPr>
          <p:cNvPr id="14" name="Text 12"/>
          <p:cNvSpPr/>
          <p:nvPr/>
        </p:nvSpPr>
        <p:spPr>
          <a:xfrm>
            <a:off x="5510252" y="2307233"/>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如何实现临界阈值</a:t>
            </a:r>
            <a:endParaRPr lang="en-US" sz="1440" dirty="0"/>
          </a:p>
        </p:txBody>
      </p:sp>
      <p:sp>
        <p:nvSpPr>
          <p:cNvPr id="15" name="Text 13"/>
          <p:cNvSpPr/>
          <p:nvPr/>
        </p:nvSpPr>
        <p:spPr>
          <a:xfrm>
            <a:off x="5519396" y="2709569"/>
            <a:ext cx="2501961"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通过有效的营销策略和口碑传播，企业可以推动产品达到临界阈值，从而实现市场的爆发式增长。</a:t>
            </a:r>
            <a:endParaRPr lang="en-US" sz="1440" dirty="0"/>
          </a:p>
        </p:txBody>
      </p:sp>
      <p:sp>
        <p:nvSpPr>
          <p:cNvPr id="16" name="Shape 14"/>
          <p:cNvSpPr/>
          <p:nvPr/>
        </p:nvSpPr>
        <p:spPr>
          <a:xfrm>
            <a:off x="3023727" y="1687519"/>
            <a:ext cx="5176049" cy="576734"/>
          </a:xfrm>
          <a:custGeom>
            <a:avLst/>
            <a:gdLst/>
            <a:ahLst/>
            <a:cxnLst/>
            <a:rect l="l" t="t" r="r" b="b"/>
            <a:pathLst>
              <a:path w="5176049" h="576734">
                <a:moveTo>
                  <a:pt x="0" y="0"/>
                </a:moveTo>
                <a:moveTo>
                  <a:pt x="0" y="0"/>
                </a:moveTo>
                <a:lnTo>
                  <a:pt x="5176049" y="0"/>
                </a:lnTo>
                <a:lnTo>
                  <a:pt x="5176049" y="576734"/>
                </a:lnTo>
                <a:lnTo>
                  <a:pt x="0" y="576734"/>
                </a:lnTo>
                <a:close/>
              </a:path>
            </a:pathLst>
          </a:custGeom>
          <a:solidFill>
            <a:srgbClr val="0084FF"/>
          </a:solidFill>
        </p:spPr>
      </p:sp>
      <p:sp>
        <p:nvSpPr>
          <p:cNvPr id="17" name="Text 15"/>
          <p:cNvSpPr/>
          <p:nvPr/>
        </p:nvSpPr>
        <p:spPr>
          <a:xfrm>
            <a:off x="3014583" y="1774718"/>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临界阈值的重要性</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2120" y="2205990"/>
            <a:ext cx="731520" cy="731520"/>
          </a:xfrm>
          <a:custGeom>
            <a:avLst/>
            <a:gdLst/>
            <a:ahLst/>
            <a:cxnLst/>
            <a:rect l="l" t="t" r="r" b="b"/>
            <a:pathLst>
              <a:path w="731520" h="731520">
                <a:moveTo>
                  <a:pt x="91440" y="0"/>
                </a:moveTo>
                <a:moveTo>
                  <a:pt x="91440" y="0"/>
                </a:moveTo>
                <a:lnTo>
                  <a:pt x="640080" y="0"/>
                </a:lnTo>
                <a:quadBezTo>
                  <a:pt x="731520" y="0"/>
                  <a:pt x="731520" y="91440"/>
                </a:quadBezTo>
                <a:lnTo>
                  <a:pt x="731520" y="640080"/>
                </a:lnTo>
                <a:quadBezTo>
                  <a:pt x="731520" y="731520"/>
                  <a:pt x="640080" y="731520"/>
                </a:quadBezTo>
                <a:lnTo>
                  <a:pt x="91440" y="731520"/>
                </a:lnTo>
                <a:quadBezTo>
                  <a:pt x="0" y="731520"/>
                  <a:pt x="0" y="640080"/>
                </a:quadBezTo>
                <a:lnTo>
                  <a:pt x="0" y="91440"/>
                </a:lnTo>
                <a:quadBezTo>
                  <a:pt x="0" y="0"/>
                  <a:pt x="91440" y="0"/>
                </a:quadBezTo>
                <a:close/>
              </a:path>
            </a:pathLst>
          </a:custGeom>
          <a:solidFill>
            <a:srgbClr val="005CC5"/>
          </a:solidFill>
        </p:spPr>
      </p:sp>
      <p:sp>
        <p:nvSpPr>
          <p:cNvPr id="3" name="Text 1"/>
          <p:cNvSpPr/>
          <p:nvPr/>
        </p:nvSpPr>
        <p:spPr>
          <a:xfrm>
            <a:off x="543832" y="2313030"/>
            <a:ext cx="74129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4" name="Text 2"/>
          <p:cNvSpPr/>
          <p:nvPr/>
        </p:nvSpPr>
        <p:spPr>
          <a:xfrm>
            <a:off x="1422840" y="2205990"/>
            <a:ext cx="6878563"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爱虫病毒的扩散</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672768" y="464456"/>
            <a:ext cx="3210076" cy="108813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750" b="1" dirty="0">
                <a:solidFill>
                  <a:srgbClr val="005CC5">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1440" dirty="0"/>
          </a:p>
        </p:txBody>
      </p:sp>
      <p:sp>
        <p:nvSpPr>
          <p:cNvPr id="3" name="Text 1"/>
          <p:cNvSpPr/>
          <p:nvPr/>
        </p:nvSpPr>
        <p:spPr>
          <a:xfrm>
            <a:off x="672768" y="725072"/>
            <a:ext cx="940532"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nvSpPr>
        <p:spPr>
          <a:xfrm>
            <a:off x="1520202" y="1810315"/>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枢纽节点的重要性</a:t>
            </a:r>
            <a:endParaRPr lang="en-US" sz="1440" dirty="0"/>
          </a:p>
        </p:txBody>
      </p:sp>
      <p:sp>
        <p:nvSpPr>
          <p:cNvPr id="5" name="Text 3"/>
          <p:cNvSpPr/>
          <p:nvPr/>
        </p:nvSpPr>
        <p:spPr>
          <a:xfrm>
            <a:off x="966844"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5196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5334968" y="1810315"/>
            <a:ext cx="323685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互联网与一夜成名</a:t>
            </a:r>
            <a:endParaRPr lang="en-US" sz="1440" dirty="0"/>
          </a:p>
        </p:txBody>
      </p:sp>
      <p:sp>
        <p:nvSpPr>
          <p:cNvPr id="7" name="Text 5"/>
          <p:cNvSpPr/>
          <p:nvPr/>
        </p:nvSpPr>
        <p:spPr>
          <a:xfrm>
            <a:off x="4781610"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5196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nvSpPr>
        <p:spPr>
          <a:xfrm>
            <a:off x="1520354"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复杂网络中的传播规律</a:t>
            </a:r>
            <a:endParaRPr lang="en-US" sz="1440" dirty="0"/>
          </a:p>
        </p:txBody>
      </p:sp>
      <p:sp>
        <p:nvSpPr>
          <p:cNvPr id="9" name="Text 7"/>
          <p:cNvSpPr/>
          <p:nvPr/>
        </p:nvSpPr>
        <p:spPr>
          <a:xfrm>
            <a:off x="966996"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5196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5334846"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意见领袖的力量</a:t>
            </a:r>
            <a:endParaRPr lang="en-US" sz="1440" dirty="0"/>
          </a:p>
        </p:txBody>
      </p:sp>
      <p:sp>
        <p:nvSpPr>
          <p:cNvPr id="11" name="Text 9"/>
          <p:cNvSpPr/>
          <p:nvPr/>
        </p:nvSpPr>
        <p:spPr>
          <a:xfrm>
            <a:off x="4781488"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5196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2" name="Text 10"/>
          <p:cNvSpPr/>
          <p:nvPr/>
        </p:nvSpPr>
        <p:spPr>
          <a:xfrm>
            <a:off x="1520281"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先发未必先至</a:t>
            </a:r>
            <a:endParaRPr lang="en-US" sz="1440" dirty="0"/>
          </a:p>
        </p:txBody>
      </p:sp>
      <p:sp>
        <p:nvSpPr>
          <p:cNvPr id="13" name="Text 11"/>
          <p:cNvSpPr/>
          <p:nvPr/>
        </p:nvSpPr>
        <p:spPr>
          <a:xfrm>
            <a:off x="966924"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5196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14" name="Text 12"/>
          <p:cNvSpPr/>
          <p:nvPr/>
        </p:nvSpPr>
        <p:spPr>
          <a:xfrm>
            <a:off x="5334846"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爱虫病毒的扩散</a:t>
            </a:r>
            <a:endParaRPr lang="en-US" sz="1440" dirty="0"/>
          </a:p>
        </p:txBody>
      </p:sp>
      <p:sp>
        <p:nvSpPr>
          <p:cNvPr id="15" name="Text 13"/>
          <p:cNvSpPr/>
          <p:nvPr/>
        </p:nvSpPr>
        <p:spPr>
          <a:xfrm>
            <a:off x="4781488"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5196FF"/>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16" name="Text 14"/>
          <p:cNvSpPr/>
          <p:nvPr/>
        </p:nvSpPr>
        <p:spPr>
          <a:xfrm>
            <a:off x="1520091" y="3695808"/>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性关系网络的无尺度拓扑</a:t>
            </a:r>
            <a:endParaRPr lang="en-US" sz="1440" dirty="0"/>
          </a:p>
        </p:txBody>
      </p:sp>
      <p:sp>
        <p:nvSpPr>
          <p:cNvPr id="17" name="Text 15"/>
          <p:cNvSpPr/>
          <p:nvPr/>
        </p:nvSpPr>
        <p:spPr>
          <a:xfrm>
            <a:off x="966733" y="3650088"/>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5196FF"/>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
        <p:nvSpPr>
          <p:cNvPr id="18" name="Text 16"/>
          <p:cNvSpPr/>
          <p:nvPr/>
        </p:nvSpPr>
        <p:spPr>
          <a:xfrm>
            <a:off x="5334846" y="3695808"/>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优先治疗枢纽节点</a:t>
            </a:r>
            <a:endParaRPr lang="en-US" sz="1440" dirty="0"/>
          </a:p>
        </p:txBody>
      </p:sp>
      <p:sp>
        <p:nvSpPr>
          <p:cNvPr id="19" name="Text 17"/>
          <p:cNvSpPr/>
          <p:nvPr/>
        </p:nvSpPr>
        <p:spPr>
          <a:xfrm>
            <a:off x="4781488" y="3650088"/>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5196FF"/>
                </a:solidFill>
                <a:latin typeface="微软雅黑" panose="020B0503020204020204" pitchFamily="34" charset="-122"/>
                <a:ea typeface="微软雅黑" panose="020B0503020204020204" pitchFamily="34" charset="-122"/>
                <a:cs typeface="微软雅黑" panose="020B0503020204020204" pitchFamily="34" charset="-120"/>
              </a:rPr>
              <a:t>08</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爱虫病毒现象</a:t>
            </a:r>
            <a:endParaRPr lang="en-US" sz="1440" dirty="0"/>
          </a:p>
        </p:txBody>
      </p:sp>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爱虫病毒的全球影响</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2000年5月8日，爱虫病毒从菲律宾开始，在数小时内感染了全球超过4500万台计算机，造成了约100亿美元的经济损失。这种病毒利用了人们的好奇心（如打开名为“致你的情书”的邮件附件），并通过电子邮件系统迅速蔓延开来。</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无尺度网络特性</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研究表明，在具有无尺度拓扑结构的网络中，即使病毒本身不是特别具有传染性，也可以依靠高度连接的枢纽节点持续存活并广泛传播。这解释了为什么爱虫病毒能够在短时间内感染如此多的计算机。</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预防和应对措施</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为了防止类似爱虫病毒这样的大规模网络攻击再次发生，需要加强对网络安全的重视，提高公众的安全意识，同时开发更有效的防护技术和应急响应机制。</a:t>
            </a:r>
            <a:endParaRPr lang="en-US" sz="1440" dirty="0"/>
          </a:p>
        </p:txBody>
      </p:sp>
      <p:pic>
        <p:nvPicPr>
          <p:cNvPr id="10" name="图片 9" descr="Loveletter-wurm"/>
          <p:cNvPicPr>
            <a:picLocks noChangeAspect="1"/>
          </p:cNvPicPr>
          <p:nvPr/>
        </p:nvPicPr>
        <p:blipFill>
          <a:blip r:embed="rId2"/>
          <a:stretch>
            <a:fillRect/>
          </a:stretch>
        </p:blipFill>
        <p:spPr>
          <a:xfrm>
            <a:off x="316230" y="1633220"/>
            <a:ext cx="3032125" cy="18580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无尺度网络特性</a:t>
            </a:r>
            <a:endParaRPr lang="en-US" sz="1440" dirty="0"/>
          </a:p>
        </p:txBody>
      </p:sp>
      <p:sp>
        <p:nvSpPr>
          <p:cNvPr id="3" name="Shape 1"/>
          <p:cNvSpPr/>
          <p:nvPr/>
        </p:nvSpPr>
        <p:spPr>
          <a:xfrm>
            <a:off x="4148425" y="2215286"/>
            <a:ext cx="576615" cy="834888"/>
          </a:xfrm>
          <a:custGeom>
            <a:avLst/>
            <a:gdLst/>
            <a:ahLst/>
            <a:cxnLst/>
            <a:rect l="l" t="t" r="r" b="b"/>
            <a:pathLst>
              <a:path w="576615" h="834888">
                <a:moveTo>
                  <a:pt x="576615" y="0"/>
                </a:moveTo>
                <a:moveTo>
                  <a:pt x="576615" y="0"/>
                </a:moveTo>
                <a:lnTo>
                  <a:pt x="0" y="834888"/>
                </a:lnTo>
              </a:path>
            </a:pathLst>
          </a:custGeom>
          <a:noFill/>
          <a:ln w="19050">
            <a:solidFill>
              <a:srgbClr val="005CC5"/>
            </a:solidFill>
            <a:prstDash val="solid"/>
            <a:headEnd type="none"/>
            <a:tailEnd type="none"/>
          </a:ln>
        </p:spPr>
      </p:sp>
      <p:sp>
        <p:nvSpPr>
          <p:cNvPr id="4" name="Shape 2"/>
          <p:cNvSpPr/>
          <p:nvPr/>
        </p:nvSpPr>
        <p:spPr>
          <a:xfrm>
            <a:off x="4160714" y="1450417"/>
            <a:ext cx="564612" cy="751974"/>
          </a:xfrm>
          <a:custGeom>
            <a:avLst/>
            <a:gdLst/>
            <a:ahLst/>
            <a:cxnLst/>
            <a:rect l="l" t="t" r="r" b="b"/>
            <a:pathLst>
              <a:path w="564612" h="751974">
                <a:moveTo>
                  <a:pt x="0" y="0"/>
                </a:moveTo>
                <a:moveTo>
                  <a:pt x="0" y="0"/>
                </a:moveTo>
                <a:lnTo>
                  <a:pt x="564612" y="751974"/>
                </a:lnTo>
              </a:path>
            </a:pathLst>
          </a:custGeom>
          <a:noFill/>
          <a:ln w="19050">
            <a:solidFill>
              <a:srgbClr val="005CC5"/>
            </a:solidFill>
            <a:prstDash val="solid"/>
            <a:headEnd type="none"/>
            <a:tailEnd type="none"/>
          </a:ln>
        </p:spPr>
      </p:sp>
      <p:sp>
        <p:nvSpPr>
          <p:cNvPr id="5" name="Shape 3"/>
          <p:cNvSpPr/>
          <p:nvPr/>
        </p:nvSpPr>
        <p:spPr>
          <a:xfrm>
            <a:off x="646624" y="1078530"/>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84FF"/>
          </a:solidFill>
        </p:spPr>
      </p:sp>
      <p:sp>
        <p:nvSpPr>
          <p:cNvPr id="6" name="Shape 4"/>
          <p:cNvSpPr/>
          <p:nvPr/>
        </p:nvSpPr>
        <p:spPr>
          <a:xfrm>
            <a:off x="1203141" y="1359276"/>
            <a:ext cx="2868202" cy="0"/>
          </a:xfrm>
          <a:custGeom>
            <a:avLst/>
            <a:gdLst/>
            <a:ahLst/>
            <a:cxnLst/>
            <a:rect l="l" t="t" r="r" b="b"/>
            <a:pathLst>
              <a:path w="2868202">
                <a:moveTo>
                  <a:pt x="0" y="0"/>
                </a:moveTo>
                <a:moveTo>
                  <a:pt x="0" y="0"/>
                </a:moveTo>
                <a:lnTo>
                  <a:pt x="2868202" y="0"/>
                </a:lnTo>
              </a:path>
            </a:pathLst>
          </a:custGeom>
          <a:noFill/>
          <a:ln w="19050">
            <a:solidFill>
              <a:srgbClr val="005CC5"/>
            </a:solidFill>
            <a:prstDash val="solid"/>
            <a:headEnd type="none"/>
            <a:tailEnd type="none"/>
          </a:ln>
        </p:spPr>
      </p:sp>
      <p:sp>
        <p:nvSpPr>
          <p:cNvPr id="7" name="Shape 5"/>
          <p:cNvSpPr/>
          <p:nvPr/>
        </p:nvSpPr>
        <p:spPr>
          <a:xfrm>
            <a:off x="4056069" y="135013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84FF"/>
          </a:solidFill>
        </p:spPr>
      </p:sp>
      <p:sp>
        <p:nvSpPr>
          <p:cNvPr id="8" name="Shape 6"/>
          <p:cNvSpPr/>
          <p:nvPr/>
        </p:nvSpPr>
        <p:spPr>
          <a:xfrm>
            <a:off x="4056069" y="293287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84FF"/>
          </a:solidFill>
        </p:spPr>
      </p:sp>
      <p:sp>
        <p:nvSpPr>
          <p:cNvPr id="9" name="Shape 7"/>
          <p:cNvSpPr/>
          <p:nvPr/>
        </p:nvSpPr>
        <p:spPr>
          <a:xfrm>
            <a:off x="4838991" y="2211190"/>
            <a:ext cx="3224944" cy="0"/>
          </a:xfrm>
          <a:custGeom>
            <a:avLst/>
            <a:gdLst/>
            <a:ahLst/>
            <a:cxnLst/>
            <a:rect l="l" t="t" r="r" b="b"/>
            <a:pathLst>
              <a:path w="3224944">
                <a:moveTo>
                  <a:pt x="0" y="0"/>
                </a:moveTo>
                <a:moveTo>
                  <a:pt x="0" y="0"/>
                </a:moveTo>
                <a:lnTo>
                  <a:pt x="3224944" y="0"/>
                </a:lnTo>
              </a:path>
            </a:pathLst>
          </a:custGeom>
          <a:noFill/>
          <a:ln w="19050">
            <a:solidFill>
              <a:srgbClr val="005CC5"/>
            </a:solidFill>
            <a:prstDash val="solid"/>
            <a:headEnd type="none"/>
            <a:tailEnd type="none"/>
          </a:ln>
        </p:spPr>
      </p:sp>
      <p:sp>
        <p:nvSpPr>
          <p:cNvPr id="10" name="Shape 8"/>
          <p:cNvSpPr/>
          <p:nvPr/>
        </p:nvSpPr>
        <p:spPr>
          <a:xfrm>
            <a:off x="7940859" y="1957076"/>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84FF"/>
          </a:solidFill>
        </p:spPr>
      </p:sp>
      <p:sp>
        <p:nvSpPr>
          <p:cNvPr id="11" name="Shape 9"/>
          <p:cNvSpPr/>
          <p:nvPr/>
        </p:nvSpPr>
        <p:spPr>
          <a:xfrm>
            <a:off x="1203141" y="3113881"/>
            <a:ext cx="2886490" cy="2488"/>
          </a:xfrm>
          <a:custGeom>
            <a:avLst/>
            <a:gdLst/>
            <a:ahLst/>
            <a:cxnLst/>
            <a:rect l="l" t="t" r="r" b="b"/>
            <a:pathLst>
              <a:path w="2886490" h="2488">
                <a:moveTo>
                  <a:pt x="0" y="0"/>
                </a:moveTo>
                <a:moveTo>
                  <a:pt x="0" y="0"/>
                </a:moveTo>
                <a:lnTo>
                  <a:pt x="2886490" y="2488"/>
                </a:lnTo>
              </a:path>
            </a:pathLst>
          </a:custGeom>
          <a:noFill/>
          <a:ln w="19050">
            <a:solidFill>
              <a:srgbClr val="005CC5"/>
            </a:solidFill>
            <a:prstDash val="solid"/>
            <a:headEnd type="none"/>
            <a:tailEnd type="none"/>
          </a:ln>
        </p:spPr>
      </p:sp>
      <p:sp>
        <p:nvSpPr>
          <p:cNvPr id="12" name="Shape 10"/>
          <p:cNvSpPr/>
          <p:nvPr/>
        </p:nvSpPr>
        <p:spPr>
          <a:xfrm>
            <a:off x="646624" y="2835622"/>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0084FF"/>
          </a:solidFill>
        </p:spPr>
      </p:sp>
      <p:sp>
        <p:nvSpPr>
          <p:cNvPr id="13" name="Text 11"/>
          <p:cNvSpPr/>
          <p:nvPr/>
        </p:nvSpPr>
        <p:spPr>
          <a:xfrm>
            <a:off x="646624" y="1105962"/>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4" name="Text 12"/>
          <p:cNvSpPr/>
          <p:nvPr/>
        </p:nvSpPr>
        <p:spPr>
          <a:xfrm>
            <a:off x="7940859" y="1984508"/>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5" name="Text 13"/>
          <p:cNvSpPr/>
          <p:nvPr/>
        </p:nvSpPr>
        <p:spPr>
          <a:xfrm>
            <a:off x="646624" y="2862421"/>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6" name="Text 14"/>
          <p:cNvSpPr/>
          <p:nvPr/>
        </p:nvSpPr>
        <p:spPr>
          <a:xfrm>
            <a:off x="1203141" y="957284"/>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无尺度网络的定义</a:t>
            </a:r>
            <a:endParaRPr lang="en-US" sz="1440" dirty="0"/>
          </a:p>
        </p:txBody>
      </p:sp>
      <p:sp>
        <p:nvSpPr>
          <p:cNvPr id="17" name="Text 15"/>
          <p:cNvSpPr/>
          <p:nvPr/>
        </p:nvSpPr>
        <p:spPr>
          <a:xfrm>
            <a:off x="1203665" y="1359620"/>
            <a:ext cx="2852928"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无尺度网络是一种网络结构，其中少数节点（枢纽节点）拥有大量的连接，而大多数节点只有很少的连接。这种结构在自然界和人类社会中普遍存在，如互联网、社交网络等。</a:t>
            </a:r>
            <a:endParaRPr lang="en-US" sz="1440" dirty="0"/>
          </a:p>
        </p:txBody>
      </p:sp>
      <p:sp>
        <p:nvSpPr>
          <p:cNvPr id="18" name="Text 16"/>
          <p:cNvSpPr/>
          <p:nvPr/>
        </p:nvSpPr>
        <p:spPr>
          <a:xfrm>
            <a:off x="4838690" y="1808486"/>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无尺度网络的特性</a:t>
            </a:r>
            <a:endParaRPr lang="en-US" sz="1440" dirty="0"/>
          </a:p>
        </p:txBody>
      </p:sp>
      <p:sp>
        <p:nvSpPr>
          <p:cNvPr id="19" name="Text 17"/>
          <p:cNvSpPr/>
          <p:nvPr/>
        </p:nvSpPr>
        <p:spPr>
          <a:xfrm>
            <a:off x="4838405" y="2210926"/>
            <a:ext cx="2852928"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无尺度网络的一个重要特性是其度分布遵循幂律，即大部分节点的度很小，但存在少数度非常大的节点。这使得无尺度网络对随机故障具有很高的鲁棒性，但对蓄意攻击则非常脆弱。</a:t>
            </a:r>
            <a:endParaRPr lang="en-US" sz="1440" dirty="0"/>
          </a:p>
        </p:txBody>
      </p:sp>
      <p:sp>
        <p:nvSpPr>
          <p:cNvPr id="20" name="Text 18"/>
          <p:cNvSpPr/>
          <p:nvPr/>
        </p:nvSpPr>
        <p:spPr>
          <a:xfrm>
            <a:off x="1203141" y="2704702"/>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无尺度网络的应用</a:t>
            </a:r>
            <a:endParaRPr lang="en-US" sz="1440" dirty="0"/>
          </a:p>
        </p:txBody>
      </p:sp>
      <p:sp>
        <p:nvSpPr>
          <p:cNvPr id="21" name="Text 19"/>
          <p:cNvSpPr/>
          <p:nvPr/>
        </p:nvSpPr>
        <p:spPr>
          <a:xfrm>
            <a:off x="1203141" y="3125512"/>
            <a:ext cx="2852928"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无尺度网络理论被广泛应用于各种领域，如疾病传播、信息扩散、社会网络分析等。通过理解无尺度网络的特性，我们可以更好地预测和控制这些现象的发生和发展。</a:t>
            </a:r>
            <a:endParaRPr lang="en-US" sz="1440" dirty="0"/>
          </a:p>
        </p:txBody>
      </p:sp>
      <p:sp>
        <p:nvSpPr>
          <p:cNvPr id="22" name="Shape 20"/>
          <p:cNvSpPr/>
          <p:nvPr/>
        </p:nvSpPr>
        <p:spPr>
          <a:xfrm>
            <a:off x="4646351" y="2114870"/>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0084FF"/>
          </a:solid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2120" y="2205990"/>
            <a:ext cx="731520" cy="731520"/>
          </a:xfrm>
          <a:custGeom>
            <a:avLst/>
            <a:gdLst/>
            <a:ahLst/>
            <a:cxnLst/>
            <a:rect l="l" t="t" r="r" b="b"/>
            <a:pathLst>
              <a:path w="731520" h="731520">
                <a:moveTo>
                  <a:pt x="91440" y="0"/>
                </a:moveTo>
                <a:moveTo>
                  <a:pt x="91440" y="0"/>
                </a:moveTo>
                <a:lnTo>
                  <a:pt x="640080" y="0"/>
                </a:lnTo>
                <a:quadBezTo>
                  <a:pt x="731520" y="0"/>
                  <a:pt x="731520" y="91440"/>
                </a:quadBezTo>
                <a:lnTo>
                  <a:pt x="731520" y="640080"/>
                </a:lnTo>
                <a:quadBezTo>
                  <a:pt x="731520" y="731520"/>
                  <a:pt x="640080" y="731520"/>
                </a:quadBezTo>
                <a:lnTo>
                  <a:pt x="91440" y="731520"/>
                </a:lnTo>
                <a:quadBezTo>
                  <a:pt x="0" y="731520"/>
                  <a:pt x="0" y="640080"/>
                </a:quadBezTo>
                <a:lnTo>
                  <a:pt x="0" y="91440"/>
                </a:lnTo>
                <a:quadBezTo>
                  <a:pt x="0" y="0"/>
                  <a:pt x="91440" y="0"/>
                </a:quadBezTo>
                <a:close/>
              </a:path>
            </a:pathLst>
          </a:custGeom>
          <a:solidFill>
            <a:srgbClr val="005CC5"/>
          </a:solidFill>
        </p:spPr>
      </p:sp>
      <p:sp>
        <p:nvSpPr>
          <p:cNvPr id="3" name="Text 1"/>
          <p:cNvSpPr/>
          <p:nvPr/>
        </p:nvSpPr>
        <p:spPr>
          <a:xfrm>
            <a:off x="543832" y="2313030"/>
            <a:ext cx="74129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
        <p:nvSpPr>
          <p:cNvPr id="4" name="Text 2"/>
          <p:cNvSpPr/>
          <p:nvPr/>
        </p:nvSpPr>
        <p:spPr>
          <a:xfrm>
            <a:off x="1422840" y="2205990"/>
            <a:ext cx="6878563"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性关系网络的无尺度拓扑</a:t>
            </a:r>
            <a:endParaRPr lang="en-US" sz="144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幂律分布</a:t>
            </a:r>
            <a:endParaRPr lang="en-US" sz="1440" dirty="0"/>
          </a:p>
        </p:txBody>
      </p:sp>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瑞典性习惯调查数据</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通过对4781位年龄介于18到74岁之间的瑞典人的调查，研究人员发现大多数受访者的终身性伴侣数量集中在1到10之间，而少数人则报告了极高的数字（如几百个）。</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幂律分布特性</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幂律分布是一种统计规律，描述了少数个体拥有大量连接，而多数个体只有少量连接的现象。这种分布模式在自然界和社会现象中广泛存在，揭示了复杂网络中的无尺度特性。</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艾滋病传播机制</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基于无尺度网络理论，重新审视艾滋病的传播路径。该理论指出，正是由于存在少数极度活跃的性行为参与者（即枢纽节点），使得艾滋病能够在人群中长期存续并广泛传播。</a:t>
            </a:r>
            <a:endParaRPr lang="en-US" sz="1440" dirty="0"/>
          </a:p>
        </p:txBody>
      </p:sp>
      <p:pic>
        <p:nvPicPr>
          <p:cNvPr id="10" name="图片 9" descr="images (1)"/>
          <p:cNvPicPr>
            <a:picLocks noChangeAspect="1"/>
          </p:cNvPicPr>
          <p:nvPr/>
        </p:nvPicPr>
        <p:blipFill>
          <a:blip r:embed="rId2"/>
          <a:stretch>
            <a:fillRect/>
          </a:stretch>
        </p:blipFill>
        <p:spPr>
          <a:xfrm>
            <a:off x="570230" y="1743075"/>
            <a:ext cx="2722880" cy="18122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艾滋病传播机制</a:t>
            </a:r>
            <a:endParaRPr lang="en-US" sz="1440" dirty="0"/>
          </a:p>
        </p:txBody>
      </p:sp>
      <p:pic>
        <p:nvPicPr>
          <p:cNvPr id="3" name="Image 0" descr="https://sgw-dx.xf-yun.com/api/v1/sparkdesk/_1733365295227070e04a5762644adbc6a0a04c339cbad.jpg?authorization=c2ltcGxlLWp3dCBhaz1zcGFya2Rlc2s4MDAwMDAwMDAwMDE7ZXhwPTMzMTAxNjUyOTU7YWxnbz1obWFjLXNoYTI1NjtzaWc9QlZWc1ZrVDd6bE5tcTV2bGlaOFkvZXFBZE1iVHVYdGNYOHkvUVZXVGFFVT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枢纽节点在艾滋病传播中的作用</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性关系网络的无尺度特性意味着少数活跃个体对艾滋病传播有极大影响。这种网络结构揭示了为何针对性地干预这些枢纽节点可能有效减缓疾病的广泛传播。</a:t>
            </a:r>
            <a:endParaRPr lang="en-US" sz="1440" dirty="0"/>
          </a:p>
        </p:txBody>
      </p:sp>
      <p:pic>
        <p:nvPicPr>
          <p:cNvPr id="6" name="Image 1" descr="https://sgw-dx.xf-yun.com/api/v1/sparkdesk/_1733365298290af1f444c2e9b433fa47393e2c88be964.jpg?authorization=c2ltcGxlLWp3dCBhaz1zcGFya2Rlc2s4MDAwMDAwMDAwMDE7ZXhwPTMzMTAxNjUyOTg7YWxnbz1obWFjLXNoYTI1NjtzaWc9WlRWTmdKRXZoUzdPeHNOMDJkZFI0SCtzZXpZamtPSUFGckVCYlcvOVNBTT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无尺度网络与艾滋病扩散</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面对有限的医疗资源，优先治疗那些作为传播枢纽的高风险人群引发伦理争议。这种做法虽有助于控制疫情，但也提出了关于公平性和道德责任的重要问题。</a:t>
            </a:r>
            <a:endParaRPr lang="en-US" sz="1440" dirty="0"/>
          </a:p>
        </p:txBody>
      </p:sp>
      <p:pic>
        <p:nvPicPr>
          <p:cNvPr id="9" name="Image 2" descr="https://sgw-dx.xf-yun.com/api/v1/sparkdesk/_1733365301178efd006d7c09f456f9d31066e8d6214a4.jpg?authorization=c2ltcGxlLWp3dCBhaz1zcGFya2Rlc2s4MDAwMDAwMDAwMDE7ZXhwPTMzMTAxNjUzMDE7YWxnbz1obWFjLXNoYTI1NjtzaWc9TkQrT3AwWHB2ejNDT2NTeGJJby80Tk1yWWtLZm45OE16QWdLM25GeTF2dz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优先治疗策略的伦理考量</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枢纽节点，如盖坦·杜加斯，通过其广泛的社交网络加速了艾滋病病毒的传播。这些高度连接的个体成为疾病扩散的关键桥梁，使得控制和预防工作面临巨大挑战。</a:t>
            </a:r>
            <a:endParaRPr lang="en-US" sz="144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2120" y="2205990"/>
            <a:ext cx="731520" cy="731520"/>
          </a:xfrm>
          <a:custGeom>
            <a:avLst/>
            <a:gdLst/>
            <a:ahLst/>
            <a:cxnLst/>
            <a:rect l="l" t="t" r="r" b="b"/>
            <a:pathLst>
              <a:path w="731520" h="731520">
                <a:moveTo>
                  <a:pt x="91440" y="0"/>
                </a:moveTo>
                <a:moveTo>
                  <a:pt x="91440" y="0"/>
                </a:moveTo>
                <a:lnTo>
                  <a:pt x="640080" y="0"/>
                </a:lnTo>
                <a:quadBezTo>
                  <a:pt x="731520" y="0"/>
                  <a:pt x="731520" y="91440"/>
                </a:quadBezTo>
                <a:lnTo>
                  <a:pt x="731520" y="640080"/>
                </a:lnTo>
                <a:quadBezTo>
                  <a:pt x="731520" y="731520"/>
                  <a:pt x="640080" y="731520"/>
                </a:quadBezTo>
                <a:lnTo>
                  <a:pt x="91440" y="731520"/>
                </a:lnTo>
                <a:quadBezTo>
                  <a:pt x="0" y="731520"/>
                  <a:pt x="0" y="640080"/>
                </a:quadBezTo>
                <a:lnTo>
                  <a:pt x="0" y="91440"/>
                </a:lnTo>
                <a:quadBezTo>
                  <a:pt x="0" y="0"/>
                  <a:pt x="91440" y="0"/>
                </a:quadBezTo>
                <a:close/>
              </a:path>
            </a:pathLst>
          </a:custGeom>
          <a:solidFill>
            <a:srgbClr val="005CC5"/>
          </a:solidFill>
        </p:spPr>
      </p:sp>
      <p:sp>
        <p:nvSpPr>
          <p:cNvPr id="3" name="Text 1"/>
          <p:cNvSpPr/>
          <p:nvPr/>
        </p:nvSpPr>
        <p:spPr>
          <a:xfrm>
            <a:off x="543832" y="2313030"/>
            <a:ext cx="74129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08</a:t>
            </a:r>
            <a:endParaRPr lang="en-US" sz="1440" dirty="0"/>
          </a:p>
        </p:txBody>
      </p:sp>
      <p:sp>
        <p:nvSpPr>
          <p:cNvPr id="4" name="Text 2"/>
          <p:cNvSpPr/>
          <p:nvPr/>
        </p:nvSpPr>
        <p:spPr>
          <a:xfrm>
            <a:off x="1422840" y="2205990"/>
            <a:ext cx="6878563"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优先治疗枢纽节点</a:t>
            </a:r>
            <a:endParaRPr lang="en-US" sz="144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伦理问题</a:t>
            </a:r>
            <a:endParaRPr lang="en-US" sz="1440" dirty="0"/>
          </a:p>
        </p:txBody>
      </p:sp>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资源分配的伦理困境</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在面对有限医疗资源时，优先治疗枢纽节点虽能有效控制疾病传播，但这种做法引发了关于公平与效率之间平衡的深刻伦理讨论。</a:t>
            </a:r>
            <a:endParaRPr lang="en-US" sz="1440" dirty="0"/>
          </a:p>
        </p:txBody>
      </p:sp>
      <p:pic>
        <p:nvPicPr>
          <p:cNvPr id="6" name="Image 1" descr="https://sgw-dx.xf-yun.com/api/v1/sparkdesk/_173336529990873289fcd256040a0812e3489da7b71a9.jpg?authorization=c2ltcGxlLWp3dCBhaz1zcGFya2Rlc2s4MDAwMDAwMDAwMDE7ZXhwPTMzMTAxNjUyOTk7YWxnbz1obWFjLXNoYTI1NjtzaWc9RlJqS0pXZE5ZdndnVUJBbjA0U0l0UDdSdWMwV3BnYkphOGhpcE45c0I5Yz0=&amp;x_location=7YfmxI7B7uKO7jlRxIftd60XgLD="/>
          <p:cNvPicPr>
            <a:picLocks noChangeAspect="1"/>
          </p:cNvPicPr>
          <p:nvPr/>
        </p:nvPicPr>
        <p:blipFill>
          <a:blip r:embed="rId2"/>
          <a:stretch>
            <a:fillRect/>
          </a:stretch>
        </p:blipFill>
        <p:spPr>
          <a:xfrm>
            <a:off x="3466980" y="1088132"/>
            <a:ext cx="2283193" cy="1282693"/>
          </a:xfrm>
          <a:prstGeom prst="rect">
            <a:avLst/>
          </a:prstGeom>
        </p:spPr>
      </p:pic>
      <p:sp>
        <p:nvSpPr>
          <p:cNvPr id="7" name="Text 3"/>
          <p:cNvSpPr/>
          <p:nvPr/>
        </p:nvSpPr>
        <p:spPr>
          <a:xfrm>
            <a:off x="3233420" y="2446020"/>
            <a:ext cx="2710815" cy="456565"/>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高风险群体的识别与治疗</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有针对性地识别和治疗高风险群体有助于减少疾病传播，然而，这也可能被视为对特定行为的鼓励，引发社会道德争议。</a:t>
            </a:r>
            <a:endParaRPr lang="en-US" sz="1440" dirty="0"/>
          </a:p>
        </p:txBody>
      </p:sp>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公共健康与个人权利</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从公共健康角度出发，优先治疗枢纽节点是合理的策略，但这可能侵犯到个人隐私权和选择权，需要权衡公共利益与个人自由之间的关系。</a:t>
            </a:r>
            <a:endParaRPr lang="en-US" sz="1440" dirty="0"/>
          </a:p>
        </p:txBody>
      </p:sp>
      <p:pic>
        <p:nvPicPr>
          <p:cNvPr id="12" name="图片 11" descr="屏幕截图 2024-12-05 124407"/>
          <p:cNvPicPr>
            <a:picLocks noChangeAspect="1"/>
          </p:cNvPicPr>
          <p:nvPr/>
        </p:nvPicPr>
        <p:blipFill>
          <a:blip r:embed="rId3"/>
          <a:stretch>
            <a:fillRect/>
          </a:stretch>
        </p:blipFill>
        <p:spPr>
          <a:xfrm>
            <a:off x="6277610" y="1052830"/>
            <a:ext cx="1541780" cy="1379855"/>
          </a:xfrm>
          <a:prstGeom prst="rect">
            <a:avLst/>
          </a:prstGeom>
        </p:spPr>
      </p:pic>
      <p:pic>
        <p:nvPicPr>
          <p:cNvPr id="13" name="图片 12" descr="1631254736136"/>
          <p:cNvPicPr>
            <a:picLocks noChangeAspect="1"/>
          </p:cNvPicPr>
          <p:nvPr/>
        </p:nvPicPr>
        <p:blipFill>
          <a:blip r:embed="rId4"/>
          <a:stretch>
            <a:fillRect/>
          </a:stretch>
        </p:blipFill>
        <p:spPr>
          <a:xfrm>
            <a:off x="971550" y="1021715"/>
            <a:ext cx="2116455" cy="14109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实际应用建议</a:t>
            </a:r>
            <a:endParaRPr lang="en-US" sz="1440" dirty="0"/>
          </a:p>
        </p:txBody>
      </p:sp>
      <p:sp>
        <p:nvSpPr>
          <p:cNvPr id="4" name="Text 1"/>
          <p:cNvSpPr/>
          <p:nvPr>
            <p:custDataLst>
              <p:tags r:id="rId2"/>
            </p:custDataLst>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优先治疗枢纽节点</a:t>
            </a:r>
            <a:endParaRPr lang="en-US" sz="1440" dirty="0"/>
          </a:p>
        </p:txBody>
      </p:sp>
      <p:sp>
        <p:nvSpPr>
          <p:cNvPr id="5" name="Text 2"/>
          <p:cNvSpPr/>
          <p:nvPr>
            <p:custDataLst>
              <p:tags r:id="rId3"/>
            </p:custDataLst>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面对有限资源时，有针对性地识别和治疗高风险群体确实有助于减少疾病的整体传播范围。然而，这也提出了严重的伦理挑战，需要权衡利弊。</a:t>
            </a:r>
            <a:endParaRPr lang="en-US" sz="1440" dirty="0"/>
          </a:p>
        </p:txBody>
      </p:sp>
      <p:pic>
        <p:nvPicPr>
          <p:cNvPr id="6" name="Image 1" descr="https://sgw-dx.xf-yun.com/api/v1/sparkdesk/_17333652975630b9b22a6f7e244878cb7060513218339.jpg?authorization=c2ltcGxlLWp3dCBhaz1zcGFya2Rlc2s4MDAwMDAwMDAwMDE7ZXhwPTMzMTAxNjUyOTc7YWxnbz1obWFjLXNoYTI1NjtzaWc9SDlWanoyQi9iQ2NRQjRKL1RiSFpaWGNnaExPbW9ERCtyNENHZTlxaUxXWT0=&amp;x_location=7YfmxI7B7uKO7jlRxIftd60XgLD="/>
          <p:cNvPicPr>
            <a:picLocks noChangeAspect="1"/>
          </p:cNvPicPr>
          <p:nvPr>
            <p:custDataLst>
              <p:tags r:id="rId4"/>
            </p:custDataLst>
          </p:nvPr>
        </p:nvPicPr>
        <p:blipFill>
          <a:blip r:embed="rId5"/>
          <a:srcRect l="154" r="154"/>
          <a:stretch>
            <a:fillRect/>
          </a:stretch>
        </p:blipFill>
        <p:spPr>
          <a:xfrm>
            <a:off x="4687326" y="2984626"/>
            <a:ext cx="2516140" cy="1415329"/>
          </a:xfrm>
          <a:prstGeom prst="rect">
            <a:avLst/>
          </a:prstGeom>
        </p:spPr>
      </p:pic>
      <p:sp>
        <p:nvSpPr>
          <p:cNvPr id="7" name="Text 3"/>
          <p:cNvSpPr/>
          <p:nvPr>
            <p:custDataLst>
              <p:tags r:id="rId6"/>
            </p:custDataLst>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资源分配策略</a:t>
            </a:r>
            <a:endParaRPr lang="en-US" sz="1440" dirty="0"/>
          </a:p>
        </p:txBody>
      </p:sp>
      <p:sp>
        <p:nvSpPr>
          <p:cNvPr id="8" name="Text 4"/>
          <p:cNvSpPr/>
          <p:nvPr>
            <p:custDataLst>
              <p:tags r:id="rId7"/>
            </p:custDataLst>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尽管优先治疗枢纽节点可能会被视为鼓励不良行为，但从公共健康的角度出发，这种方法确实有助于减少疾病的整体传播范围。</a:t>
            </a:r>
            <a:endParaRPr lang="en-US" sz="1440" dirty="0"/>
          </a:p>
        </p:txBody>
      </p:sp>
      <p:sp>
        <p:nvSpPr>
          <p:cNvPr id="10" name="Text 5"/>
          <p:cNvSpPr/>
          <p:nvPr>
            <p:custDataLst>
              <p:tags r:id="rId8"/>
            </p:custDataLst>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公共健康角度出发</a:t>
            </a:r>
            <a:endParaRPr lang="en-US" sz="1440" dirty="0"/>
          </a:p>
        </p:txBody>
      </p:sp>
      <p:sp>
        <p:nvSpPr>
          <p:cNvPr id="11" name="Text 6"/>
          <p:cNvSpPr/>
          <p:nvPr>
            <p:custDataLst>
              <p:tags r:id="rId9"/>
            </p:custDataLst>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在公共卫生领域，识别并优先治疗那些最有可能进一步传播疾病的高危人群（如枢纽节点），可以有效地控制疫情。这种方法有助于减少疾病的整体传播范围。</a:t>
            </a:r>
            <a:endParaRPr lang="en-US" sz="1440" dirty="0"/>
          </a:p>
        </p:txBody>
      </p:sp>
      <p:pic>
        <p:nvPicPr>
          <p:cNvPr id="12" name="图片 11" descr="mykenzie-johnson-5Hib8uDTm6g-unsplash"/>
          <p:cNvPicPr>
            <a:picLocks noChangeAspect="1"/>
          </p:cNvPicPr>
          <p:nvPr/>
        </p:nvPicPr>
        <p:blipFill>
          <a:blip r:embed="rId10"/>
          <a:stretch>
            <a:fillRect/>
          </a:stretch>
        </p:blipFill>
        <p:spPr>
          <a:xfrm>
            <a:off x="1854200" y="2984500"/>
            <a:ext cx="2204085" cy="14693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2120" y="2205990"/>
            <a:ext cx="731520" cy="731520"/>
          </a:xfrm>
          <a:custGeom>
            <a:avLst/>
            <a:gdLst/>
            <a:ahLst/>
            <a:cxnLst/>
            <a:rect l="l" t="t" r="r" b="b"/>
            <a:pathLst>
              <a:path w="731520" h="731520">
                <a:moveTo>
                  <a:pt x="91440" y="0"/>
                </a:moveTo>
                <a:moveTo>
                  <a:pt x="91440" y="0"/>
                </a:moveTo>
                <a:lnTo>
                  <a:pt x="640080" y="0"/>
                </a:lnTo>
                <a:quadBezTo>
                  <a:pt x="731520" y="0"/>
                  <a:pt x="731520" y="91440"/>
                </a:quadBezTo>
                <a:lnTo>
                  <a:pt x="731520" y="640080"/>
                </a:lnTo>
                <a:quadBezTo>
                  <a:pt x="731520" y="731520"/>
                  <a:pt x="640080" y="731520"/>
                </a:quadBezTo>
                <a:lnTo>
                  <a:pt x="91440" y="731520"/>
                </a:lnTo>
                <a:quadBezTo>
                  <a:pt x="0" y="731520"/>
                  <a:pt x="0" y="640080"/>
                </a:quadBezTo>
                <a:lnTo>
                  <a:pt x="0" y="91440"/>
                </a:lnTo>
                <a:quadBezTo>
                  <a:pt x="0" y="0"/>
                  <a:pt x="91440" y="0"/>
                </a:quadBezTo>
                <a:close/>
              </a:path>
            </a:pathLst>
          </a:custGeom>
          <a:solidFill>
            <a:srgbClr val="005CC5"/>
          </a:solidFill>
        </p:spPr>
      </p:sp>
      <p:sp>
        <p:nvSpPr>
          <p:cNvPr id="3" name="Text 1"/>
          <p:cNvSpPr/>
          <p:nvPr/>
        </p:nvSpPr>
        <p:spPr>
          <a:xfrm>
            <a:off x="543832" y="2313030"/>
            <a:ext cx="74129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09</a:t>
            </a:r>
            <a:endParaRPr lang="en-US" sz="1440" dirty="0"/>
          </a:p>
        </p:txBody>
      </p:sp>
      <p:sp>
        <p:nvSpPr>
          <p:cNvPr id="4" name="Text 2"/>
          <p:cNvSpPr/>
          <p:nvPr/>
        </p:nvSpPr>
        <p:spPr>
          <a:xfrm>
            <a:off x="1422840" y="2205990"/>
            <a:ext cx="6878563"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结论</a:t>
            </a:r>
            <a:endParaRPr lang="en-US" sz="144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社会和技术的进步</a:t>
            </a:r>
            <a:endParaRPr lang="en-US" sz="1440" dirty="0"/>
          </a:p>
        </p:txBody>
      </p:sp>
      <p:sp>
        <p:nvSpPr>
          <p:cNvPr id="3" name="Shape 1"/>
          <p:cNvSpPr/>
          <p:nvPr>
            <p:custDataLst>
              <p:tags r:id="rId2"/>
            </p:custDataLst>
          </p:nvPr>
        </p:nvSpPr>
        <p:spPr>
          <a:xfrm>
            <a:off x="4125591" y="1645920"/>
            <a:ext cx="174439" cy="0"/>
          </a:xfrm>
          <a:custGeom>
            <a:avLst/>
            <a:gdLst/>
            <a:ahLst/>
            <a:cxnLst/>
            <a:rect l="l" t="t" r="r" b="b"/>
            <a:pathLst>
              <a:path w="174439">
                <a:moveTo>
                  <a:pt x="174439" y="0"/>
                </a:moveTo>
                <a:moveTo>
                  <a:pt x="174439" y="0"/>
                </a:moveTo>
                <a:lnTo>
                  <a:pt x="0" y="0"/>
                </a:lnTo>
              </a:path>
            </a:pathLst>
          </a:custGeom>
          <a:noFill/>
          <a:ln w="19050">
            <a:solidFill>
              <a:srgbClr val="005CC5"/>
            </a:solidFill>
            <a:prstDash val="solid"/>
            <a:headEnd type="none"/>
            <a:tailEnd type="arrow"/>
          </a:ln>
        </p:spPr>
      </p:sp>
      <p:sp>
        <p:nvSpPr>
          <p:cNvPr id="4" name="Shape 2"/>
          <p:cNvSpPr/>
          <p:nvPr>
            <p:custDataLst>
              <p:tags r:id="rId3"/>
            </p:custDataLst>
          </p:nvPr>
        </p:nvSpPr>
        <p:spPr>
          <a:xfrm>
            <a:off x="5024592" y="2752344"/>
            <a:ext cx="177670" cy="0"/>
          </a:xfrm>
          <a:custGeom>
            <a:avLst/>
            <a:gdLst/>
            <a:ahLst/>
            <a:cxnLst/>
            <a:rect l="l" t="t" r="r" b="b"/>
            <a:pathLst>
              <a:path w="177670">
                <a:moveTo>
                  <a:pt x="0" y="0"/>
                </a:moveTo>
                <a:moveTo>
                  <a:pt x="0" y="0"/>
                </a:moveTo>
                <a:lnTo>
                  <a:pt x="177670" y="0"/>
                </a:lnTo>
              </a:path>
            </a:pathLst>
          </a:custGeom>
          <a:noFill/>
          <a:ln w="19050">
            <a:solidFill>
              <a:srgbClr val="005CC5"/>
            </a:solidFill>
            <a:prstDash val="solid"/>
            <a:headEnd type="none"/>
            <a:tailEnd type="arrow"/>
          </a:ln>
        </p:spPr>
      </p:sp>
      <p:sp>
        <p:nvSpPr>
          <p:cNvPr id="5" name="Shape 3"/>
          <p:cNvSpPr/>
          <p:nvPr>
            <p:custDataLst>
              <p:tags r:id="rId4"/>
            </p:custDataLst>
          </p:nvPr>
        </p:nvSpPr>
        <p:spPr>
          <a:xfrm>
            <a:off x="4118004" y="3799332"/>
            <a:ext cx="175088" cy="0"/>
          </a:xfrm>
          <a:custGeom>
            <a:avLst/>
            <a:gdLst/>
            <a:ahLst/>
            <a:cxnLst/>
            <a:rect l="l" t="t" r="r" b="b"/>
            <a:pathLst>
              <a:path w="175088">
                <a:moveTo>
                  <a:pt x="175088" y="0"/>
                </a:moveTo>
                <a:moveTo>
                  <a:pt x="175088" y="0"/>
                </a:moveTo>
                <a:lnTo>
                  <a:pt x="0" y="0"/>
                </a:lnTo>
              </a:path>
            </a:pathLst>
          </a:custGeom>
          <a:noFill/>
          <a:ln w="19050">
            <a:solidFill>
              <a:srgbClr val="005CC5"/>
            </a:solidFill>
            <a:prstDash val="solid"/>
            <a:headEnd type="none"/>
            <a:tailEnd type="arrow"/>
          </a:ln>
        </p:spPr>
      </p:sp>
      <p:sp>
        <p:nvSpPr>
          <p:cNvPr id="6" name="Text 4"/>
          <p:cNvSpPr/>
          <p:nvPr>
            <p:custDataLst>
              <p:tags r:id="rId5"/>
            </p:custDataLst>
          </p:nvPr>
        </p:nvSpPr>
        <p:spPr>
          <a:xfrm>
            <a:off x="4287407" y="1280160"/>
            <a:ext cx="745435" cy="7040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Text 5"/>
          <p:cNvSpPr/>
          <p:nvPr>
            <p:custDataLst>
              <p:tags r:id="rId6"/>
            </p:custDataLst>
          </p:nvPr>
        </p:nvSpPr>
        <p:spPr>
          <a:xfrm>
            <a:off x="4287407" y="342900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8" name="Text 6"/>
          <p:cNvSpPr/>
          <p:nvPr>
            <p:custDataLst>
              <p:tags r:id="rId7"/>
            </p:custDataLst>
          </p:nvPr>
        </p:nvSpPr>
        <p:spPr>
          <a:xfrm>
            <a:off x="4278263" y="242316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9" name="Text 7"/>
          <p:cNvSpPr/>
          <p:nvPr>
            <p:custDataLst>
              <p:tags r:id="rId8"/>
            </p:custDataLst>
          </p:nvPr>
        </p:nvSpPr>
        <p:spPr>
          <a:xfrm>
            <a:off x="890230" y="1280160"/>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互联网的普及与影响</a:t>
            </a:r>
            <a:endParaRPr lang="en-US" sz="1440" dirty="0"/>
          </a:p>
        </p:txBody>
      </p:sp>
      <p:sp>
        <p:nvSpPr>
          <p:cNvPr id="10" name="Text 8"/>
          <p:cNvSpPr/>
          <p:nvPr>
            <p:custDataLst>
              <p:tags r:id="rId9"/>
            </p:custDataLst>
          </p:nvPr>
        </p:nvSpPr>
        <p:spPr>
          <a:xfrm>
            <a:off x="890230" y="1639519"/>
            <a:ext cx="3108960" cy="1024128"/>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自20世纪90年代以来，互联网的普及彻底改变了信息传播的方式，使得全球范围内的即时通信成为可能，极大地促进了知识共享和文化交流。</a:t>
            </a:r>
            <a:endParaRPr lang="en-US" sz="1440" dirty="0"/>
          </a:p>
        </p:txBody>
      </p:sp>
      <p:sp>
        <p:nvSpPr>
          <p:cNvPr id="11" name="Text 9"/>
          <p:cNvSpPr/>
          <p:nvPr>
            <p:custDataLst>
              <p:tags r:id="rId10"/>
            </p:custDataLst>
          </p:nvPr>
        </p:nvSpPr>
        <p:spPr>
          <a:xfrm>
            <a:off x="5235854" y="2039112"/>
            <a:ext cx="310896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社交媒体的崛起</a:t>
            </a:r>
            <a:endParaRPr lang="en-US" sz="1440" dirty="0"/>
          </a:p>
        </p:txBody>
      </p:sp>
      <p:sp>
        <p:nvSpPr>
          <p:cNvPr id="12" name="Text 10"/>
          <p:cNvSpPr/>
          <p:nvPr>
            <p:custDataLst>
              <p:tags r:id="rId11"/>
            </p:custDataLst>
          </p:nvPr>
        </p:nvSpPr>
        <p:spPr>
          <a:xfrm>
            <a:off x="5236250" y="2441448"/>
            <a:ext cx="3108960" cy="102412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随着Facebook、Twitter等社交平台的出现，人们交流互动的方式发生了革命性变化，这些平台不仅加速了信息的传播速度，也重塑了公众舆论的形成机制。</a:t>
            </a:r>
            <a:endParaRPr lang="en-US" sz="1440" dirty="0"/>
          </a:p>
        </p:txBody>
      </p:sp>
      <p:sp>
        <p:nvSpPr>
          <p:cNvPr id="13" name="Text 11"/>
          <p:cNvSpPr/>
          <p:nvPr>
            <p:custDataLst>
              <p:tags r:id="rId12"/>
            </p:custDataLst>
          </p:nvPr>
        </p:nvSpPr>
        <p:spPr>
          <a:xfrm>
            <a:off x="890230" y="2761488"/>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移动技术的进步</a:t>
            </a:r>
            <a:endParaRPr lang="en-US" sz="1440" dirty="0"/>
          </a:p>
        </p:txBody>
      </p:sp>
      <p:sp>
        <p:nvSpPr>
          <p:cNvPr id="14" name="Text 12"/>
          <p:cNvSpPr/>
          <p:nvPr>
            <p:custDataLst>
              <p:tags r:id="rId13"/>
            </p:custDataLst>
          </p:nvPr>
        </p:nvSpPr>
        <p:spPr>
          <a:xfrm>
            <a:off x="883920" y="3163570"/>
            <a:ext cx="3115310" cy="721360"/>
          </a:xfrm>
          <a:prstGeom prst="rect">
            <a:avLst/>
          </a:prstGeom>
          <a:noFill/>
        </p:spPr>
        <p:txBody>
          <a:bodyPr wrap="square" lIns="95250" tIns="95250" rIns="95250" bIns="95250" rtlCol="0" anchor="t">
            <a:spAutoFit/>
          </a:bodyPr>
          <a:lstStyle/>
          <a:p>
            <a:pPr marL="0" indent="0" algn="l">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智能手机和移动互联网技术的发展让每个人都能随时随地接入网络，享受便捷的服务，推动了移动支付、在线教育等领域的快速发展。</a:t>
            </a:r>
            <a:endParaRPr lang="en-US" sz="1440" dirty="0"/>
          </a:p>
        </p:txBody>
      </p:sp>
      <p:pic>
        <p:nvPicPr>
          <p:cNvPr id="15" name="Image 0" descr="preencoded.png"/>
          <p:cNvPicPr>
            <a:picLocks noChangeAspect="1"/>
          </p:cNvPicPr>
          <p:nvPr>
            <p:custDataLst>
              <p:tags r:id="rId14"/>
            </p:custDataLst>
          </p:nvPr>
        </p:nvPicPr>
        <p:blipFill>
          <a:blip r:embed="rId15"/>
          <a:stretch>
            <a:fillRect/>
          </a:stretch>
        </p:blipFill>
        <p:spPr>
          <a:xfrm>
            <a:off x="4205111" y="1182319"/>
            <a:ext cx="914400" cy="914400"/>
          </a:xfrm>
          <a:prstGeom prst="rect">
            <a:avLst/>
          </a:prstGeom>
        </p:spPr>
      </p:pic>
      <p:pic>
        <p:nvPicPr>
          <p:cNvPr id="16" name="Image 1" descr="preencoded.png"/>
          <p:cNvPicPr>
            <a:picLocks noChangeAspect="1"/>
          </p:cNvPicPr>
          <p:nvPr>
            <p:custDataLst>
              <p:tags r:id="rId16"/>
            </p:custDataLst>
          </p:nvPr>
        </p:nvPicPr>
        <p:blipFill>
          <a:blip r:embed="rId15"/>
          <a:stretch>
            <a:fillRect/>
          </a:stretch>
        </p:blipFill>
        <p:spPr>
          <a:xfrm>
            <a:off x="4205111" y="2304288"/>
            <a:ext cx="914400" cy="914400"/>
          </a:xfrm>
          <a:prstGeom prst="rect">
            <a:avLst/>
          </a:prstGeom>
        </p:spPr>
      </p:pic>
      <p:pic>
        <p:nvPicPr>
          <p:cNvPr id="17" name="Image 2" descr="preencoded.png"/>
          <p:cNvPicPr>
            <a:picLocks noChangeAspect="1"/>
          </p:cNvPicPr>
          <p:nvPr>
            <p:custDataLst>
              <p:tags r:id="rId17"/>
            </p:custDataLst>
          </p:nvPr>
        </p:nvPicPr>
        <p:blipFill>
          <a:blip r:embed="rId15"/>
          <a:stretch>
            <a:fillRect/>
          </a:stretch>
        </p:blipFill>
        <p:spPr>
          <a:xfrm>
            <a:off x="4205111" y="3310128"/>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672768" y="464456"/>
            <a:ext cx="3210076" cy="108813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750" b="1" dirty="0">
                <a:solidFill>
                  <a:srgbClr val="005CC5">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1440" dirty="0"/>
          </a:p>
        </p:txBody>
      </p:sp>
      <p:sp>
        <p:nvSpPr>
          <p:cNvPr id="3" name="Text 1"/>
          <p:cNvSpPr/>
          <p:nvPr/>
        </p:nvSpPr>
        <p:spPr>
          <a:xfrm>
            <a:off x="672768" y="725072"/>
            <a:ext cx="940532"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nvSpPr>
        <p:spPr>
          <a:xfrm>
            <a:off x="1520202" y="1810315"/>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结论</a:t>
            </a:r>
            <a:endParaRPr lang="en-US" sz="1440" dirty="0"/>
          </a:p>
        </p:txBody>
      </p:sp>
      <p:sp>
        <p:nvSpPr>
          <p:cNvPr id="5" name="Text 3"/>
          <p:cNvSpPr/>
          <p:nvPr/>
        </p:nvSpPr>
        <p:spPr>
          <a:xfrm>
            <a:off x="966844"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5196FF"/>
                </a:solidFill>
                <a:latin typeface="微软雅黑" panose="020B0503020204020204" pitchFamily="34" charset="-122"/>
                <a:ea typeface="微软雅黑" panose="020B0503020204020204" pitchFamily="34" charset="-122"/>
                <a:cs typeface="微软雅黑" panose="020B0503020204020204" pitchFamily="34" charset="-120"/>
              </a:rPr>
              <a:t>09</a:t>
            </a:r>
            <a:endParaRPr lang="en-US" sz="144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合理利用枢纽节点</a:t>
            </a:r>
            <a:endParaRPr lang="en-US" sz="1440" dirty="0"/>
          </a:p>
        </p:txBody>
      </p:sp>
      <p:sp>
        <p:nvSpPr>
          <p:cNvPr id="3" name="Shape 1"/>
          <p:cNvSpPr/>
          <p:nvPr>
            <p:custDataLst>
              <p:tags r:id="rId2"/>
            </p:custDataLst>
          </p:nvPr>
        </p:nvSpPr>
        <p:spPr>
          <a:xfrm>
            <a:off x="695478"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0084FF">
              <a:alpha val="10000"/>
            </a:srgbClr>
          </a:solidFill>
        </p:spPr>
      </p:sp>
      <p:sp>
        <p:nvSpPr>
          <p:cNvPr id="4" name="Text 2"/>
          <p:cNvSpPr/>
          <p:nvPr>
            <p:custDataLst>
              <p:tags r:id="rId3"/>
            </p:custDataLst>
          </p:nvPr>
        </p:nvSpPr>
        <p:spPr>
          <a:xfrm>
            <a:off x="768630" y="1164778"/>
            <a:ext cx="1362233" cy="70408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5" name="Text 3"/>
          <p:cNvSpPr/>
          <p:nvPr>
            <p:custDataLst>
              <p:tags r:id="rId4"/>
            </p:custDataLst>
          </p:nvPr>
        </p:nvSpPr>
        <p:spPr>
          <a:xfrm>
            <a:off x="695478" y="1672786"/>
            <a:ext cx="237744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枢纽节点在市场营销中的应用</a:t>
            </a:r>
            <a:endParaRPr lang="en-US" sz="1440" dirty="0"/>
          </a:p>
        </p:txBody>
      </p:sp>
      <p:sp>
        <p:nvSpPr>
          <p:cNvPr id="6" name="Text 4"/>
          <p:cNvSpPr/>
          <p:nvPr>
            <p:custDataLst>
              <p:tags r:id="rId5"/>
            </p:custDataLst>
          </p:nvPr>
        </p:nvSpPr>
        <p:spPr>
          <a:xfrm>
            <a:off x="696113" y="2361380"/>
            <a:ext cx="2516103" cy="1554480"/>
          </a:xfrm>
          <a:prstGeom prst="rect">
            <a:avLst/>
          </a:prstGeom>
          <a:noFill/>
        </p:spPr>
        <p:txBody>
          <a:bodyPr wrap="square" lIns="95250" tIns="95250" rIns="95250" bIns="95250" rtlCol="0" anchor="t">
            <a:spAutoFit/>
          </a:bodyPr>
          <a:lstStyle/>
          <a:p>
            <a:pPr marL="0" indent="0" algn="just">
              <a:lnSpc>
                <a:spcPct val="108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通过识别并利用社交网络中的枢纽节点，企业可以更有效地推广产品或服务，实现病毒式营销，从而以较低的成本达到广泛的市场覆盖。</a:t>
            </a:r>
            <a:endParaRPr lang="en-US" sz="1440" dirty="0"/>
          </a:p>
        </p:txBody>
      </p:sp>
      <p:sp>
        <p:nvSpPr>
          <p:cNvPr id="7" name="Shape 5"/>
          <p:cNvSpPr/>
          <p:nvPr>
            <p:custDataLst>
              <p:tags r:id="rId6"/>
            </p:custDataLst>
          </p:nvPr>
        </p:nvSpPr>
        <p:spPr>
          <a:xfrm>
            <a:off x="3313949"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5196FF">
              <a:alpha val="10000"/>
            </a:srgbClr>
          </a:solidFill>
        </p:spPr>
      </p:sp>
      <p:sp>
        <p:nvSpPr>
          <p:cNvPr id="8" name="Text 6"/>
          <p:cNvSpPr/>
          <p:nvPr>
            <p:custDataLst>
              <p:tags r:id="rId7"/>
            </p:custDataLst>
          </p:nvPr>
        </p:nvSpPr>
        <p:spPr>
          <a:xfrm>
            <a:off x="3396245" y="1164778"/>
            <a:ext cx="1104990" cy="70408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9" name="Text 7"/>
          <p:cNvSpPr/>
          <p:nvPr>
            <p:custDataLst>
              <p:tags r:id="rId8"/>
            </p:custDataLst>
          </p:nvPr>
        </p:nvSpPr>
        <p:spPr>
          <a:xfrm>
            <a:off x="3313949" y="1672786"/>
            <a:ext cx="237744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公共卫生领域的枢纽节点策略</a:t>
            </a:r>
            <a:endParaRPr lang="en-US" sz="1440" dirty="0"/>
          </a:p>
        </p:txBody>
      </p:sp>
      <p:sp>
        <p:nvSpPr>
          <p:cNvPr id="10" name="Text 8"/>
          <p:cNvSpPr/>
          <p:nvPr>
            <p:custDataLst>
              <p:tags r:id="rId9"/>
            </p:custDataLst>
          </p:nvPr>
        </p:nvSpPr>
        <p:spPr>
          <a:xfrm>
            <a:off x="3313949" y="2361380"/>
            <a:ext cx="2516103" cy="1554480"/>
          </a:xfrm>
          <a:prstGeom prst="rect">
            <a:avLst/>
          </a:prstGeom>
          <a:noFill/>
        </p:spPr>
        <p:txBody>
          <a:bodyPr wrap="square" lIns="95250" tIns="95250" rIns="95250" bIns="95250" rtlCol="0" anchor="t">
            <a:spAutoFit/>
          </a:bodyPr>
          <a:lstStyle/>
          <a:p>
            <a:pPr marL="0" indent="0" algn="just">
              <a:lnSpc>
                <a:spcPct val="108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在公共卫生领域，优先识别和治疗那些作为疾病传播枢纽的个体，可以有效减缓疾病的传播速度，提高防控效率，尤其是在资源有限的情况下。</a:t>
            </a:r>
            <a:endParaRPr lang="en-US" sz="1440" dirty="0"/>
          </a:p>
        </p:txBody>
      </p:sp>
      <p:sp>
        <p:nvSpPr>
          <p:cNvPr id="11" name="Shape 9"/>
          <p:cNvSpPr/>
          <p:nvPr>
            <p:custDataLst>
              <p:tags r:id="rId10"/>
            </p:custDataLst>
          </p:nvPr>
        </p:nvSpPr>
        <p:spPr>
          <a:xfrm>
            <a:off x="5932420" y="1030470"/>
            <a:ext cx="2516103" cy="3082559"/>
          </a:xfrm>
          <a:custGeom>
            <a:avLst/>
            <a:gdLst/>
            <a:ahLst/>
            <a:cxnLst/>
            <a:rect l="l" t="t" r="r" b="b"/>
            <a:pathLst>
              <a:path w="2516103" h="3082559">
                <a:moveTo>
                  <a:pt x="314513" y="0"/>
                </a:moveTo>
                <a:moveTo>
                  <a:pt x="314513" y="0"/>
                </a:moveTo>
                <a:lnTo>
                  <a:pt x="2516103" y="0"/>
                </a:lnTo>
                <a:lnTo>
                  <a:pt x="2516103" y="2760083"/>
                </a:lnTo>
                <a:quadBezTo>
                  <a:pt x="2516103" y="3082559"/>
                  <a:pt x="2201590" y="3082559"/>
                </a:quadBezTo>
                <a:lnTo>
                  <a:pt x="0" y="3082559"/>
                </a:lnTo>
                <a:lnTo>
                  <a:pt x="0" y="322476"/>
                </a:lnTo>
                <a:quadBezTo>
                  <a:pt x="0" y="0"/>
                  <a:pt x="314513" y="0"/>
                </a:quadBezTo>
                <a:close/>
              </a:path>
            </a:pathLst>
          </a:custGeom>
          <a:solidFill>
            <a:srgbClr val="0084FF">
              <a:alpha val="10000"/>
            </a:srgbClr>
          </a:solidFill>
        </p:spPr>
      </p:sp>
      <p:sp>
        <p:nvSpPr>
          <p:cNvPr id="12" name="Text 10"/>
          <p:cNvSpPr/>
          <p:nvPr>
            <p:custDataLst>
              <p:tags r:id="rId11"/>
            </p:custDataLst>
          </p:nvPr>
        </p:nvSpPr>
        <p:spPr>
          <a:xfrm>
            <a:off x="6005572" y="1164778"/>
            <a:ext cx="1333989" cy="70408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73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3" name="Text 11"/>
          <p:cNvSpPr/>
          <p:nvPr>
            <p:custDataLst>
              <p:tags r:id="rId12"/>
            </p:custDataLst>
          </p:nvPr>
        </p:nvSpPr>
        <p:spPr>
          <a:xfrm>
            <a:off x="5932420" y="1672786"/>
            <a:ext cx="2377440"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伦理考量与社会责任</a:t>
            </a:r>
            <a:endParaRPr lang="en-US" sz="1440" dirty="0"/>
          </a:p>
        </p:txBody>
      </p:sp>
      <p:sp>
        <p:nvSpPr>
          <p:cNvPr id="14" name="Text 12"/>
          <p:cNvSpPr/>
          <p:nvPr>
            <p:custDataLst>
              <p:tags r:id="rId13"/>
            </p:custDataLst>
          </p:nvPr>
        </p:nvSpPr>
        <p:spPr>
          <a:xfrm>
            <a:off x="5931785" y="2361380"/>
            <a:ext cx="2516103" cy="1554480"/>
          </a:xfrm>
          <a:prstGeom prst="rect">
            <a:avLst/>
          </a:prstGeom>
          <a:noFill/>
        </p:spPr>
        <p:txBody>
          <a:bodyPr wrap="square" lIns="95250" tIns="95250" rIns="95250" bIns="95250" rtlCol="0" anchor="t">
            <a:spAutoFit/>
          </a:bodyPr>
          <a:lstStyle/>
          <a:p>
            <a:pPr marL="0" indent="0" algn="just">
              <a:lnSpc>
                <a:spcPct val="108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合理利用枢纽节点的同时，必须考虑其带来的伦理和社会问题，确保策略的实施不会加剧社会不平等，保护个人隐私权，促进公平正义。</a:t>
            </a:r>
            <a:endParaRPr lang="en-US" sz="144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40293" y="2233093"/>
            <a:ext cx="4313208" cy="108813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750" b="1" dirty="0">
                <a:solidFill>
                  <a:srgbClr val="005CC5">
                    <a:alpha val="10000"/>
                  </a:srgbClr>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1440" dirty="0"/>
          </a:p>
        </p:txBody>
      </p:sp>
      <p:sp>
        <p:nvSpPr>
          <p:cNvPr id="3" name="Text 1"/>
          <p:cNvSpPr/>
          <p:nvPr/>
        </p:nvSpPr>
        <p:spPr>
          <a:xfrm>
            <a:off x="840293" y="2100505"/>
            <a:ext cx="3275888" cy="6766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389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感谢观看！</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2120" y="2205990"/>
            <a:ext cx="731520" cy="731520"/>
          </a:xfrm>
          <a:custGeom>
            <a:avLst/>
            <a:gdLst/>
            <a:ahLst/>
            <a:cxnLst/>
            <a:rect l="l" t="t" r="r" b="b"/>
            <a:pathLst>
              <a:path w="731520" h="731520">
                <a:moveTo>
                  <a:pt x="91440" y="0"/>
                </a:moveTo>
                <a:moveTo>
                  <a:pt x="91440" y="0"/>
                </a:moveTo>
                <a:lnTo>
                  <a:pt x="640080" y="0"/>
                </a:lnTo>
                <a:quadBezTo>
                  <a:pt x="731520" y="0"/>
                  <a:pt x="731520" y="91440"/>
                </a:quadBezTo>
                <a:lnTo>
                  <a:pt x="731520" y="640080"/>
                </a:lnTo>
                <a:quadBezTo>
                  <a:pt x="731520" y="731520"/>
                  <a:pt x="640080" y="731520"/>
                </a:quadBezTo>
                <a:lnTo>
                  <a:pt x="91440" y="731520"/>
                </a:lnTo>
                <a:quadBezTo>
                  <a:pt x="0" y="731520"/>
                  <a:pt x="0" y="640080"/>
                </a:quadBezTo>
                <a:lnTo>
                  <a:pt x="0" y="91440"/>
                </a:lnTo>
                <a:quadBezTo>
                  <a:pt x="0" y="0"/>
                  <a:pt x="91440" y="0"/>
                </a:quadBezTo>
                <a:close/>
              </a:path>
            </a:pathLst>
          </a:custGeom>
          <a:solidFill>
            <a:srgbClr val="005CC5"/>
          </a:solidFill>
        </p:spPr>
      </p:sp>
      <p:sp>
        <p:nvSpPr>
          <p:cNvPr id="3" name="Text 1"/>
          <p:cNvSpPr/>
          <p:nvPr/>
        </p:nvSpPr>
        <p:spPr>
          <a:xfrm>
            <a:off x="543832" y="2313030"/>
            <a:ext cx="74129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4" name="Text 2"/>
          <p:cNvSpPr/>
          <p:nvPr/>
        </p:nvSpPr>
        <p:spPr>
          <a:xfrm>
            <a:off x="1422840" y="2205990"/>
            <a:ext cx="6878563"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枢纽节点的重要性</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定义与作用</a:t>
            </a:r>
            <a:endParaRPr lang="en-US" sz="1440" dirty="0"/>
          </a:p>
        </p:txBody>
      </p:sp>
      <p:sp>
        <p:nvSpPr>
          <p:cNvPr id="3"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4"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5"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6"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p:spPr>
      </p:sp>
      <p:sp>
        <p:nvSpPr>
          <p:cNvPr id="7" name="Text 5"/>
          <p:cNvSpPr/>
          <p:nvPr/>
        </p:nvSpPr>
        <p:spPr>
          <a:xfrm>
            <a:off x="703661" y="1129178"/>
            <a:ext cx="68819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8" name="Text 6"/>
          <p:cNvSpPr/>
          <p:nvPr/>
        </p:nvSpPr>
        <p:spPr>
          <a:xfrm>
            <a:off x="1330491" y="1187779"/>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枢纽节点的定义</a:t>
            </a:r>
            <a:endParaRPr lang="en-US" sz="1440" dirty="0"/>
          </a:p>
        </p:txBody>
      </p:sp>
      <p:sp>
        <p:nvSpPr>
          <p:cNvPr id="9" name="Text 7"/>
          <p:cNvSpPr/>
          <p:nvPr/>
        </p:nvSpPr>
        <p:spPr>
          <a:xfrm>
            <a:off x="1330491" y="1489531"/>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枢纽节点是指在网络中与其他多个节点相连、拥有高连接度的个体或实体，它们在信息、思想、创新和病毒等的传播过程中扮演着至关重要的角色。</a:t>
            </a:r>
            <a:endParaRPr lang="en-US" sz="1440" dirty="0"/>
          </a:p>
        </p:txBody>
      </p:sp>
      <p:sp>
        <p:nvSpPr>
          <p:cNvPr id="10" name="Text 8"/>
          <p:cNvSpPr/>
          <p:nvPr/>
        </p:nvSpPr>
        <p:spPr>
          <a:xfrm>
            <a:off x="5495971" y="1584691"/>
            <a:ext cx="294436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枢纽节点的作用</a:t>
            </a:r>
            <a:endParaRPr lang="en-US" sz="1440" dirty="0"/>
          </a:p>
        </p:txBody>
      </p:sp>
      <p:sp>
        <p:nvSpPr>
          <p:cNvPr id="11" name="Text 9"/>
          <p:cNvSpPr/>
          <p:nvPr/>
        </p:nvSpPr>
        <p:spPr>
          <a:xfrm>
            <a:off x="5495514" y="1886460"/>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枢纽节点能够迅速将信息传递给大量其他节点，从而极大地加速了传播速度，使得疾病、信息等能够在网络中快速扩散。</a:t>
            </a:r>
            <a:endParaRPr lang="en-US" sz="1440" dirty="0"/>
          </a:p>
        </p:txBody>
      </p:sp>
      <p:sp>
        <p:nvSpPr>
          <p:cNvPr id="12" name="Text 10"/>
          <p:cNvSpPr/>
          <p:nvPr/>
        </p:nvSpPr>
        <p:spPr>
          <a:xfrm>
            <a:off x="2206075" y="3120882"/>
            <a:ext cx="2944001"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艾滋病“零号病人”案例</a:t>
            </a:r>
            <a:endParaRPr lang="en-US" sz="1440" dirty="0"/>
          </a:p>
        </p:txBody>
      </p:sp>
      <p:sp>
        <p:nvSpPr>
          <p:cNvPr id="13" name="Text 11"/>
          <p:cNvSpPr/>
          <p:nvPr/>
        </p:nvSpPr>
        <p:spPr>
          <a:xfrm>
            <a:off x="2206075" y="3422634"/>
            <a:ext cx="2944368" cy="102412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盖坦·杜加斯作为艾滋病早期传播的关键人物之一，他处于复杂性关系网络的核心位置，这使得疾病得以快速扩散，体现了枢纽节点的重要性。</a:t>
            </a:r>
            <a:endParaRPr lang="en-US" sz="1440" dirty="0"/>
          </a:p>
        </p:txBody>
      </p:sp>
      <p:sp>
        <p:nvSpPr>
          <p:cNvPr id="14"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15" name="Text 13"/>
          <p:cNvSpPr/>
          <p:nvPr/>
        </p:nvSpPr>
        <p:spPr>
          <a:xfrm>
            <a:off x="1604032" y="3066373"/>
            <a:ext cx="650309"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6"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p:spPr>
      </p:sp>
      <p:sp>
        <p:nvSpPr>
          <p:cNvPr id="17" name="Text 15"/>
          <p:cNvSpPr/>
          <p:nvPr/>
        </p:nvSpPr>
        <p:spPr>
          <a:xfrm>
            <a:off x="4847430" y="1529844"/>
            <a:ext cx="739524"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艾滋病“零号病人”案例</a:t>
            </a:r>
            <a:endParaRPr lang="en-US" sz="1440" dirty="0"/>
          </a:p>
        </p:txBody>
      </p:sp>
      <p:sp>
        <p:nvSpPr>
          <p:cNvPr id="3" name="Text 1"/>
          <p:cNvSpPr/>
          <p:nvPr/>
        </p:nvSpPr>
        <p:spPr>
          <a:xfrm>
            <a:off x="886148" y="1536231"/>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盖坦·杜加斯的角色</a:t>
            </a:r>
            <a:endParaRPr lang="en-US" sz="1440" dirty="0"/>
          </a:p>
        </p:txBody>
      </p:sp>
      <p:sp>
        <p:nvSpPr>
          <p:cNvPr id="4" name="Text 2"/>
          <p:cNvSpPr/>
          <p:nvPr/>
        </p:nvSpPr>
        <p:spPr>
          <a:xfrm>
            <a:off x="886148" y="1920279"/>
            <a:ext cx="2212848" cy="182880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盖坦·杜加斯作为艾滋病早期传播的关键人物之一，其复杂的性关系网络加速了疾病的扩散，成为研究艾滋病传播路径的重要案例。</a:t>
            </a:r>
            <a:endParaRPr lang="en-US" sz="1440" dirty="0"/>
          </a:p>
        </p:txBody>
      </p:sp>
      <p:sp>
        <p:nvSpPr>
          <p:cNvPr id="5" name="Shape 3"/>
          <p:cNvSpPr/>
          <p:nvPr/>
        </p:nvSpPr>
        <p:spPr>
          <a:xfrm>
            <a:off x="886489"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6" name="Text 4"/>
          <p:cNvSpPr/>
          <p:nvPr/>
        </p:nvSpPr>
        <p:spPr>
          <a:xfrm>
            <a:off x="813116" y="1076047"/>
            <a:ext cx="554470"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Text 5"/>
          <p:cNvSpPr/>
          <p:nvPr/>
        </p:nvSpPr>
        <p:spPr>
          <a:xfrm>
            <a:off x="3502092"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疾病传播的枢纽节点</a:t>
            </a:r>
            <a:endParaRPr lang="en-US" sz="1440" dirty="0"/>
          </a:p>
        </p:txBody>
      </p:sp>
      <p:sp>
        <p:nvSpPr>
          <p:cNvPr id="8" name="Text 6"/>
          <p:cNvSpPr/>
          <p:nvPr/>
        </p:nvSpPr>
        <p:spPr>
          <a:xfrm>
            <a:off x="3502092" y="1920279"/>
            <a:ext cx="2212848" cy="182880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杜加斯在性关系网络中的核心位置，使得他成为了一个典型的枢纽节点，通过与众多伴侣的联系，极大地促进了艾滋病病毒的传播速度。</a:t>
            </a:r>
            <a:endParaRPr lang="en-US" sz="1440" dirty="0"/>
          </a:p>
        </p:txBody>
      </p:sp>
      <p:sp>
        <p:nvSpPr>
          <p:cNvPr id="9" name="Shape 7"/>
          <p:cNvSpPr/>
          <p:nvPr/>
        </p:nvSpPr>
        <p:spPr>
          <a:xfrm>
            <a:off x="3502092"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10" name="Text 8"/>
          <p:cNvSpPr/>
          <p:nvPr/>
        </p:nvSpPr>
        <p:spPr>
          <a:xfrm>
            <a:off x="3447228" y="1076047"/>
            <a:ext cx="517553"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1" name="Text 9"/>
          <p:cNvSpPr/>
          <p:nvPr/>
        </p:nvSpPr>
        <p:spPr>
          <a:xfrm>
            <a:off x="6118036" y="1527087"/>
            <a:ext cx="2212848" cy="3840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585"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社会影响与伦理考量</a:t>
            </a:r>
            <a:endParaRPr lang="en-US" sz="1440" dirty="0"/>
          </a:p>
        </p:txBody>
      </p:sp>
      <p:sp>
        <p:nvSpPr>
          <p:cNvPr id="12" name="Text 10"/>
          <p:cNvSpPr/>
          <p:nvPr/>
        </p:nvSpPr>
        <p:spPr>
          <a:xfrm>
            <a:off x="6118036" y="1920279"/>
            <a:ext cx="2212848" cy="1828800"/>
          </a:xfrm>
          <a:prstGeom prst="rect">
            <a:avLst/>
          </a:prstGeom>
          <a:noFill/>
        </p:spPr>
        <p:txBody>
          <a:bodyPr wrap="square" lIns="95250" tIns="95250" rIns="95250" bIns="95250" rtlCol="0" anchor="t">
            <a:spAutoFit/>
          </a:bodyPr>
          <a:lstStyle/>
          <a:p>
            <a:pPr marL="0" indent="0" algn="just">
              <a:lnSpc>
                <a:spcPct val="113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杜加斯的案例引发了关于隐私权、责任以及公共卫生干预措施的广泛讨论，特别是在处理高风险个体和群体时所面临的伦理挑战。</a:t>
            </a:r>
            <a:endParaRPr lang="en-US" sz="1440" dirty="0"/>
          </a:p>
        </p:txBody>
      </p:sp>
      <p:sp>
        <p:nvSpPr>
          <p:cNvPr id="13" name="Shape 11"/>
          <p:cNvSpPr/>
          <p:nvPr/>
        </p:nvSpPr>
        <p:spPr>
          <a:xfrm>
            <a:off x="6118036" y="1045921"/>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14" name="Text 12"/>
          <p:cNvSpPr/>
          <p:nvPr/>
        </p:nvSpPr>
        <p:spPr>
          <a:xfrm>
            <a:off x="6090604" y="1076047"/>
            <a:ext cx="479885" cy="36576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62120" y="2205990"/>
            <a:ext cx="731520" cy="731520"/>
          </a:xfrm>
          <a:custGeom>
            <a:avLst/>
            <a:gdLst/>
            <a:ahLst/>
            <a:cxnLst/>
            <a:rect l="l" t="t" r="r" b="b"/>
            <a:pathLst>
              <a:path w="731520" h="731520">
                <a:moveTo>
                  <a:pt x="91440" y="0"/>
                </a:moveTo>
                <a:moveTo>
                  <a:pt x="91440" y="0"/>
                </a:moveTo>
                <a:lnTo>
                  <a:pt x="640080" y="0"/>
                </a:lnTo>
                <a:quadBezTo>
                  <a:pt x="731520" y="0"/>
                  <a:pt x="731520" y="91440"/>
                </a:quadBezTo>
                <a:lnTo>
                  <a:pt x="731520" y="640080"/>
                </a:lnTo>
                <a:quadBezTo>
                  <a:pt x="731520" y="731520"/>
                  <a:pt x="640080" y="731520"/>
                </a:quadBezTo>
                <a:lnTo>
                  <a:pt x="91440" y="731520"/>
                </a:lnTo>
                <a:quadBezTo>
                  <a:pt x="0" y="731520"/>
                  <a:pt x="0" y="640080"/>
                </a:quadBezTo>
                <a:lnTo>
                  <a:pt x="0" y="91440"/>
                </a:lnTo>
                <a:quadBezTo>
                  <a:pt x="0" y="0"/>
                  <a:pt x="91440" y="0"/>
                </a:quadBezTo>
                <a:close/>
              </a:path>
            </a:pathLst>
          </a:custGeom>
          <a:solidFill>
            <a:srgbClr val="005CC5"/>
          </a:solidFill>
        </p:spPr>
      </p:sp>
      <p:sp>
        <p:nvSpPr>
          <p:cNvPr id="3" name="Text 1"/>
          <p:cNvSpPr/>
          <p:nvPr/>
        </p:nvSpPr>
        <p:spPr>
          <a:xfrm>
            <a:off x="543832" y="2313030"/>
            <a:ext cx="741298" cy="5486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88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4" name="Text 2"/>
          <p:cNvSpPr/>
          <p:nvPr/>
        </p:nvSpPr>
        <p:spPr>
          <a:xfrm>
            <a:off x="1422840" y="2205990"/>
            <a:ext cx="6878563"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互联网与一夜成名</a:t>
            </a:r>
            <a:endParaRPr lang="en-US" sz="14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技术进步的影响</a:t>
            </a:r>
            <a:endParaRPr lang="en-US" sz="1440" dirty="0"/>
          </a:p>
        </p:txBody>
      </p:sp>
      <p:sp>
        <p:nvSpPr>
          <p:cNvPr id="3" name="Text 1"/>
          <p:cNvSpPr/>
          <p:nvPr/>
        </p:nvSpPr>
        <p:spPr>
          <a:xfrm>
            <a:off x="2743200" y="1025863"/>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互联网的普及与影响</a:t>
            </a:r>
            <a:endParaRPr lang="en-US" sz="1440" dirty="0"/>
          </a:p>
        </p:txBody>
      </p:sp>
      <p:sp>
        <p:nvSpPr>
          <p:cNvPr id="4" name="Text 2"/>
          <p:cNvSpPr/>
          <p:nvPr/>
        </p:nvSpPr>
        <p:spPr>
          <a:xfrm>
            <a:off x="2743200" y="1368172"/>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自20世纪90年代以来，互联网的普及极大地改变了信息传播的方式，使得全球范围内的即时通讯成为可能，促进了知识共享和文化交流。</a:t>
            </a:r>
            <a:endParaRPr lang="en-US" sz="1440" dirty="0"/>
          </a:p>
        </p:txBody>
      </p:sp>
      <p:sp>
        <p:nvSpPr>
          <p:cNvPr id="5" name="Text 3"/>
          <p:cNvSpPr/>
          <p:nvPr/>
        </p:nvSpPr>
        <p:spPr>
          <a:xfrm>
            <a:off x="522708"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社交媒体的崛起</a:t>
            </a:r>
            <a:endParaRPr lang="en-US" sz="1440" dirty="0"/>
          </a:p>
        </p:txBody>
      </p:sp>
      <p:sp>
        <p:nvSpPr>
          <p:cNvPr id="6" name="Text 4"/>
          <p:cNvSpPr/>
          <p:nvPr/>
        </p:nvSpPr>
        <p:spPr>
          <a:xfrm>
            <a:off x="522708" y="2899468"/>
            <a:ext cx="3657600" cy="841248"/>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随着Facebook、Twitter等社交平台的出现，人们开始在虚拟空间中建立社交网络，这不仅加速了个人之间的互动，也为企业营销提供了新的渠道。</a:t>
            </a:r>
            <a:endParaRPr lang="en-US" sz="1440" dirty="0"/>
          </a:p>
        </p:txBody>
      </p:sp>
      <p:sp>
        <p:nvSpPr>
          <p:cNvPr id="7" name="Text 5"/>
          <p:cNvSpPr/>
          <p:nvPr/>
        </p:nvSpPr>
        <p:spPr>
          <a:xfrm>
            <a:off x="4963692" y="2567541"/>
            <a:ext cx="3657600" cy="44805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05CC5"/>
                </a:solidFill>
                <a:latin typeface="微软雅黑" panose="020B0503020204020204" pitchFamily="34" charset="-122"/>
                <a:ea typeface="微软雅黑" panose="020B0503020204020204" pitchFamily="34" charset="-122"/>
                <a:cs typeface="微软雅黑" panose="020B0503020204020204" pitchFamily="34" charset="-120"/>
              </a:rPr>
              <a:t>移动设备的革新</a:t>
            </a:r>
            <a:endParaRPr lang="en-US" sz="1440" dirty="0"/>
          </a:p>
        </p:txBody>
      </p:sp>
      <p:sp>
        <p:nvSpPr>
          <p:cNvPr id="8" name="Text 6"/>
          <p:cNvSpPr/>
          <p:nvPr/>
        </p:nvSpPr>
        <p:spPr>
          <a:xfrm>
            <a:off x="4963692" y="2899468"/>
            <a:ext cx="3657600" cy="841248"/>
          </a:xfrm>
          <a:prstGeom prst="rect">
            <a:avLst/>
          </a:prstGeom>
          <a:noFill/>
        </p:spPr>
        <p:txBody>
          <a:bodyPr wrap="square" lIns="95250" tIns="95250" rIns="95250" bIns="95250" rtlCol="0" anchor="t">
            <a:spAutoFit/>
          </a:bodyPr>
          <a:lstStyle/>
          <a:p>
            <a:pPr marL="0" indent="0" algn="just">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智能手机和平板电脑的发展让互联网接入更加便捷，用户可以随时随地访问在线资源和服务，进一步推动了移动互联网时代的到来。</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16152" y="361270"/>
            <a:ext cx="8511697" cy="67665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590" b="1" dirty="0">
                <a:solidFill>
                  <a:srgbClr val="003C80"/>
                </a:solidFill>
                <a:latin typeface="微软雅黑" panose="020B0503020204020204" pitchFamily="34" charset="-122"/>
                <a:ea typeface="微软雅黑" panose="020B0503020204020204" pitchFamily="34" charset="-122"/>
                <a:cs typeface="微软雅黑" panose="020B0503020204020204" pitchFamily="34" charset="-120"/>
              </a:rPr>
              <a:t>网络传播速度</a:t>
            </a:r>
            <a:endParaRPr lang="en-US" sz="1440" dirty="0"/>
          </a:p>
        </p:txBody>
      </p:sp>
      <p:pic>
        <p:nvPicPr>
          <p:cNvPr id="3" name="Image 0" descr="https://sgw-dx.xf-yun.com/api/v1/sparkdesk/_17333652659747335f58df5ff42e2b136809182cbb783.jpg?authorization=c2ltcGxlLWp3dCBhaz1zcGFya2Rlc2s4MDAwMDAwMDAwMDE7ZXhwPTMzMTAxNjUyNjY7YWxnbz1obWFjLXNoYTI1NjtzaWc9bHBEOWsyWWVBM2VHZE5DMk5QVEIzbG0xcmozVng2L2F2TUFhZkx2V0l4MD0=&amp;x_location=7YfmxI7B7uKO7jlRxIftd60XgLD="/>
          <p:cNvPicPr>
            <a:picLocks noChangeAspect="1"/>
          </p:cNvPicPr>
          <p:nvPr>
            <p:custDataLst>
              <p:tags r:id="rId2"/>
            </p:custDataLst>
          </p:nvPr>
        </p:nvPicPr>
        <p:blipFill>
          <a:blip r:embed="rId3"/>
          <a:srcRect/>
          <a:stretch>
            <a:fillRect/>
          </a:stretch>
        </p:blipFill>
        <p:spPr>
          <a:xfrm>
            <a:off x="505361" y="2984626"/>
            <a:ext cx="2516140" cy="1415329"/>
          </a:xfrm>
          <a:prstGeom prst="rect">
            <a:avLst/>
          </a:prstGeom>
        </p:spPr>
      </p:pic>
      <p:sp>
        <p:nvSpPr>
          <p:cNvPr id="4" name="Text 1"/>
          <p:cNvSpPr/>
          <p:nvPr>
            <p:custDataLst>
              <p:tags r:id="rId4"/>
            </p:custDataLst>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互联网的快速传播能力</a:t>
            </a:r>
            <a:endParaRPr lang="en-US" sz="1440" dirty="0"/>
          </a:p>
        </p:txBody>
      </p:sp>
      <p:sp>
        <p:nvSpPr>
          <p:cNvPr id="5" name="Text 2"/>
          <p:cNvSpPr/>
          <p:nvPr>
            <p:custDataLst>
              <p:tags r:id="rId5"/>
            </p:custDataLst>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互联网打破了地理和文化的界限，使得任何地点的人都可以即时接收到来自世界各地的信息，这促进了全球信息的共享和交流。</a:t>
            </a:r>
            <a:endParaRPr lang="en-US" sz="1440" dirty="0"/>
          </a:p>
        </p:txBody>
      </p:sp>
      <p:sp>
        <p:nvSpPr>
          <p:cNvPr id="7" name="Text 3"/>
          <p:cNvSpPr/>
          <p:nvPr>
            <p:custDataLst>
              <p:tags r:id="rId6"/>
            </p:custDataLst>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网络传播的无界限性</a:t>
            </a:r>
            <a:endParaRPr lang="en-US" sz="1440" dirty="0"/>
          </a:p>
        </p:txBody>
      </p:sp>
      <p:sp>
        <p:nvSpPr>
          <p:cNvPr id="8" name="Text 4"/>
          <p:cNvSpPr/>
          <p:nvPr>
            <p:custDataLst>
              <p:tags r:id="rId7"/>
            </p:custDataLst>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社交媒体平台如Facebook、Twitter等，通过用户的互动和分享，加速了信息的传播速度，使得个人或事件能迅速获得广泛关注。</a:t>
            </a:r>
            <a:endParaRPr lang="en-US" sz="1440" dirty="0"/>
          </a:p>
        </p:txBody>
      </p:sp>
      <p:pic>
        <p:nvPicPr>
          <p:cNvPr id="9" name="Image 2" descr="https://sgw-dx.xf-yun.com/api/v1/sparkdesk/_17333652719251e669b43d6e84d179234f09147c038ee.jpg?authorization=c2ltcGxlLWp3dCBhaz1zcGFya2Rlc2s4MDAwMDAwMDAwMDE7ZXhwPTMzMTAxNjUyNzE7YWxnbz1obWFjLXNoYTI1NjtzaWc9bVZkbjhYVGVuaXF2aWp6UXQzdVMyUEpDNGRHekFmNGEySnJWZHBaT2tpcz0=&amp;x_location=7YfmxI7B7uKO7jlRxIftd60XgLD="/>
          <p:cNvPicPr>
            <a:picLocks noChangeAspect="1"/>
          </p:cNvPicPr>
          <p:nvPr>
            <p:custDataLst>
              <p:tags r:id="rId8"/>
            </p:custDataLst>
          </p:nvPr>
        </p:nvPicPr>
        <p:blipFill>
          <a:blip r:embed="rId9"/>
          <a:srcRect l="154" r="154"/>
          <a:stretch>
            <a:fillRect/>
          </a:stretch>
        </p:blipFill>
        <p:spPr>
          <a:xfrm>
            <a:off x="6101539" y="2984626"/>
            <a:ext cx="2516140" cy="1415329"/>
          </a:xfrm>
          <a:prstGeom prst="rect">
            <a:avLst/>
          </a:prstGeom>
        </p:spPr>
      </p:pic>
      <p:sp>
        <p:nvSpPr>
          <p:cNvPr id="10" name="Text 5"/>
          <p:cNvSpPr/>
          <p:nvPr>
            <p:custDataLst>
              <p:tags r:id="rId10"/>
            </p:custDataLst>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2D89F2"/>
                </a:solidFill>
                <a:latin typeface="微软雅黑" panose="020B0503020204020204" pitchFamily="34" charset="-122"/>
                <a:ea typeface="微软雅黑" panose="020B0503020204020204" pitchFamily="34" charset="-122"/>
                <a:cs typeface="微软雅黑" panose="020B0503020204020204" pitchFamily="34" charset="-120"/>
              </a:rPr>
              <a:t>社交媒体的影响力</a:t>
            </a:r>
            <a:endParaRPr lang="en-US" sz="1440" dirty="0"/>
          </a:p>
        </p:txBody>
      </p:sp>
      <p:sp>
        <p:nvSpPr>
          <p:cNvPr id="11" name="Text 6"/>
          <p:cNvSpPr/>
          <p:nvPr>
            <p:custDataLst>
              <p:tags r:id="rId11"/>
            </p:custDataLst>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随着互联网技术的发展，信息可以在瞬间传遍全球。这种速度和范围是传统媒体无法比拟的，极大地改变了信息传播的方式。</a:t>
            </a:r>
            <a:endParaRPr lang="en-US" sz="1440" dirty="0"/>
          </a:p>
        </p:txBody>
      </p:sp>
      <p:pic>
        <p:nvPicPr>
          <p:cNvPr id="12" name="图片 11" descr="屏幕截图 2024-10-18 155202"/>
          <p:cNvPicPr>
            <a:picLocks noChangeAspect="1"/>
          </p:cNvPicPr>
          <p:nvPr/>
        </p:nvPicPr>
        <p:blipFill>
          <a:blip r:embed="rId12"/>
          <a:srcRect l="21742" t="10114" r="21030" b="11531"/>
          <a:stretch>
            <a:fillRect/>
          </a:stretch>
        </p:blipFill>
        <p:spPr>
          <a:xfrm>
            <a:off x="3507105" y="2878455"/>
            <a:ext cx="2192655" cy="1604010"/>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271.29385826771653,&quot;left&quot;:35.9007874015748,&quot;top&quot;:75.15929133858268,&quot;width&quot;:648.1984251968504}"/>
</p:tagLst>
</file>

<file path=ppt/tags/tag10.xml><?xml version="1.0" encoding="utf-8"?>
<p:tagLst xmlns:p="http://schemas.openxmlformats.org/presentationml/2006/main">
  <p:tag name="KSO_WM_DIAGRAM_VIRTUALLY_FRAME" val="{&quot;height&quot;:235.17031496062992,&quot;left&quot;:61.92,&quot;top&quot;:84.15,&quot;width&quot;:596.1600000000001}"/>
</p:tagLst>
</file>

<file path=ppt/tags/tag11.xml><?xml version="1.0" encoding="utf-8"?>
<p:tagLst xmlns:p="http://schemas.openxmlformats.org/presentationml/2006/main">
  <p:tag name="KSO_WM_DIAGRAM_VIRTUALLY_FRAME" val="{&quot;height&quot;:235.17031496062992,&quot;left&quot;:61.92,&quot;top&quot;:84.15,&quot;width&quot;:596.1600000000001}"/>
</p:tagLst>
</file>

<file path=ppt/tags/tag12.xml><?xml version="1.0" encoding="utf-8"?>
<p:tagLst xmlns:p="http://schemas.openxmlformats.org/presentationml/2006/main">
  <p:tag name="KSO_WM_DIAGRAM_VIRTUALLY_FRAME" val="{&quot;height&quot;:235.17031496062992,&quot;left&quot;:61.92,&quot;top&quot;:84.15,&quot;width&quot;:596.1600000000001}"/>
</p:tagLst>
</file>

<file path=ppt/tags/tag13.xml><?xml version="1.0" encoding="utf-8"?>
<p:tagLst xmlns:p="http://schemas.openxmlformats.org/presentationml/2006/main">
  <p:tag name="KSO_WM_DIAGRAM_VIRTUALLY_FRAME" val="{&quot;height&quot;:233.64062992125983,&quot;left&quot;:61.92,&quot;top&quot;:85.67968503937007,&quot;width&quot;:596.1600000000001}"/>
</p:tagLst>
</file>

<file path=ppt/tags/tag14.xml><?xml version="1.0" encoding="utf-8"?>
<p:tagLst xmlns:p="http://schemas.openxmlformats.org/presentationml/2006/main">
  <p:tag name="KSO_WM_DIAGRAM_VIRTUALLY_FRAME" val="{&quot;height&quot;:235.17031496062992,&quot;left&quot;:61.92,&quot;top&quot;:84.15,&quot;width&quot;:596.1600000000001}"/>
</p:tagLst>
</file>

<file path=ppt/tags/tag15.xml><?xml version="1.0" encoding="utf-8"?>
<p:tagLst xmlns:p="http://schemas.openxmlformats.org/presentationml/2006/main">
  <p:tag name="KSO_WM_DIAGRAM_VIRTUALLY_FRAME" val="{&quot;height&quot;:235.17031496062992,&quot;left&quot;:61.92,&quot;top&quot;:84.15,&quot;width&quot;:596.1600000000001}"/>
</p:tagLst>
</file>

<file path=ppt/tags/tag16.xml><?xml version="1.0" encoding="utf-8"?>
<p:tagLst xmlns:p="http://schemas.openxmlformats.org/presentationml/2006/main">
  <p:tag name="KSO_WM_DIAGRAM_VIRTUALLY_FRAME" val="{&quot;height&quot;:235.17031496062992,&quot;left&quot;:61.92,&quot;top&quot;:84.15,&quot;width&quot;:596.1600000000001}"/>
</p:tagLst>
</file>

<file path=ppt/tags/tag17.xml><?xml version="1.0" encoding="utf-8"?>
<p:tagLst xmlns:p="http://schemas.openxmlformats.org/presentationml/2006/main">
  <p:tag name="KSO_WM_DIAGRAM_VIRTUALLY_FRAME" val="{&quot;height&quot;:271.2938582677166,&quot;left&quot;:35.9007874015748,&quot;top&quot;:75.15929133858268,&quot;width&quot;:648.1984251968504}"/>
</p:tagLst>
</file>

<file path=ppt/tags/tag18.xml><?xml version="1.0" encoding="utf-8"?>
<p:tagLst xmlns:p="http://schemas.openxmlformats.org/presentationml/2006/main">
  <p:tag name="KSO_WM_DIAGRAM_VIRTUALLY_FRAME" val="{&quot;height&quot;:271.2938582677166,&quot;left&quot;:35.9007874015748,&quot;top&quot;:75.15929133858268,&quot;width&quot;:648.1984251968504}"/>
</p:tagLst>
</file>

<file path=ppt/tags/tag19.xml><?xml version="1.0" encoding="utf-8"?>
<p:tagLst xmlns:p="http://schemas.openxmlformats.org/presentationml/2006/main">
  <p:tag name="KSO_WM_DIAGRAM_VIRTUALLY_FRAME" val="{&quot;height&quot;:271.2938582677166,&quot;left&quot;:35.9007874015748,&quot;top&quot;:75.15929133858268,&quot;width&quot;:648.1984251968504}"/>
</p:tagLst>
</file>

<file path=ppt/tags/tag2.xml><?xml version="1.0" encoding="utf-8"?>
<p:tagLst xmlns:p="http://schemas.openxmlformats.org/presentationml/2006/main">
  <p:tag name="KSO_WM_DIAGRAM_VIRTUALLY_FRAME" val="{&quot;height&quot;:271.29385826771653,&quot;left&quot;:35.9007874015748,&quot;top&quot;:75.15929133858268,&quot;width&quot;:648.1984251968504}"/>
</p:tagLst>
</file>

<file path=ppt/tags/tag20.xml><?xml version="1.0" encoding="utf-8"?>
<p:tagLst xmlns:p="http://schemas.openxmlformats.org/presentationml/2006/main">
  <p:tag name="KSO_WM_DIAGRAM_VIRTUALLY_FRAME" val="{&quot;height&quot;:271.2938582677166,&quot;left&quot;:35.9007874015748,&quot;top&quot;:75.15929133858268,&quot;width&quot;:648.1984251968504}"/>
</p:tagLst>
</file>

<file path=ppt/tags/tag21.xml><?xml version="1.0" encoding="utf-8"?>
<p:tagLst xmlns:p="http://schemas.openxmlformats.org/presentationml/2006/main">
  <p:tag name="KSO_WM_DIAGRAM_VIRTUALLY_FRAME" val="{&quot;height&quot;:271.2938582677166,&quot;left&quot;:35.9007874015748,&quot;top&quot;:75.15929133858268,&quot;width&quot;:648.1984251968504}"/>
</p:tagLst>
</file>

<file path=ppt/tags/tag22.xml><?xml version="1.0" encoding="utf-8"?>
<p:tagLst xmlns:p="http://schemas.openxmlformats.org/presentationml/2006/main">
  <p:tag name="KSO_WM_DIAGRAM_VIRTUALLY_FRAME" val="{&quot;height&quot;:271.2938582677166,&quot;left&quot;:35.9007874015748,&quot;top&quot;:75.15929133858268,&quot;width&quot;:648.1984251968504}"/>
</p:tagLst>
</file>

<file path=ppt/tags/tag23.xml><?xml version="1.0" encoding="utf-8"?>
<p:tagLst xmlns:p="http://schemas.openxmlformats.org/presentationml/2006/main">
  <p:tag name="KSO_WM_DIAGRAM_VIRTUALLY_FRAME" val="{&quot;height&quot;:271.2938582677166,&quot;left&quot;:35.9007874015748,&quot;top&quot;:75.15929133858268,&quot;width&quot;:648.1984251968504}"/>
</p:tagLst>
</file>

<file path=ppt/tags/tag24.xml><?xml version="1.0" encoding="utf-8"?>
<p:tagLst xmlns:p="http://schemas.openxmlformats.org/presentationml/2006/main">
  <p:tag name="KSO_WM_DIAGRAM_VIRTUALLY_FRAME" val="{&quot;height&quot;:239.5440157480315,&quot;left&quot;:60.9,&quot;top&quot;:93.0959842519685,&quot;width&quot;:596.2031496062992}"/>
</p:tagLst>
</file>

<file path=ppt/tags/tag25.xml><?xml version="1.0" encoding="utf-8"?>
<p:tagLst xmlns:p="http://schemas.openxmlformats.org/presentationml/2006/main">
  <p:tag name="KSO_WM_DIAGRAM_VIRTUALLY_FRAME" val="{&quot;height&quot;:239.5440157480315,&quot;left&quot;:60.9,&quot;top&quot;:93.0959842519685,&quot;width&quot;:596.2031496062992}"/>
</p:tagLst>
</file>

<file path=ppt/tags/tag26.xml><?xml version="1.0" encoding="utf-8"?>
<p:tagLst xmlns:p="http://schemas.openxmlformats.org/presentationml/2006/main">
  <p:tag name="KSO_WM_DIAGRAM_VIRTUALLY_FRAME" val="{&quot;height&quot;:239.5440157480315,&quot;left&quot;:60.9,&quot;top&quot;:93.0959842519685,&quot;width&quot;:596.2031496062992}"/>
</p:tagLst>
</file>

<file path=ppt/tags/tag27.xml><?xml version="1.0" encoding="utf-8"?>
<p:tagLst xmlns:p="http://schemas.openxmlformats.org/presentationml/2006/main">
  <p:tag name="KSO_WM_DIAGRAM_VIRTUALLY_FRAME" val="{&quot;height&quot;:239.5440157480315,&quot;left&quot;:60.9,&quot;top&quot;:93.0959842519685,&quot;width&quot;:596.2031496062992}"/>
</p:tagLst>
</file>

<file path=ppt/tags/tag28.xml><?xml version="1.0" encoding="utf-8"?>
<p:tagLst xmlns:p="http://schemas.openxmlformats.org/presentationml/2006/main">
  <p:tag name="KSO_WM_DIAGRAM_VIRTUALLY_FRAME" val="{&quot;height&quot;:239.5440157480315,&quot;left&quot;:60.9,&quot;top&quot;:93.0959842519685,&quot;width&quot;:596.2031496062992}"/>
</p:tagLst>
</file>

<file path=ppt/tags/tag29.xml><?xml version="1.0" encoding="utf-8"?>
<p:tagLst xmlns:p="http://schemas.openxmlformats.org/presentationml/2006/main">
  <p:tag name="KSO_WM_DIAGRAM_VIRTUALLY_FRAME" val="{&quot;height&quot;:239.5440157480315,&quot;left&quot;:60.9,&quot;top&quot;:93.0959842519685,&quot;width&quot;:596.2031496062992}"/>
</p:tagLst>
</file>

<file path=ppt/tags/tag3.xml><?xml version="1.0" encoding="utf-8"?>
<p:tagLst xmlns:p="http://schemas.openxmlformats.org/presentationml/2006/main">
  <p:tag name="KSO_WM_DIAGRAM_VIRTUALLY_FRAME" val="{&quot;height&quot;:271.29385826771653,&quot;left&quot;:35.9007874015748,&quot;top&quot;:75.15929133858268,&quot;width&quot;:648.1984251968504}"/>
</p:tagLst>
</file>

<file path=ppt/tags/tag30.xml><?xml version="1.0" encoding="utf-8"?>
<p:tagLst xmlns:p="http://schemas.openxmlformats.org/presentationml/2006/main">
  <p:tag name="KSO_WM_DIAGRAM_VIRTUALLY_FRAME" val="{&quot;height&quot;:239.5440157480315,&quot;left&quot;:60.9,&quot;top&quot;:93.0959842519685,&quot;width&quot;:596.2031496062992}"/>
</p:tagLst>
</file>

<file path=ppt/tags/tag31.xml><?xml version="1.0" encoding="utf-8"?>
<p:tagLst xmlns:p="http://schemas.openxmlformats.org/presentationml/2006/main">
  <p:tag name="KSO_WM_DIAGRAM_VIRTUALLY_FRAME" val="{&quot;height&quot;:239.5440157480315,&quot;left&quot;:60.9,&quot;top&quot;:93.0959842519685,&quot;width&quot;:596.2031496062992}"/>
</p:tagLst>
</file>

<file path=ppt/tags/tag32.xml><?xml version="1.0" encoding="utf-8"?>
<p:tagLst xmlns:p="http://schemas.openxmlformats.org/presentationml/2006/main">
  <p:tag name="KSO_WM_DIAGRAM_VIRTUALLY_FRAME" val="{&quot;height&quot;:239.5440157480315,&quot;left&quot;:60.9,&quot;top&quot;:93.0959842519685,&quot;width&quot;:596.2031496062992}"/>
</p:tagLst>
</file>

<file path=ppt/tags/tag33.xml><?xml version="1.0" encoding="utf-8"?>
<p:tagLst xmlns:p="http://schemas.openxmlformats.org/presentationml/2006/main">
  <p:tag name="KSO_WM_DIAGRAM_VIRTUALLY_FRAME" val="{&quot;height&quot;:239.5440157480315,&quot;left&quot;:60.9,&quot;top&quot;:93.0959842519685,&quot;width&quot;:596.2031496062992}"/>
</p:tagLst>
</file>

<file path=ppt/tags/tag34.xml><?xml version="1.0" encoding="utf-8"?>
<p:tagLst xmlns:p="http://schemas.openxmlformats.org/presentationml/2006/main">
  <p:tag name="KSO_WM_DIAGRAM_VIRTUALLY_FRAME" val="{&quot;height&quot;:239.5440157480315,&quot;left&quot;:60.9,&quot;top&quot;:93.0959842519685,&quot;width&quot;:596.2031496062992}"/>
</p:tagLst>
</file>

<file path=ppt/tags/tag35.xml><?xml version="1.0" encoding="utf-8"?>
<p:tagLst xmlns:p="http://schemas.openxmlformats.org/presentationml/2006/main">
  <p:tag name="KSO_WM_DIAGRAM_VIRTUALLY_FRAME" val="{&quot;height&quot;:239.5440157480315,&quot;left&quot;:60.9,&quot;top&quot;:93.0959842519685,&quot;width&quot;:596.2031496062992}"/>
</p:tagLst>
</file>

<file path=ppt/tags/tag36.xml><?xml version="1.0" encoding="utf-8"?>
<p:tagLst xmlns:p="http://schemas.openxmlformats.org/presentationml/2006/main">
  <p:tag name="KSO_WM_DIAGRAM_VIRTUALLY_FRAME" val="{&quot;height&quot;:239.5440157480315,&quot;left&quot;:60.9,&quot;top&quot;:93.0959842519685,&quot;width&quot;:596.2031496062992}"/>
</p:tagLst>
</file>

<file path=ppt/tags/tag37.xml><?xml version="1.0" encoding="utf-8"?>
<p:tagLst xmlns:p="http://schemas.openxmlformats.org/presentationml/2006/main">
  <p:tag name="KSO_WM_DIAGRAM_VIRTUALLY_FRAME" val="{&quot;height&quot;:239.5440157480315,&quot;left&quot;:60.9,&quot;top&quot;:93.0959842519685,&quot;width&quot;:596.2031496062992}"/>
</p:tagLst>
</file>

<file path=ppt/tags/tag38.xml><?xml version="1.0" encoding="utf-8"?>
<p:tagLst xmlns:p="http://schemas.openxmlformats.org/presentationml/2006/main">
  <p:tag name="KSO_WM_DIAGRAM_VIRTUALLY_FRAME" val="{&quot;height&quot;:239.5440157480315,&quot;left&quot;:60.9,&quot;top&quot;:93.0959842519685,&quot;width&quot;:596.2031496062992}"/>
</p:tagLst>
</file>

<file path=ppt/tags/tag39.xml><?xml version="1.0" encoding="utf-8"?>
<p:tagLst xmlns:p="http://schemas.openxmlformats.org/presentationml/2006/main">
  <p:tag name="KSO_WM_DIAGRAM_VIRTUALLY_FRAME" val="{&quot;height&quot;:242.7211811023622,&quot;left&quot;:54.75,&quot;top&quot;:81.13937007874016,&quot;width&quot;:610.4880314960631}"/>
</p:tagLst>
</file>

<file path=ppt/tags/tag4.xml><?xml version="1.0" encoding="utf-8"?>
<p:tagLst xmlns:p="http://schemas.openxmlformats.org/presentationml/2006/main">
  <p:tag name="KSO_WM_DIAGRAM_VIRTUALLY_FRAME" val="{&quot;height&quot;:271.29385826771653,&quot;left&quot;:35.9007874015748,&quot;top&quot;:75.15929133858268,&quot;width&quot;:648.1984251968504}"/>
</p:tagLst>
</file>

<file path=ppt/tags/tag40.xml><?xml version="1.0" encoding="utf-8"?>
<p:tagLst xmlns:p="http://schemas.openxmlformats.org/presentationml/2006/main">
  <p:tag name="KSO_WM_DIAGRAM_VIRTUALLY_FRAME" val="{&quot;height&quot;:242.7211811023622,&quot;left&quot;:54.75,&quot;top&quot;:81.13937007874016,&quot;width&quot;:610.4880314960631}"/>
</p:tagLst>
</file>

<file path=ppt/tags/tag41.xml><?xml version="1.0" encoding="utf-8"?>
<p:tagLst xmlns:p="http://schemas.openxmlformats.org/presentationml/2006/main">
  <p:tag name="KSO_WM_DIAGRAM_VIRTUALLY_FRAME" val="{&quot;height&quot;:242.7211811023622,&quot;left&quot;:54.75,&quot;top&quot;:81.13937007874016,&quot;width&quot;:610.4880314960631}"/>
</p:tagLst>
</file>

<file path=ppt/tags/tag42.xml><?xml version="1.0" encoding="utf-8"?>
<p:tagLst xmlns:p="http://schemas.openxmlformats.org/presentationml/2006/main">
  <p:tag name="KSO_WM_DIAGRAM_VIRTUALLY_FRAME" val="{&quot;height&quot;:242.7211811023622,&quot;left&quot;:54.75,&quot;top&quot;:81.13937007874016,&quot;width&quot;:610.4880314960631}"/>
</p:tagLst>
</file>

<file path=ppt/tags/tag43.xml><?xml version="1.0" encoding="utf-8"?>
<p:tagLst xmlns:p="http://schemas.openxmlformats.org/presentationml/2006/main">
  <p:tag name="KSO_WM_DIAGRAM_VIRTUALLY_FRAME" val="{&quot;height&quot;:242.7211811023622,&quot;left&quot;:54.75,&quot;top&quot;:81.13937007874016,&quot;width&quot;:610.4880314960631}"/>
</p:tagLst>
</file>

<file path=ppt/tags/tag44.xml><?xml version="1.0" encoding="utf-8"?>
<p:tagLst xmlns:p="http://schemas.openxmlformats.org/presentationml/2006/main">
  <p:tag name="KSO_WM_DIAGRAM_VIRTUALLY_FRAME" val="{&quot;height&quot;:242.7211811023622,&quot;left&quot;:54.75,&quot;top&quot;:81.13937007874016,&quot;width&quot;:610.4880314960631}"/>
</p:tagLst>
</file>

<file path=ppt/tags/tag45.xml><?xml version="1.0" encoding="utf-8"?>
<p:tagLst xmlns:p="http://schemas.openxmlformats.org/presentationml/2006/main">
  <p:tag name="KSO_WM_DIAGRAM_VIRTUALLY_FRAME" val="{&quot;height&quot;:242.7211811023622,&quot;left&quot;:54.75,&quot;top&quot;:81.13937007874016,&quot;width&quot;:610.4880314960631}"/>
</p:tagLst>
</file>

<file path=ppt/tags/tag46.xml><?xml version="1.0" encoding="utf-8"?>
<p:tagLst xmlns:p="http://schemas.openxmlformats.org/presentationml/2006/main">
  <p:tag name="KSO_WM_DIAGRAM_VIRTUALLY_FRAME" val="{&quot;height&quot;:242.7211811023622,&quot;left&quot;:54.75,&quot;top&quot;:81.13937007874016,&quot;width&quot;:610.4880314960631}"/>
</p:tagLst>
</file>

<file path=ppt/tags/tag47.xml><?xml version="1.0" encoding="utf-8"?>
<p:tagLst xmlns:p="http://schemas.openxmlformats.org/presentationml/2006/main">
  <p:tag name="KSO_WM_DIAGRAM_VIRTUALLY_FRAME" val="{&quot;height&quot;:242.7211811023622,&quot;left&quot;:54.75,&quot;top&quot;:81.13937007874016,&quot;width&quot;:610.4880314960631}"/>
</p:tagLst>
</file>

<file path=ppt/tags/tag48.xml><?xml version="1.0" encoding="utf-8"?>
<p:tagLst xmlns:p="http://schemas.openxmlformats.org/presentationml/2006/main">
  <p:tag name="KSO_WM_DIAGRAM_VIRTUALLY_FRAME" val="{&quot;height&quot;:242.7211811023622,&quot;left&quot;:54.75,&quot;top&quot;:81.13937007874016,&quot;width&quot;:610.4880314960631}"/>
</p:tagLst>
</file>

<file path=ppt/tags/tag49.xml><?xml version="1.0" encoding="utf-8"?>
<p:tagLst xmlns:p="http://schemas.openxmlformats.org/presentationml/2006/main">
  <p:tag name="KSO_WM_DIAGRAM_VIRTUALLY_FRAME" val="{&quot;height&quot;:242.7211811023622,&quot;left&quot;:54.75,&quot;top&quot;:81.13937007874016,&quot;width&quot;:610.4880314960631}"/>
</p:tagLst>
</file>

<file path=ppt/tags/tag5.xml><?xml version="1.0" encoding="utf-8"?>
<p:tagLst xmlns:p="http://schemas.openxmlformats.org/presentationml/2006/main">
  <p:tag name="KSO_WM_DIAGRAM_VIRTUALLY_FRAME" val="{&quot;height&quot;:271.29385826771653,&quot;left&quot;:35.9007874015748,&quot;top&quot;:75.15929133858268,&quot;width&quot;:648.1984251968504}"/>
</p:tagLst>
</file>

<file path=ppt/tags/tag50.xml><?xml version="1.0" encoding="utf-8"?>
<p:tagLst xmlns:p="http://schemas.openxmlformats.org/presentationml/2006/main">
  <p:tag name="KSO_WM_DIAGRAM_VIRTUALLY_FRAME" val="{&quot;height&quot;:242.7211811023622,&quot;left&quot;:54.75,&quot;top&quot;:81.13937007874016,&quot;width&quot;:610.4880314960631}"/>
</p:tagLst>
</file>

<file path=ppt/tags/tag51.xml><?xml version="1.0" encoding="utf-8"?>
<p:tagLst xmlns:p="http://schemas.openxmlformats.org/presentationml/2006/main">
  <p:tag name="commondata" val="eyJoZGlkIjoiYTE4MzhlN2Y5NzA1MmFiZmM4ZGM4ZDU4MTg0MzkxMzEifQ=="/>
</p:tagLst>
</file>

<file path=ppt/tags/tag6.xml><?xml version="1.0" encoding="utf-8"?>
<p:tagLst xmlns:p="http://schemas.openxmlformats.org/presentationml/2006/main">
  <p:tag name="KSO_WM_DIAGRAM_VIRTUALLY_FRAME" val="{&quot;height&quot;:271.29385826771653,&quot;left&quot;:35.9007874015748,&quot;top&quot;:75.15929133858268,&quot;width&quot;:648.1984251968504}"/>
</p:tagLst>
</file>

<file path=ppt/tags/tag7.xml><?xml version="1.0" encoding="utf-8"?>
<p:tagLst xmlns:p="http://schemas.openxmlformats.org/presentationml/2006/main">
  <p:tag name="KSO_WM_DIAGRAM_VIRTUALLY_FRAME" val="{&quot;height&quot;:271.29385826771653,&quot;left&quot;:35.9007874015748,&quot;top&quot;:75.15929133858268,&quot;width&quot;:648.1984251968504}"/>
</p:tagLst>
</file>

<file path=ppt/tags/tag8.xml><?xml version="1.0" encoding="utf-8"?>
<p:tagLst xmlns:p="http://schemas.openxmlformats.org/presentationml/2006/main">
  <p:tag name="KSO_WM_DIAGRAM_VIRTUALLY_FRAME" val="{&quot;height&quot;:271.29385826771653,&quot;left&quot;:35.9007874015748,&quot;top&quot;:75.15929133858268,&quot;width&quot;:648.1984251968504}"/>
</p:tagLst>
</file>

<file path=ppt/tags/tag9.xml><?xml version="1.0" encoding="utf-8"?>
<p:tagLst xmlns:p="http://schemas.openxmlformats.org/presentationml/2006/main">
  <p:tag name="KSO_WM_DIAGRAM_VIRTUALLY_FRAME" val="{&quot;height&quot;:235.17031496062992,&quot;left&quot;:61.92,&quot;top&quot;:84.15,&quot;width&quot;:596.16000000000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4428</Words>
  <Application>WPS 演示</Application>
  <PresentationFormat>On-screen Show (16:9)</PresentationFormat>
  <Paragraphs>390</Paragraphs>
  <Slides>31</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宋体</vt:lpstr>
      <vt:lpstr>Wingdings</vt:lpstr>
      <vt:lpstr>微软雅黑</vt:lpstr>
      <vt:lpstr>微软雅黑</vt:lpstr>
      <vt:lpstr>Calibri</vt:lpstr>
      <vt:lpstr>Arial Unicode MS</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罗浩宇</cp:lastModifiedBy>
  <cp:revision>5</cp:revision>
  <dcterms:created xsi:type="dcterms:W3CDTF">2024-12-05T02:22:00Z</dcterms:created>
  <dcterms:modified xsi:type="dcterms:W3CDTF">2024-12-05T04:49:49Z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C2A6BBB131434278B189C8CFC578193D_12</vt:lpwstr>
  </property>
  <property fmtid="{D5CDD505-2E9C-101B-9397-08002B2CF9AE}" pid="3" name="KSOProductBuildVer">
    <vt:lpwstr>2052-12.1.0.16417</vt:lpwstr>
  </property>
</Properties>
</file>