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Lst>
  <p:notesMasterIdLst>
    <p:notesMasterId r:id="rId18"/>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notesMaster" Target="notesMasters/notesMaster1.xml"/><Relationship Id="rId19" Type="http://schemas.openxmlformats.org/officeDocument/2006/relationships/presProps" Target="presProps.xml"/><Relationship Id="rId20" Type="http://schemas.openxmlformats.org/officeDocument/2006/relationships/viewProps" Target="viewProps.xml"/><Relationship Id="rId21" Type="http://schemas.openxmlformats.org/officeDocument/2006/relationships/theme" Target="theme/theme1.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PPTIST_MASTER">
    <p:bg>
      <p:bgPr>
        <a:solidFill>
          <a:srgbClr val="FFFFFF"/>
        </a:solidFill>
      </p:bgPr>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Slide-1-image-1.png"/><Relationship Id="rId2" Type="http://schemas.openxmlformats.org/officeDocument/2006/relationships/image" Target="../media/image-1-2.png"/><Relationship Id="rId3" Type="http://schemas.openxmlformats.org/officeDocument/2006/relationships/slideLayout" Target="../slideLayouts/slideLayout1.xml"/><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Slide-10-image-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slideLayout" Target="../slideLayouts/slideLayout1.xml"/><Relationship Id="rId7"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Slide-11-image-1.png"/><Relationship Id="rId2" Type="http://schemas.openxmlformats.org/officeDocument/2006/relationships/image" Target="../media/image-11-2.png"/><Relationship Id="rId3" Type="http://schemas.openxmlformats.org/officeDocument/2006/relationships/slideLayout" Target="../slideLayouts/slideLayout1.xml"/><Relationship Id="rId4"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Slide-12-image-1.png"/><Relationship Id="rId2" Type="http://schemas.openxmlformats.org/officeDocument/2006/relationships/image" Target="../media/image-12-2.png"/><Relationship Id="rId3" Type="http://schemas.openxmlformats.org/officeDocument/2006/relationships/slideLayout" Target="../slideLayouts/slideLayout1.xml"/><Relationship Id="rId4"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Slide-13-image-1.png"/><Relationship Id="rId2" Type="http://schemas.openxmlformats.org/officeDocument/2006/relationships/image" Target="../media/image-13-2.png"/><Relationship Id="rId3" Type="http://schemas.openxmlformats.org/officeDocument/2006/relationships/slideLayout" Target="../slideLayouts/slideLayout1.xml"/><Relationship Id="rId4"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Slide-14-image-1.png"/><Relationship Id="rId2" Type="http://schemas.openxmlformats.org/officeDocument/2006/relationships/image" Target="../media/image-14-2.png"/><Relationship Id="rId3" Type="http://schemas.openxmlformats.org/officeDocument/2006/relationships/slideLayout" Target="../slideLayouts/slideLayout1.xml"/><Relationship Id="rId4"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Slide-15-image-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image" Target="../media/image-15-6.png"/><Relationship Id="rId7" Type="http://schemas.openxmlformats.org/officeDocument/2006/relationships/image" Target="../media/image-15-7.png"/><Relationship Id="rId8" Type="http://schemas.openxmlformats.org/officeDocument/2006/relationships/image" Target="../media/image-15-8.png"/><Relationship Id="rId9" Type="http://schemas.openxmlformats.org/officeDocument/2006/relationships/slideLayout" Target="../slideLayouts/slideLayout1.xml"/><Relationship Id="rId10"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Slide-16-image-1.png"/><Relationship Id="rId2" Type="http://schemas.openxmlformats.org/officeDocument/2006/relationships/slideLayout" Target="../slideLayouts/slideLayout1.xml"/><Relationship Id="rId3" Type="http://schemas.openxmlformats.org/officeDocument/2006/relationships/notesSlide" Target="../notesSlides/notesSlide16.xml"/></Relationships>
</file>

<file path=ppt/slides/_rels/slide2.xml.rels><?xml version="1.0" encoding="UTF-8" standalone="yes"?>
<Relationships xmlns="http://schemas.openxmlformats.org/package/2006/relationships"><Relationship Id="rId1" Type="http://schemas.openxmlformats.org/officeDocument/2006/relationships/image" Target="../media/Slide-2-image-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Slide-3-image-1.png"/><Relationship Id="rId2" Type="http://schemas.openxmlformats.org/officeDocument/2006/relationships/image" Target="../media/image-3-2.png"/><Relationship Id="rId3" Type="http://schemas.openxmlformats.org/officeDocument/2006/relationships/slideLayout" Target="../slideLayouts/slideLayout1.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Slide-4-image-1.png"/><Relationship Id="rId2" Type="http://schemas.openxmlformats.org/officeDocument/2006/relationships/image" Target="../media/image-4-2.png"/><Relationship Id="rId3" Type="http://schemas.openxmlformats.org/officeDocument/2006/relationships/slideLayout" Target="../slideLayouts/slideLayout1.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Slide-5-image-1.png"/><Relationship Id="rId2" Type="http://schemas.openxmlformats.org/officeDocument/2006/relationships/image" Target="../media/image-5-2.png"/><Relationship Id="rId3" Type="http://schemas.openxmlformats.org/officeDocument/2006/relationships/slideLayout" Target="../slideLayouts/slideLayout1.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Slide-6-image-1.png"/><Relationship Id="rId2" Type="http://schemas.openxmlformats.org/officeDocument/2006/relationships/image" Target="../media/image-6-2.png"/><Relationship Id="rId3" Type="http://schemas.openxmlformats.org/officeDocument/2006/relationships/slideLayout" Target="../slideLayouts/slideLayout1.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Slide-7-image-1.png"/><Relationship Id="rId2" Type="http://schemas.openxmlformats.org/officeDocument/2006/relationships/image" Target="../media/image-7-2.png"/><Relationship Id="rId3" Type="http://schemas.openxmlformats.org/officeDocument/2006/relationships/slideLayout" Target="../slideLayouts/slideLayout1.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Slide-8-image-1.png"/><Relationship Id="rId2" Type="http://schemas.openxmlformats.org/officeDocument/2006/relationships/image" Target="../media/image-8-2.png"/><Relationship Id="rId3" Type="http://schemas.openxmlformats.org/officeDocument/2006/relationships/slideLayout" Target="../slideLayouts/slideLayout1.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Slide-9-image-1.png"/><Relationship Id="rId2" Type="http://schemas.openxmlformats.org/officeDocument/2006/relationships/image" Target="../media/image-9-2.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949497" y="626478"/>
            <a:ext cx="5338349" cy="1408176"/>
          </a:xfrm>
          <a:prstGeom prst="rect">
            <a:avLst/>
          </a:prstGeom>
          <a:noFill/>
          <a:ln/>
        </p:spPr>
        <p:txBody>
          <a:bodyPr wrap="square" lIns="95250" tIns="95250" rIns="95250" bIns="95250" rtlCol="0" anchor="ctr">
            <a:spAutoFit/>
          </a:bodyPr>
          <a:lstStyle/>
          <a:p>
            <a:pPr indent="0" marL="0">
              <a:lnSpc>
                <a:spcPct val="100000"/>
              </a:lnSpc>
              <a:spcBef>
                <a:spcPts val="375"/>
              </a:spcBef>
              <a:buNone/>
            </a:pPr>
            <a:r>
              <a:rPr lang="en-US" sz="4032" b="1" spc="360" kern="0" dirty="0">
                <a:solidFill>
                  <a:srgbClr val="238EC9"/>
                </a:solidFill>
                <a:latin typeface="Microsoft Yahei" pitchFamily="34" charset="0"/>
                <a:ea typeface="Microsoft Yahei" pitchFamily="34" charset="-122"/>
                <a:cs typeface="Microsoft Yahei" pitchFamily="34" charset="-120"/>
              </a:rPr>
              <a:t>分裂的万维网：结构与影响</a:t>
            </a:r>
            <a:endParaRPr lang="en-US" sz="1440" dirty="0"/>
          </a:p>
        </p:txBody>
      </p:sp>
      <p:sp>
        <p:nvSpPr>
          <p:cNvPr id="3" name="Shape 1"/>
          <p:cNvSpPr/>
          <p:nvPr/>
        </p:nvSpPr>
        <p:spPr>
          <a:xfrm>
            <a:off x="1025408" y="2733575"/>
            <a:ext cx="1841674" cy="409138"/>
          </a:xfrm>
          <a:custGeom>
            <a:avLst/>
            <a:gdLst/>
            <a:ahLst/>
            <a:cxnLst/>
            <a:rect l="l" t="t" r="r" b="b"/>
            <a:pathLst>
              <a:path w="1841674" h="409138">
                <a:moveTo>
                  <a:pt x="204569" y="0"/>
                </a:moveTo>
                <a:moveTo>
                  <a:pt x="204569" y="0"/>
                </a:moveTo>
                <a:lnTo>
                  <a:pt x="1637106" y="0"/>
                </a:lnTo>
                <a:quadBezTo>
                  <a:pt x="1841674" y="0"/>
                  <a:pt x="1841674" y="204569"/>
                </a:quadBezTo>
                <a:lnTo>
                  <a:pt x="1841674" y="204569"/>
                </a:lnTo>
                <a:quadBezTo>
                  <a:pt x="1841674" y="409138"/>
                  <a:pt x="1637106" y="409138"/>
                </a:quadBezTo>
                <a:lnTo>
                  <a:pt x="204569" y="409138"/>
                </a:lnTo>
                <a:quadBezTo>
                  <a:pt x="0" y="409138"/>
                  <a:pt x="0" y="204569"/>
                </a:quadBezTo>
                <a:lnTo>
                  <a:pt x="0" y="204569"/>
                </a:lnTo>
                <a:quadBezTo>
                  <a:pt x="0" y="0"/>
                  <a:pt x="204569" y="0"/>
                </a:quadBezTo>
                <a:close/>
              </a:path>
            </a:pathLst>
          </a:custGeom>
          <a:solidFill>
            <a:srgbClr val="2790B0"/>
          </a:solidFill>
          <a:ln/>
        </p:spPr>
      </p:sp>
      <p:sp>
        <p:nvSpPr>
          <p:cNvPr id="4" name="Text 2"/>
          <p:cNvSpPr/>
          <p:nvPr/>
        </p:nvSpPr>
        <p:spPr>
          <a:xfrm>
            <a:off x="1139274" y="2736976"/>
            <a:ext cx="1613942"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296" dirty="0">
                <a:solidFill>
                  <a:srgbClr val="FFFFFF"/>
                </a:solidFill>
                <a:latin typeface="Microsoft Yahei" pitchFamily="34" charset="0"/>
                <a:ea typeface="Microsoft Yahei" pitchFamily="34" charset="-122"/>
                <a:cs typeface="Microsoft Yahei" pitchFamily="34" charset="-120"/>
              </a:rPr>
              <a:t>汇报人: 讯飞智文</a:t>
            </a:r>
            <a:endParaRPr lang="en-US" sz="1440" dirty="0"/>
          </a:p>
        </p:txBody>
      </p:sp>
      <p:sp>
        <p:nvSpPr>
          <p:cNvPr id="5" name="Text 3"/>
          <p:cNvSpPr/>
          <p:nvPr/>
        </p:nvSpPr>
        <p:spPr>
          <a:xfrm>
            <a:off x="1025408" y="2105406"/>
            <a:ext cx="5262439" cy="466344"/>
          </a:xfrm>
          <a:prstGeom prst="rect">
            <a:avLst/>
          </a:prstGeom>
          <a:noFill/>
          <a:ln/>
        </p:spPr>
        <p:txBody>
          <a:bodyPr wrap="square" lIns="95250" tIns="95250" rIns="95250" bIns="95250" rtlCol="0" anchor="ctr">
            <a:spAutoFit/>
          </a:bodyPr>
          <a:lstStyle/>
          <a:p>
            <a:pPr indent="0" marL="0">
              <a:lnSpc>
                <a:spcPct val="100000"/>
              </a:lnSpc>
              <a:spcBef>
                <a:spcPts val="375"/>
              </a:spcBef>
              <a:buNone/>
            </a:pPr>
            <a:r>
              <a:rPr lang="en-US" sz="1872" dirty="0">
                <a:solidFill>
                  <a:srgbClr val="000000"/>
                </a:solidFill>
                <a:latin typeface="Microsoft Yahei" pitchFamily="34" charset="0"/>
                <a:ea typeface="Microsoft Yahei" pitchFamily="34" charset="-122"/>
                <a:cs typeface="Microsoft Yahei" pitchFamily="34" charset="-120"/>
              </a:rPr>
              <a:t>探索网络大陆与社区隔离效应</a:t>
            </a:r>
            <a:endParaRPr lang="en-US" sz="1440" dirty="0"/>
          </a:p>
        </p:txBody>
      </p:sp>
      <p:sp>
        <p:nvSpPr>
          <p:cNvPr id="6" name="Text 4"/>
          <p:cNvSpPr/>
          <p:nvPr/>
        </p:nvSpPr>
        <p:spPr>
          <a:xfrm>
            <a:off x="6784258" y="3106136"/>
            <a:ext cx="1745949" cy="457200"/>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1296" dirty="0">
                <a:solidFill>
                  <a:srgbClr val="000000"/>
                </a:solidFill>
                <a:latin typeface="Microsoft Yahei" pitchFamily="34" charset="0"/>
                <a:ea typeface="Microsoft Yahei" pitchFamily="34" charset="-122"/>
                <a:cs typeface="Microsoft Yahei" pitchFamily="34" charset="-120"/>
              </a:rPr>
              <a:t>砺砺前行 永不言弃</a:t>
            </a:r>
            <a:endParaRPr lang="en-US" sz="1440" dirty="0"/>
          </a:p>
        </p:txBody>
      </p:sp>
      <p:sp>
        <p:nvSpPr>
          <p:cNvPr id="7" name="Shape 5"/>
          <p:cNvSpPr/>
          <p:nvPr/>
        </p:nvSpPr>
        <p:spPr>
          <a:xfrm>
            <a:off x="7702953" y="3491503"/>
            <a:ext cx="618131" cy="0"/>
          </a:xfrm>
          <a:custGeom>
            <a:avLst/>
            <a:gdLst/>
            <a:ahLst/>
            <a:cxnLst/>
            <a:rect l="l" t="t" r="r" b="b"/>
            <a:pathLst>
              <a:path w="618131" h="0">
                <a:moveTo>
                  <a:pt x="0" y="0"/>
                </a:moveTo>
                <a:moveTo>
                  <a:pt x="0" y="0"/>
                </a:moveTo>
                <a:lnTo>
                  <a:pt x="618131" y="0"/>
                </a:lnTo>
              </a:path>
            </a:pathLst>
          </a:custGeom>
          <a:noFill/>
          <a:ln w="19050">
            <a:solidFill>
              <a:srgbClr val="2790B0"/>
            </a:solidFill>
            <a:prstDash val="solid"/>
            <a:headEnd type="none"/>
            <a:tailEnd type="none"/>
          </a:ln>
        </p:spPr>
      </p:sp>
      <p:pic>
        <p:nvPicPr>
          <p:cNvPr id="8" name="Image 0" descr="preencoded.png">    </p:cNvPr>
          <p:cNvPicPr>
            <a:picLocks noChangeAspect="1"/>
          </p:cNvPicPr>
          <p:nvPr/>
        </p:nvPicPr>
        <p:blipFill>
          <a:blip r:embed="rId2"/>
          <a:stretch>
            <a:fillRect/>
          </a:stretch>
        </p:blipFill>
        <p:spPr>
          <a:xfrm>
            <a:off x="332550" y="245912"/>
            <a:ext cx="302639" cy="298270"/>
          </a:xfrm>
          <a:prstGeom prst="rect">
            <a:avLst/>
          </a:prstGeom>
        </p:spPr>
      </p:pic>
      <p:sp>
        <p:nvSpPr>
          <p:cNvPr id="9" name="Shape 6"/>
          <p:cNvSpPr/>
          <p:nvPr/>
        </p:nvSpPr>
        <p:spPr>
          <a:xfrm>
            <a:off x="1025408" y="2089174"/>
            <a:ext cx="5183624" cy="0"/>
          </a:xfrm>
          <a:custGeom>
            <a:avLst/>
            <a:gdLst/>
            <a:ahLst/>
            <a:cxnLst/>
            <a:rect l="l" t="t" r="r" b="b"/>
            <a:pathLst>
              <a:path w="5183624" h="0">
                <a:moveTo>
                  <a:pt x="0" y="0"/>
                </a:moveTo>
                <a:moveTo>
                  <a:pt x="0" y="0"/>
                </a:moveTo>
                <a:lnTo>
                  <a:pt x="5183624" y="0"/>
                </a:lnTo>
              </a:path>
            </a:pathLst>
          </a:custGeom>
          <a:noFill/>
          <a:ln w="9525">
            <a:solidFill>
              <a:srgbClr val="E1E1E1"/>
            </a:solidFill>
            <a:prstDash val="solid"/>
            <a:headEnd type="none"/>
            <a:tailEnd type="none"/>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16492" y="148159"/>
            <a:ext cx="7550190" cy="49377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2016" b="1" dirty="0">
                <a:solidFill>
                  <a:srgbClr val="238EC9"/>
                </a:solidFill>
                <a:latin typeface="Microsoft Yahei" pitchFamily="34" charset="0"/>
                <a:ea typeface="Microsoft Yahei" pitchFamily="34" charset="-122"/>
                <a:cs typeface="Microsoft Yahei" pitchFamily="34" charset="-120"/>
              </a:rPr>
              <a:t>社区隔离效应</a:t>
            </a:r>
            <a:endParaRPr lang="en-US" sz="1440" dirty="0"/>
          </a:p>
        </p:txBody>
      </p:sp>
      <p:pic>
        <p:nvPicPr>
          <p:cNvPr id="3" name="Image 0" descr="preencoded.png">    </p:cNvPr>
          <p:cNvPicPr>
            <a:picLocks noChangeAspect="1"/>
          </p:cNvPicPr>
          <p:nvPr/>
        </p:nvPicPr>
        <p:blipFill>
          <a:blip r:embed="rId2"/>
          <a:stretch>
            <a:fillRect/>
          </a:stretch>
        </p:blipFill>
        <p:spPr>
          <a:xfrm>
            <a:off x="423990" y="245912"/>
            <a:ext cx="302639" cy="298270"/>
          </a:xfrm>
          <a:prstGeom prst="rect">
            <a:avLst/>
          </a:prstGeom>
        </p:spPr>
      </p:pic>
      <p:sp>
        <p:nvSpPr>
          <p:cNvPr id="4" name="Shape 1"/>
          <p:cNvSpPr/>
          <p:nvPr/>
        </p:nvSpPr>
        <p:spPr>
          <a:xfrm>
            <a:off x="4125591" y="1645920"/>
            <a:ext cx="174439" cy="0"/>
          </a:xfrm>
          <a:custGeom>
            <a:avLst/>
            <a:gdLst/>
            <a:ahLst/>
            <a:cxnLst/>
            <a:rect l="l" t="t" r="r" b="b"/>
            <a:pathLst>
              <a:path w="174439" h="0">
                <a:moveTo>
                  <a:pt x="174439" y="0"/>
                </a:moveTo>
                <a:moveTo>
                  <a:pt x="174439" y="0"/>
                </a:moveTo>
                <a:lnTo>
                  <a:pt x="0" y="0"/>
                </a:lnTo>
              </a:path>
            </a:pathLst>
          </a:custGeom>
          <a:noFill/>
          <a:ln w="19050">
            <a:solidFill>
              <a:srgbClr val="2790B0"/>
            </a:solidFill>
            <a:prstDash val="solid"/>
            <a:headEnd type="none"/>
            <a:tailEnd type="arrow"/>
          </a:ln>
        </p:spPr>
      </p:sp>
      <p:sp>
        <p:nvSpPr>
          <p:cNvPr id="5" name="Shape 2"/>
          <p:cNvSpPr/>
          <p:nvPr/>
        </p:nvSpPr>
        <p:spPr>
          <a:xfrm>
            <a:off x="5024592" y="2752344"/>
            <a:ext cx="177670" cy="0"/>
          </a:xfrm>
          <a:custGeom>
            <a:avLst/>
            <a:gdLst/>
            <a:ahLst/>
            <a:cxnLst/>
            <a:rect l="l" t="t" r="r" b="b"/>
            <a:pathLst>
              <a:path w="177670" h="0">
                <a:moveTo>
                  <a:pt x="0" y="0"/>
                </a:moveTo>
                <a:moveTo>
                  <a:pt x="0" y="0"/>
                </a:moveTo>
                <a:lnTo>
                  <a:pt x="177670" y="0"/>
                </a:lnTo>
              </a:path>
            </a:pathLst>
          </a:custGeom>
          <a:noFill/>
          <a:ln w="19050">
            <a:solidFill>
              <a:srgbClr val="2790B0"/>
            </a:solidFill>
            <a:prstDash val="solid"/>
            <a:headEnd type="none"/>
            <a:tailEnd type="arrow"/>
          </a:ln>
        </p:spPr>
      </p:sp>
      <p:sp>
        <p:nvSpPr>
          <p:cNvPr id="6" name="Shape 3"/>
          <p:cNvSpPr/>
          <p:nvPr/>
        </p:nvSpPr>
        <p:spPr>
          <a:xfrm>
            <a:off x="4118004" y="3799332"/>
            <a:ext cx="175088" cy="0"/>
          </a:xfrm>
          <a:custGeom>
            <a:avLst/>
            <a:gdLst/>
            <a:ahLst/>
            <a:cxnLst/>
            <a:rect l="l" t="t" r="r" b="b"/>
            <a:pathLst>
              <a:path w="175088" h="0">
                <a:moveTo>
                  <a:pt x="175088" y="0"/>
                </a:moveTo>
                <a:moveTo>
                  <a:pt x="175088" y="0"/>
                </a:moveTo>
                <a:lnTo>
                  <a:pt x="0" y="0"/>
                </a:lnTo>
              </a:path>
            </a:pathLst>
          </a:custGeom>
          <a:noFill/>
          <a:ln w="19050">
            <a:solidFill>
              <a:srgbClr val="2790B0"/>
            </a:solidFill>
            <a:prstDash val="solid"/>
            <a:headEnd type="none"/>
            <a:tailEnd type="arrow"/>
          </a:ln>
        </p:spPr>
      </p:sp>
      <p:sp>
        <p:nvSpPr>
          <p:cNvPr id="7" name="Text 4"/>
          <p:cNvSpPr/>
          <p:nvPr/>
        </p:nvSpPr>
        <p:spPr>
          <a:xfrm>
            <a:off x="4287407" y="1280160"/>
            <a:ext cx="745435" cy="704088"/>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736" b="1" dirty="0">
                <a:solidFill>
                  <a:srgbClr val="2790B0"/>
                </a:solidFill>
                <a:latin typeface="Microsoft Yahei" pitchFamily="34" charset="0"/>
                <a:ea typeface="Microsoft Yahei" pitchFamily="34" charset="-122"/>
                <a:cs typeface="Microsoft Yahei" pitchFamily="34" charset="-120"/>
              </a:rPr>
              <a:t>01</a:t>
            </a:r>
            <a:endParaRPr lang="en-US" sz="1440" dirty="0"/>
          </a:p>
        </p:txBody>
      </p:sp>
      <p:sp>
        <p:nvSpPr>
          <p:cNvPr id="8" name="Text 5"/>
          <p:cNvSpPr/>
          <p:nvPr/>
        </p:nvSpPr>
        <p:spPr>
          <a:xfrm>
            <a:off x="4287407" y="3429000"/>
            <a:ext cx="745435" cy="676656"/>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592" b="1" dirty="0">
                <a:solidFill>
                  <a:srgbClr val="2790B0"/>
                </a:solidFill>
                <a:latin typeface="Microsoft Yahei" pitchFamily="34" charset="0"/>
                <a:ea typeface="Microsoft Yahei" pitchFamily="34" charset="-122"/>
                <a:cs typeface="Microsoft Yahei" pitchFamily="34" charset="-120"/>
              </a:rPr>
              <a:t>03</a:t>
            </a:r>
            <a:endParaRPr lang="en-US" sz="1440" dirty="0"/>
          </a:p>
        </p:txBody>
      </p:sp>
      <p:sp>
        <p:nvSpPr>
          <p:cNvPr id="9" name="Text 6"/>
          <p:cNvSpPr/>
          <p:nvPr/>
        </p:nvSpPr>
        <p:spPr>
          <a:xfrm>
            <a:off x="4278263" y="2423160"/>
            <a:ext cx="745435" cy="676656"/>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592" b="1" dirty="0">
                <a:solidFill>
                  <a:srgbClr val="2790B0"/>
                </a:solidFill>
                <a:latin typeface="Microsoft Yahei" pitchFamily="34" charset="0"/>
                <a:ea typeface="Microsoft Yahei" pitchFamily="34" charset="-122"/>
                <a:cs typeface="Microsoft Yahei" pitchFamily="34" charset="-120"/>
              </a:rPr>
              <a:t>02</a:t>
            </a:r>
            <a:endParaRPr lang="en-US" sz="1440" dirty="0"/>
          </a:p>
        </p:txBody>
      </p:sp>
      <p:sp>
        <p:nvSpPr>
          <p:cNvPr id="10" name="Text 7"/>
          <p:cNvSpPr/>
          <p:nvPr/>
        </p:nvSpPr>
        <p:spPr>
          <a:xfrm>
            <a:off x="890230" y="1280160"/>
            <a:ext cx="3108960" cy="402336"/>
          </a:xfrm>
          <a:prstGeom prst="rect">
            <a:avLst/>
          </a:prstGeom>
          <a:noFill/>
          <a:ln/>
        </p:spPr>
        <p:txBody>
          <a:bodyPr wrap="square" lIns="95250" tIns="95250" rIns="95250" bIns="95250" rtlCol="0" anchor="t">
            <a:spAutoFit/>
          </a:bodyPr>
          <a:lstStyle/>
          <a:p>
            <a:pPr algn="r" indent="0" marL="0">
              <a:lnSpc>
                <a:spcPct val="1000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社区隔离效应的定义</a:t>
            </a:r>
            <a:endParaRPr lang="en-US" sz="1440" dirty="0"/>
          </a:p>
        </p:txBody>
      </p:sp>
      <p:sp>
        <p:nvSpPr>
          <p:cNvPr id="11" name="Text 8"/>
          <p:cNvSpPr/>
          <p:nvPr/>
        </p:nvSpPr>
        <p:spPr>
          <a:xfrm>
            <a:off x="890230" y="1639519"/>
            <a:ext cx="3108960" cy="1024128"/>
          </a:xfrm>
          <a:prstGeom prst="rect">
            <a:avLst/>
          </a:prstGeom>
          <a:noFill/>
          <a:ln/>
        </p:spPr>
        <p:txBody>
          <a:bodyPr wrap="square" lIns="95250" tIns="95250" rIns="95250" bIns="95250" rtlCol="0" anchor="t">
            <a:spAutoFit/>
          </a:bodyPr>
          <a:lstStyle/>
          <a:p>
            <a:pPr algn="r"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社区隔离效应是指在万维网上，人们倾向于只与观点相似的群体互动，而避免与持不同意见的群体交流，这种现象可能导致社会和政治观点的极端化。</a:t>
            </a:r>
            <a:endParaRPr lang="en-US" sz="1440" dirty="0"/>
          </a:p>
        </p:txBody>
      </p:sp>
      <p:sp>
        <p:nvSpPr>
          <p:cNvPr id="12" name="Text 9"/>
          <p:cNvSpPr/>
          <p:nvPr/>
        </p:nvSpPr>
        <p:spPr>
          <a:xfrm>
            <a:off x="5235854" y="2039112"/>
            <a:ext cx="3108960"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政治网站的链接偏好</a:t>
            </a:r>
            <a:endParaRPr lang="en-US" sz="1440" dirty="0"/>
          </a:p>
        </p:txBody>
      </p:sp>
      <p:sp>
        <p:nvSpPr>
          <p:cNvPr id="13" name="Text 10"/>
          <p:cNvSpPr/>
          <p:nvPr/>
        </p:nvSpPr>
        <p:spPr>
          <a:xfrm>
            <a:off x="5236250" y="2441448"/>
            <a:ext cx="3108960" cy="1024128"/>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研究表明，政治网站很少链接到观点对立的站点，大多数政治网站只链接到观点相似的站点，这种偏好可能加剧了社区隔离效应。</a:t>
            </a:r>
            <a:endParaRPr lang="en-US" sz="1440" dirty="0"/>
          </a:p>
        </p:txBody>
      </p:sp>
      <p:sp>
        <p:nvSpPr>
          <p:cNvPr id="14" name="Text 11"/>
          <p:cNvSpPr/>
          <p:nvPr/>
        </p:nvSpPr>
        <p:spPr>
          <a:xfrm>
            <a:off x="890230" y="2761488"/>
            <a:ext cx="3108960" cy="402336"/>
          </a:xfrm>
          <a:prstGeom prst="rect">
            <a:avLst/>
          </a:prstGeom>
          <a:noFill/>
          <a:ln/>
        </p:spPr>
        <p:txBody>
          <a:bodyPr wrap="square" lIns="95250" tIns="95250" rIns="95250" bIns="95250" rtlCol="0" anchor="t">
            <a:spAutoFit/>
          </a:bodyPr>
          <a:lstStyle/>
          <a:p>
            <a:pPr algn="r" indent="0" marL="0">
              <a:lnSpc>
                <a:spcPct val="1000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社区隔离效应的影响</a:t>
            </a:r>
            <a:endParaRPr lang="en-US" sz="1440" dirty="0"/>
          </a:p>
        </p:txBody>
      </p:sp>
      <p:sp>
        <p:nvSpPr>
          <p:cNvPr id="15" name="Text 12"/>
          <p:cNvSpPr/>
          <p:nvPr/>
        </p:nvSpPr>
        <p:spPr>
          <a:xfrm>
            <a:off x="890230" y="3163824"/>
            <a:ext cx="3108960" cy="1060704"/>
          </a:xfrm>
          <a:prstGeom prst="rect">
            <a:avLst/>
          </a:prstGeom>
          <a:noFill/>
          <a:ln/>
        </p:spPr>
        <p:txBody>
          <a:bodyPr wrap="square" lIns="95250" tIns="95250" rIns="95250" bIns="95250" rtlCol="0" anchor="t">
            <a:spAutoFit/>
          </a:bodyPr>
          <a:lstStyle/>
          <a:p>
            <a:pPr algn="r"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社区隔离效应可能导致社会和政治观点的极端化，加剧社会分化，对社会稳定和民主制度构成威胁。</a:t>
            </a:r>
            <a:endParaRPr lang="en-US" sz="1440" dirty="0"/>
          </a:p>
        </p:txBody>
      </p:sp>
      <p:pic>
        <p:nvPicPr>
          <p:cNvPr id="16" name="Image 1" descr="preencoded.png">    </p:cNvPr>
          <p:cNvPicPr>
            <a:picLocks noChangeAspect="1"/>
          </p:cNvPicPr>
          <p:nvPr/>
        </p:nvPicPr>
        <p:blipFill>
          <a:blip r:embed="rId3"/>
          <a:stretch>
            <a:fillRect/>
          </a:stretch>
        </p:blipFill>
        <p:spPr>
          <a:xfrm>
            <a:off x="4205111" y="1182319"/>
            <a:ext cx="914400" cy="914400"/>
          </a:xfrm>
          <a:prstGeom prst="rect">
            <a:avLst/>
          </a:prstGeom>
        </p:spPr>
      </p:pic>
      <p:pic>
        <p:nvPicPr>
          <p:cNvPr id="17" name="Image 2" descr="preencoded.png">    </p:cNvPr>
          <p:cNvPicPr>
            <a:picLocks noChangeAspect="1"/>
          </p:cNvPicPr>
          <p:nvPr/>
        </p:nvPicPr>
        <p:blipFill>
          <a:blip r:embed="rId4"/>
          <a:stretch>
            <a:fillRect/>
          </a:stretch>
        </p:blipFill>
        <p:spPr>
          <a:xfrm>
            <a:off x="4205111" y="2304288"/>
            <a:ext cx="914400" cy="914400"/>
          </a:xfrm>
          <a:prstGeom prst="rect">
            <a:avLst/>
          </a:prstGeom>
        </p:spPr>
      </p:pic>
      <p:pic>
        <p:nvPicPr>
          <p:cNvPr id="18" name="Image 3" descr="preencoded.png">    </p:cNvPr>
          <p:cNvPicPr>
            <a:picLocks noChangeAspect="1"/>
          </p:cNvPicPr>
          <p:nvPr/>
        </p:nvPicPr>
        <p:blipFill>
          <a:blip r:embed="rId5"/>
          <a:stretch>
            <a:fillRect/>
          </a:stretch>
        </p:blipFill>
        <p:spPr>
          <a:xfrm>
            <a:off x="4205111" y="3310128"/>
            <a:ext cx="914400" cy="9144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16492" y="148159"/>
            <a:ext cx="7550190" cy="49377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2016" b="1" dirty="0">
                <a:solidFill>
                  <a:srgbClr val="238EC9"/>
                </a:solidFill>
                <a:latin typeface="Microsoft Yahei" pitchFamily="34" charset="0"/>
                <a:ea typeface="Microsoft Yahei" pitchFamily="34" charset="-122"/>
                <a:cs typeface="Microsoft Yahei" pitchFamily="34" charset="-120"/>
              </a:rPr>
              <a:t>搜索引擎偏向性</a:t>
            </a:r>
            <a:endParaRPr lang="en-US" sz="1440" dirty="0"/>
          </a:p>
        </p:txBody>
      </p:sp>
      <p:pic>
        <p:nvPicPr>
          <p:cNvPr id="3" name="Image 0" descr="preencoded.png">    </p:cNvPr>
          <p:cNvPicPr>
            <a:picLocks noChangeAspect="1"/>
          </p:cNvPicPr>
          <p:nvPr/>
        </p:nvPicPr>
        <p:blipFill>
          <a:blip r:embed="rId2"/>
          <a:stretch>
            <a:fillRect/>
          </a:stretch>
        </p:blipFill>
        <p:spPr>
          <a:xfrm>
            <a:off x="423990" y="245912"/>
            <a:ext cx="302639" cy="298270"/>
          </a:xfrm>
          <a:prstGeom prst="rect">
            <a:avLst/>
          </a:prstGeom>
        </p:spPr>
      </p:pic>
      <p:sp>
        <p:nvSpPr>
          <p:cNvPr id="4" name="Shape 1"/>
          <p:cNvSpPr/>
          <p:nvPr/>
        </p:nvSpPr>
        <p:spPr>
          <a:xfrm>
            <a:off x="931010" y="2447708"/>
            <a:ext cx="2356811" cy="0"/>
          </a:xfrm>
          <a:custGeom>
            <a:avLst/>
            <a:gdLst/>
            <a:ahLst/>
            <a:cxnLst/>
            <a:rect l="l" t="t" r="r" b="b"/>
            <a:pathLst>
              <a:path w="2356811" h="0">
                <a:moveTo>
                  <a:pt x="2356811" y="0"/>
                </a:moveTo>
                <a:moveTo>
                  <a:pt x="2356811" y="0"/>
                </a:moveTo>
                <a:lnTo>
                  <a:pt x="0" y="0"/>
                </a:lnTo>
              </a:path>
            </a:pathLst>
          </a:custGeom>
          <a:noFill/>
          <a:ln w="19050">
            <a:solidFill>
              <a:srgbClr val="2790B0"/>
            </a:solidFill>
            <a:prstDash val="solid"/>
            <a:headEnd type="arrow"/>
            <a:tailEnd type="arrow"/>
          </a:ln>
        </p:spPr>
      </p:sp>
      <p:sp>
        <p:nvSpPr>
          <p:cNvPr id="5" name="Shape 2"/>
          <p:cNvSpPr/>
          <p:nvPr/>
        </p:nvSpPr>
        <p:spPr>
          <a:xfrm>
            <a:off x="637864" y="1138754"/>
            <a:ext cx="374579" cy="770562"/>
          </a:xfrm>
          <a:custGeom>
            <a:avLst/>
            <a:gdLst/>
            <a:ahLst/>
            <a:cxnLst/>
            <a:rect l="l" t="t" r="r" b="b"/>
            <a:pathLst>
              <a:path w="374579" h="770562">
                <a:moveTo>
                  <a:pt x="187289" y="0"/>
                </a:moveTo>
                <a:moveTo>
                  <a:pt x="187289" y="0"/>
                </a:moveTo>
                <a:lnTo>
                  <a:pt x="187289" y="0"/>
                </a:lnTo>
                <a:quadBezTo>
                  <a:pt x="374579" y="0"/>
                  <a:pt x="374579" y="187289"/>
                </a:quadBezTo>
                <a:lnTo>
                  <a:pt x="374579" y="583272"/>
                </a:lnTo>
                <a:quadBezTo>
                  <a:pt x="374579" y="770562"/>
                  <a:pt x="187289" y="770562"/>
                </a:quadBezTo>
                <a:lnTo>
                  <a:pt x="187289" y="770562"/>
                </a:lnTo>
                <a:quadBezTo>
                  <a:pt x="0" y="770562"/>
                  <a:pt x="0" y="583272"/>
                </a:quadBezTo>
                <a:lnTo>
                  <a:pt x="0" y="187289"/>
                </a:lnTo>
                <a:quadBezTo>
                  <a:pt x="0" y="0"/>
                  <a:pt x="187289" y="0"/>
                </a:quadBezTo>
                <a:close/>
              </a:path>
            </a:pathLst>
          </a:custGeom>
          <a:solidFill>
            <a:srgbClr val="0084FF">
              <a:alpha val="50000"/>
            </a:srgbClr>
          </a:solidFill>
          <a:ln/>
        </p:spPr>
      </p:sp>
      <p:sp>
        <p:nvSpPr>
          <p:cNvPr id="6" name="Shape 3"/>
          <p:cNvSpPr/>
          <p:nvPr/>
        </p:nvSpPr>
        <p:spPr>
          <a:xfrm>
            <a:off x="627162" y="1138754"/>
            <a:ext cx="395983" cy="395983"/>
          </a:xfrm>
          <a:custGeom>
            <a:avLst/>
            <a:gdLst/>
            <a:ahLst/>
            <a:cxnLst/>
            <a:rect l="l" t="t" r="r" b="b"/>
            <a:pathLst>
              <a:path w="395983" h="395983">
                <a:moveTo>
                  <a:pt x="197992" y="0"/>
                </a:moveTo>
                <a:moveTo>
                  <a:pt x="197992" y="0"/>
                </a:moveTo>
                <a:cubicBezTo>
                  <a:pt x="307266" y="0"/>
                  <a:pt x="395983" y="88717"/>
                  <a:pt x="395983" y="197992"/>
                </a:cubicBezTo>
                <a:cubicBezTo>
                  <a:pt x="395983" y="307266"/>
                  <a:pt x="307266" y="395983"/>
                  <a:pt x="197992" y="395983"/>
                </a:cubicBezTo>
                <a:cubicBezTo>
                  <a:pt x="88717" y="395983"/>
                  <a:pt x="0" y="307266"/>
                  <a:pt x="0" y="197992"/>
                </a:cubicBezTo>
                <a:cubicBezTo>
                  <a:pt x="0" y="88717"/>
                  <a:pt x="88717" y="0"/>
                  <a:pt x="197992" y="0"/>
                </a:cubicBezTo>
                <a:close/>
              </a:path>
            </a:pathLst>
          </a:custGeom>
          <a:solidFill>
            <a:srgbClr val="0084FF"/>
          </a:solidFill>
          <a:ln/>
        </p:spPr>
      </p:sp>
      <p:sp>
        <p:nvSpPr>
          <p:cNvPr id="7" name="Text 4"/>
          <p:cNvSpPr/>
          <p:nvPr/>
        </p:nvSpPr>
        <p:spPr>
          <a:xfrm>
            <a:off x="537280" y="1093034"/>
            <a:ext cx="543006" cy="484632"/>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1584"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8" name="Shape 5"/>
          <p:cNvSpPr/>
          <p:nvPr/>
        </p:nvSpPr>
        <p:spPr>
          <a:xfrm>
            <a:off x="2651634" y="2666540"/>
            <a:ext cx="374579" cy="770562"/>
          </a:xfrm>
          <a:custGeom>
            <a:avLst/>
            <a:gdLst/>
            <a:ahLst/>
            <a:cxnLst/>
            <a:rect l="l" t="t" r="r" b="b"/>
            <a:pathLst>
              <a:path w="374579" h="770562">
                <a:moveTo>
                  <a:pt x="187289" y="0"/>
                </a:moveTo>
                <a:moveTo>
                  <a:pt x="187289" y="0"/>
                </a:moveTo>
                <a:lnTo>
                  <a:pt x="187289" y="0"/>
                </a:lnTo>
                <a:quadBezTo>
                  <a:pt x="374579" y="0"/>
                  <a:pt x="374579" y="187289"/>
                </a:quadBezTo>
                <a:lnTo>
                  <a:pt x="374579" y="583272"/>
                </a:lnTo>
                <a:quadBezTo>
                  <a:pt x="374579" y="770562"/>
                  <a:pt x="187289" y="770562"/>
                </a:quadBezTo>
                <a:lnTo>
                  <a:pt x="187289" y="770562"/>
                </a:lnTo>
                <a:quadBezTo>
                  <a:pt x="0" y="770562"/>
                  <a:pt x="0" y="583272"/>
                </a:quadBezTo>
                <a:lnTo>
                  <a:pt x="0" y="187289"/>
                </a:lnTo>
                <a:quadBezTo>
                  <a:pt x="0" y="0"/>
                  <a:pt x="187289" y="0"/>
                </a:quadBezTo>
                <a:close/>
              </a:path>
            </a:pathLst>
          </a:custGeom>
          <a:solidFill>
            <a:srgbClr val="0084FF">
              <a:alpha val="50000"/>
            </a:srgbClr>
          </a:solidFill>
          <a:ln/>
        </p:spPr>
      </p:sp>
      <p:sp>
        <p:nvSpPr>
          <p:cNvPr id="9" name="Shape 6"/>
          <p:cNvSpPr/>
          <p:nvPr/>
        </p:nvSpPr>
        <p:spPr>
          <a:xfrm>
            <a:off x="2640931" y="2666540"/>
            <a:ext cx="395983" cy="395983"/>
          </a:xfrm>
          <a:custGeom>
            <a:avLst/>
            <a:gdLst/>
            <a:ahLst/>
            <a:cxnLst/>
            <a:rect l="l" t="t" r="r" b="b"/>
            <a:pathLst>
              <a:path w="395983" h="395983">
                <a:moveTo>
                  <a:pt x="197992" y="0"/>
                </a:moveTo>
                <a:moveTo>
                  <a:pt x="197992" y="0"/>
                </a:moveTo>
                <a:cubicBezTo>
                  <a:pt x="307266" y="0"/>
                  <a:pt x="395983" y="88717"/>
                  <a:pt x="395983" y="197992"/>
                </a:cubicBezTo>
                <a:cubicBezTo>
                  <a:pt x="395983" y="307266"/>
                  <a:pt x="307266" y="395983"/>
                  <a:pt x="197992" y="395983"/>
                </a:cubicBezTo>
                <a:cubicBezTo>
                  <a:pt x="88717" y="395983"/>
                  <a:pt x="0" y="307266"/>
                  <a:pt x="0" y="197992"/>
                </a:cubicBezTo>
                <a:cubicBezTo>
                  <a:pt x="0" y="88717"/>
                  <a:pt x="88717" y="0"/>
                  <a:pt x="197992" y="0"/>
                </a:cubicBezTo>
                <a:close/>
              </a:path>
            </a:pathLst>
          </a:custGeom>
          <a:solidFill>
            <a:srgbClr val="0084FF"/>
          </a:solidFill>
          <a:ln/>
        </p:spPr>
      </p:sp>
      <p:sp>
        <p:nvSpPr>
          <p:cNvPr id="10" name="Text 7"/>
          <p:cNvSpPr/>
          <p:nvPr/>
        </p:nvSpPr>
        <p:spPr>
          <a:xfrm>
            <a:off x="2552583" y="2620820"/>
            <a:ext cx="566988" cy="484632"/>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1584"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1" name="Shape 8"/>
          <p:cNvSpPr/>
          <p:nvPr/>
        </p:nvSpPr>
        <p:spPr>
          <a:xfrm>
            <a:off x="4767525" y="1144931"/>
            <a:ext cx="374579" cy="770562"/>
          </a:xfrm>
          <a:custGeom>
            <a:avLst/>
            <a:gdLst/>
            <a:ahLst/>
            <a:cxnLst/>
            <a:rect l="l" t="t" r="r" b="b"/>
            <a:pathLst>
              <a:path w="374579" h="770562">
                <a:moveTo>
                  <a:pt x="187289" y="0"/>
                </a:moveTo>
                <a:moveTo>
                  <a:pt x="187289" y="0"/>
                </a:moveTo>
                <a:lnTo>
                  <a:pt x="187289" y="0"/>
                </a:lnTo>
                <a:quadBezTo>
                  <a:pt x="374579" y="0"/>
                  <a:pt x="374579" y="187289"/>
                </a:quadBezTo>
                <a:lnTo>
                  <a:pt x="374579" y="583272"/>
                </a:lnTo>
                <a:quadBezTo>
                  <a:pt x="374579" y="770562"/>
                  <a:pt x="187289" y="770562"/>
                </a:quadBezTo>
                <a:lnTo>
                  <a:pt x="187289" y="770562"/>
                </a:lnTo>
                <a:quadBezTo>
                  <a:pt x="0" y="770562"/>
                  <a:pt x="0" y="583272"/>
                </a:quadBezTo>
                <a:lnTo>
                  <a:pt x="0" y="187289"/>
                </a:lnTo>
                <a:quadBezTo>
                  <a:pt x="0" y="0"/>
                  <a:pt x="187289" y="0"/>
                </a:quadBezTo>
                <a:close/>
              </a:path>
            </a:pathLst>
          </a:custGeom>
          <a:solidFill>
            <a:srgbClr val="0084FF">
              <a:alpha val="50000"/>
            </a:srgbClr>
          </a:solidFill>
          <a:ln/>
        </p:spPr>
      </p:sp>
      <p:sp>
        <p:nvSpPr>
          <p:cNvPr id="12" name="Shape 9"/>
          <p:cNvSpPr/>
          <p:nvPr/>
        </p:nvSpPr>
        <p:spPr>
          <a:xfrm>
            <a:off x="4756823" y="1144931"/>
            <a:ext cx="395983" cy="395983"/>
          </a:xfrm>
          <a:custGeom>
            <a:avLst/>
            <a:gdLst/>
            <a:ahLst/>
            <a:cxnLst/>
            <a:rect l="l" t="t" r="r" b="b"/>
            <a:pathLst>
              <a:path w="395983" h="395983">
                <a:moveTo>
                  <a:pt x="197992" y="0"/>
                </a:moveTo>
                <a:moveTo>
                  <a:pt x="197992" y="0"/>
                </a:moveTo>
                <a:cubicBezTo>
                  <a:pt x="307266" y="0"/>
                  <a:pt x="395983" y="88717"/>
                  <a:pt x="395983" y="197992"/>
                </a:cubicBezTo>
                <a:cubicBezTo>
                  <a:pt x="395983" y="307266"/>
                  <a:pt x="307266" y="395983"/>
                  <a:pt x="197992" y="395983"/>
                </a:cubicBezTo>
                <a:cubicBezTo>
                  <a:pt x="88717" y="395983"/>
                  <a:pt x="0" y="307266"/>
                  <a:pt x="0" y="197992"/>
                </a:cubicBezTo>
                <a:cubicBezTo>
                  <a:pt x="0" y="88717"/>
                  <a:pt x="88717" y="0"/>
                  <a:pt x="197992" y="0"/>
                </a:cubicBezTo>
                <a:close/>
              </a:path>
            </a:pathLst>
          </a:custGeom>
          <a:solidFill>
            <a:srgbClr val="0084FF"/>
          </a:solidFill>
          <a:ln/>
        </p:spPr>
      </p:sp>
      <p:sp>
        <p:nvSpPr>
          <p:cNvPr id="13" name="Text 10"/>
          <p:cNvSpPr/>
          <p:nvPr/>
        </p:nvSpPr>
        <p:spPr>
          <a:xfrm>
            <a:off x="4659330" y="1093034"/>
            <a:ext cx="590969" cy="484632"/>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1584"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
        <p:nvSpPr>
          <p:cNvPr id="14" name="Shape 11"/>
          <p:cNvSpPr/>
          <p:nvPr/>
        </p:nvSpPr>
        <p:spPr>
          <a:xfrm>
            <a:off x="3299836" y="2447708"/>
            <a:ext cx="2356811" cy="0"/>
          </a:xfrm>
          <a:custGeom>
            <a:avLst/>
            <a:gdLst/>
            <a:ahLst/>
            <a:cxnLst/>
            <a:rect l="l" t="t" r="r" b="b"/>
            <a:pathLst>
              <a:path w="2356811" h="0">
                <a:moveTo>
                  <a:pt x="2356811" y="0"/>
                </a:moveTo>
                <a:moveTo>
                  <a:pt x="2356811" y="0"/>
                </a:moveTo>
                <a:lnTo>
                  <a:pt x="0" y="0"/>
                </a:lnTo>
              </a:path>
            </a:pathLst>
          </a:custGeom>
          <a:noFill/>
          <a:ln w="19050">
            <a:solidFill>
              <a:srgbClr val="2790B0"/>
            </a:solidFill>
            <a:prstDash val="solid"/>
            <a:headEnd type="arrow"/>
            <a:tailEnd type="arrow"/>
          </a:ln>
        </p:spPr>
      </p:sp>
      <p:sp>
        <p:nvSpPr>
          <p:cNvPr id="15" name="Shape 12"/>
          <p:cNvSpPr/>
          <p:nvPr/>
        </p:nvSpPr>
        <p:spPr>
          <a:xfrm>
            <a:off x="5656511" y="2447708"/>
            <a:ext cx="2356811" cy="0"/>
          </a:xfrm>
          <a:custGeom>
            <a:avLst/>
            <a:gdLst/>
            <a:ahLst/>
            <a:cxnLst/>
            <a:rect l="l" t="t" r="r" b="b"/>
            <a:pathLst>
              <a:path w="2356811" h="0">
                <a:moveTo>
                  <a:pt x="2356811" y="0"/>
                </a:moveTo>
                <a:moveTo>
                  <a:pt x="2356811" y="0"/>
                </a:moveTo>
                <a:lnTo>
                  <a:pt x="0" y="0"/>
                </a:lnTo>
              </a:path>
            </a:pathLst>
          </a:custGeom>
          <a:noFill/>
          <a:ln w="19050">
            <a:solidFill>
              <a:srgbClr val="2790B0"/>
            </a:solidFill>
            <a:prstDash val="solid"/>
            <a:headEnd type="arrow"/>
            <a:tailEnd type="arrow"/>
          </a:ln>
        </p:spPr>
      </p:sp>
      <p:sp>
        <p:nvSpPr>
          <p:cNvPr id="16" name="Text 13"/>
          <p:cNvSpPr/>
          <p:nvPr/>
        </p:nvSpPr>
        <p:spPr>
          <a:xfrm>
            <a:off x="1132554" y="966385"/>
            <a:ext cx="3291840" cy="44805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高链接页面的优势</a:t>
            </a:r>
            <a:endParaRPr lang="en-US" sz="1440" dirty="0"/>
          </a:p>
        </p:txBody>
      </p:sp>
      <p:sp>
        <p:nvSpPr>
          <p:cNvPr id="17" name="Text 14"/>
          <p:cNvSpPr/>
          <p:nvPr/>
        </p:nvSpPr>
        <p:spPr>
          <a:xfrm>
            <a:off x="1132554" y="1313239"/>
            <a:ext cx="3291840" cy="1060704"/>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搜索引擎在索引网页时，会优先考虑那些拥有大量外部链接的页面。这种偏向性意味着流行度高的文档更容易被搜索引擎发现和推荐，而大多数文档则难以获得同等的关注。</a:t>
            </a:r>
            <a:endParaRPr lang="en-US" sz="1440" dirty="0"/>
          </a:p>
        </p:txBody>
      </p:sp>
      <p:sp>
        <p:nvSpPr>
          <p:cNvPr id="18" name="Text 15"/>
          <p:cNvSpPr/>
          <p:nvPr/>
        </p:nvSpPr>
        <p:spPr>
          <a:xfrm>
            <a:off x="3196290" y="2539757"/>
            <a:ext cx="3291765" cy="512064"/>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索引概率与链接数量的关系</a:t>
            </a:r>
            <a:endParaRPr lang="en-US" sz="1440" dirty="0"/>
          </a:p>
        </p:txBody>
      </p:sp>
      <p:sp>
        <p:nvSpPr>
          <p:cNvPr id="19" name="Text 16"/>
          <p:cNvSpPr/>
          <p:nvPr/>
        </p:nvSpPr>
        <p:spPr>
          <a:xfrm>
            <a:off x="3196215" y="2886683"/>
            <a:ext cx="3291840" cy="1060704"/>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搜索引擎的索引概率与导入链接的数量密切相关。一个页面的导入链接越多，其被搜索引擎索引的概率就越高。这进一步强调了外部链接在提升网页可见度方面的重要性。</a:t>
            </a:r>
            <a:endParaRPr lang="en-US" sz="1440" dirty="0"/>
          </a:p>
        </p:txBody>
      </p:sp>
      <p:sp>
        <p:nvSpPr>
          <p:cNvPr id="20" name="Text 17"/>
          <p:cNvSpPr/>
          <p:nvPr/>
        </p:nvSpPr>
        <p:spPr>
          <a:xfrm>
            <a:off x="5314241" y="966385"/>
            <a:ext cx="3292479" cy="512064"/>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少数流行文档的主导地位</a:t>
            </a:r>
            <a:endParaRPr lang="en-US" sz="1440" dirty="0"/>
          </a:p>
        </p:txBody>
      </p:sp>
      <p:sp>
        <p:nvSpPr>
          <p:cNvPr id="21" name="Text 18"/>
          <p:cNvSpPr/>
          <p:nvPr/>
        </p:nvSpPr>
        <p:spPr>
          <a:xfrm>
            <a:off x="5314880" y="1313239"/>
            <a:ext cx="3291840" cy="1060704"/>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由于搜索引擎对高链接页面的偏好，少数流行度高的文档几乎占据了所有的链接资源。这种现象导致大多数文档难以被发现，形成了一种信息获取上的不平等。</a:t>
            </a:r>
            <a:endParaRPr lang="en-US" sz="144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682" y="1330270"/>
            <a:ext cx="1627924" cy="95097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6048" b="1" dirty="0">
                <a:solidFill>
                  <a:srgbClr val="000000">
                    <a:alpha val="10000"/>
                  </a:srgbClr>
                </a:solidFill>
                <a:latin typeface="Microsoft Yahei" pitchFamily="34" charset="0"/>
                <a:ea typeface="Microsoft Yahei" pitchFamily="34" charset="-122"/>
                <a:cs typeface="Microsoft Yahei" pitchFamily="34" charset="-120"/>
              </a:rPr>
              <a:t>04</a:t>
            </a:r>
            <a:endParaRPr lang="en-US" sz="1440" dirty="0"/>
          </a:p>
        </p:txBody>
      </p:sp>
      <p:sp>
        <p:nvSpPr>
          <p:cNvPr id="3" name="Text 1"/>
          <p:cNvSpPr/>
          <p:nvPr/>
        </p:nvSpPr>
        <p:spPr>
          <a:xfrm>
            <a:off x="1128682" y="2088484"/>
            <a:ext cx="4819977" cy="813816"/>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3312" b="1" dirty="0">
                <a:solidFill>
                  <a:srgbClr val="2790B0"/>
                </a:solidFill>
                <a:latin typeface="Microsoft Yahei" pitchFamily="34" charset="0"/>
                <a:ea typeface="Microsoft Yahei" pitchFamily="34" charset="-122"/>
                <a:cs typeface="Microsoft Yahei" pitchFamily="34" charset="-120"/>
              </a:rPr>
              <a:t>万维网的法律与架构</a:t>
            </a:r>
            <a:endParaRPr lang="en-US" sz="1440" dirty="0"/>
          </a:p>
        </p:txBody>
      </p:sp>
      <p:sp>
        <p:nvSpPr>
          <p:cNvPr id="4" name="Shape 2"/>
          <p:cNvSpPr/>
          <p:nvPr/>
        </p:nvSpPr>
        <p:spPr>
          <a:xfrm>
            <a:off x="971659" y="1530479"/>
            <a:ext cx="0" cy="1236262"/>
          </a:xfrm>
          <a:custGeom>
            <a:avLst/>
            <a:gdLst/>
            <a:ahLst/>
            <a:cxnLst/>
            <a:rect l="l" t="t" r="r" b="b"/>
            <a:pathLst>
              <a:path w="0" h="1236262">
                <a:moveTo>
                  <a:pt x="0" y="0"/>
                </a:moveTo>
                <a:moveTo>
                  <a:pt x="0" y="0"/>
                </a:moveTo>
                <a:lnTo>
                  <a:pt x="0" y="1236262"/>
                </a:lnTo>
              </a:path>
            </a:pathLst>
          </a:custGeom>
          <a:noFill/>
          <a:ln w="9525">
            <a:solidFill>
              <a:srgbClr val="2790B0"/>
            </a:solidFill>
            <a:prstDash val="solid"/>
            <a:headEnd type="none"/>
            <a:tailEnd type="none"/>
          </a:ln>
        </p:spPr>
      </p:sp>
      <p:pic>
        <p:nvPicPr>
          <p:cNvPr id="5" name="Image 0" descr="preencoded.png">    </p:cNvPr>
          <p:cNvPicPr>
            <a:picLocks noChangeAspect="1"/>
          </p:cNvPicPr>
          <p:nvPr/>
        </p:nvPicPr>
        <p:blipFill>
          <a:blip r:embed="rId2">
            <a:alphaModFix amt="20000"/>
          </a:blip>
          <a:stretch>
            <a:fillRect/>
          </a:stretch>
        </p:blipFill>
        <p:spPr>
          <a:xfrm>
            <a:off x="7880254" y="3976386"/>
            <a:ext cx="725571" cy="715096"/>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16492" y="148159"/>
            <a:ext cx="7550190" cy="49377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2016" b="1" dirty="0">
                <a:solidFill>
                  <a:srgbClr val="238EC9"/>
                </a:solidFill>
                <a:latin typeface="Microsoft Yahei" pitchFamily="34" charset="0"/>
                <a:ea typeface="Microsoft Yahei" pitchFamily="34" charset="-122"/>
                <a:cs typeface="Microsoft Yahei" pitchFamily="34" charset="-120"/>
              </a:rPr>
              <a:t>代码与架构关系</a:t>
            </a:r>
            <a:endParaRPr lang="en-US" sz="1440" dirty="0"/>
          </a:p>
        </p:txBody>
      </p:sp>
      <p:pic>
        <p:nvPicPr>
          <p:cNvPr id="3" name="Image 0" descr="preencoded.png">    </p:cNvPr>
          <p:cNvPicPr>
            <a:picLocks noChangeAspect="1"/>
          </p:cNvPicPr>
          <p:nvPr/>
        </p:nvPicPr>
        <p:blipFill>
          <a:blip r:embed="rId2"/>
          <a:stretch>
            <a:fillRect/>
          </a:stretch>
        </p:blipFill>
        <p:spPr>
          <a:xfrm>
            <a:off x="423990" y="245912"/>
            <a:ext cx="302639" cy="298270"/>
          </a:xfrm>
          <a:prstGeom prst="rect">
            <a:avLst/>
          </a:prstGeom>
        </p:spPr>
      </p:pic>
      <p:sp>
        <p:nvSpPr>
          <p:cNvPr id="4" name="Shape 1"/>
          <p:cNvSpPr/>
          <p:nvPr/>
        </p:nvSpPr>
        <p:spPr>
          <a:xfrm>
            <a:off x="801601" y="1138322"/>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a:ln/>
        </p:spPr>
      </p:sp>
      <p:sp>
        <p:nvSpPr>
          <p:cNvPr id="5" name="Shape 2"/>
          <p:cNvSpPr/>
          <p:nvPr/>
        </p:nvSpPr>
        <p:spPr>
          <a:xfrm>
            <a:off x="1330124" y="1132915"/>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a:ln/>
        </p:spPr>
      </p:sp>
      <p:sp>
        <p:nvSpPr>
          <p:cNvPr id="6" name="Shape 3"/>
          <p:cNvSpPr/>
          <p:nvPr/>
        </p:nvSpPr>
        <p:spPr>
          <a:xfrm>
            <a:off x="5495514" y="1529844"/>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a:ln/>
        </p:spPr>
      </p:sp>
      <p:sp>
        <p:nvSpPr>
          <p:cNvPr id="7" name="Shape 4"/>
          <p:cNvSpPr/>
          <p:nvPr/>
        </p:nvSpPr>
        <p:spPr>
          <a:xfrm>
            <a:off x="2206032" y="3066458"/>
            <a:ext cx="2944368" cy="1645920"/>
          </a:xfrm>
          <a:custGeom>
            <a:avLst/>
            <a:gdLst/>
            <a:ahLst/>
            <a:cxnLst/>
            <a:rect l="l" t="t" r="r" b="b"/>
            <a:pathLst>
              <a:path w="2944368" h="1645920">
                <a:moveTo>
                  <a:pt x="0" y="0"/>
                </a:moveTo>
                <a:moveTo>
                  <a:pt x="0" y="0"/>
                </a:moveTo>
                <a:lnTo>
                  <a:pt x="2944368" y="0"/>
                </a:lnTo>
                <a:lnTo>
                  <a:pt x="2944368" y="1645920"/>
                </a:lnTo>
                <a:lnTo>
                  <a:pt x="0" y="1645920"/>
                </a:lnTo>
                <a:close/>
              </a:path>
            </a:pathLst>
          </a:custGeom>
          <a:solidFill>
            <a:srgbClr val="0084FF">
              <a:alpha val="10000"/>
            </a:srgbClr>
          </a:solidFill>
          <a:ln/>
        </p:spPr>
      </p:sp>
      <p:sp>
        <p:nvSpPr>
          <p:cNvPr id="8" name="Text 5"/>
          <p:cNvSpPr/>
          <p:nvPr/>
        </p:nvSpPr>
        <p:spPr>
          <a:xfrm>
            <a:off x="703661" y="1129178"/>
            <a:ext cx="688194" cy="40233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9" name="Text 6"/>
          <p:cNvSpPr/>
          <p:nvPr/>
        </p:nvSpPr>
        <p:spPr>
          <a:xfrm>
            <a:off x="1330491" y="1187779"/>
            <a:ext cx="2944001"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代码的作用</a:t>
            </a:r>
            <a:endParaRPr lang="en-US" sz="1440" dirty="0"/>
          </a:p>
        </p:txBody>
      </p:sp>
      <p:sp>
        <p:nvSpPr>
          <p:cNvPr id="10" name="Text 7"/>
          <p:cNvSpPr/>
          <p:nvPr/>
        </p:nvSpPr>
        <p:spPr>
          <a:xfrm>
            <a:off x="1330491" y="1489531"/>
            <a:ext cx="2944368" cy="1024128"/>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代码是网络空间的“砖和泥浆”，它决定了网络的基本功能和行为。通过编写和修改代码，开发者可以创建、优化或改变网络应用的功能，从而满足用户的需求和期望。</a:t>
            </a:r>
            <a:endParaRPr lang="en-US" sz="1440" dirty="0"/>
          </a:p>
        </p:txBody>
      </p:sp>
      <p:sp>
        <p:nvSpPr>
          <p:cNvPr id="11" name="Text 8"/>
          <p:cNvSpPr/>
          <p:nvPr/>
        </p:nvSpPr>
        <p:spPr>
          <a:xfrm>
            <a:off x="5495971" y="1584691"/>
            <a:ext cx="2944368"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架构的定义</a:t>
            </a:r>
            <a:endParaRPr lang="en-US" sz="1440" dirty="0"/>
          </a:p>
        </p:txBody>
      </p:sp>
      <p:sp>
        <p:nvSpPr>
          <p:cNvPr id="12" name="Text 9"/>
          <p:cNvSpPr/>
          <p:nvPr/>
        </p:nvSpPr>
        <p:spPr>
          <a:xfrm>
            <a:off x="5495514" y="1886460"/>
            <a:ext cx="2944368" cy="1024128"/>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架构是使用代码构建的事物，它是这些功能和行为的具体实现。一个好的架构设计可以提高系统的可维护性、可扩展性和性能，从而更好地满足业务需求。</a:t>
            </a:r>
            <a:endParaRPr lang="en-US" sz="1440" dirty="0"/>
          </a:p>
        </p:txBody>
      </p:sp>
      <p:sp>
        <p:nvSpPr>
          <p:cNvPr id="13" name="Text 10"/>
          <p:cNvSpPr/>
          <p:nvPr/>
        </p:nvSpPr>
        <p:spPr>
          <a:xfrm>
            <a:off x="2206075" y="3120882"/>
            <a:ext cx="2944001"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政府和商业的影响</a:t>
            </a:r>
            <a:endParaRPr lang="en-US" sz="1440" dirty="0"/>
          </a:p>
        </p:txBody>
      </p:sp>
      <p:sp>
        <p:nvSpPr>
          <p:cNvPr id="14" name="Text 11"/>
          <p:cNvSpPr/>
          <p:nvPr/>
        </p:nvSpPr>
        <p:spPr>
          <a:xfrm>
            <a:off x="2206075" y="3422634"/>
            <a:ext cx="2944368" cy="1024128"/>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政府和商业力量可以通过调整代码来影响网络空间的行为。例如，政府可以通过立法要求网站过滤特定内容，商业公司可以通过技术手段提高用户体验。这种影响力体现了代码在现代社会中的重要性。</a:t>
            </a:r>
            <a:endParaRPr lang="en-US" sz="1440" dirty="0"/>
          </a:p>
        </p:txBody>
      </p:sp>
      <p:sp>
        <p:nvSpPr>
          <p:cNvPr id="15" name="Shape 12"/>
          <p:cNvSpPr/>
          <p:nvPr/>
        </p:nvSpPr>
        <p:spPr>
          <a:xfrm>
            <a:off x="1677184" y="3071780"/>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a:ln/>
        </p:spPr>
      </p:sp>
      <p:sp>
        <p:nvSpPr>
          <p:cNvPr id="16" name="Text 13"/>
          <p:cNvSpPr/>
          <p:nvPr/>
        </p:nvSpPr>
        <p:spPr>
          <a:xfrm>
            <a:off x="1604032" y="3066373"/>
            <a:ext cx="650309" cy="40233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7" name="Shape 14"/>
          <p:cNvSpPr/>
          <p:nvPr/>
        </p:nvSpPr>
        <p:spPr>
          <a:xfrm>
            <a:off x="4966302" y="1535251"/>
            <a:ext cx="528891" cy="391522"/>
          </a:xfrm>
          <a:custGeom>
            <a:avLst/>
            <a:gdLst/>
            <a:ahLst/>
            <a:cxnLst/>
            <a:rect l="l" t="t" r="r" b="b"/>
            <a:pathLst>
              <a:path w="528891" h="391522">
                <a:moveTo>
                  <a:pt x="0" y="0"/>
                </a:moveTo>
                <a:moveTo>
                  <a:pt x="0" y="0"/>
                </a:moveTo>
                <a:lnTo>
                  <a:pt x="528891" y="0"/>
                </a:lnTo>
                <a:lnTo>
                  <a:pt x="528891" y="391522"/>
                </a:lnTo>
                <a:lnTo>
                  <a:pt x="0" y="391522"/>
                </a:lnTo>
                <a:close/>
              </a:path>
            </a:pathLst>
          </a:custGeom>
          <a:solidFill>
            <a:srgbClr val="0084FF"/>
          </a:solidFill>
          <a:ln/>
        </p:spPr>
      </p:sp>
      <p:sp>
        <p:nvSpPr>
          <p:cNvPr id="18" name="Text 15"/>
          <p:cNvSpPr/>
          <p:nvPr/>
        </p:nvSpPr>
        <p:spPr>
          <a:xfrm>
            <a:off x="4847430" y="1529844"/>
            <a:ext cx="739524" cy="40233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1728"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16492" y="148159"/>
            <a:ext cx="7550190" cy="49377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2016" b="1" dirty="0">
                <a:solidFill>
                  <a:srgbClr val="238EC9"/>
                </a:solidFill>
                <a:latin typeface="Microsoft Yahei" pitchFamily="34" charset="0"/>
                <a:ea typeface="Microsoft Yahei" pitchFamily="34" charset="-122"/>
                <a:cs typeface="Microsoft Yahei" pitchFamily="34" charset="-120"/>
              </a:rPr>
              <a:t>互联网历史记录</a:t>
            </a:r>
            <a:endParaRPr lang="en-US" sz="1440" dirty="0"/>
          </a:p>
        </p:txBody>
      </p:sp>
      <p:pic>
        <p:nvPicPr>
          <p:cNvPr id="3" name="Image 0" descr="preencoded.png">    </p:cNvPr>
          <p:cNvPicPr>
            <a:picLocks noChangeAspect="1"/>
          </p:cNvPicPr>
          <p:nvPr/>
        </p:nvPicPr>
        <p:blipFill>
          <a:blip r:embed="rId2"/>
          <a:stretch>
            <a:fillRect/>
          </a:stretch>
        </p:blipFill>
        <p:spPr>
          <a:xfrm>
            <a:off x="423990" y="245912"/>
            <a:ext cx="302639" cy="298270"/>
          </a:xfrm>
          <a:prstGeom prst="rect">
            <a:avLst/>
          </a:prstGeom>
        </p:spPr>
      </p:pic>
      <p:sp>
        <p:nvSpPr>
          <p:cNvPr id="4" name="Text 1"/>
          <p:cNvSpPr/>
          <p:nvPr/>
        </p:nvSpPr>
        <p:spPr>
          <a:xfrm>
            <a:off x="2743200" y="1025863"/>
            <a:ext cx="3657600" cy="44805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互联网档案馆的成立</a:t>
            </a:r>
            <a:endParaRPr lang="en-US" sz="1440" dirty="0"/>
          </a:p>
        </p:txBody>
      </p:sp>
      <p:sp>
        <p:nvSpPr>
          <p:cNvPr id="5" name="Text 2"/>
          <p:cNvSpPr/>
          <p:nvPr/>
        </p:nvSpPr>
        <p:spPr>
          <a:xfrm>
            <a:off x="2743200" y="1368172"/>
            <a:ext cx="3657600" cy="841248"/>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自1996年起，互联网档案馆致力于保存万维网的历史，通过收集和存档网页内容，为历史研究和社会科学提供了宝贵的资料。</a:t>
            </a:r>
            <a:endParaRPr lang="en-US" sz="1440" dirty="0"/>
          </a:p>
        </p:txBody>
      </p:sp>
      <p:sp>
        <p:nvSpPr>
          <p:cNvPr id="6" name="Text 3"/>
          <p:cNvSpPr/>
          <p:nvPr/>
        </p:nvSpPr>
        <p:spPr>
          <a:xfrm>
            <a:off x="522708" y="2567541"/>
            <a:ext cx="3657600" cy="44805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数据量与价值</a:t>
            </a:r>
            <a:endParaRPr lang="en-US" sz="1440" dirty="0"/>
          </a:p>
        </p:txBody>
      </p:sp>
      <p:sp>
        <p:nvSpPr>
          <p:cNvPr id="7" name="Text 4"/>
          <p:cNvSpPr/>
          <p:nvPr/>
        </p:nvSpPr>
        <p:spPr>
          <a:xfrm>
            <a:off x="522708" y="2899468"/>
            <a:ext cx="3657600" cy="841248"/>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互联网档案馆已收集了1000亿个网页，信息量约100TB，这些数据对理解网络发展历程具有重要价值，为历史学家、社会科学家等提供了丰富的研究素材。</a:t>
            </a:r>
            <a:endParaRPr lang="en-US" sz="1440" dirty="0"/>
          </a:p>
        </p:txBody>
      </p:sp>
      <p:sp>
        <p:nvSpPr>
          <p:cNvPr id="8" name="Text 5"/>
          <p:cNvSpPr/>
          <p:nvPr/>
        </p:nvSpPr>
        <p:spPr>
          <a:xfrm>
            <a:off x="4963692" y="2567541"/>
            <a:ext cx="3657600" cy="44805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研究与应用</a:t>
            </a:r>
            <a:endParaRPr lang="en-US" sz="1440" dirty="0"/>
          </a:p>
        </p:txBody>
      </p:sp>
      <p:sp>
        <p:nvSpPr>
          <p:cNvPr id="9" name="Text 6"/>
          <p:cNvSpPr/>
          <p:nvPr/>
        </p:nvSpPr>
        <p:spPr>
          <a:xfrm>
            <a:off x="4963692" y="2899468"/>
            <a:ext cx="3657600" cy="841248"/>
          </a:xfrm>
          <a:prstGeom prst="rect">
            <a:avLst/>
          </a:prstGeom>
          <a:noFill/>
          <a:ln/>
        </p:spPr>
        <p:txBody>
          <a:bodyPr wrap="square" lIns="95250" tIns="95250" rIns="95250" bIns="95250" rtlCol="0" anchor="t">
            <a:spAutoFit/>
          </a:bodyPr>
          <a:lstStyle/>
          <a:p>
            <a:pPr algn="just" indent="0" marL="0">
              <a:lnSpc>
                <a:spcPct val="100000"/>
              </a:lnSpc>
              <a:buNone/>
            </a:pPr>
            <a:r>
              <a:rPr lang="en-US" sz="1152" dirty="0">
                <a:solidFill>
                  <a:srgbClr val="000000"/>
                </a:solidFill>
                <a:latin typeface="Microsoft Yahei" pitchFamily="34" charset="0"/>
                <a:ea typeface="Microsoft Yahei" pitchFamily="34" charset="-122"/>
                <a:cs typeface="Microsoft Yahei" pitchFamily="34" charset="-120"/>
              </a:rPr>
              <a:t>互联网档案馆的数据为历史研究和社会科学提供了宝贵资源，帮助学者们更好地理解网络的发展历程，推动了相关领域的研究和应用。</a:t>
            </a:r>
            <a:endParaRPr lang="en-US" sz="144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16492" y="148159"/>
            <a:ext cx="7550190" cy="49377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2016" b="1" dirty="0">
                <a:solidFill>
                  <a:srgbClr val="238EC9"/>
                </a:solidFill>
                <a:latin typeface="Microsoft Yahei" pitchFamily="34" charset="0"/>
                <a:ea typeface="Microsoft Yahei" pitchFamily="34" charset="-122"/>
                <a:cs typeface="Microsoft Yahei" pitchFamily="34" charset="-120"/>
              </a:rPr>
              <a:t>未来展望</a:t>
            </a:r>
            <a:endParaRPr lang="en-US" sz="1440" dirty="0"/>
          </a:p>
        </p:txBody>
      </p:sp>
      <p:pic>
        <p:nvPicPr>
          <p:cNvPr id="3" name="Image 0" descr="preencoded.png">    </p:cNvPr>
          <p:cNvPicPr>
            <a:picLocks noChangeAspect="1"/>
          </p:cNvPicPr>
          <p:nvPr/>
        </p:nvPicPr>
        <p:blipFill>
          <a:blip r:embed="rId2"/>
          <a:stretch>
            <a:fillRect/>
          </a:stretch>
        </p:blipFill>
        <p:spPr>
          <a:xfrm>
            <a:off x="423990" y="245912"/>
            <a:ext cx="302639" cy="298270"/>
          </a:xfrm>
          <a:prstGeom prst="rect">
            <a:avLst/>
          </a:prstGeom>
        </p:spPr>
      </p:pic>
      <p:sp>
        <p:nvSpPr>
          <p:cNvPr id="4" name="Shape 1"/>
          <p:cNvSpPr/>
          <p:nvPr/>
        </p:nvSpPr>
        <p:spPr>
          <a:xfrm>
            <a:off x="447956" y="1929366"/>
            <a:ext cx="8248087" cy="2346713"/>
          </a:xfrm>
          <a:custGeom>
            <a:avLst/>
            <a:gdLst/>
            <a:ahLst/>
            <a:cxnLst/>
            <a:rect l="l" t="t" r="r" b="b"/>
            <a:pathLst>
              <a:path w="8248087" h="2346713">
                <a:moveTo>
                  <a:pt x="293339" y="0"/>
                </a:moveTo>
                <a:moveTo>
                  <a:pt x="293339" y="0"/>
                </a:moveTo>
                <a:lnTo>
                  <a:pt x="7954748" y="0"/>
                </a:lnTo>
                <a:quadBezTo>
                  <a:pt x="8248087" y="0"/>
                  <a:pt x="8248087" y="293339"/>
                </a:quadBezTo>
                <a:lnTo>
                  <a:pt x="8248087" y="2053374"/>
                </a:lnTo>
                <a:quadBezTo>
                  <a:pt x="8248087" y="2346713"/>
                  <a:pt x="7954748" y="2346713"/>
                </a:quadBezTo>
                <a:lnTo>
                  <a:pt x="293339" y="2346713"/>
                </a:lnTo>
                <a:quadBezTo>
                  <a:pt x="0" y="2346713"/>
                  <a:pt x="0" y="2053374"/>
                </a:quadBezTo>
                <a:lnTo>
                  <a:pt x="0" y="293339"/>
                </a:lnTo>
                <a:quadBezTo>
                  <a:pt x="0" y="0"/>
                  <a:pt x="293339" y="0"/>
                </a:quadBezTo>
                <a:close/>
              </a:path>
            </a:pathLst>
          </a:custGeom>
          <a:solidFill>
            <a:srgbClr val="0084FF">
              <a:alpha val="10000"/>
            </a:srgbClr>
          </a:solidFill>
          <a:ln w="19050">
            <a:solidFill>
              <a:srgbClr val="2790B0"/>
            </a:solidFill>
            <a:prstDash val="solid"/>
          </a:ln>
        </p:spPr>
      </p:sp>
      <p:pic>
        <p:nvPicPr>
          <p:cNvPr id="5" name="Image 1" descr="preencoded.png">    </p:cNvPr>
          <p:cNvPicPr>
            <a:picLocks noChangeAspect="1"/>
          </p:cNvPicPr>
          <p:nvPr/>
        </p:nvPicPr>
        <p:blipFill>
          <a:blip r:embed="rId3"/>
          <a:stretch>
            <a:fillRect/>
          </a:stretch>
        </p:blipFill>
        <p:spPr>
          <a:xfrm>
            <a:off x="2041139" y="867420"/>
            <a:ext cx="914400" cy="914400"/>
          </a:xfrm>
          <a:prstGeom prst="rect">
            <a:avLst/>
          </a:prstGeom>
        </p:spPr>
      </p:pic>
      <p:pic>
        <p:nvPicPr>
          <p:cNvPr id="6" name="Image 2" descr="preencoded.png">    </p:cNvPr>
          <p:cNvPicPr>
            <a:picLocks noChangeAspect="1"/>
          </p:cNvPicPr>
          <p:nvPr/>
        </p:nvPicPr>
        <p:blipFill>
          <a:blip r:embed="rId4"/>
          <a:stretch>
            <a:fillRect/>
          </a:stretch>
        </p:blipFill>
        <p:spPr>
          <a:xfrm flipH="1">
            <a:off x="1126739" y="867420"/>
            <a:ext cx="914400" cy="914400"/>
          </a:xfrm>
          <a:prstGeom prst="rect">
            <a:avLst/>
          </a:prstGeom>
        </p:spPr>
      </p:pic>
      <p:sp>
        <p:nvSpPr>
          <p:cNvPr id="7" name="Text 2"/>
          <p:cNvSpPr/>
          <p:nvPr/>
        </p:nvSpPr>
        <p:spPr>
          <a:xfrm>
            <a:off x="1636445" y="995436"/>
            <a:ext cx="784215" cy="58521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3168" b="1" dirty="0">
                <a:solidFill>
                  <a:srgbClr val="2790B0"/>
                </a:solidFill>
                <a:latin typeface="Microsoft Yahei" pitchFamily="34" charset="0"/>
                <a:ea typeface="Microsoft Yahei" pitchFamily="34" charset="-122"/>
                <a:cs typeface="Microsoft Yahei" pitchFamily="34" charset="-120"/>
              </a:rPr>
              <a:t>01</a:t>
            </a:r>
            <a:endParaRPr lang="en-US" sz="1440" dirty="0"/>
          </a:p>
        </p:txBody>
      </p:sp>
      <p:sp>
        <p:nvSpPr>
          <p:cNvPr id="8" name="Shape 3"/>
          <p:cNvSpPr/>
          <p:nvPr/>
        </p:nvSpPr>
        <p:spPr>
          <a:xfrm>
            <a:off x="1745836"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9" name="Shape 4"/>
          <p:cNvSpPr/>
          <p:nvPr/>
        </p:nvSpPr>
        <p:spPr>
          <a:xfrm>
            <a:off x="1949699"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a:ln/>
        </p:spPr>
      </p:sp>
      <p:sp>
        <p:nvSpPr>
          <p:cNvPr id="10" name="Shape 5"/>
          <p:cNvSpPr/>
          <p:nvPr/>
        </p:nvSpPr>
        <p:spPr>
          <a:xfrm>
            <a:off x="2153562"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11" name="Text 6"/>
          <p:cNvSpPr/>
          <p:nvPr/>
        </p:nvSpPr>
        <p:spPr>
          <a:xfrm>
            <a:off x="825904" y="2045733"/>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网络世界的自然规则</a:t>
            </a:r>
            <a:endParaRPr lang="en-US" sz="1440" dirty="0"/>
          </a:p>
        </p:txBody>
      </p:sp>
      <p:sp>
        <p:nvSpPr>
          <p:cNvPr id="12" name="Text 7"/>
          <p:cNvSpPr/>
          <p:nvPr/>
        </p:nvSpPr>
        <p:spPr>
          <a:xfrm>
            <a:off x="825904" y="2448069"/>
            <a:ext cx="2430470"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随着对万维网结构和拓扑的深入研究，我们有望揭示网络世界的内在规律。这些自然规则不仅指导着信息的传播，还可能为理解其他复杂系统提供新的视角。</a:t>
            </a:r>
            <a:endParaRPr lang="en-US" sz="1440" dirty="0"/>
          </a:p>
        </p:txBody>
      </p:sp>
      <p:pic>
        <p:nvPicPr>
          <p:cNvPr id="13" name="Image 3" descr="preencoded.png">    </p:cNvPr>
          <p:cNvPicPr>
            <a:picLocks noChangeAspect="1"/>
          </p:cNvPicPr>
          <p:nvPr/>
        </p:nvPicPr>
        <p:blipFill>
          <a:blip r:embed="rId5"/>
          <a:stretch>
            <a:fillRect/>
          </a:stretch>
        </p:blipFill>
        <p:spPr>
          <a:xfrm>
            <a:off x="4572000" y="867420"/>
            <a:ext cx="914400" cy="914400"/>
          </a:xfrm>
          <a:prstGeom prst="rect">
            <a:avLst/>
          </a:prstGeom>
        </p:spPr>
      </p:pic>
      <p:pic>
        <p:nvPicPr>
          <p:cNvPr id="14" name="Image 4" descr="preencoded.png">    </p:cNvPr>
          <p:cNvPicPr>
            <a:picLocks noChangeAspect="1"/>
          </p:cNvPicPr>
          <p:nvPr/>
        </p:nvPicPr>
        <p:blipFill>
          <a:blip r:embed="rId6"/>
          <a:stretch>
            <a:fillRect/>
          </a:stretch>
        </p:blipFill>
        <p:spPr>
          <a:xfrm flipH="1">
            <a:off x="3657600" y="867420"/>
            <a:ext cx="914400" cy="914400"/>
          </a:xfrm>
          <a:prstGeom prst="rect">
            <a:avLst/>
          </a:prstGeom>
        </p:spPr>
      </p:pic>
      <p:sp>
        <p:nvSpPr>
          <p:cNvPr id="15" name="Text 8"/>
          <p:cNvSpPr/>
          <p:nvPr/>
        </p:nvSpPr>
        <p:spPr>
          <a:xfrm>
            <a:off x="4152608" y="995436"/>
            <a:ext cx="849850" cy="58521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3168" b="1" dirty="0">
                <a:solidFill>
                  <a:srgbClr val="2790B0"/>
                </a:solidFill>
                <a:latin typeface="Microsoft Yahei" pitchFamily="34" charset="0"/>
                <a:ea typeface="Microsoft Yahei" pitchFamily="34" charset="-122"/>
                <a:cs typeface="Microsoft Yahei" pitchFamily="34" charset="-120"/>
              </a:rPr>
              <a:t>02</a:t>
            </a:r>
            <a:endParaRPr lang="en-US" sz="1440" dirty="0"/>
          </a:p>
        </p:txBody>
      </p:sp>
      <p:sp>
        <p:nvSpPr>
          <p:cNvPr id="16" name="Text 9"/>
          <p:cNvSpPr/>
          <p:nvPr/>
        </p:nvSpPr>
        <p:spPr>
          <a:xfrm>
            <a:off x="3356765" y="2045733"/>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跨学科研究的融合</a:t>
            </a:r>
            <a:endParaRPr lang="en-US" sz="1440" dirty="0"/>
          </a:p>
        </p:txBody>
      </p:sp>
      <p:sp>
        <p:nvSpPr>
          <p:cNvPr id="17" name="Text 10"/>
          <p:cNvSpPr/>
          <p:nvPr/>
        </p:nvSpPr>
        <p:spPr>
          <a:xfrm>
            <a:off x="3356765" y="2448069"/>
            <a:ext cx="2430470"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未来展望中，互联网档案馆强调了跨学科研究的重要性。通过结合社会学、政治学、计算机科学等领域的知识，我们可以更全面地理解万维网对社会和科技的影响。</a:t>
            </a:r>
            <a:endParaRPr lang="en-US" sz="1440" dirty="0"/>
          </a:p>
        </p:txBody>
      </p:sp>
      <p:pic>
        <p:nvPicPr>
          <p:cNvPr id="18" name="Image 5" descr="preencoded.png">    </p:cNvPr>
          <p:cNvPicPr>
            <a:picLocks noChangeAspect="1"/>
          </p:cNvPicPr>
          <p:nvPr/>
        </p:nvPicPr>
        <p:blipFill>
          <a:blip r:embed="rId7"/>
          <a:stretch>
            <a:fillRect/>
          </a:stretch>
        </p:blipFill>
        <p:spPr>
          <a:xfrm>
            <a:off x="7102861" y="867420"/>
            <a:ext cx="914400" cy="914400"/>
          </a:xfrm>
          <a:prstGeom prst="rect">
            <a:avLst/>
          </a:prstGeom>
        </p:spPr>
      </p:pic>
      <p:pic>
        <p:nvPicPr>
          <p:cNvPr id="19" name="Image 6" descr="preencoded.png">    </p:cNvPr>
          <p:cNvPicPr>
            <a:picLocks noChangeAspect="1"/>
          </p:cNvPicPr>
          <p:nvPr/>
        </p:nvPicPr>
        <p:blipFill>
          <a:blip r:embed="rId8"/>
          <a:stretch>
            <a:fillRect/>
          </a:stretch>
        </p:blipFill>
        <p:spPr>
          <a:xfrm flipH="1">
            <a:off x="6188461" y="867420"/>
            <a:ext cx="914400" cy="914400"/>
          </a:xfrm>
          <a:prstGeom prst="rect">
            <a:avLst/>
          </a:prstGeom>
        </p:spPr>
      </p:pic>
      <p:sp>
        <p:nvSpPr>
          <p:cNvPr id="20" name="Text 11"/>
          <p:cNvSpPr/>
          <p:nvPr/>
        </p:nvSpPr>
        <p:spPr>
          <a:xfrm>
            <a:off x="6676289" y="995436"/>
            <a:ext cx="817032" cy="58521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3168" b="1" dirty="0">
                <a:solidFill>
                  <a:srgbClr val="2790B0"/>
                </a:solidFill>
                <a:latin typeface="Microsoft Yahei" pitchFamily="34" charset="0"/>
                <a:ea typeface="Microsoft Yahei" pitchFamily="34" charset="-122"/>
                <a:cs typeface="Microsoft Yahei" pitchFamily="34" charset="-120"/>
              </a:rPr>
              <a:t>03</a:t>
            </a:r>
            <a:endParaRPr lang="en-US" sz="1440" dirty="0"/>
          </a:p>
        </p:txBody>
      </p:sp>
      <p:sp>
        <p:nvSpPr>
          <p:cNvPr id="21" name="Text 12"/>
          <p:cNvSpPr/>
          <p:nvPr/>
        </p:nvSpPr>
        <p:spPr>
          <a:xfrm>
            <a:off x="5887626" y="2045733"/>
            <a:ext cx="2430470" cy="402336"/>
          </a:xfrm>
          <a:prstGeom prst="rect">
            <a:avLst/>
          </a:prstGeom>
          <a:noFill/>
          <a:ln/>
        </p:spPr>
        <p:txBody>
          <a:bodyPr wrap="square" lIns="95250" tIns="95250" rIns="95250" bIns="95250" rtlCol="0" anchor="ctr">
            <a:spAutoFit/>
          </a:bodyPr>
          <a:lstStyle/>
          <a:p>
            <a:pPr algn="ctr" indent="0" marL="0">
              <a:lnSpc>
                <a:spcPct val="1000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技术与伦理的平衡</a:t>
            </a:r>
            <a:endParaRPr lang="en-US" sz="1440" dirty="0"/>
          </a:p>
        </p:txBody>
      </p:sp>
      <p:sp>
        <p:nvSpPr>
          <p:cNvPr id="22" name="Text 13"/>
          <p:cNvSpPr/>
          <p:nvPr/>
        </p:nvSpPr>
        <p:spPr>
          <a:xfrm>
            <a:off x="5887626" y="2448069"/>
            <a:ext cx="2430470" cy="1280160"/>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在探索万维网的未来时，我们必须考虑技术进步与伦理责任之间的平衡。确保技术的发展能够促进社会福祉，同时保护个人隐私和数据安全，是未来发展的关键挑战。</a:t>
            </a:r>
            <a:endParaRPr lang="en-US" sz="1440" dirty="0"/>
          </a:p>
        </p:txBody>
      </p:sp>
      <p:sp>
        <p:nvSpPr>
          <p:cNvPr id="23" name="Shape 14"/>
          <p:cNvSpPr/>
          <p:nvPr/>
        </p:nvSpPr>
        <p:spPr>
          <a:xfrm>
            <a:off x="4276697"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24" name="Shape 15"/>
          <p:cNvSpPr/>
          <p:nvPr/>
        </p:nvSpPr>
        <p:spPr>
          <a:xfrm>
            <a:off x="4480560"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a:ln/>
        </p:spPr>
      </p:sp>
      <p:sp>
        <p:nvSpPr>
          <p:cNvPr id="25" name="Shape 16"/>
          <p:cNvSpPr/>
          <p:nvPr/>
        </p:nvSpPr>
        <p:spPr>
          <a:xfrm>
            <a:off x="4684423"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26" name="Shape 17"/>
          <p:cNvSpPr/>
          <p:nvPr/>
        </p:nvSpPr>
        <p:spPr>
          <a:xfrm>
            <a:off x="6807558"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
        <p:nvSpPr>
          <p:cNvPr id="27" name="Shape 18"/>
          <p:cNvSpPr/>
          <p:nvPr/>
        </p:nvSpPr>
        <p:spPr>
          <a:xfrm>
            <a:off x="7011421"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solidFill>
          <a:ln/>
        </p:spPr>
      </p:sp>
      <p:sp>
        <p:nvSpPr>
          <p:cNvPr id="28" name="Shape 19"/>
          <p:cNvSpPr/>
          <p:nvPr/>
        </p:nvSpPr>
        <p:spPr>
          <a:xfrm>
            <a:off x="7215284" y="1746486"/>
            <a:ext cx="182880" cy="182880"/>
          </a:xfrm>
          <a:custGeom>
            <a:avLst/>
            <a:gdLst/>
            <a:ahLst/>
            <a:cxnLst/>
            <a:rect l="l" t="t" r="r" b="b"/>
            <a:pathLst>
              <a:path w="182880" h="182880">
                <a:moveTo>
                  <a:pt x="181929" y="71448"/>
                </a:moveTo>
                <a:moveTo>
                  <a:pt x="181929" y="71448"/>
                </a:moveTo>
                <a:lnTo>
                  <a:pt x="113536" y="70396"/>
                </a:lnTo>
                <a:lnTo>
                  <a:pt x="91440" y="6212"/>
                </a:lnTo>
                <a:lnTo>
                  <a:pt x="69344" y="70396"/>
                </a:lnTo>
                <a:lnTo>
                  <a:pt x="951" y="71448"/>
                </a:lnTo>
                <a:lnTo>
                  <a:pt x="55665" y="112484"/>
                </a:lnTo>
                <a:lnTo>
                  <a:pt x="34621" y="177720"/>
                </a:lnTo>
                <a:lnTo>
                  <a:pt x="90388" y="137737"/>
                </a:lnTo>
                <a:lnTo>
                  <a:pt x="146154" y="177720"/>
                </a:lnTo>
                <a:lnTo>
                  <a:pt x="125110" y="112484"/>
                </a:lnTo>
                <a:lnTo>
                  <a:pt x="181929" y="71448"/>
                </a:lnTo>
                <a:close/>
              </a:path>
            </a:pathLst>
          </a:custGeom>
          <a:solidFill>
            <a:srgbClr val="0084FF">
              <a:alpha val="80000"/>
            </a:srgbClr>
          </a:solidFill>
          <a:ln/>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244675" y="1539785"/>
            <a:ext cx="4452077" cy="1417320"/>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6480" b="1" dirty="0">
                <a:solidFill>
                  <a:srgbClr val="2790B0">
                    <a:alpha val="20000"/>
                  </a:srgbClr>
                </a:solidFill>
                <a:latin typeface="Microsoft Yahei" pitchFamily="34" charset="0"/>
                <a:ea typeface="Microsoft Yahei" pitchFamily="34" charset="-122"/>
                <a:cs typeface="Microsoft Yahei" pitchFamily="34" charset="-120"/>
              </a:rPr>
              <a:t>THANKS</a:t>
            </a:r>
            <a:endParaRPr lang="en-US" sz="1440" dirty="0"/>
          </a:p>
        </p:txBody>
      </p:sp>
      <p:sp>
        <p:nvSpPr>
          <p:cNvPr id="3" name="Text 1"/>
          <p:cNvSpPr/>
          <p:nvPr/>
        </p:nvSpPr>
        <p:spPr>
          <a:xfrm>
            <a:off x="736630" y="1352333"/>
            <a:ext cx="3468168" cy="768096"/>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4608" b="1" dirty="0">
                <a:solidFill>
                  <a:srgbClr val="238EC9"/>
                </a:solidFill>
                <a:latin typeface="Microsoft Yahei" pitchFamily="34" charset="0"/>
                <a:ea typeface="Microsoft Yahei" pitchFamily="34" charset="-122"/>
                <a:cs typeface="Microsoft Yahei" pitchFamily="34" charset="-120"/>
              </a:rPr>
              <a:t>感谢观看</a:t>
            </a:r>
            <a:endParaRPr lang="en-US" sz="1440" dirty="0"/>
          </a:p>
        </p:txBody>
      </p:sp>
      <p:sp>
        <p:nvSpPr>
          <p:cNvPr id="4" name="Text 2"/>
          <p:cNvSpPr/>
          <p:nvPr/>
        </p:nvSpPr>
        <p:spPr>
          <a:xfrm>
            <a:off x="6784258" y="3106136"/>
            <a:ext cx="1745949" cy="457200"/>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1296" dirty="0">
                <a:solidFill>
                  <a:srgbClr val="000000"/>
                </a:solidFill>
                <a:latin typeface="Microsoft Yahei" pitchFamily="34" charset="0"/>
                <a:ea typeface="Microsoft Yahei" pitchFamily="34" charset="-122"/>
                <a:cs typeface="Microsoft Yahei" pitchFamily="34" charset="-120"/>
              </a:rPr>
              <a:t>砺砺前行 永不言弃</a:t>
            </a:r>
            <a:endParaRPr lang="en-US" sz="1440" dirty="0"/>
          </a:p>
        </p:txBody>
      </p:sp>
      <p:sp>
        <p:nvSpPr>
          <p:cNvPr id="5" name="Shape 3"/>
          <p:cNvSpPr/>
          <p:nvPr/>
        </p:nvSpPr>
        <p:spPr>
          <a:xfrm>
            <a:off x="7702953" y="3491503"/>
            <a:ext cx="618131" cy="0"/>
          </a:xfrm>
          <a:custGeom>
            <a:avLst/>
            <a:gdLst/>
            <a:ahLst/>
            <a:cxnLst/>
            <a:rect l="l" t="t" r="r" b="b"/>
            <a:pathLst>
              <a:path w="618131" h="0">
                <a:moveTo>
                  <a:pt x="0" y="0"/>
                </a:moveTo>
                <a:moveTo>
                  <a:pt x="0" y="0"/>
                </a:moveTo>
                <a:lnTo>
                  <a:pt x="618131" y="0"/>
                </a:lnTo>
              </a:path>
            </a:pathLst>
          </a:custGeom>
          <a:noFill/>
          <a:ln w="19050">
            <a:solidFill>
              <a:srgbClr val="2790B0"/>
            </a:solidFill>
            <a:prstDash val="solid"/>
            <a:headEnd type="none"/>
            <a:tailEnd type="none"/>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578884" y="76071"/>
            <a:ext cx="5946230" cy="1252728"/>
          </a:xfrm>
          <a:prstGeom prst="rect">
            <a:avLst/>
          </a:prstGeom>
          <a:noFill/>
          <a:ln/>
        </p:spPr>
        <p:txBody>
          <a:bodyPr wrap="square" lIns="95250" tIns="95250" rIns="95250" bIns="95250" rtlCol="0" anchor="ctr">
            <a:spAutoFit/>
          </a:bodyPr>
          <a:lstStyle/>
          <a:p>
            <a:pPr indent="0" marL="0">
              <a:lnSpc>
                <a:spcPct val="112500"/>
              </a:lnSpc>
              <a:spcBef>
                <a:spcPts val="375"/>
              </a:spcBef>
              <a:buNone/>
            </a:pPr>
            <a:r>
              <a:rPr lang="en-US" sz="5616" b="1" dirty="0">
                <a:solidFill>
                  <a:srgbClr val="238EC9">
                    <a:alpha val="10000"/>
                  </a:srgbClr>
                </a:solidFill>
                <a:latin typeface="Microsoft Yahei" pitchFamily="34" charset="0"/>
                <a:ea typeface="Microsoft Yahei" pitchFamily="34" charset="-122"/>
                <a:cs typeface="Microsoft Yahei" pitchFamily="34" charset="-120"/>
              </a:rPr>
              <a:t>CONTENTS</a:t>
            </a:r>
            <a:endParaRPr lang="en-US" sz="1440" dirty="0"/>
          </a:p>
        </p:txBody>
      </p:sp>
      <p:sp>
        <p:nvSpPr>
          <p:cNvPr id="3" name="Text 1"/>
          <p:cNvSpPr/>
          <p:nvPr/>
        </p:nvSpPr>
        <p:spPr>
          <a:xfrm>
            <a:off x="481284" y="466165"/>
            <a:ext cx="1383917" cy="731520"/>
          </a:xfrm>
          <a:prstGeom prst="rect">
            <a:avLst/>
          </a:prstGeom>
          <a:noFill/>
          <a:ln/>
        </p:spPr>
        <p:txBody>
          <a:bodyPr wrap="square" lIns="95250" tIns="95250" rIns="95250" bIns="95250" rtlCol="0" anchor="t">
            <a:spAutoFit/>
          </a:bodyPr>
          <a:lstStyle/>
          <a:p>
            <a:pPr algn="ctr" indent="0" marL="0">
              <a:lnSpc>
                <a:spcPct val="100000"/>
              </a:lnSpc>
              <a:spcBef>
                <a:spcPts val="375"/>
              </a:spcBef>
              <a:buNone/>
            </a:pPr>
            <a:r>
              <a:rPr lang="en-US" sz="3600" b="1" dirty="0">
                <a:solidFill>
                  <a:srgbClr val="000000"/>
                </a:solidFill>
                <a:latin typeface="Microsoft Yahei" pitchFamily="34" charset="0"/>
                <a:ea typeface="Microsoft Yahei" pitchFamily="34" charset="-122"/>
                <a:cs typeface="Microsoft Yahei" pitchFamily="34" charset="-120"/>
              </a:rPr>
              <a:t>目录</a:t>
            </a:r>
            <a:endParaRPr lang="en-US" sz="1440" dirty="0"/>
          </a:p>
        </p:txBody>
      </p:sp>
      <p:sp>
        <p:nvSpPr>
          <p:cNvPr id="4" name="Shape 2"/>
          <p:cNvSpPr/>
          <p:nvPr/>
        </p:nvSpPr>
        <p:spPr>
          <a:xfrm>
            <a:off x="749287" y="1261693"/>
            <a:ext cx="813330" cy="0"/>
          </a:xfrm>
          <a:custGeom>
            <a:avLst/>
            <a:gdLst/>
            <a:ahLst/>
            <a:cxnLst/>
            <a:rect l="l" t="t" r="r" b="b"/>
            <a:pathLst>
              <a:path w="813330" h="0">
                <a:moveTo>
                  <a:pt x="0" y="0"/>
                </a:moveTo>
                <a:moveTo>
                  <a:pt x="0" y="0"/>
                </a:moveTo>
                <a:lnTo>
                  <a:pt x="813330" y="0"/>
                </a:lnTo>
              </a:path>
            </a:pathLst>
          </a:custGeom>
          <a:noFill/>
          <a:ln w="38100">
            <a:solidFill>
              <a:srgbClr val="2790B0"/>
            </a:solidFill>
            <a:prstDash val="solid"/>
            <a:headEnd type="none"/>
            <a:tailEnd type="none"/>
          </a:ln>
        </p:spPr>
      </p:sp>
      <p:sp>
        <p:nvSpPr>
          <p:cNvPr id="5" name="Text 3"/>
          <p:cNvSpPr/>
          <p:nvPr/>
        </p:nvSpPr>
        <p:spPr>
          <a:xfrm>
            <a:off x="1211677" y="1909125"/>
            <a:ext cx="2743200" cy="457200"/>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440" dirty="0">
                <a:solidFill>
                  <a:srgbClr val="000000"/>
                </a:solidFill>
                <a:latin typeface="Microsoft Yahei" pitchFamily="34" charset="0"/>
                <a:ea typeface="Microsoft Yahei" pitchFamily="34" charset="-122"/>
                <a:cs typeface="Microsoft Yahei" pitchFamily="34" charset="-120"/>
              </a:rPr>
              <a:t>万维网的精细结构</a:t>
            </a:r>
            <a:endParaRPr lang="en-US" sz="1440" dirty="0"/>
          </a:p>
        </p:txBody>
      </p:sp>
      <p:sp>
        <p:nvSpPr>
          <p:cNvPr id="6" name="Text 4"/>
          <p:cNvSpPr/>
          <p:nvPr/>
        </p:nvSpPr>
        <p:spPr>
          <a:xfrm>
            <a:off x="652936" y="1826829"/>
            <a:ext cx="713232" cy="621792"/>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304" b="1" dirty="0">
                <a:solidFill>
                  <a:srgbClr val="2790B0"/>
                </a:solidFill>
                <a:latin typeface="Microsoft Yahei" pitchFamily="34" charset="0"/>
                <a:ea typeface="Microsoft Yahei" pitchFamily="34" charset="-122"/>
                <a:cs typeface="Microsoft Yahei" pitchFamily="34" charset="-120"/>
              </a:rPr>
              <a:t>01</a:t>
            </a:r>
            <a:endParaRPr lang="en-US" sz="1440" dirty="0"/>
          </a:p>
        </p:txBody>
      </p:sp>
      <p:sp>
        <p:nvSpPr>
          <p:cNvPr id="7" name="Text 5"/>
          <p:cNvSpPr/>
          <p:nvPr/>
        </p:nvSpPr>
        <p:spPr>
          <a:xfrm>
            <a:off x="4696755" y="1909125"/>
            <a:ext cx="2743200" cy="457200"/>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440" dirty="0">
                <a:solidFill>
                  <a:srgbClr val="000000"/>
                </a:solidFill>
                <a:latin typeface="Microsoft Yahei" pitchFamily="34" charset="0"/>
                <a:ea typeface="Microsoft Yahei" pitchFamily="34" charset="-122"/>
                <a:cs typeface="Microsoft Yahei" pitchFamily="34" charset="-120"/>
              </a:rPr>
              <a:t>万维网的导航与可见性</a:t>
            </a:r>
            <a:endParaRPr lang="en-US" sz="1440" dirty="0"/>
          </a:p>
        </p:txBody>
      </p:sp>
      <p:sp>
        <p:nvSpPr>
          <p:cNvPr id="8" name="Text 6"/>
          <p:cNvSpPr/>
          <p:nvPr/>
        </p:nvSpPr>
        <p:spPr>
          <a:xfrm>
            <a:off x="4137620" y="1826829"/>
            <a:ext cx="713232" cy="621792"/>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304" b="1" dirty="0">
                <a:solidFill>
                  <a:srgbClr val="2790B0"/>
                </a:solidFill>
                <a:latin typeface="Microsoft Yahei" pitchFamily="34" charset="0"/>
                <a:ea typeface="Microsoft Yahei" pitchFamily="34" charset="-122"/>
                <a:cs typeface="Microsoft Yahei" pitchFamily="34" charset="-120"/>
              </a:rPr>
              <a:t>02</a:t>
            </a:r>
            <a:endParaRPr lang="en-US" sz="1440" dirty="0"/>
          </a:p>
        </p:txBody>
      </p:sp>
      <p:sp>
        <p:nvSpPr>
          <p:cNvPr id="9" name="Text 7"/>
          <p:cNvSpPr/>
          <p:nvPr/>
        </p:nvSpPr>
        <p:spPr>
          <a:xfrm>
            <a:off x="1212155" y="2583396"/>
            <a:ext cx="2743200" cy="457200"/>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440" dirty="0">
                <a:solidFill>
                  <a:srgbClr val="000000"/>
                </a:solidFill>
                <a:latin typeface="Microsoft Yahei" pitchFamily="34" charset="0"/>
                <a:ea typeface="Microsoft Yahei" pitchFamily="34" charset="-122"/>
                <a:cs typeface="Microsoft Yahei" pitchFamily="34" charset="-120"/>
              </a:rPr>
              <a:t>万维网的社会与政治影响</a:t>
            </a:r>
            <a:endParaRPr lang="en-US" sz="1440" dirty="0"/>
          </a:p>
        </p:txBody>
      </p:sp>
      <p:sp>
        <p:nvSpPr>
          <p:cNvPr id="10" name="Text 8"/>
          <p:cNvSpPr/>
          <p:nvPr/>
        </p:nvSpPr>
        <p:spPr>
          <a:xfrm>
            <a:off x="653021" y="2501100"/>
            <a:ext cx="713232" cy="621792"/>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304" b="1" dirty="0">
                <a:solidFill>
                  <a:srgbClr val="2790B0"/>
                </a:solidFill>
                <a:latin typeface="Microsoft Yahei" pitchFamily="34" charset="0"/>
                <a:ea typeface="Microsoft Yahei" pitchFamily="34" charset="-122"/>
                <a:cs typeface="Microsoft Yahei" pitchFamily="34" charset="-120"/>
              </a:rPr>
              <a:t>03</a:t>
            </a:r>
            <a:endParaRPr lang="en-US" sz="1440" dirty="0"/>
          </a:p>
        </p:txBody>
      </p:sp>
      <p:sp>
        <p:nvSpPr>
          <p:cNvPr id="11" name="Text 9"/>
          <p:cNvSpPr/>
          <p:nvPr/>
        </p:nvSpPr>
        <p:spPr>
          <a:xfrm>
            <a:off x="4695840" y="2583396"/>
            <a:ext cx="2743200" cy="457200"/>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1440" dirty="0">
                <a:solidFill>
                  <a:srgbClr val="000000"/>
                </a:solidFill>
                <a:latin typeface="Microsoft Yahei" pitchFamily="34" charset="0"/>
                <a:ea typeface="Microsoft Yahei" pitchFamily="34" charset="-122"/>
                <a:cs typeface="Microsoft Yahei" pitchFamily="34" charset="-120"/>
              </a:rPr>
              <a:t>万维网的法律与架构</a:t>
            </a:r>
            <a:endParaRPr lang="en-US" sz="1440" dirty="0"/>
          </a:p>
        </p:txBody>
      </p:sp>
      <p:sp>
        <p:nvSpPr>
          <p:cNvPr id="12" name="Text 10"/>
          <p:cNvSpPr/>
          <p:nvPr/>
        </p:nvSpPr>
        <p:spPr>
          <a:xfrm>
            <a:off x="4136706" y="2501100"/>
            <a:ext cx="713232" cy="621792"/>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304" b="1" dirty="0">
                <a:solidFill>
                  <a:srgbClr val="2790B0"/>
                </a:solidFill>
                <a:latin typeface="Microsoft Yahei" pitchFamily="34" charset="0"/>
                <a:ea typeface="Microsoft Yahei" pitchFamily="34" charset="-122"/>
                <a:cs typeface="Microsoft Yahei" pitchFamily="34" charset="-120"/>
              </a:rPr>
              <a:t>04</a:t>
            </a:r>
            <a:endParaRPr lang="en-US" sz="1440" dirty="0"/>
          </a:p>
        </p:txBody>
      </p:sp>
      <p:sp>
        <p:nvSpPr>
          <p:cNvPr id="13" name="Shape 11"/>
          <p:cNvSpPr/>
          <p:nvPr/>
        </p:nvSpPr>
        <p:spPr>
          <a:xfrm>
            <a:off x="3987010" y="2023993"/>
            <a:ext cx="0" cy="2266480"/>
          </a:xfrm>
          <a:custGeom>
            <a:avLst/>
            <a:gdLst/>
            <a:ahLst/>
            <a:cxnLst/>
            <a:rect l="l" t="t" r="r" b="b"/>
            <a:pathLst>
              <a:path w="0" h="2266480">
                <a:moveTo>
                  <a:pt x="0" y="0"/>
                </a:moveTo>
                <a:moveTo>
                  <a:pt x="0" y="0"/>
                </a:moveTo>
                <a:lnTo>
                  <a:pt x="0" y="2266480"/>
                </a:lnTo>
              </a:path>
            </a:pathLst>
          </a:custGeom>
          <a:noFill/>
          <a:ln w="9525">
            <a:solidFill>
              <a:srgbClr val="FFFFFF"/>
            </a:solidFill>
            <a:prstDash val="solid"/>
            <a:headEnd type="none"/>
            <a:tailEnd type="none"/>
          </a:ln>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682" y="1330270"/>
            <a:ext cx="1627924" cy="95097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6048" b="1" dirty="0">
                <a:solidFill>
                  <a:srgbClr val="000000">
                    <a:alpha val="10000"/>
                  </a:srgbClr>
                </a:solidFill>
                <a:latin typeface="Microsoft Yahei" pitchFamily="34" charset="0"/>
                <a:ea typeface="Microsoft Yahei" pitchFamily="34" charset="-122"/>
                <a:cs typeface="Microsoft Yahei" pitchFamily="34" charset="-120"/>
              </a:rPr>
              <a:t>01</a:t>
            </a:r>
            <a:endParaRPr lang="en-US" sz="1440" dirty="0"/>
          </a:p>
        </p:txBody>
      </p:sp>
      <p:sp>
        <p:nvSpPr>
          <p:cNvPr id="3" name="Text 1"/>
          <p:cNvSpPr/>
          <p:nvPr/>
        </p:nvSpPr>
        <p:spPr>
          <a:xfrm>
            <a:off x="1128682" y="2088484"/>
            <a:ext cx="4819977" cy="813816"/>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3312" b="1" dirty="0">
                <a:solidFill>
                  <a:srgbClr val="2790B0"/>
                </a:solidFill>
                <a:latin typeface="Microsoft Yahei" pitchFamily="34" charset="0"/>
                <a:ea typeface="Microsoft Yahei" pitchFamily="34" charset="-122"/>
                <a:cs typeface="Microsoft Yahei" pitchFamily="34" charset="-120"/>
              </a:rPr>
              <a:t>万维网的精细结构</a:t>
            </a:r>
            <a:endParaRPr lang="en-US" sz="1440" dirty="0"/>
          </a:p>
        </p:txBody>
      </p:sp>
      <p:sp>
        <p:nvSpPr>
          <p:cNvPr id="4" name="Shape 2"/>
          <p:cNvSpPr/>
          <p:nvPr/>
        </p:nvSpPr>
        <p:spPr>
          <a:xfrm>
            <a:off x="971659" y="1530479"/>
            <a:ext cx="0" cy="1236262"/>
          </a:xfrm>
          <a:custGeom>
            <a:avLst/>
            <a:gdLst/>
            <a:ahLst/>
            <a:cxnLst/>
            <a:rect l="l" t="t" r="r" b="b"/>
            <a:pathLst>
              <a:path w="0" h="1236262">
                <a:moveTo>
                  <a:pt x="0" y="0"/>
                </a:moveTo>
                <a:moveTo>
                  <a:pt x="0" y="0"/>
                </a:moveTo>
                <a:lnTo>
                  <a:pt x="0" y="1236262"/>
                </a:lnTo>
              </a:path>
            </a:pathLst>
          </a:custGeom>
          <a:noFill/>
          <a:ln w="9525">
            <a:solidFill>
              <a:srgbClr val="2790B0"/>
            </a:solidFill>
            <a:prstDash val="solid"/>
            <a:headEnd type="none"/>
            <a:tailEnd type="none"/>
          </a:ln>
        </p:spPr>
      </p:sp>
      <p:pic>
        <p:nvPicPr>
          <p:cNvPr id="5" name="Image 0" descr="preencoded.png">    </p:cNvPr>
          <p:cNvPicPr>
            <a:picLocks noChangeAspect="1"/>
          </p:cNvPicPr>
          <p:nvPr/>
        </p:nvPicPr>
        <p:blipFill>
          <a:blip r:embed="rId2">
            <a:alphaModFix amt="20000"/>
          </a:blip>
          <a:stretch>
            <a:fillRect/>
          </a:stretch>
        </p:blipFill>
        <p:spPr>
          <a:xfrm>
            <a:off x="7880254" y="3976386"/>
            <a:ext cx="725571" cy="71509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16492" y="148159"/>
            <a:ext cx="7550190" cy="49377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2016" b="1" dirty="0">
                <a:solidFill>
                  <a:srgbClr val="238EC9"/>
                </a:solidFill>
                <a:latin typeface="Microsoft Yahei" pitchFamily="34" charset="0"/>
                <a:ea typeface="Microsoft Yahei" pitchFamily="34" charset="-122"/>
                <a:cs typeface="Microsoft Yahei" pitchFamily="34" charset="-120"/>
              </a:rPr>
              <a:t>四块大陆</a:t>
            </a:r>
            <a:endParaRPr lang="en-US" sz="1440" dirty="0"/>
          </a:p>
        </p:txBody>
      </p:sp>
      <p:pic>
        <p:nvPicPr>
          <p:cNvPr id="3" name="Image 0" descr="preencoded.png">    </p:cNvPr>
          <p:cNvPicPr>
            <a:picLocks noChangeAspect="1"/>
          </p:cNvPicPr>
          <p:nvPr/>
        </p:nvPicPr>
        <p:blipFill>
          <a:blip r:embed="rId2"/>
          <a:stretch>
            <a:fillRect/>
          </a:stretch>
        </p:blipFill>
        <p:spPr>
          <a:xfrm>
            <a:off x="423990" y="245912"/>
            <a:ext cx="302639" cy="298270"/>
          </a:xfrm>
          <a:prstGeom prst="rect">
            <a:avLst/>
          </a:prstGeom>
        </p:spPr>
      </p:pic>
      <p:sp>
        <p:nvSpPr>
          <p:cNvPr id="4" name="Shape 1"/>
          <p:cNvSpPr/>
          <p:nvPr/>
        </p:nvSpPr>
        <p:spPr>
          <a:xfrm>
            <a:off x="1112874"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a:ln/>
        </p:spPr>
      </p:sp>
      <p:sp>
        <p:nvSpPr>
          <p:cNvPr id="5" name="Text 2"/>
          <p:cNvSpPr/>
          <p:nvPr/>
        </p:nvSpPr>
        <p:spPr>
          <a:xfrm>
            <a:off x="626569" y="1143296"/>
            <a:ext cx="972611" cy="731520"/>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4320" b="1" dirty="0">
                <a:solidFill>
                  <a:srgbClr val="2790B0"/>
                </a:solidFill>
                <a:latin typeface="Microsoft Yahei" pitchFamily="34" charset="0"/>
                <a:ea typeface="Microsoft Yahei" pitchFamily="34" charset="-122"/>
                <a:cs typeface="Microsoft Yahei" pitchFamily="34" charset="-120"/>
              </a:rPr>
              <a:t>01</a:t>
            </a:r>
            <a:endParaRPr lang="en-US" sz="1440" dirty="0"/>
          </a:p>
        </p:txBody>
      </p:sp>
      <p:sp>
        <p:nvSpPr>
          <p:cNvPr id="6" name="Shape 3"/>
          <p:cNvSpPr/>
          <p:nvPr/>
        </p:nvSpPr>
        <p:spPr>
          <a:xfrm>
            <a:off x="3945776"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a:ln/>
        </p:spPr>
      </p:sp>
      <p:sp>
        <p:nvSpPr>
          <p:cNvPr id="7" name="Text 4"/>
          <p:cNvSpPr/>
          <p:nvPr/>
        </p:nvSpPr>
        <p:spPr>
          <a:xfrm>
            <a:off x="3356765" y="1143296"/>
            <a:ext cx="972611" cy="731520"/>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4320" b="1" dirty="0">
                <a:solidFill>
                  <a:srgbClr val="2790B0"/>
                </a:solidFill>
                <a:latin typeface="Microsoft Yahei" pitchFamily="34" charset="0"/>
                <a:ea typeface="Microsoft Yahei" pitchFamily="34" charset="-122"/>
                <a:cs typeface="Microsoft Yahei" pitchFamily="34" charset="-120"/>
              </a:rPr>
              <a:t>0</a:t>
            </a:r>
            <a:pPr indent="0" marL="0">
              <a:lnSpc>
                <a:spcPct val="100000"/>
              </a:lnSpc>
              <a:spcBef>
                <a:spcPts val="375"/>
              </a:spcBef>
              <a:buNone/>
            </a:pPr>
            <a:r>
              <a:rPr lang="en-US" sz="4320" b="1" dirty="0">
                <a:solidFill>
                  <a:srgbClr val="2790B0"/>
                </a:solidFill>
                <a:latin typeface="Microsoft Yahei" pitchFamily="34" charset="0"/>
                <a:ea typeface="Microsoft Yahei" pitchFamily="34" charset="-122"/>
                <a:cs typeface="Microsoft Yahei" pitchFamily="34" charset="-120"/>
              </a:rPr>
              <a:t>2</a:t>
            </a:r>
            <a:endParaRPr lang="en-US" sz="1440" dirty="0"/>
          </a:p>
        </p:txBody>
      </p:sp>
      <p:sp>
        <p:nvSpPr>
          <p:cNvPr id="8" name="Shape 5"/>
          <p:cNvSpPr/>
          <p:nvPr/>
        </p:nvSpPr>
        <p:spPr>
          <a:xfrm>
            <a:off x="6684075"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a:ln/>
        </p:spPr>
      </p:sp>
      <p:sp>
        <p:nvSpPr>
          <p:cNvPr id="9" name="Text 6"/>
          <p:cNvSpPr/>
          <p:nvPr/>
        </p:nvSpPr>
        <p:spPr>
          <a:xfrm>
            <a:off x="6086961" y="1143296"/>
            <a:ext cx="972611" cy="731520"/>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4320" b="1" dirty="0">
                <a:solidFill>
                  <a:srgbClr val="2790B0"/>
                </a:solidFill>
                <a:latin typeface="Microsoft Yahei" pitchFamily="34" charset="0"/>
                <a:ea typeface="Microsoft Yahei" pitchFamily="34" charset="-122"/>
                <a:cs typeface="Microsoft Yahei" pitchFamily="34" charset="-120"/>
              </a:rPr>
              <a:t>03</a:t>
            </a:r>
            <a:endParaRPr lang="en-US" sz="1440" dirty="0"/>
          </a:p>
        </p:txBody>
      </p:sp>
      <p:sp>
        <p:nvSpPr>
          <p:cNvPr id="10" name="Text 7"/>
          <p:cNvSpPr/>
          <p:nvPr/>
        </p:nvSpPr>
        <p:spPr>
          <a:xfrm>
            <a:off x="626569" y="1771850"/>
            <a:ext cx="2430470"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中央核心</a:t>
            </a:r>
            <a:endParaRPr lang="en-US" sz="1440" dirty="0"/>
          </a:p>
        </p:txBody>
      </p:sp>
      <p:sp>
        <p:nvSpPr>
          <p:cNvPr id="11" name="Text 8"/>
          <p:cNvSpPr/>
          <p:nvPr/>
        </p:nvSpPr>
        <p:spPr>
          <a:xfrm>
            <a:off x="626569" y="2073602"/>
            <a:ext cx="2430470" cy="1463040"/>
          </a:xfrm>
          <a:prstGeom prst="rect">
            <a:avLst/>
          </a:prstGeom>
          <a:noFill/>
          <a:ln/>
        </p:spPr>
        <p:txBody>
          <a:bodyPr wrap="square" lIns="95250" tIns="95250" rIns="95250" bIns="95250" rtlCol="0" anchor="t">
            <a:spAutoFit/>
          </a:bodyPr>
          <a:lstStyle/>
          <a:p>
            <a:pPr algn="just" indent="0" marL="0">
              <a:lnSpc>
                <a:spcPct val="1008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中央核心是万维网中高度互联的部分，包含主流网站，用户可以轻松从一个页面跳转到另一个页面。这部分的特点是导航极为便利，任意两个文档之间都存在一条路径。</a:t>
            </a:r>
            <a:endParaRPr lang="en-US" sz="1440" dirty="0"/>
          </a:p>
        </p:txBody>
      </p:sp>
      <p:sp>
        <p:nvSpPr>
          <p:cNvPr id="12" name="Text 9"/>
          <p:cNvSpPr/>
          <p:nvPr/>
        </p:nvSpPr>
        <p:spPr>
          <a:xfrm>
            <a:off x="3356765" y="1771850"/>
            <a:ext cx="2430470"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IN大陆</a:t>
            </a:r>
            <a:endParaRPr lang="en-US" sz="1440" dirty="0"/>
          </a:p>
        </p:txBody>
      </p:sp>
      <p:sp>
        <p:nvSpPr>
          <p:cNvPr id="13" name="Text 10"/>
          <p:cNvSpPr/>
          <p:nvPr/>
        </p:nvSpPr>
        <p:spPr>
          <a:xfrm>
            <a:off x="3356765" y="2073602"/>
            <a:ext cx="2430470" cy="1463040"/>
          </a:xfrm>
          <a:prstGeom prst="rect">
            <a:avLst/>
          </a:prstGeom>
          <a:noFill/>
          <a:ln/>
        </p:spPr>
        <p:txBody>
          <a:bodyPr wrap="square" lIns="95250" tIns="95250" rIns="95250" bIns="95250" rtlCol="0" anchor="t">
            <a:spAutoFit/>
          </a:bodyPr>
          <a:lstStyle/>
          <a:p>
            <a:pPr algn="just" indent="0" marL="0">
              <a:lnSpc>
                <a:spcPct val="1008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IN大陆可以到达中央核心，但无法从中央核心返回。这种单向链接特性使得IN大陆上的页面在网络中显得较为孤立，尽管可以通过链接进入中央核心，但一旦进入就无法通过链接返回。</a:t>
            </a:r>
            <a:endParaRPr lang="en-US" sz="1440" dirty="0"/>
          </a:p>
        </p:txBody>
      </p:sp>
      <p:sp>
        <p:nvSpPr>
          <p:cNvPr id="14" name="Text 11"/>
          <p:cNvSpPr/>
          <p:nvPr/>
        </p:nvSpPr>
        <p:spPr>
          <a:xfrm>
            <a:off x="6086961" y="1771850"/>
            <a:ext cx="2430470"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OUT大陆与孤岛和卷须</a:t>
            </a:r>
            <a:endParaRPr lang="en-US" sz="1440" dirty="0"/>
          </a:p>
        </p:txBody>
      </p:sp>
      <p:sp>
        <p:nvSpPr>
          <p:cNvPr id="15" name="Text 12"/>
          <p:cNvSpPr/>
          <p:nvPr/>
        </p:nvSpPr>
        <p:spPr>
          <a:xfrm>
            <a:off x="6086961" y="2073602"/>
            <a:ext cx="2430470" cy="1463040"/>
          </a:xfrm>
          <a:prstGeom prst="rect">
            <a:avLst/>
          </a:prstGeom>
          <a:noFill/>
          <a:ln/>
        </p:spPr>
        <p:txBody>
          <a:bodyPr wrap="square" lIns="95250" tIns="95250" rIns="95250" bIns="95250" rtlCol="0" anchor="t">
            <a:spAutoFit/>
          </a:bodyPr>
          <a:lstStyle/>
          <a:p>
            <a:pPr algn="just" indent="0" marL="0">
              <a:lnSpc>
                <a:spcPct val="1008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OUT大陆可以从中央核心到达，但无法返回中央核心；而孤岛和卷须则是孤立的网页组，无法从中央核心到达也没有到达中央核心的链接。这些部分通常是公司网站或个人博客，由于缺乏外部链接，很难被搜索引擎发现。</a:t>
            </a:r>
            <a:endParaRPr lang="en-US" sz="144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16492" y="148159"/>
            <a:ext cx="7550190" cy="49377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2016" b="1" dirty="0">
                <a:solidFill>
                  <a:srgbClr val="238EC9"/>
                </a:solidFill>
                <a:latin typeface="Microsoft Yahei" pitchFamily="34" charset="0"/>
                <a:ea typeface="Microsoft Yahei" pitchFamily="34" charset="-122"/>
                <a:cs typeface="Microsoft Yahei" pitchFamily="34" charset="-120"/>
              </a:rPr>
              <a:t>社区结构</a:t>
            </a:r>
            <a:endParaRPr lang="en-US" sz="1440" dirty="0"/>
          </a:p>
        </p:txBody>
      </p:sp>
      <p:pic>
        <p:nvPicPr>
          <p:cNvPr id="3" name="Image 0" descr="preencoded.png">    </p:cNvPr>
          <p:cNvPicPr>
            <a:picLocks noChangeAspect="1"/>
          </p:cNvPicPr>
          <p:nvPr/>
        </p:nvPicPr>
        <p:blipFill>
          <a:blip r:embed="rId2"/>
          <a:stretch>
            <a:fillRect/>
          </a:stretch>
        </p:blipFill>
        <p:spPr>
          <a:xfrm>
            <a:off x="423990" y="245912"/>
            <a:ext cx="302639" cy="298270"/>
          </a:xfrm>
          <a:prstGeom prst="rect">
            <a:avLst/>
          </a:prstGeom>
        </p:spPr>
      </p:pic>
      <p:sp>
        <p:nvSpPr>
          <p:cNvPr id="4" name="Shape 1"/>
          <p:cNvSpPr/>
          <p:nvPr/>
        </p:nvSpPr>
        <p:spPr>
          <a:xfrm rot="-366000">
            <a:off x="639861"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2790B0"/>
            </a:solidFill>
            <a:prstDash val="solid"/>
          </a:ln>
        </p:spPr>
      </p:sp>
      <p:sp>
        <p:nvSpPr>
          <p:cNvPr id="5" name="Shape 2"/>
          <p:cNvSpPr/>
          <p:nvPr/>
        </p:nvSpPr>
        <p:spPr>
          <a:xfrm>
            <a:off x="679498"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2790B0"/>
            </a:solidFill>
            <a:prstDash val="solid"/>
          </a:ln>
        </p:spPr>
      </p:sp>
      <p:sp>
        <p:nvSpPr>
          <p:cNvPr id="6" name="Shape 3"/>
          <p:cNvSpPr/>
          <p:nvPr/>
        </p:nvSpPr>
        <p:spPr>
          <a:xfrm>
            <a:off x="916789"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a:ln/>
        </p:spPr>
      </p:sp>
      <p:sp>
        <p:nvSpPr>
          <p:cNvPr id="7" name="Text 4"/>
          <p:cNvSpPr/>
          <p:nvPr/>
        </p:nvSpPr>
        <p:spPr>
          <a:xfrm>
            <a:off x="756803" y="1121591"/>
            <a:ext cx="813748" cy="566928"/>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8" name="Shape 5"/>
          <p:cNvSpPr/>
          <p:nvPr/>
        </p:nvSpPr>
        <p:spPr>
          <a:xfrm rot="-366000">
            <a:off x="3346704"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2790B0"/>
            </a:solidFill>
            <a:prstDash val="solid"/>
          </a:ln>
        </p:spPr>
      </p:sp>
      <p:sp>
        <p:nvSpPr>
          <p:cNvPr id="9" name="Shape 6"/>
          <p:cNvSpPr/>
          <p:nvPr/>
        </p:nvSpPr>
        <p:spPr>
          <a:xfrm>
            <a:off x="3386341"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2790B0"/>
            </a:solidFill>
            <a:prstDash val="solid"/>
          </a:ln>
        </p:spPr>
      </p:sp>
      <p:sp>
        <p:nvSpPr>
          <p:cNvPr id="10" name="Shape 7"/>
          <p:cNvSpPr/>
          <p:nvPr/>
        </p:nvSpPr>
        <p:spPr>
          <a:xfrm>
            <a:off x="3623632"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a:ln/>
        </p:spPr>
      </p:sp>
      <p:sp>
        <p:nvSpPr>
          <p:cNvPr id="11" name="Text 8"/>
          <p:cNvSpPr/>
          <p:nvPr/>
        </p:nvSpPr>
        <p:spPr>
          <a:xfrm>
            <a:off x="3472790" y="1126163"/>
            <a:ext cx="813748" cy="566928"/>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2" name="Shape 9"/>
          <p:cNvSpPr/>
          <p:nvPr/>
        </p:nvSpPr>
        <p:spPr>
          <a:xfrm rot="-366000">
            <a:off x="6053547" y="1356868"/>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2790B0"/>
            </a:solidFill>
            <a:prstDash val="solid"/>
          </a:ln>
        </p:spPr>
      </p:sp>
      <p:sp>
        <p:nvSpPr>
          <p:cNvPr id="13" name="Shape 10"/>
          <p:cNvSpPr/>
          <p:nvPr/>
        </p:nvSpPr>
        <p:spPr>
          <a:xfrm>
            <a:off x="6093184" y="1343207"/>
            <a:ext cx="2450592" cy="2542032"/>
          </a:xfrm>
          <a:custGeom>
            <a:avLst/>
            <a:gdLst/>
            <a:ahLst/>
            <a:cxnLst/>
            <a:rect l="l" t="t" r="r" b="b"/>
            <a:pathLst>
              <a:path w="2450592" h="2542032">
                <a:moveTo>
                  <a:pt x="216394" y="0"/>
                </a:moveTo>
                <a:moveTo>
                  <a:pt x="216394" y="0"/>
                </a:moveTo>
                <a:lnTo>
                  <a:pt x="2234198" y="0"/>
                </a:lnTo>
                <a:quadBezTo>
                  <a:pt x="2450592" y="0"/>
                  <a:pt x="2450592" y="216394"/>
                </a:quadBezTo>
                <a:lnTo>
                  <a:pt x="2450592" y="2325638"/>
                </a:lnTo>
                <a:quadBezTo>
                  <a:pt x="2450592" y="2542032"/>
                  <a:pt x="2234198" y="2542032"/>
                </a:quadBezTo>
                <a:lnTo>
                  <a:pt x="216394" y="2542032"/>
                </a:lnTo>
                <a:quadBezTo>
                  <a:pt x="0" y="2542032"/>
                  <a:pt x="0" y="2325638"/>
                </a:quadBezTo>
                <a:lnTo>
                  <a:pt x="0" y="216394"/>
                </a:lnTo>
                <a:quadBezTo>
                  <a:pt x="0" y="0"/>
                  <a:pt x="216394" y="0"/>
                </a:quadBezTo>
                <a:close/>
              </a:path>
            </a:pathLst>
          </a:custGeom>
          <a:solidFill>
            <a:srgbClr val="000000">
              <a:alpha val="0"/>
            </a:srgbClr>
          </a:solidFill>
          <a:ln w="19050">
            <a:solidFill>
              <a:srgbClr val="2790B0"/>
            </a:solidFill>
            <a:prstDash val="solid"/>
          </a:ln>
        </p:spPr>
      </p:sp>
      <p:sp>
        <p:nvSpPr>
          <p:cNvPr id="14" name="Shape 11"/>
          <p:cNvSpPr/>
          <p:nvPr/>
        </p:nvSpPr>
        <p:spPr>
          <a:xfrm>
            <a:off x="6330475" y="1153595"/>
            <a:ext cx="512064" cy="512064"/>
          </a:xfrm>
          <a:custGeom>
            <a:avLst/>
            <a:gdLst/>
            <a:ahLst/>
            <a:cxnLst/>
            <a:rect l="l" t="t" r="r" b="b"/>
            <a:pathLst>
              <a:path w="512064" h="512064">
                <a:moveTo>
                  <a:pt x="256032" y="0"/>
                </a:moveTo>
                <a:moveTo>
                  <a:pt x="256032" y="0"/>
                </a:moveTo>
                <a:cubicBezTo>
                  <a:pt x="397340" y="0"/>
                  <a:pt x="512064" y="114724"/>
                  <a:pt x="512064" y="256032"/>
                </a:cubicBezTo>
                <a:cubicBezTo>
                  <a:pt x="512064" y="397340"/>
                  <a:pt x="397340" y="512064"/>
                  <a:pt x="256032" y="512064"/>
                </a:cubicBezTo>
                <a:cubicBezTo>
                  <a:pt x="114724" y="512064"/>
                  <a:pt x="0" y="397340"/>
                  <a:pt x="0" y="256032"/>
                </a:cubicBezTo>
                <a:cubicBezTo>
                  <a:pt x="0" y="114724"/>
                  <a:pt x="114724" y="0"/>
                  <a:pt x="256032" y="0"/>
                </a:cubicBezTo>
                <a:close/>
              </a:path>
            </a:pathLst>
          </a:custGeom>
          <a:solidFill>
            <a:srgbClr val="0084FF"/>
          </a:solidFill>
          <a:ln/>
        </p:spPr>
      </p:sp>
      <p:sp>
        <p:nvSpPr>
          <p:cNvPr id="15" name="Text 12"/>
          <p:cNvSpPr/>
          <p:nvPr/>
        </p:nvSpPr>
        <p:spPr>
          <a:xfrm>
            <a:off x="6170489" y="1121591"/>
            <a:ext cx="813748" cy="566928"/>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
        <p:nvSpPr>
          <p:cNvPr id="16" name="Text 13"/>
          <p:cNvSpPr/>
          <p:nvPr/>
        </p:nvSpPr>
        <p:spPr>
          <a:xfrm>
            <a:off x="679498" y="1667126"/>
            <a:ext cx="2449397" cy="448056"/>
          </a:xfrm>
          <a:prstGeom prst="rect">
            <a:avLst/>
          </a:prstGeom>
          <a:noFill/>
          <a:ln/>
        </p:spPr>
        <p:txBody>
          <a:bodyPr wrap="square" lIns="95250" tIns="95250" rIns="95250" bIns="95250" rtlCol="0" anchor="t">
            <a:spAutoFit/>
          </a:bodyPr>
          <a:lstStyle/>
          <a:p>
            <a:pPr algn="ctr" indent="0" marL="0">
              <a:lnSpc>
                <a:spcPct val="100000"/>
              </a:lnSpc>
              <a:buNone/>
            </a:pPr>
            <a:r>
              <a:rPr lang="en-US" sz="1728" b="1" dirty="0">
                <a:solidFill>
                  <a:srgbClr val="2790B0"/>
                </a:solidFill>
                <a:latin typeface="Microsoft Yahei" pitchFamily="34" charset="0"/>
                <a:ea typeface="Microsoft Yahei" pitchFamily="34" charset="-122"/>
                <a:cs typeface="Microsoft Yahei" pitchFamily="34" charset="-120"/>
              </a:rPr>
              <a:t>社区的形成机制</a:t>
            </a:r>
            <a:endParaRPr lang="en-US" sz="1440" dirty="0"/>
          </a:p>
        </p:txBody>
      </p:sp>
      <p:sp>
        <p:nvSpPr>
          <p:cNvPr id="17" name="Text 14"/>
          <p:cNvSpPr/>
          <p:nvPr/>
        </p:nvSpPr>
        <p:spPr>
          <a:xfrm>
            <a:off x="807514" y="1988925"/>
            <a:ext cx="2194560" cy="1499616"/>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社区的形成基于共同的兴趣、爱好或习惯，这些共同点促使个体聚集在一起，形成具有特定主题的网络社区，如爵士乐爱好者或观鸟爱好者等。</a:t>
            </a:r>
            <a:endParaRPr lang="en-US" sz="1440" dirty="0"/>
          </a:p>
        </p:txBody>
      </p:sp>
      <p:sp>
        <p:nvSpPr>
          <p:cNvPr id="18" name="Text 15"/>
          <p:cNvSpPr/>
          <p:nvPr/>
        </p:nvSpPr>
        <p:spPr>
          <a:xfrm>
            <a:off x="3386341" y="1667126"/>
            <a:ext cx="2449397" cy="448056"/>
          </a:xfrm>
          <a:prstGeom prst="rect">
            <a:avLst/>
          </a:prstGeom>
          <a:noFill/>
          <a:ln/>
        </p:spPr>
        <p:txBody>
          <a:bodyPr wrap="square" lIns="95250" tIns="95250" rIns="95250" bIns="95250" rtlCol="0" anchor="t">
            <a:spAutoFit/>
          </a:bodyPr>
          <a:lstStyle/>
          <a:p>
            <a:pPr algn="ctr" indent="0" marL="0">
              <a:lnSpc>
                <a:spcPct val="100000"/>
              </a:lnSpc>
              <a:buNone/>
            </a:pPr>
            <a:r>
              <a:rPr lang="en-US" sz="1728" b="1" dirty="0">
                <a:solidFill>
                  <a:srgbClr val="2790B0"/>
                </a:solidFill>
                <a:latin typeface="Microsoft Yahei" pitchFamily="34" charset="0"/>
                <a:ea typeface="Microsoft Yahei" pitchFamily="34" charset="-122"/>
                <a:cs typeface="Microsoft Yahei" pitchFamily="34" charset="-120"/>
              </a:rPr>
              <a:t>社区的识别价值</a:t>
            </a:r>
            <a:endParaRPr lang="en-US" sz="1440" dirty="0"/>
          </a:p>
        </p:txBody>
      </p:sp>
      <p:sp>
        <p:nvSpPr>
          <p:cNvPr id="19" name="Text 16"/>
          <p:cNvSpPr/>
          <p:nvPr/>
        </p:nvSpPr>
        <p:spPr>
          <a:xfrm>
            <a:off x="3514357" y="1988925"/>
            <a:ext cx="2194560" cy="1499616"/>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社区的识别对于广告投放和社会动员等领域具有巨大的潜在应用价值，通过精准识别目标社区，企业可以更有效地推广产品，社会活动家也能更高效地组织活动。</a:t>
            </a:r>
            <a:endParaRPr lang="en-US" sz="1440" dirty="0"/>
          </a:p>
        </p:txBody>
      </p:sp>
      <p:sp>
        <p:nvSpPr>
          <p:cNvPr id="20" name="Text 17"/>
          <p:cNvSpPr/>
          <p:nvPr/>
        </p:nvSpPr>
        <p:spPr>
          <a:xfrm>
            <a:off x="6093184" y="1667126"/>
            <a:ext cx="2449397" cy="448056"/>
          </a:xfrm>
          <a:prstGeom prst="rect">
            <a:avLst/>
          </a:prstGeom>
          <a:noFill/>
          <a:ln/>
        </p:spPr>
        <p:txBody>
          <a:bodyPr wrap="square" lIns="95250" tIns="95250" rIns="95250" bIns="95250" rtlCol="0" anchor="t">
            <a:spAutoFit/>
          </a:bodyPr>
          <a:lstStyle/>
          <a:p>
            <a:pPr algn="ctr" indent="0" marL="0">
              <a:lnSpc>
                <a:spcPct val="100000"/>
              </a:lnSpc>
              <a:buNone/>
            </a:pPr>
            <a:r>
              <a:rPr lang="en-US" sz="1728" b="1" dirty="0">
                <a:solidFill>
                  <a:srgbClr val="2790B0"/>
                </a:solidFill>
                <a:latin typeface="Microsoft Yahei" pitchFamily="34" charset="0"/>
                <a:ea typeface="Microsoft Yahei" pitchFamily="34" charset="-122"/>
                <a:cs typeface="Microsoft Yahei" pitchFamily="34" charset="-120"/>
              </a:rPr>
              <a:t>社区识别的挑战</a:t>
            </a:r>
            <a:endParaRPr lang="en-US" sz="1440" dirty="0"/>
          </a:p>
        </p:txBody>
      </p:sp>
      <p:sp>
        <p:nvSpPr>
          <p:cNvPr id="21" name="Text 18"/>
          <p:cNvSpPr/>
          <p:nvPr/>
        </p:nvSpPr>
        <p:spPr>
          <a:xfrm>
            <a:off x="6221200" y="1988925"/>
            <a:ext cx="2194560" cy="1499616"/>
          </a:xfrm>
          <a:prstGeom prst="rect">
            <a:avLst/>
          </a:prstGeom>
          <a:noFill/>
          <a:ln/>
        </p:spPr>
        <p:txBody>
          <a:bodyPr wrap="square" lIns="95250" tIns="95250" rIns="95250" bIns="95250" rtlCol="0" anchor="t">
            <a:spAutoFit/>
          </a:bodyPr>
          <a:lstStyle/>
          <a:p>
            <a:pPr algn="just"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社区识别是一个计算复杂度极高的NP完全问题，但结合页面内容和链接结构可以提高识别的准确性，尽管存在挑战，技术进步为解决这一问题提供了可能。</a:t>
            </a:r>
            <a:endParaRPr lang="en-US" sz="144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682" y="1330270"/>
            <a:ext cx="1627924" cy="95097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6048" b="1" dirty="0">
                <a:solidFill>
                  <a:srgbClr val="000000">
                    <a:alpha val="10000"/>
                  </a:srgbClr>
                </a:solidFill>
                <a:latin typeface="Microsoft Yahei" pitchFamily="34" charset="0"/>
                <a:ea typeface="Microsoft Yahei" pitchFamily="34" charset="-122"/>
                <a:cs typeface="Microsoft Yahei" pitchFamily="34" charset="-120"/>
              </a:rPr>
              <a:t>02</a:t>
            </a:r>
            <a:endParaRPr lang="en-US" sz="1440" dirty="0"/>
          </a:p>
        </p:txBody>
      </p:sp>
      <p:sp>
        <p:nvSpPr>
          <p:cNvPr id="3" name="Text 1"/>
          <p:cNvSpPr/>
          <p:nvPr/>
        </p:nvSpPr>
        <p:spPr>
          <a:xfrm>
            <a:off x="1128682" y="2088484"/>
            <a:ext cx="4819977" cy="813816"/>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3312" b="1" dirty="0">
                <a:solidFill>
                  <a:srgbClr val="2790B0"/>
                </a:solidFill>
                <a:latin typeface="Microsoft Yahei" pitchFamily="34" charset="0"/>
                <a:ea typeface="Microsoft Yahei" pitchFamily="34" charset="-122"/>
                <a:cs typeface="Microsoft Yahei" pitchFamily="34" charset="-120"/>
              </a:rPr>
              <a:t>万维网的导航与可见性</a:t>
            </a:r>
            <a:endParaRPr lang="en-US" sz="1440" dirty="0"/>
          </a:p>
        </p:txBody>
      </p:sp>
      <p:sp>
        <p:nvSpPr>
          <p:cNvPr id="4" name="Shape 2"/>
          <p:cNvSpPr/>
          <p:nvPr/>
        </p:nvSpPr>
        <p:spPr>
          <a:xfrm>
            <a:off x="971659" y="1530479"/>
            <a:ext cx="0" cy="1236262"/>
          </a:xfrm>
          <a:custGeom>
            <a:avLst/>
            <a:gdLst/>
            <a:ahLst/>
            <a:cxnLst/>
            <a:rect l="l" t="t" r="r" b="b"/>
            <a:pathLst>
              <a:path w="0" h="1236262">
                <a:moveTo>
                  <a:pt x="0" y="0"/>
                </a:moveTo>
                <a:moveTo>
                  <a:pt x="0" y="0"/>
                </a:moveTo>
                <a:lnTo>
                  <a:pt x="0" y="1236262"/>
                </a:lnTo>
              </a:path>
            </a:pathLst>
          </a:custGeom>
          <a:noFill/>
          <a:ln w="9525">
            <a:solidFill>
              <a:srgbClr val="2790B0"/>
            </a:solidFill>
            <a:prstDash val="solid"/>
            <a:headEnd type="none"/>
            <a:tailEnd type="none"/>
          </a:ln>
        </p:spPr>
      </p:sp>
      <p:pic>
        <p:nvPicPr>
          <p:cNvPr id="5" name="Image 0" descr="preencoded.png">    </p:cNvPr>
          <p:cNvPicPr>
            <a:picLocks noChangeAspect="1"/>
          </p:cNvPicPr>
          <p:nvPr/>
        </p:nvPicPr>
        <p:blipFill>
          <a:blip r:embed="rId2">
            <a:alphaModFix amt="20000"/>
          </a:blip>
          <a:stretch>
            <a:fillRect/>
          </a:stretch>
        </p:blipFill>
        <p:spPr>
          <a:xfrm>
            <a:off x="7880254" y="3976386"/>
            <a:ext cx="725571" cy="7150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16492" y="148159"/>
            <a:ext cx="7550190" cy="49377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2016" b="1" dirty="0">
                <a:solidFill>
                  <a:srgbClr val="238EC9"/>
                </a:solidFill>
                <a:latin typeface="Microsoft Yahei" pitchFamily="34" charset="0"/>
                <a:ea typeface="Microsoft Yahei" pitchFamily="34" charset="-122"/>
                <a:cs typeface="Microsoft Yahei" pitchFamily="34" charset="-120"/>
              </a:rPr>
              <a:t>有向性影响</a:t>
            </a:r>
            <a:endParaRPr lang="en-US" sz="1440" dirty="0"/>
          </a:p>
        </p:txBody>
      </p:sp>
      <p:pic>
        <p:nvPicPr>
          <p:cNvPr id="3" name="Image 0" descr="preencoded.png">    </p:cNvPr>
          <p:cNvPicPr>
            <a:picLocks noChangeAspect="1"/>
          </p:cNvPicPr>
          <p:nvPr/>
        </p:nvPicPr>
        <p:blipFill>
          <a:blip r:embed="rId2"/>
          <a:stretch>
            <a:fillRect/>
          </a:stretch>
        </p:blipFill>
        <p:spPr>
          <a:xfrm>
            <a:off x="423990" y="245912"/>
            <a:ext cx="302639" cy="298270"/>
          </a:xfrm>
          <a:prstGeom prst="rect">
            <a:avLst/>
          </a:prstGeom>
        </p:spPr>
      </p:pic>
      <p:sp>
        <p:nvSpPr>
          <p:cNvPr id="4" name="Shape 1"/>
          <p:cNvSpPr/>
          <p:nvPr/>
        </p:nvSpPr>
        <p:spPr>
          <a:xfrm rot="2700000">
            <a:off x="844660" y="2788678"/>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5196FF">
              <a:alpha val="50000"/>
            </a:srgbClr>
          </a:solidFill>
          <a:ln/>
        </p:spPr>
      </p:sp>
      <p:sp>
        <p:nvSpPr>
          <p:cNvPr id="5" name="Shape 2"/>
          <p:cNvSpPr/>
          <p:nvPr/>
        </p:nvSpPr>
        <p:spPr>
          <a:xfrm rot="2700000">
            <a:off x="844660" y="1753483"/>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5196FF">
              <a:alpha val="50000"/>
            </a:srgbClr>
          </a:solidFill>
          <a:ln/>
        </p:spPr>
      </p:sp>
      <p:sp>
        <p:nvSpPr>
          <p:cNvPr id="6" name="Shape 3"/>
          <p:cNvSpPr/>
          <p:nvPr/>
        </p:nvSpPr>
        <p:spPr>
          <a:xfrm rot="2700000">
            <a:off x="844660" y="229007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0084FF"/>
          </a:solidFill>
          <a:ln/>
        </p:spPr>
      </p:sp>
      <p:sp>
        <p:nvSpPr>
          <p:cNvPr id="7" name="Shape 4"/>
          <p:cNvSpPr/>
          <p:nvPr/>
        </p:nvSpPr>
        <p:spPr>
          <a:xfrm rot="2700000">
            <a:off x="844660" y="331991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0084FF"/>
          </a:solidFill>
          <a:ln/>
        </p:spPr>
      </p:sp>
      <p:sp>
        <p:nvSpPr>
          <p:cNvPr id="8" name="Shape 5"/>
          <p:cNvSpPr/>
          <p:nvPr/>
        </p:nvSpPr>
        <p:spPr>
          <a:xfrm rot="2700000">
            <a:off x="844660" y="1216795"/>
            <a:ext cx="566928" cy="566928"/>
          </a:xfrm>
          <a:custGeom>
            <a:avLst/>
            <a:gdLst/>
            <a:ahLst/>
            <a:cxnLst/>
            <a:rect l="l" t="t" r="r" b="b"/>
            <a:pathLst>
              <a:path w="566928" h="566928">
                <a:moveTo>
                  <a:pt x="0" y="0"/>
                </a:moveTo>
                <a:moveTo>
                  <a:pt x="0" y="0"/>
                </a:moveTo>
                <a:lnTo>
                  <a:pt x="566928" y="0"/>
                </a:lnTo>
                <a:lnTo>
                  <a:pt x="566928" y="566928"/>
                </a:lnTo>
                <a:lnTo>
                  <a:pt x="0" y="566928"/>
                </a:lnTo>
                <a:close/>
              </a:path>
            </a:pathLst>
          </a:custGeom>
          <a:solidFill>
            <a:srgbClr val="0084FF"/>
          </a:solidFill>
          <a:ln/>
        </p:spPr>
      </p:sp>
      <p:sp>
        <p:nvSpPr>
          <p:cNvPr id="9" name="Text 6"/>
          <p:cNvSpPr/>
          <p:nvPr/>
        </p:nvSpPr>
        <p:spPr>
          <a:xfrm>
            <a:off x="786369" y="2290075"/>
            <a:ext cx="683510" cy="566928"/>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02</a:t>
            </a:r>
            <a:endParaRPr lang="en-US" sz="1440" dirty="0"/>
          </a:p>
        </p:txBody>
      </p:sp>
      <p:sp>
        <p:nvSpPr>
          <p:cNvPr id="10" name="Text 7"/>
          <p:cNvSpPr/>
          <p:nvPr/>
        </p:nvSpPr>
        <p:spPr>
          <a:xfrm>
            <a:off x="786369" y="3319915"/>
            <a:ext cx="683510" cy="566928"/>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03</a:t>
            </a:r>
            <a:endParaRPr lang="en-US" sz="1440" dirty="0"/>
          </a:p>
        </p:txBody>
      </p:sp>
      <p:sp>
        <p:nvSpPr>
          <p:cNvPr id="11" name="Text 8"/>
          <p:cNvSpPr/>
          <p:nvPr/>
        </p:nvSpPr>
        <p:spPr>
          <a:xfrm>
            <a:off x="786369" y="1216795"/>
            <a:ext cx="683510" cy="566928"/>
          </a:xfrm>
          <a:prstGeom prst="rect">
            <a:avLst/>
          </a:prstGeom>
          <a:noFill/>
          <a:ln/>
        </p:spPr>
        <p:txBody>
          <a:bodyPr wrap="square" lIns="95250" tIns="95250" rIns="95250" bIns="95250" rtlCol="0" anchor="t">
            <a:spAutoFit/>
          </a:bodyPr>
          <a:lstStyle/>
          <a:p>
            <a:pPr algn="ctr" indent="0" marL="0">
              <a:lnSpc>
                <a:spcPct val="112500"/>
              </a:lnSpc>
              <a:spcBef>
                <a:spcPts val="375"/>
              </a:spcBef>
              <a:buNone/>
            </a:pPr>
            <a:r>
              <a:rPr lang="en-US" sz="2016" b="1" dirty="0">
                <a:solidFill>
                  <a:srgbClr val="FFFFFF"/>
                </a:solidFill>
                <a:latin typeface="Microsoft Yahei" pitchFamily="34" charset="0"/>
                <a:ea typeface="Microsoft Yahei" pitchFamily="34" charset="-122"/>
                <a:cs typeface="Microsoft Yahei" pitchFamily="34" charset="-120"/>
              </a:rPr>
              <a:t>01</a:t>
            </a:r>
            <a:endParaRPr lang="en-US" sz="1440" dirty="0"/>
          </a:p>
        </p:txBody>
      </p:sp>
      <p:sp>
        <p:nvSpPr>
          <p:cNvPr id="12" name="Shape 9"/>
          <p:cNvSpPr/>
          <p:nvPr/>
        </p:nvSpPr>
        <p:spPr>
          <a:xfrm>
            <a:off x="1377951" y="1108896"/>
            <a:ext cx="7030578" cy="822960"/>
          </a:xfrm>
          <a:custGeom>
            <a:avLst/>
            <a:gdLst/>
            <a:ahLst/>
            <a:cxnLst/>
            <a:rect l="l" t="t" r="r" b="b"/>
            <a:pathLst>
              <a:path w="7030578" h="822960">
                <a:moveTo>
                  <a:pt x="102870" y="0"/>
                </a:moveTo>
                <a:moveTo>
                  <a:pt x="102870" y="0"/>
                </a:moveTo>
                <a:lnTo>
                  <a:pt x="6927708" y="0"/>
                </a:lnTo>
                <a:quadBezTo>
                  <a:pt x="7030578" y="0"/>
                  <a:pt x="7030578" y="102870"/>
                </a:quadBezTo>
                <a:lnTo>
                  <a:pt x="7030578" y="720090"/>
                </a:lnTo>
                <a:quadBezTo>
                  <a:pt x="7030578" y="822960"/>
                  <a:pt x="6927708" y="822960"/>
                </a:quadBezTo>
                <a:lnTo>
                  <a:pt x="102870" y="822960"/>
                </a:lnTo>
                <a:quadBezTo>
                  <a:pt x="0" y="822960"/>
                  <a:pt x="0" y="720090"/>
                </a:quadBezTo>
                <a:lnTo>
                  <a:pt x="0" y="102870"/>
                </a:lnTo>
                <a:quadBezTo>
                  <a:pt x="0" y="0"/>
                  <a:pt x="102870" y="0"/>
                </a:quadBezTo>
                <a:close/>
              </a:path>
            </a:pathLst>
          </a:custGeom>
          <a:solidFill>
            <a:srgbClr val="000000">
              <a:alpha val="0"/>
            </a:srgbClr>
          </a:solidFill>
          <a:ln w="19050">
            <a:solidFill>
              <a:srgbClr val="2790B0"/>
            </a:solidFill>
            <a:prstDash val="solid"/>
          </a:ln>
        </p:spPr>
      </p:sp>
      <p:sp>
        <p:nvSpPr>
          <p:cNvPr id="13" name="Text 10"/>
          <p:cNvSpPr/>
          <p:nvPr/>
        </p:nvSpPr>
        <p:spPr>
          <a:xfrm>
            <a:off x="1529002" y="1296348"/>
            <a:ext cx="2377440" cy="44805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54BDDD"/>
                </a:solidFill>
                <a:latin typeface="Microsoft Yahei" pitchFamily="34" charset="0"/>
                <a:ea typeface="Microsoft Yahei" pitchFamily="34" charset="-122"/>
                <a:cs typeface="Microsoft Yahei" pitchFamily="34" charset="-120"/>
              </a:rPr>
              <a:t>链接的单向性</a:t>
            </a:r>
            <a:endParaRPr lang="en-US" sz="1440" dirty="0"/>
          </a:p>
        </p:txBody>
      </p:sp>
      <p:sp>
        <p:nvSpPr>
          <p:cNvPr id="14" name="Text 11"/>
          <p:cNvSpPr/>
          <p:nvPr/>
        </p:nvSpPr>
        <p:spPr>
          <a:xfrm>
            <a:off x="3906614" y="1099752"/>
            <a:ext cx="4501915" cy="841248"/>
          </a:xfrm>
          <a:prstGeom prst="rect">
            <a:avLst/>
          </a:prstGeom>
          <a:noFill/>
          <a:ln/>
        </p:spPr>
        <p:txBody>
          <a:bodyPr wrap="square" lIns="95250" tIns="95250" rIns="95250" bIns="95250" rtlCol="0" anchor="t">
            <a:spAutoFit/>
          </a:bodyPr>
          <a:lstStyle/>
          <a:p>
            <a:pPr indent="0" marL="0">
              <a:lnSpc>
                <a:spcPct val="100000"/>
              </a:lnSpc>
              <a:buNone/>
            </a:pPr>
            <a:r>
              <a:rPr lang="en-US" sz="1152" dirty="0">
                <a:solidFill>
                  <a:srgbClr val="000000"/>
                </a:solidFill>
                <a:latin typeface="Microsoft Yahei" pitchFamily="34" charset="0"/>
                <a:ea typeface="Microsoft Yahei" pitchFamily="34" charset="-122"/>
                <a:cs typeface="Microsoft Yahei" pitchFamily="34" charset="-120"/>
              </a:rPr>
              <a:t>万维网中的链接通常是单向的，这意味着用户从一个页面出发，只能通过点击链接访问到全部文档的24%，其余部分无法直接通过简单的点击链接访问到。</a:t>
            </a:r>
            <a:endParaRPr lang="en-US" sz="1440" dirty="0"/>
          </a:p>
        </p:txBody>
      </p:sp>
      <p:sp>
        <p:nvSpPr>
          <p:cNvPr id="15" name="Shape 12"/>
          <p:cNvSpPr/>
          <p:nvPr/>
        </p:nvSpPr>
        <p:spPr>
          <a:xfrm>
            <a:off x="1377951" y="2181487"/>
            <a:ext cx="7038804" cy="822960"/>
          </a:xfrm>
          <a:custGeom>
            <a:avLst/>
            <a:gdLst/>
            <a:ahLst/>
            <a:cxnLst/>
            <a:rect l="l" t="t" r="r" b="b"/>
            <a:pathLst>
              <a:path w="7038804" h="822960">
                <a:moveTo>
                  <a:pt x="102870" y="0"/>
                </a:moveTo>
                <a:moveTo>
                  <a:pt x="102870" y="0"/>
                </a:moveTo>
                <a:lnTo>
                  <a:pt x="6935934" y="0"/>
                </a:lnTo>
                <a:quadBezTo>
                  <a:pt x="7038804" y="0"/>
                  <a:pt x="7038804" y="102870"/>
                </a:quadBezTo>
                <a:lnTo>
                  <a:pt x="7038804" y="720090"/>
                </a:lnTo>
                <a:quadBezTo>
                  <a:pt x="7038804" y="822960"/>
                  <a:pt x="6935934" y="822960"/>
                </a:quadBezTo>
                <a:lnTo>
                  <a:pt x="102870" y="822960"/>
                </a:lnTo>
                <a:quadBezTo>
                  <a:pt x="0" y="822960"/>
                  <a:pt x="0" y="720090"/>
                </a:quadBezTo>
                <a:lnTo>
                  <a:pt x="0" y="102870"/>
                </a:lnTo>
                <a:quadBezTo>
                  <a:pt x="0" y="0"/>
                  <a:pt x="102870" y="0"/>
                </a:quadBezTo>
                <a:close/>
              </a:path>
            </a:pathLst>
          </a:custGeom>
          <a:solidFill>
            <a:srgbClr val="000000">
              <a:alpha val="0"/>
            </a:srgbClr>
          </a:solidFill>
          <a:ln w="19050">
            <a:solidFill>
              <a:srgbClr val="2790B0"/>
            </a:solidFill>
            <a:prstDash val="solid"/>
          </a:ln>
        </p:spPr>
      </p:sp>
      <p:sp>
        <p:nvSpPr>
          <p:cNvPr id="16" name="Shape 13"/>
          <p:cNvSpPr/>
          <p:nvPr/>
        </p:nvSpPr>
        <p:spPr>
          <a:xfrm>
            <a:off x="1377951" y="3212016"/>
            <a:ext cx="7030578" cy="822960"/>
          </a:xfrm>
          <a:custGeom>
            <a:avLst/>
            <a:gdLst/>
            <a:ahLst/>
            <a:cxnLst/>
            <a:rect l="l" t="t" r="r" b="b"/>
            <a:pathLst>
              <a:path w="7030578" h="822960">
                <a:moveTo>
                  <a:pt x="102870" y="0"/>
                </a:moveTo>
                <a:moveTo>
                  <a:pt x="102870" y="0"/>
                </a:moveTo>
                <a:lnTo>
                  <a:pt x="6927708" y="0"/>
                </a:lnTo>
                <a:quadBezTo>
                  <a:pt x="7030578" y="0"/>
                  <a:pt x="7030578" y="102870"/>
                </a:quadBezTo>
                <a:lnTo>
                  <a:pt x="7030578" y="720090"/>
                </a:lnTo>
                <a:quadBezTo>
                  <a:pt x="7030578" y="822960"/>
                  <a:pt x="6927708" y="822960"/>
                </a:quadBezTo>
                <a:lnTo>
                  <a:pt x="102870" y="822960"/>
                </a:lnTo>
                <a:quadBezTo>
                  <a:pt x="0" y="822960"/>
                  <a:pt x="0" y="720090"/>
                </a:quadBezTo>
                <a:lnTo>
                  <a:pt x="0" y="102870"/>
                </a:lnTo>
                <a:quadBezTo>
                  <a:pt x="0" y="0"/>
                  <a:pt x="102870" y="0"/>
                </a:quadBezTo>
                <a:close/>
              </a:path>
            </a:pathLst>
          </a:custGeom>
          <a:solidFill>
            <a:srgbClr val="000000">
              <a:alpha val="0"/>
            </a:srgbClr>
          </a:solidFill>
          <a:ln w="19050">
            <a:solidFill>
              <a:srgbClr val="2790B0"/>
            </a:solidFill>
            <a:prstDash val="solid"/>
          </a:ln>
        </p:spPr>
      </p:sp>
      <p:sp>
        <p:nvSpPr>
          <p:cNvPr id="17" name="Text 14"/>
          <p:cNvSpPr/>
          <p:nvPr/>
        </p:nvSpPr>
        <p:spPr>
          <a:xfrm>
            <a:off x="1529002" y="2368939"/>
            <a:ext cx="2377440" cy="44805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54BDDD"/>
                </a:solidFill>
                <a:latin typeface="Microsoft Yahei" pitchFamily="34" charset="0"/>
                <a:ea typeface="Microsoft Yahei" pitchFamily="34" charset="-122"/>
                <a:cs typeface="Microsoft Yahei" pitchFamily="34" charset="-120"/>
              </a:rPr>
              <a:t>网络分裂现象</a:t>
            </a:r>
            <a:endParaRPr lang="en-US" sz="1440" dirty="0"/>
          </a:p>
        </p:txBody>
      </p:sp>
      <p:sp>
        <p:nvSpPr>
          <p:cNvPr id="18" name="Text 15"/>
          <p:cNvSpPr/>
          <p:nvPr/>
        </p:nvSpPr>
        <p:spPr>
          <a:xfrm>
            <a:off x="3906614" y="2172343"/>
            <a:ext cx="4501915" cy="841248"/>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由于链接的有向性，万维网被分割成四个部分：中央核心、IN大陆、OUT大陆以及孤岛和卷须。这种分裂影响了网络的整体导航性能。</a:t>
            </a:r>
            <a:endParaRPr lang="en-US" sz="1440" dirty="0"/>
          </a:p>
        </p:txBody>
      </p:sp>
      <p:sp>
        <p:nvSpPr>
          <p:cNvPr id="19" name="Text 16"/>
          <p:cNvSpPr/>
          <p:nvPr/>
        </p:nvSpPr>
        <p:spPr>
          <a:xfrm>
            <a:off x="1529174" y="3399468"/>
            <a:ext cx="2377440" cy="44805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54BDDD"/>
                </a:solidFill>
                <a:latin typeface="Microsoft Yahei" pitchFamily="34" charset="0"/>
                <a:ea typeface="Microsoft Yahei" pitchFamily="34" charset="-122"/>
                <a:cs typeface="Microsoft Yahei" pitchFamily="34" charset="-120"/>
              </a:rPr>
              <a:t>影响网络导航能力</a:t>
            </a:r>
            <a:endParaRPr lang="en-US" sz="1440" dirty="0"/>
          </a:p>
        </p:txBody>
      </p:sp>
      <p:sp>
        <p:nvSpPr>
          <p:cNvPr id="20" name="Text 17"/>
          <p:cNvSpPr/>
          <p:nvPr/>
        </p:nvSpPr>
        <p:spPr>
          <a:xfrm>
            <a:off x="3908443" y="3202872"/>
            <a:ext cx="4500086" cy="841248"/>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有向性限制了用户的导航能力，使得用户在浏览网页时，只能访问到一部分内容，而无法全面了解整个网络的信息。</a:t>
            </a:r>
            <a:endParaRPr lang="en-US" sz="144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816492" y="148159"/>
            <a:ext cx="7550190" cy="49377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2016" b="1" dirty="0">
                <a:solidFill>
                  <a:srgbClr val="238EC9"/>
                </a:solidFill>
                <a:latin typeface="Microsoft Yahei" pitchFamily="34" charset="0"/>
                <a:ea typeface="Microsoft Yahei" pitchFamily="34" charset="-122"/>
                <a:cs typeface="Microsoft Yahei" pitchFamily="34" charset="-120"/>
              </a:rPr>
              <a:t>搜索引擎覆盖范围</a:t>
            </a:r>
            <a:endParaRPr lang="en-US" sz="1440" dirty="0"/>
          </a:p>
        </p:txBody>
      </p:sp>
      <p:pic>
        <p:nvPicPr>
          <p:cNvPr id="3" name="Image 0" descr="preencoded.png">    </p:cNvPr>
          <p:cNvPicPr>
            <a:picLocks noChangeAspect="1"/>
          </p:cNvPicPr>
          <p:nvPr/>
        </p:nvPicPr>
        <p:blipFill>
          <a:blip r:embed="rId2"/>
          <a:stretch>
            <a:fillRect/>
          </a:stretch>
        </p:blipFill>
        <p:spPr>
          <a:xfrm>
            <a:off x="423990" y="245912"/>
            <a:ext cx="302639" cy="298270"/>
          </a:xfrm>
          <a:prstGeom prst="rect">
            <a:avLst/>
          </a:prstGeom>
        </p:spPr>
      </p:pic>
      <p:sp>
        <p:nvSpPr>
          <p:cNvPr id="4" name="Shape 1"/>
          <p:cNvSpPr/>
          <p:nvPr/>
        </p:nvSpPr>
        <p:spPr>
          <a:xfrm>
            <a:off x="1112874"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a:ln/>
        </p:spPr>
      </p:sp>
      <p:sp>
        <p:nvSpPr>
          <p:cNvPr id="5" name="Text 2"/>
          <p:cNvSpPr/>
          <p:nvPr/>
        </p:nvSpPr>
        <p:spPr>
          <a:xfrm>
            <a:off x="626569" y="1143296"/>
            <a:ext cx="972611" cy="731520"/>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4320" b="1" dirty="0">
                <a:solidFill>
                  <a:srgbClr val="2790B0"/>
                </a:solidFill>
                <a:latin typeface="Microsoft Yahei" pitchFamily="34" charset="0"/>
                <a:ea typeface="Microsoft Yahei" pitchFamily="34" charset="-122"/>
                <a:cs typeface="Microsoft Yahei" pitchFamily="34" charset="-120"/>
              </a:rPr>
              <a:t>01</a:t>
            </a:r>
            <a:endParaRPr lang="en-US" sz="1440" dirty="0"/>
          </a:p>
        </p:txBody>
      </p:sp>
      <p:sp>
        <p:nvSpPr>
          <p:cNvPr id="6" name="Shape 3"/>
          <p:cNvSpPr/>
          <p:nvPr/>
        </p:nvSpPr>
        <p:spPr>
          <a:xfrm>
            <a:off x="3945776"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a:ln/>
        </p:spPr>
      </p:sp>
      <p:sp>
        <p:nvSpPr>
          <p:cNvPr id="7" name="Text 4"/>
          <p:cNvSpPr/>
          <p:nvPr/>
        </p:nvSpPr>
        <p:spPr>
          <a:xfrm>
            <a:off x="3356765" y="1143296"/>
            <a:ext cx="972611" cy="731520"/>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4320" b="1" dirty="0">
                <a:solidFill>
                  <a:srgbClr val="2790B0"/>
                </a:solidFill>
                <a:latin typeface="Microsoft Yahei" pitchFamily="34" charset="0"/>
                <a:ea typeface="Microsoft Yahei" pitchFamily="34" charset="-122"/>
                <a:cs typeface="Microsoft Yahei" pitchFamily="34" charset="-120"/>
              </a:rPr>
              <a:t>0</a:t>
            </a:r>
            <a:pPr indent="0" marL="0">
              <a:lnSpc>
                <a:spcPct val="100000"/>
              </a:lnSpc>
              <a:spcBef>
                <a:spcPts val="375"/>
              </a:spcBef>
              <a:buNone/>
            </a:pPr>
            <a:r>
              <a:rPr lang="en-US" sz="4320" b="1" dirty="0">
                <a:solidFill>
                  <a:srgbClr val="2790B0"/>
                </a:solidFill>
                <a:latin typeface="Microsoft Yahei" pitchFamily="34" charset="0"/>
                <a:ea typeface="Microsoft Yahei" pitchFamily="34" charset="-122"/>
                <a:cs typeface="Microsoft Yahei" pitchFamily="34" charset="-120"/>
              </a:rPr>
              <a:t>2</a:t>
            </a:r>
            <a:endParaRPr lang="en-US" sz="1440" dirty="0"/>
          </a:p>
        </p:txBody>
      </p:sp>
      <p:sp>
        <p:nvSpPr>
          <p:cNvPr id="8" name="Shape 5"/>
          <p:cNvSpPr/>
          <p:nvPr/>
        </p:nvSpPr>
        <p:spPr>
          <a:xfrm>
            <a:off x="6684075" y="1554776"/>
            <a:ext cx="182880" cy="182880"/>
          </a:xfrm>
          <a:custGeom>
            <a:avLst/>
            <a:gdLst/>
            <a:ahLst/>
            <a:cxnLst/>
            <a:rect l="l" t="t" r="r" b="b"/>
            <a:pathLst>
              <a:path w="182880" h="182880">
                <a:moveTo>
                  <a:pt x="91440" y="0"/>
                </a:moveTo>
                <a:moveTo>
                  <a:pt x="91440" y="0"/>
                </a:moveTo>
                <a:cubicBezTo>
                  <a:pt x="141907" y="0"/>
                  <a:pt x="182880" y="40973"/>
                  <a:pt x="182880" y="91440"/>
                </a:cubicBezTo>
                <a:cubicBezTo>
                  <a:pt x="182880" y="141907"/>
                  <a:pt x="141907" y="182880"/>
                  <a:pt x="91440" y="182880"/>
                </a:cubicBezTo>
                <a:cubicBezTo>
                  <a:pt x="40973" y="182880"/>
                  <a:pt x="0" y="141907"/>
                  <a:pt x="0" y="91440"/>
                </a:cubicBezTo>
                <a:cubicBezTo>
                  <a:pt x="0" y="40973"/>
                  <a:pt x="40973" y="0"/>
                  <a:pt x="91440" y="0"/>
                </a:cubicBezTo>
                <a:close/>
              </a:path>
            </a:pathLst>
          </a:custGeom>
          <a:solidFill>
            <a:srgbClr val="0084FF">
              <a:alpha val="40000"/>
            </a:srgbClr>
          </a:solidFill>
          <a:ln/>
        </p:spPr>
      </p:sp>
      <p:sp>
        <p:nvSpPr>
          <p:cNvPr id="9" name="Text 6"/>
          <p:cNvSpPr/>
          <p:nvPr/>
        </p:nvSpPr>
        <p:spPr>
          <a:xfrm>
            <a:off x="6086961" y="1143296"/>
            <a:ext cx="972611" cy="731520"/>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4320" b="1" dirty="0">
                <a:solidFill>
                  <a:srgbClr val="2790B0"/>
                </a:solidFill>
                <a:latin typeface="Microsoft Yahei" pitchFamily="34" charset="0"/>
                <a:ea typeface="Microsoft Yahei" pitchFamily="34" charset="-122"/>
                <a:cs typeface="Microsoft Yahei" pitchFamily="34" charset="-120"/>
              </a:rPr>
              <a:t>03</a:t>
            </a:r>
            <a:endParaRPr lang="en-US" sz="1440" dirty="0"/>
          </a:p>
        </p:txBody>
      </p:sp>
      <p:sp>
        <p:nvSpPr>
          <p:cNvPr id="10" name="Text 7"/>
          <p:cNvSpPr/>
          <p:nvPr/>
        </p:nvSpPr>
        <p:spPr>
          <a:xfrm>
            <a:off x="626569" y="1771850"/>
            <a:ext cx="2430470"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搜索引擎覆盖率限制</a:t>
            </a:r>
            <a:endParaRPr lang="en-US" sz="1440" dirty="0"/>
          </a:p>
        </p:txBody>
      </p:sp>
      <p:sp>
        <p:nvSpPr>
          <p:cNvPr id="11" name="Text 8"/>
          <p:cNvSpPr/>
          <p:nvPr/>
        </p:nvSpPr>
        <p:spPr>
          <a:xfrm>
            <a:off x="626569" y="2073602"/>
            <a:ext cx="2430470" cy="1463040"/>
          </a:xfrm>
          <a:prstGeom prst="rect">
            <a:avLst/>
          </a:prstGeom>
          <a:noFill/>
          <a:ln/>
        </p:spPr>
        <p:txBody>
          <a:bodyPr wrap="square" lIns="95250" tIns="95250" rIns="95250" bIns="95250" rtlCol="0" anchor="t">
            <a:spAutoFit/>
          </a:bodyPr>
          <a:lstStyle/>
          <a:p>
            <a:pPr algn="just" indent="0" marL="0">
              <a:lnSpc>
                <a:spcPct val="1008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尽管搜索引擎技术不断进步，但它们的覆盖范围仍然有限。研究表明，即使是最大的搜索引擎也只能索引万维网的大约34%，这意味着大量信息仍然无法被搜索到。</a:t>
            </a:r>
            <a:endParaRPr lang="en-US" sz="1440" dirty="0"/>
          </a:p>
        </p:txBody>
      </p:sp>
      <p:sp>
        <p:nvSpPr>
          <p:cNvPr id="12" name="Text 9"/>
          <p:cNvSpPr/>
          <p:nvPr/>
        </p:nvSpPr>
        <p:spPr>
          <a:xfrm>
            <a:off x="3356765" y="1771850"/>
            <a:ext cx="2430470"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万维网的快速增长</a:t>
            </a:r>
            <a:endParaRPr lang="en-US" sz="1440" dirty="0"/>
          </a:p>
        </p:txBody>
      </p:sp>
      <p:sp>
        <p:nvSpPr>
          <p:cNvPr id="13" name="Text 10"/>
          <p:cNvSpPr/>
          <p:nvPr/>
        </p:nvSpPr>
        <p:spPr>
          <a:xfrm>
            <a:off x="3356765" y="2073602"/>
            <a:ext cx="2430470" cy="1463040"/>
          </a:xfrm>
          <a:prstGeom prst="rect">
            <a:avLst/>
          </a:prstGeom>
          <a:noFill/>
          <a:ln/>
        </p:spPr>
        <p:txBody>
          <a:bodyPr wrap="square" lIns="95250" tIns="95250" rIns="95250" bIns="95250" rtlCol="0" anchor="t">
            <a:spAutoFit/>
          </a:bodyPr>
          <a:lstStyle/>
          <a:p>
            <a:pPr algn="just" indent="0" marL="0">
              <a:lnSpc>
                <a:spcPct val="1008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随着互联网内容的爆炸性增长，新的网页和数据源不断涌现，这使得搜索引擎难以跟上更新速度，从而影响了其对整个网络的覆盖能力。</a:t>
            </a:r>
            <a:endParaRPr lang="en-US" sz="1440" dirty="0"/>
          </a:p>
        </p:txBody>
      </p:sp>
      <p:sp>
        <p:nvSpPr>
          <p:cNvPr id="14" name="Text 11"/>
          <p:cNvSpPr/>
          <p:nvPr/>
        </p:nvSpPr>
        <p:spPr>
          <a:xfrm>
            <a:off x="6086961" y="1771850"/>
            <a:ext cx="2430470" cy="40233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1728" b="1" dirty="0">
                <a:solidFill>
                  <a:srgbClr val="2790B0"/>
                </a:solidFill>
                <a:latin typeface="Microsoft Yahei" pitchFamily="34" charset="0"/>
                <a:ea typeface="Microsoft Yahei" pitchFamily="34" charset="-122"/>
                <a:cs typeface="Microsoft Yahei" pitchFamily="34" charset="-120"/>
              </a:rPr>
              <a:t>竞争与合作并存</a:t>
            </a:r>
            <a:endParaRPr lang="en-US" sz="1440" dirty="0"/>
          </a:p>
        </p:txBody>
      </p:sp>
      <p:sp>
        <p:nvSpPr>
          <p:cNvPr id="15" name="Text 12"/>
          <p:cNvSpPr/>
          <p:nvPr/>
        </p:nvSpPr>
        <p:spPr>
          <a:xfrm>
            <a:off x="6086961" y="2073602"/>
            <a:ext cx="2430470" cy="1463040"/>
          </a:xfrm>
          <a:prstGeom prst="rect">
            <a:avLst/>
          </a:prstGeom>
          <a:noFill/>
          <a:ln/>
        </p:spPr>
        <p:txBody>
          <a:bodyPr wrap="square" lIns="95250" tIns="95250" rIns="95250" bIns="95250" rtlCol="0" anchor="t">
            <a:spAutoFit/>
          </a:bodyPr>
          <a:lstStyle/>
          <a:p>
            <a:pPr algn="just" indent="0" marL="0">
              <a:lnSpc>
                <a:spcPct val="100800"/>
              </a:lnSpc>
              <a:spcBef>
                <a:spcPts val="375"/>
              </a:spcBef>
              <a:buNone/>
            </a:pPr>
            <a:r>
              <a:rPr lang="en-US" sz="1152" dirty="0">
                <a:solidFill>
                  <a:srgbClr val="000000"/>
                </a:solidFill>
                <a:latin typeface="Microsoft Yahei" pitchFamily="34" charset="0"/>
                <a:ea typeface="Microsoft Yahei" pitchFamily="34" charset="-122"/>
                <a:cs typeface="Microsoft Yahei" pitchFamily="34" charset="-120"/>
              </a:rPr>
              <a:t>虽然搜索引擎之间的竞争促使它们努力提高覆盖率，但同时也存在合作的可能性，例如通过共享数据和技术来共同提升搜索结果的质量和广度。</a:t>
            </a:r>
            <a:endParaRPr lang="en-US" sz="144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blipFill dpi="0" rotWithShape="1">
          <a:blip r:embed="rId1">
            <a:lum/>
          </a:blip>
          <a:srcRect/>
          <a:stretch>
            <a:fillRect/>
          </a:stretch>
        </a:blipFill>
        <a:effectLst/>
      </p:bgPr>
    </p:bg>
    <p:spTree>
      <p:nvGrpSpPr>
        <p:cNvPr id="1" name=""/>
        <p:cNvGrpSpPr/>
        <p:nvPr/>
      </p:nvGrpSpPr>
      <p:grpSpPr>
        <a:xfrm>
          <a:off x="0" y="0"/>
          <a:ext cx="0" cy="0"/>
          <a:chOff x="0" y="0"/>
          <a:chExt cx="0" cy="0"/>
        </a:xfrm>
      </p:grpSpPr>
      <p:sp>
        <p:nvSpPr>
          <p:cNvPr id="2" name="Text 0"/>
          <p:cNvSpPr/>
          <p:nvPr/>
        </p:nvSpPr>
        <p:spPr>
          <a:xfrm>
            <a:off x="1128682" y="1330270"/>
            <a:ext cx="1627924" cy="950976"/>
          </a:xfrm>
          <a:prstGeom prst="rect">
            <a:avLst/>
          </a:prstGeom>
          <a:noFill/>
          <a:ln/>
        </p:spPr>
        <p:txBody>
          <a:bodyPr wrap="square" lIns="95250" tIns="95250" rIns="95250" bIns="95250" rtlCol="0" anchor="t">
            <a:spAutoFit/>
          </a:bodyPr>
          <a:lstStyle/>
          <a:p>
            <a:pPr indent="0" marL="0">
              <a:lnSpc>
                <a:spcPct val="100000"/>
              </a:lnSpc>
              <a:spcBef>
                <a:spcPts val="375"/>
              </a:spcBef>
              <a:buNone/>
            </a:pPr>
            <a:r>
              <a:rPr lang="en-US" sz="6048" b="1" dirty="0">
                <a:solidFill>
                  <a:srgbClr val="000000">
                    <a:alpha val="10000"/>
                  </a:srgbClr>
                </a:solidFill>
                <a:latin typeface="Microsoft Yahei" pitchFamily="34" charset="0"/>
                <a:ea typeface="Microsoft Yahei" pitchFamily="34" charset="-122"/>
                <a:cs typeface="Microsoft Yahei" pitchFamily="34" charset="-120"/>
              </a:rPr>
              <a:t>03</a:t>
            </a:r>
            <a:endParaRPr lang="en-US" sz="1440" dirty="0"/>
          </a:p>
        </p:txBody>
      </p:sp>
      <p:sp>
        <p:nvSpPr>
          <p:cNvPr id="3" name="Text 1"/>
          <p:cNvSpPr/>
          <p:nvPr/>
        </p:nvSpPr>
        <p:spPr>
          <a:xfrm>
            <a:off x="1128682" y="2088484"/>
            <a:ext cx="4819977" cy="813816"/>
          </a:xfrm>
          <a:prstGeom prst="rect">
            <a:avLst/>
          </a:prstGeom>
          <a:noFill/>
          <a:ln/>
        </p:spPr>
        <p:txBody>
          <a:bodyPr wrap="square" lIns="95250" tIns="95250" rIns="95250" bIns="95250" rtlCol="0" anchor="t">
            <a:spAutoFit/>
          </a:bodyPr>
          <a:lstStyle/>
          <a:p>
            <a:pPr indent="0" marL="0">
              <a:lnSpc>
                <a:spcPct val="112500"/>
              </a:lnSpc>
              <a:spcBef>
                <a:spcPts val="375"/>
              </a:spcBef>
              <a:buNone/>
            </a:pPr>
            <a:r>
              <a:rPr lang="en-US" sz="3312" b="1" dirty="0">
                <a:solidFill>
                  <a:srgbClr val="2790B0"/>
                </a:solidFill>
                <a:latin typeface="Microsoft Yahei" pitchFamily="34" charset="0"/>
                <a:ea typeface="Microsoft Yahei" pitchFamily="34" charset="-122"/>
                <a:cs typeface="Microsoft Yahei" pitchFamily="34" charset="-120"/>
              </a:rPr>
              <a:t>万维网的社会与政治影响</a:t>
            </a:r>
            <a:endParaRPr lang="en-US" sz="1440" dirty="0"/>
          </a:p>
        </p:txBody>
      </p:sp>
      <p:sp>
        <p:nvSpPr>
          <p:cNvPr id="4" name="Shape 2"/>
          <p:cNvSpPr/>
          <p:nvPr/>
        </p:nvSpPr>
        <p:spPr>
          <a:xfrm>
            <a:off x="971659" y="1530479"/>
            <a:ext cx="0" cy="1236262"/>
          </a:xfrm>
          <a:custGeom>
            <a:avLst/>
            <a:gdLst/>
            <a:ahLst/>
            <a:cxnLst/>
            <a:rect l="l" t="t" r="r" b="b"/>
            <a:pathLst>
              <a:path w="0" h="1236262">
                <a:moveTo>
                  <a:pt x="0" y="0"/>
                </a:moveTo>
                <a:moveTo>
                  <a:pt x="0" y="0"/>
                </a:moveTo>
                <a:lnTo>
                  <a:pt x="0" y="1236262"/>
                </a:lnTo>
              </a:path>
            </a:pathLst>
          </a:custGeom>
          <a:noFill/>
          <a:ln w="9525">
            <a:solidFill>
              <a:srgbClr val="2790B0"/>
            </a:solidFill>
            <a:prstDash val="solid"/>
            <a:headEnd type="none"/>
            <a:tailEnd type="none"/>
          </a:ln>
        </p:spPr>
      </p:sp>
      <p:pic>
        <p:nvPicPr>
          <p:cNvPr id="5" name="Image 0" descr="preencoded.png">    </p:cNvPr>
          <p:cNvPicPr>
            <a:picLocks noChangeAspect="1"/>
          </p:cNvPicPr>
          <p:nvPr/>
        </p:nvPicPr>
        <p:blipFill>
          <a:blip r:embed="rId2">
            <a:alphaModFix amt="20000"/>
          </a:blip>
          <a:stretch>
            <a:fillRect/>
          </a:stretch>
        </p:blipFill>
        <p:spPr>
          <a:xfrm>
            <a:off x="7880254" y="3976386"/>
            <a:ext cx="725571" cy="71509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16</Slides>
  <Notes>16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2024-12-05T05:02:27Z</dcterms:created>
  <dcterms:modified xsi:type="dcterms:W3CDTF">2024-12-05T05:02:27Z</dcterms:modified>
</cp:coreProperties>
</file>