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0.jpeg"/><Relationship Id="rId3" Type="http://schemas.openxmlformats.org/officeDocument/2006/relationships/image" Target="../media/image19.jpeg"/><Relationship Id="rId2" Type="http://schemas.openxmlformats.org/officeDocument/2006/relationships/image" Target="../media/image10.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3.jpe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5.jpe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722630" y="1261745"/>
            <a:ext cx="2326640" cy="89027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六度分隔</a:t>
            </a:r>
            <a:endParaRPr lang="en-US" sz="1440" dirty="0"/>
          </a:p>
        </p:txBody>
      </p:sp>
      <p:grpSp>
        <p:nvGrpSpPr>
          <p:cNvPr id="6" name="组合 5"/>
          <p:cNvGrpSpPr/>
          <p:nvPr/>
        </p:nvGrpSpPr>
        <p:grpSpPr>
          <a:xfrm>
            <a:off x="425450" y="2131060"/>
            <a:ext cx="2919730" cy="881380"/>
            <a:chOff x="740" y="3419"/>
            <a:chExt cx="4598" cy="1388"/>
          </a:xfrm>
        </p:grpSpPr>
        <p:sp>
          <p:nvSpPr>
            <p:cNvPr id="2" name="Shape 0"/>
            <p:cNvSpPr/>
            <p:nvPr/>
          </p:nvSpPr>
          <p:spPr>
            <a:xfrm>
              <a:off x="740" y="3419"/>
              <a:ext cx="4599" cy="1389"/>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p:spPr>
        </p:sp>
        <p:sp>
          <p:nvSpPr>
            <p:cNvPr id="4" name="Text 2"/>
            <p:cNvSpPr/>
            <p:nvPr/>
          </p:nvSpPr>
          <p:spPr>
            <a:xfrm>
              <a:off x="1119" y="3452"/>
              <a:ext cx="3842" cy="1323"/>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87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sym typeface="+mn-ea"/>
                </a:rPr>
                <a:t>六度分隔理论与网络链接的重要性</a:t>
              </a:r>
              <a:endParaRPr lang="en-US" sz="144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社会心理学实验方法</a:t>
            </a:r>
            <a:endParaRPr lang="en-US" sz="1440" dirty="0"/>
          </a:p>
        </p:txBody>
      </p:sp>
      <p:pic>
        <p:nvPicPr>
          <p:cNvPr id="3" name="Image 0" descr="https://sgw-dx.xf-yun.com/api/v1/sparkdesk/_1733367781787d5696391e6b24981bc870b8383e74dc1.jpg?authorization=c2ltcGxlLWp3dCBhaz1zcGFya2Rlc2s4MDAwMDAwMDAwMDE7ZXhwPTMzMTAxNjc3ODE7YWxnbz1obWFjLXNoYTI1NjtzaWc9V1V2cHU5ci9CVytGUk5GRzdCZDhlVlBxY0l0MDQ4YUlLY3RGYmUvcU10U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米尔格拉姆的实验设计</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米尔格拉姆设计了一项社会心理学实验，通过让参与者将信件传递给特定目标人物，仅通过他们认识的人进行传递，旨在测量社会网络中人们之间的平均距离。</a:t>
            </a:r>
            <a:endParaRPr lang="en-US" sz="1440" dirty="0"/>
          </a:p>
        </p:txBody>
      </p:sp>
      <p:pic>
        <p:nvPicPr>
          <p:cNvPr id="6" name="Image 1" descr="https://sgw-dx.xf-yun.com/api/v1/sparkdesk/_17333677872813fbd5d18da2e4f8b8352fc6da33a4a1c.jpg?authorization=c2ltcGxlLWp3dCBhaz1zcGFya2Rlc2s4MDAwMDAwMDAwMDE7ZXhwPTMzMTAxNjc3ODc7YWxnbz1obWFjLXNoYTI1NjtzaWc9WStqdWJoZG8xK0Njamt6RXl2RmxCckV6anpkOHZ0ckxLZUtNY1lHWThRVT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实验过程与规则</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在实验中，参与者被要求将一封信件传递给一个特定的目标人物，但只能通过他们认识的人进行传递，不能直接将信件寄给目标人物，以模拟现实生活中的社交传播。</a:t>
            </a:r>
            <a:endParaRPr lang="en-US" sz="1440" dirty="0"/>
          </a:p>
        </p:txBody>
      </p:sp>
      <p:pic>
        <p:nvPicPr>
          <p:cNvPr id="9" name="Image 2" descr="https://sgw-dx.xf-yun.com/api/v1/sparkdesk/_173336779210196a1586d70c945c79aae48a42dbe8b7b.jpg?authorization=c2ltcGxlLWp3dCBhaz1zcGFya2Rlc2s4MDAwMDAwMDAwMDE7ZXhwPTMzMTAxNjc3OTI7YWxnbz1obWFjLXNoYTI1NjtzaWc9bjlDa2lVK1EycFl1bkUxTGRDRUI3eDlTNmtqOEorWnRCcDRuajZPQ0ZTY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实验结果与分析</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米尔格拉姆发现，大多数成功的链条平均经过了5.5个中介人（四舍五入为6），这支持了六度分隔的概念，并将其转化为可量化的社会学研究。</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实验结果支持六度分隔</a:t>
            </a:r>
            <a:endParaRPr lang="en-US" sz="1440" dirty="0"/>
          </a:p>
        </p:txBody>
      </p:sp>
      <p:pic>
        <p:nvPicPr>
          <p:cNvPr id="3" name="Image 0" descr="https://sgw-dx.xf-yun.com/api/v1/sparkdesk/_17333677793992b26db2db5d44ebdacc7e3ceea0b00cc.jpg?authorization=c2ltcGxlLWp3dCBhaz1zcGFya2Rlc2s4MDAwMDAwMDAwMDE7ZXhwPTMzMTAxNjc3Nzk7YWxnbz1obWFjLXNoYTI1NjtzaWc9R2JsTVZKc2ZmUjl5TXRpNGZiWWNwUE1yaTkrczJaSlJkaUpBKzVnSExkV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米尔格拉姆实验概述</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米尔格拉姆设计了一项社会心理学实验，通过信件传递任务探索社会网络中人与人之间的平均距离，旨在验证六度分隔理论的有效性。</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实验结果分析</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实验结果显示，大多数成功的信件传递链条平均经过5.5个中介人，这一发现支持了六度分隔的概念，并将其转化为可量化的社会学研究。</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六度分隔的科学意义</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米尔格拉姆的实验不仅证实了六度分隔理论，还揭示了社会网络中人们之间联系的紧密性，为理解复杂网络结构提供了重要视角。</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万维网的十九度分隔</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万维网的规模与特点</a:t>
            </a:r>
            <a:endParaRPr lang="en-US" sz="1440" dirty="0"/>
          </a:p>
        </p:txBody>
      </p:sp>
      <p:pic>
        <p:nvPicPr>
          <p:cNvPr id="3" name="Image 0" descr="https://sgw-dx.xf-yun.com/api/v1/sparkdesk/_1733367787761dc7a0c6559704fc6b3afac445e94bc55.jpg?authorization=c2ltcGxlLWp3dCBhaz1zcGFya2Rlc2s4MDAwMDAwMDAwMDE7ZXhwPTMzMTAxNjc3ODc7YWxnbz1obWFjLXNoYTI1NjtzaWc9eC85SWlNK2drTTQyc2x0VXFNOFJSRkVJbjZOVUVwK2JkRDdKNVhjc1Bwd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万维网的庞大规模</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小世界网络是指那些节点间存在较短路径长度的网络。万维网符合这一特性，表明即使是在如此庞大的系统中，信息也可以相对快速地传播。</a:t>
            </a:r>
            <a:endParaRPr lang="en-US" sz="1440" dirty="0"/>
          </a:p>
        </p:txBody>
      </p:sp>
      <p:pic>
        <p:nvPicPr>
          <p:cNvPr id="6" name="Image 1" descr="https://sgw-dx.xf-yun.com/api/v1/sparkdesk/_17333677928671399f173edab4ecf88e1cf989130fbda.jpg?authorization=c2ltcGxlLWp3dCBhaz1zcGFya2Rlc2s4MDAwMDAwMDAwMDE7ZXhwPTMzMTAxNjc3OTI7YWxnbz1obWFjLXNoYTI1NjtzaWc9TCtXcHBOSCtVbXExcm9EdE5LTGg4dWo3UEpJNHdPbCsxdHphcDNmcmhpd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小世界网络理论的应用</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尽管万维网的规模庞大，但研究表明，任意两个网页之间的平均点击次数仅为19次。这意味着用户可以在较短的时间内从一个页面导航到另一个页面。</a:t>
            </a:r>
            <a:endParaRPr lang="en-US" sz="1440" dirty="0"/>
          </a:p>
        </p:txBody>
      </p:sp>
      <p:pic>
        <p:nvPicPr>
          <p:cNvPr id="9" name="Image 2" descr="https://sgw-dx.xf-yun.com/api/v1/sparkdesk/_1733367798120a806a73fba354f84983338ab870cf2ef.jpg?authorization=c2ltcGxlLWp3dCBhaz1zcGFya2Rlc2s4MDAwMDAwMDAwMDE7ZXhwPTMzMTAxNjc3OTg7YWxnbz1obWFjLXNoYTI1NjtzaWc9WEFOa0ErNjMycWpubzBUY1JOaU5ZRUxHNXVwZ3Fqbk10d2Q4Sks1bGxQa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网页之间的平均点击次数</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万维网由数十亿个文档组成，每个文档都可能包含多个指向其他文档的链接。这种庞大的规模使得万维网成为全球最大的信息资源库。</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小世界网络理论应用</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万维网的十九度分隔</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万维网作为一个巨大的网络，其规模和复杂性令人惊叹。然而，研究表明，任意两个网页之间的平均点击次数仅为19次，这证明了小世界网络理论在互联网中的实际应用。</a:t>
            </a:r>
            <a:endParaRPr lang="en-US" sz="1440" dirty="0"/>
          </a:p>
        </p:txBody>
      </p:sp>
      <p:pic>
        <p:nvPicPr>
          <p:cNvPr id="6" name="Image 1" descr="https://sgw-dx.xf-yun.com/api/v1/sparkdesk/_1733367795160fb8a18f6e2204a688fe66c970bf01224.jpg?authorization=c2ltcGxlLWp3dCBhaz1zcGFya2Rlc2s4MDAwMDAwMDAwMDE7ZXhwPTMzMTAxNjc3OTU7YWxnbz1obWFjLXNoYTI1NjtzaWc9MTFIeE9mVHBBY3JJSWVEMDNCK3dTNVZGaHZzc21tVUFsMjZaRldONElkbz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小世界网络的定义与特征</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小世界网络具有高度局部聚集性和短平均路径长度的特点，这意味着在网络内部，大多数节点都可以通过少数几个步骤到达其他节点，这种特性使得信息可以快速传播。</a:t>
            </a:r>
            <a:endParaRPr lang="en-US" sz="1440" dirty="0"/>
          </a:p>
        </p:txBody>
      </p:sp>
      <p:pic>
        <p:nvPicPr>
          <p:cNvPr id="9" name="Image 2" descr="https://sgw-dx.xf-yun.com/api/v1/sparkdesk/_1733367800467cfd4465d85f54451be652a6583ced3f4.jpg?authorization=c2ltcGxlLWp3dCBhaz1zcGFya2Rlc2s4MDAwMDAwMDAwMDE7ZXhwPTMzMTAxNjc4MDA7YWxnbz1obWFjLXNoYTI1NjtzaWc9dVVYU1hBR1pjSmt0MWJFd3JEcVBqR2NjZVU1Tm5FR1pBNHJsRTd0VEdJb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不同领域中的小世界网络实例</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除了人类社交网络外，小世界网络也存在于生物学、生态学等领域。例如，食物链网络、细胞内的分子交互网络以及线虫大脑神经元之间的连接等，都是小世界网络的具体实例。</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小世界网络的普遍性</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小世界网络定义特征</a:t>
            </a:r>
            <a:endParaRPr lang="en-US" sz="1440" dirty="0"/>
          </a:p>
        </p:txBody>
      </p:sp>
      <p:pic>
        <p:nvPicPr>
          <p:cNvPr id="3" name="Image 0" descr="https://sgw-dx.xf-yun.com/api/v1/sparkdesk/_1733367789648aeea11225566437290f0cd38e46f06ed.jpg?authorization=c2ltcGxlLWp3dCBhaz1zcGFya2Rlc2s4MDAwMDAwMDAwMDE7ZXhwPTMzMTAxNjc3ODk7YWxnbz1obWFjLXNoYTI1NjtzaWc9WVpkZlJMeWI3ODFTeDBvYkc0c3lwYng1ekVraHM4YzRpSGd2YTVPdVM4b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小世界网络的定义</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小世界网络的主要特征包括高聚集系数和低平均路径长度，这意味着网络中的节点倾向于形成紧密的集群，同时整个网络的信息传递效率很高。</a:t>
            </a:r>
            <a:endParaRPr lang="en-US" sz="1440" dirty="0"/>
          </a:p>
        </p:txBody>
      </p:sp>
      <p:pic>
        <p:nvPicPr>
          <p:cNvPr id="6" name="Image 1" descr="https://sgw-dx.xf-yun.com/api/v1/sparkdesk/_1733367795186ff1be700054447cdb6f2e277f828d882.jpg?authorization=c2ltcGxlLWp3dCBhaz1zcGFya2Rlc2s4MDAwMDAwMDAwMDE7ZXhwPTMzMTAxNjc3OTU7YWxnbz1obWFjLXNoYTI1NjtzaWc9WnR5bC9oRWM3WHovQnRnYk5QaXdsQ2ZBNkZ0dEdJZzcya1pwUHlCcEt0S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小世界网络的特征</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小世界网络不仅存在于人类社会关系中，还广泛存在于生物学、生态学等领域，如食物链网络和细胞内的分子交互网络，显示了其跨领域的普适性。</a:t>
            </a:r>
            <a:endParaRPr lang="en-US" sz="1440" dirty="0"/>
          </a:p>
        </p:txBody>
      </p:sp>
      <p:pic>
        <p:nvPicPr>
          <p:cNvPr id="9" name="Image 2"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小世界网络的普遍性</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小世界网络是一种具有高度局部聚集性和短平均路径长度的网络结构，它揭示了在复杂网络中，节点间可以通过较少的步骤相互连接。</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不同领域的实例</a:t>
            </a:r>
            <a:endParaRPr lang="en-US" sz="1440" dirty="0"/>
          </a:p>
        </p:txBody>
      </p:sp>
      <p:pic>
        <p:nvPicPr>
          <p:cNvPr id="3" name="Image 0" descr="https://sgw-dx.xf-yun.com/api/v1/sparkdesk/_1733367798606602260164e5f4ea09137958e8f43066e.jpg?authorization=c2ltcGxlLWp3dCBhaz1zcGFya2Rlc2s4MDAwMDAwMDAwMDE7ZXhwPTMzMTAxNjc3OTg7YWxnbz1obWFjLXNoYTI1NjtzaWc9Mys3SVNlTWpEdnQzS3NTWU5oeENTbEZxbHdFSjZTeXgwUnEwU3g2MzFyND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食物链网络</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在生态学中，食物链网络展示了生物之间复杂的捕食与被捕食关系。这种小世界网络特性揭示了生态系统内物种间相互依赖的紧密联系。</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细胞分子交互网络</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细胞内的分子交互网络是一个典型的小世界网络，其中蛋白质和其他分子通过少数几步反应就能实现信号传递和代谢调控，保证了生命活动的高效进行。</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线虫大脑神经元连接</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线虫的大脑神经元之间的连接形成了一个密集的小世界网络，这种结构使得简单的生物能够快速处理外部刺激并作出反应，体现了生物体内部信息传递的高效性。</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六度分隔的实际意义与挑战</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寻找最短路径的问题</a:t>
            </a:r>
            <a:endParaRPr lang="en-US" sz="1440" dirty="0"/>
          </a:p>
        </p:txBody>
      </p:sp>
      <p:sp>
        <p:nvSpPr>
          <p:cNvPr id="3" name="Shape 1"/>
          <p:cNvSpPr/>
          <p:nvPr/>
        </p:nvSpPr>
        <p:spPr>
          <a:xfrm>
            <a:off x="4148425" y="2215286"/>
            <a:ext cx="576615" cy="834888"/>
          </a:xfrm>
          <a:custGeom>
            <a:avLst/>
            <a:gdLst/>
            <a:ahLst/>
            <a:cxnLst/>
            <a:rect l="l" t="t" r="r" b="b"/>
            <a:pathLst>
              <a:path w="576615" h="834888">
                <a:moveTo>
                  <a:pt x="576615" y="0"/>
                </a:moveTo>
                <a:moveTo>
                  <a:pt x="576615" y="0"/>
                </a:moveTo>
                <a:lnTo>
                  <a:pt x="0" y="834888"/>
                </a:lnTo>
              </a:path>
            </a:pathLst>
          </a:custGeom>
          <a:noFill/>
          <a:ln w="19050">
            <a:solidFill>
              <a:srgbClr val="032F73"/>
            </a:solidFill>
            <a:prstDash val="solid"/>
            <a:headEnd type="none"/>
            <a:tailEnd type="none"/>
          </a:ln>
        </p:spPr>
      </p:sp>
      <p:sp>
        <p:nvSpPr>
          <p:cNvPr id="4" name="Shape 2"/>
          <p:cNvSpPr/>
          <p:nvPr/>
        </p:nvSpPr>
        <p:spPr>
          <a:xfrm>
            <a:off x="4160714" y="1450417"/>
            <a:ext cx="564612" cy="751974"/>
          </a:xfrm>
          <a:custGeom>
            <a:avLst/>
            <a:gdLst/>
            <a:ahLst/>
            <a:cxnLst/>
            <a:rect l="l" t="t" r="r" b="b"/>
            <a:pathLst>
              <a:path w="564612" h="751974">
                <a:moveTo>
                  <a:pt x="0" y="0"/>
                </a:moveTo>
                <a:moveTo>
                  <a:pt x="0" y="0"/>
                </a:moveTo>
                <a:lnTo>
                  <a:pt x="564612" y="751974"/>
                </a:lnTo>
              </a:path>
            </a:pathLst>
          </a:custGeom>
          <a:noFill/>
          <a:ln w="19050">
            <a:solidFill>
              <a:srgbClr val="032F73"/>
            </a:solidFill>
            <a:prstDash val="solid"/>
            <a:headEnd type="none"/>
            <a:tailEnd type="none"/>
          </a:ln>
        </p:spPr>
      </p:sp>
      <p:sp>
        <p:nvSpPr>
          <p:cNvPr id="5" name="Shape 3"/>
          <p:cNvSpPr/>
          <p:nvPr/>
        </p:nvSpPr>
        <p:spPr>
          <a:xfrm>
            <a:off x="646624" y="107853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6" name="Shape 4"/>
          <p:cNvSpPr/>
          <p:nvPr/>
        </p:nvSpPr>
        <p:spPr>
          <a:xfrm>
            <a:off x="1203141" y="1359276"/>
            <a:ext cx="2868202" cy="0"/>
          </a:xfrm>
          <a:custGeom>
            <a:avLst/>
            <a:gdLst/>
            <a:ahLst/>
            <a:cxnLst/>
            <a:rect l="l" t="t" r="r" b="b"/>
            <a:pathLst>
              <a:path w="2868202">
                <a:moveTo>
                  <a:pt x="0" y="0"/>
                </a:moveTo>
                <a:moveTo>
                  <a:pt x="0" y="0"/>
                </a:moveTo>
                <a:lnTo>
                  <a:pt x="2868202" y="0"/>
                </a:lnTo>
              </a:path>
            </a:pathLst>
          </a:custGeom>
          <a:noFill/>
          <a:ln w="19050">
            <a:solidFill>
              <a:srgbClr val="032F73"/>
            </a:solidFill>
            <a:prstDash val="solid"/>
            <a:headEnd type="none"/>
            <a:tailEnd type="none"/>
          </a:ln>
        </p:spPr>
      </p:sp>
      <p:sp>
        <p:nvSpPr>
          <p:cNvPr id="7" name="Shape 5"/>
          <p:cNvSpPr/>
          <p:nvPr/>
        </p:nvSpPr>
        <p:spPr>
          <a:xfrm>
            <a:off x="4056069" y="13501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8" name="Shape 6"/>
          <p:cNvSpPr/>
          <p:nvPr/>
        </p:nvSpPr>
        <p:spPr>
          <a:xfrm>
            <a:off x="4056069" y="293287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9" name="Shape 7"/>
          <p:cNvSpPr/>
          <p:nvPr/>
        </p:nvSpPr>
        <p:spPr>
          <a:xfrm>
            <a:off x="4838991" y="2211190"/>
            <a:ext cx="3224944" cy="0"/>
          </a:xfrm>
          <a:custGeom>
            <a:avLst/>
            <a:gdLst/>
            <a:ahLst/>
            <a:cxnLst/>
            <a:rect l="l" t="t" r="r" b="b"/>
            <a:pathLst>
              <a:path w="3224944">
                <a:moveTo>
                  <a:pt x="0" y="0"/>
                </a:moveTo>
                <a:moveTo>
                  <a:pt x="0" y="0"/>
                </a:moveTo>
                <a:lnTo>
                  <a:pt x="3224944" y="0"/>
                </a:lnTo>
              </a:path>
            </a:pathLst>
          </a:custGeom>
          <a:noFill/>
          <a:ln w="19050">
            <a:solidFill>
              <a:srgbClr val="032F73"/>
            </a:solidFill>
            <a:prstDash val="solid"/>
            <a:headEnd type="none"/>
            <a:tailEnd type="none"/>
          </a:ln>
        </p:spPr>
      </p:sp>
      <p:sp>
        <p:nvSpPr>
          <p:cNvPr id="10" name="Shape 8"/>
          <p:cNvSpPr/>
          <p:nvPr/>
        </p:nvSpPr>
        <p:spPr>
          <a:xfrm>
            <a:off x="7940859" y="1957076"/>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1" name="Shape 9"/>
          <p:cNvSpPr/>
          <p:nvPr/>
        </p:nvSpPr>
        <p:spPr>
          <a:xfrm>
            <a:off x="1203141" y="3113881"/>
            <a:ext cx="2886490" cy="2488"/>
          </a:xfrm>
          <a:custGeom>
            <a:avLst/>
            <a:gdLst/>
            <a:ahLst/>
            <a:cxnLst/>
            <a:rect l="l" t="t" r="r" b="b"/>
            <a:pathLst>
              <a:path w="2886490" h="2488">
                <a:moveTo>
                  <a:pt x="0" y="0"/>
                </a:moveTo>
                <a:moveTo>
                  <a:pt x="0" y="0"/>
                </a:moveTo>
                <a:lnTo>
                  <a:pt x="2886490" y="2488"/>
                </a:lnTo>
              </a:path>
            </a:pathLst>
          </a:custGeom>
          <a:noFill/>
          <a:ln w="19050">
            <a:solidFill>
              <a:srgbClr val="032F73"/>
            </a:solidFill>
            <a:prstDash val="solid"/>
            <a:headEnd type="none"/>
            <a:tailEnd type="none"/>
          </a:ln>
        </p:spPr>
      </p:sp>
      <p:sp>
        <p:nvSpPr>
          <p:cNvPr id="12" name="Shape 10"/>
          <p:cNvSpPr/>
          <p:nvPr/>
        </p:nvSpPr>
        <p:spPr>
          <a:xfrm>
            <a:off x="646624" y="283562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3" name="Text 11"/>
          <p:cNvSpPr/>
          <p:nvPr/>
        </p:nvSpPr>
        <p:spPr>
          <a:xfrm>
            <a:off x="646624" y="1105962"/>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4" name="Text 12"/>
          <p:cNvSpPr/>
          <p:nvPr/>
        </p:nvSpPr>
        <p:spPr>
          <a:xfrm>
            <a:off x="7940859" y="1984508"/>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13"/>
          <p:cNvSpPr/>
          <p:nvPr/>
        </p:nvSpPr>
        <p:spPr>
          <a:xfrm>
            <a:off x="646624" y="2862421"/>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6" name="Text 14"/>
          <p:cNvSpPr/>
          <p:nvPr/>
        </p:nvSpPr>
        <p:spPr>
          <a:xfrm>
            <a:off x="1203141" y="957284"/>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社交网络图谱的局限性</a:t>
            </a:r>
            <a:endParaRPr lang="en-US" sz="1440" dirty="0"/>
          </a:p>
        </p:txBody>
      </p:sp>
      <p:sp>
        <p:nvSpPr>
          <p:cNvPr id="17" name="Text 15"/>
          <p:cNvSpPr/>
          <p:nvPr/>
        </p:nvSpPr>
        <p:spPr>
          <a:xfrm>
            <a:off x="1203665" y="1359620"/>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在寻找最短路径时，人们通常缺乏完整的社会关系图谱，这限制了我们准确找到两个个体之间最短联系的能力。</a:t>
            </a:r>
            <a:endParaRPr lang="en-US" sz="1440" dirty="0"/>
          </a:p>
        </p:txBody>
      </p:sp>
      <p:sp>
        <p:nvSpPr>
          <p:cNvPr id="18" name="Text 16"/>
          <p:cNvSpPr/>
          <p:nvPr/>
        </p:nvSpPr>
        <p:spPr>
          <a:xfrm>
            <a:off x="4838690" y="1808486"/>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信息不对称的挑战</a:t>
            </a:r>
            <a:endParaRPr lang="en-US" sz="1440" dirty="0"/>
          </a:p>
        </p:txBody>
      </p:sp>
      <p:sp>
        <p:nvSpPr>
          <p:cNvPr id="19" name="Text 17"/>
          <p:cNvSpPr/>
          <p:nvPr/>
        </p:nvSpPr>
        <p:spPr>
          <a:xfrm>
            <a:off x="4838405" y="2210926"/>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由于信息的不对称性，即使存在潜在的最短路径，个人也难以基于有限的信息做出最优选择，增加了寻找难度。</a:t>
            </a:r>
            <a:endParaRPr lang="en-US" sz="1440" dirty="0"/>
          </a:p>
        </p:txBody>
      </p:sp>
      <p:sp>
        <p:nvSpPr>
          <p:cNvPr id="20" name="Text 18"/>
          <p:cNvSpPr/>
          <p:nvPr/>
        </p:nvSpPr>
        <p:spPr>
          <a:xfrm>
            <a:off x="1203141" y="2704702"/>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技术手段的辅助作用</a:t>
            </a:r>
            <a:endParaRPr lang="en-US" sz="1440" dirty="0"/>
          </a:p>
        </p:txBody>
      </p:sp>
      <p:sp>
        <p:nvSpPr>
          <p:cNvPr id="21" name="Text 19"/>
          <p:cNvSpPr/>
          <p:nvPr/>
        </p:nvSpPr>
        <p:spPr>
          <a:xfrm>
            <a:off x="1203141" y="3125512"/>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现代通信技术的发展，如互联网和社交媒体，为寻找最短路径提供了新的工具和方法，但同时也带来了数据隐私和安全的新挑战。</a:t>
            </a:r>
            <a:endParaRPr lang="en-US" sz="1440" dirty="0"/>
          </a:p>
        </p:txBody>
      </p:sp>
      <p:sp>
        <p:nvSpPr>
          <p:cNvPr id="22" name="Shape 20"/>
          <p:cNvSpPr/>
          <p:nvPr/>
        </p:nvSpPr>
        <p:spPr>
          <a:xfrm>
            <a:off x="4646351" y="211487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引言：六度分隔与链接的重要性</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六度分隔的历史起源</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米尔格拉姆的实验证实</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万维网的十九度分隔</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小世界网络的普遍性</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334846"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六度分隔的实际意义与挑战</a:t>
            </a:r>
            <a:endParaRPr lang="en-US" sz="1440" dirty="0"/>
          </a:p>
        </p:txBody>
      </p:sp>
      <p:sp>
        <p:nvSpPr>
          <p:cNvPr id="15" name="Text 13"/>
          <p:cNvSpPr/>
          <p:nvPr/>
        </p:nvSpPr>
        <p:spPr>
          <a:xfrm>
            <a:off x="4781488"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520091"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结论：理解复杂世界的几何学</a:t>
            </a:r>
            <a:endParaRPr lang="en-US" sz="1440" dirty="0"/>
          </a:p>
        </p:txBody>
      </p:sp>
      <p:sp>
        <p:nvSpPr>
          <p:cNvPr id="17" name="Text 15"/>
          <p:cNvSpPr/>
          <p:nvPr/>
        </p:nvSpPr>
        <p:spPr>
          <a:xfrm>
            <a:off x="966733"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通信技术的影响</a:t>
            </a:r>
            <a:endParaRPr lang="en-US" sz="1440" dirty="0"/>
          </a:p>
        </p:txBody>
      </p:sp>
      <p:pic>
        <p:nvPicPr>
          <p:cNvPr id="3" name="Image 0" descr="https://sgw-dx.xf-yun.com/api/v1/sparkdesk/_1733367799143e5f6205a9f6e4f3dab1fe4f3a33e1a07.jpg?authorization=c2ltcGxlLWp3dCBhaz1zcGFya2Rlc2s4MDAwMDAwMDAwMDE7ZXhwPTMzMTAxNjc3OTk7YWxnbz1obWFjLXNoYTI1NjtzaWc9bVNmQ3ZQVklJcUE1am9CRGh5d3BleHdQZkgvdmhwNzNOclUyejAyS255Q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通信技术扩大社交圈</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随着邮政服务、电话和互联网的发展，人们的社交圈不断扩大，维持远程关系变得更加容易。这导致了社会网络变得越来越密集，进一步缩小了人与人之间的“社交距离”。</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现代通信手段的影响</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现代通信手段如电话、互联网等，使得人们可以跨越地理限制进行交流，这不仅改变了人们的沟通方式，也影响了社交网络的结构和功能。</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社交网络的密集化</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随着通信技术的发展，社交网络变得越来越密集，信息传播速度加快，人们之间的联系更加紧密。这种变化对个体行为和社会动态产生了深远影响。</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结论：理解复杂世界的几何学</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非欧几里得空间概念</a:t>
            </a:r>
            <a:endParaRPr lang="en-US" sz="1440" dirty="0"/>
          </a:p>
        </p:txBody>
      </p:sp>
      <p:sp>
        <p:nvSpPr>
          <p:cNvPr id="3"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4" name="Text 2"/>
          <p:cNvSpPr/>
          <p:nvPr/>
        </p:nvSpPr>
        <p:spPr>
          <a:xfrm>
            <a:off x="626569"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6" name="Text 4"/>
          <p:cNvSpPr/>
          <p:nvPr/>
        </p:nvSpPr>
        <p:spPr>
          <a:xfrm>
            <a:off x="3356765"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a:t>
            </a: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2</a:t>
            </a:r>
            <a:endParaRPr lang="en-US" sz="1440" dirty="0"/>
          </a:p>
        </p:txBody>
      </p:sp>
      <p:sp>
        <p:nvSpPr>
          <p:cNvPr id="7"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8" name="Text 6"/>
          <p:cNvSpPr/>
          <p:nvPr/>
        </p:nvSpPr>
        <p:spPr>
          <a:xfrm>
            <a:off x="6086961"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9" name="Text 7"/>
          <p:cNvSpPr/>
          <p:nvPr/>
        </p:nvSpPr>
        <p:spPr>
          <a:xfrm>
            <a:off x="626569"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非欧几里得空间的定义</a:t>
            </a:r>
            <a:endParaRPr lang="en-US" sz="1440" dirty="0"/>
          </a:p>
        </p:txBody>
      </p:sp>
      <p:sp>
        <p:nvSpPr>
          <p:cNvPr id="10" name="Text 8"/>
          <p:cNvSpPr/>
          <p:nvPr/>
        </p:nvSpPr>
        <p:spPr>
          <a:xfrm>
            <a:off x="626569"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非欧几里得空间是一类特殊的几何空间，其中的距离和角度不再遵循传统的欧几里得几何规则，而是根据网络中的链接数或跳跃次数来定义。</a:t>
            </a:r>
            <a:endParaRPr lang="en-US" sz="1440" dirty="0"/>
          </a:p>
        </p:txBody>
      </p:sp>
      <p:sp>
        <p:nvSpPr>
          <p:cNvPr id="11" name="Text 9"/>
          <p:cNvSpPr/>
          <p:nvPr/>
        </p:nvSpPr>
        <p:spPr>
          <a:xfrm>
            <a:off x="3356765"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社交网络中的非欧几里得距离</a:t>
            </a:r>
            <a:endParaRPr lang="en-US" sz="1440" dirty="0"/>
          </a:p>
        </p:txBody>
      </p:sp>
      <p:sp>
        <p:nvSpPr>
          <p:cNvPr id="12" name="Text 10"/>
          <p:cNvSpPr/>
          <p:nvPr/>
        </p:nvSpPr>
        <p:spPr>
          <a:xfrm>
            <a:off x="3356765"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在社交网络中，非欧几里得距离指的是通过朋友的朋友等间接关系连接两个人所需的最少步骤数，这种距离衡量了社会网络的紧密程度。</a:t>
            </a:r>
            <a:endParaRPr lang="en-US" sz="1440" dirty="0"/>
          </a:p>
        </p:txBody>
      </p:sp>
      <p:sp>
        <p:nvSpPr>
          <p:cNvPr id="13" name="Text 11"/>
          <p:cNvSpPr/>
          <p:nvPr/>
        </p:nvSpPr>
        <p:spPr>
          <a:xfrm>
            <a:off x="6086961"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探索新几何学的必要性</a:t>
            </a:r>
            <a:endParaRPr lang="en-US" sz="1440" dirty="0"/>
          </a:p>
        </p:txBody>
      </p:sp>
      <p:sp>
        <p:nvSpPr>
          <p:cNvPr id="14" name="Text 12"/>
          <p:cNvSpPr/>
          <p:nvPr/>
        </p:nvSpPr>
        <p:spPr>
          <a:xfrm>
            <a:off x="6086961"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为了更深入地理解和分析复杂的网络结构，如互联网、社交网络等，发展新的数学工具和模型变得至关重要，这些工具有助于研究网络属性。</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探索新几何学的必要性</a:t>
            </a:r>
            <a:endParaRPr lang="en-US" sz="1440" dirty="0"/>
          </a:p>
        </p:txBody>
      </p:sp>
      <p:pic>
        <p:nvPicPr>
          <p:cNvPr id="3" name="Image 0" descr="https://sgw-dx.xf-yun.com/api/v1/sparkdesk/_173336780665889a71ec33990498a884b796dec365b4c.jpg?authorization=c2ltcGxlLWp3dCBhaz1zcGFya2Rlc2s4MDAwMDAwMDAwMDE7ZXhwPTMzMTAxNjc4MDY7YWxnbz1obWFjLXNoYTI1NjtzaWc9enc2UzZMeHJNdmFEZTVEMkgva1hXMFZLZll0eWF6enYvek1YN2hUeEFEYz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非欧几里得空间的引入</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在社交网络和其他抽象网络中，传统的欧几里得几何不再适用。非欧几里得空间通过链接数或跳跃次数来衡量距离，为理解复杂网络提供了新的视角。</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发展新的数学工具</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为了分析和理解复杂的网络结构，我们需要开发新的数学模型和工具。这些工具将帮助我们研究网络中的连通性、信息流动效率等关键属性。</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探索网络属性的新方法</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通过探索新的几何学，我们可以更深入地了解网络的属性，如节点间的连接模式和信息传播路径。这有助于我们更好地理解和优化复杂系统的行为。</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FFFFF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1028147"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引言：六度分隔与链接的重要性</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六度分隔理论概述</a:t>
            </a:r>
            <a:endParaRPr lang="en-US" sz="1440" dirty="0"/>
          </a:p>
        </p:txBody>
      </p:sp>
      <p:pic>
        <p:nvPicPr>
          <p:cNvPr id="3" name="Image 0" descr="https://sgw-dx.xf-yun.com/api/v1/sparkdesk/_173336776995778e1407a2915428e80ae65d975d8b93f.jpg?authorization=c2ltcGxlLWp3dCBhaz1zcGFya2Rlc2s4MDAwMDAwMDAwMDE7ZXhwPTMzMTAxNjc3NzA7YWxnbz1obWFjLXNoYTI1NjtzaWc9ZHFRY0lnRWM1cENxeTFRb2s0VG9PR2xBMFZoS1p2UW9VV0dVOXdFaGxuY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六度分隔理论的提出</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六度分隔理论不仅适用于人际关系网，还被广泛应用于互联网、市场营销等领域，帮助人们理解信息传播的速度和范围，以及如何更有效地构建和维护社交网络。</a:t>
            </a:r>
            <a:endParaRPr lang="en-US" sz="1440" dirty="0"/>
          </a:p>
        </p:txBody>
      </p:sp>
      <p:pic>
        <p:nvPicPr>
          <p:cNvPr id="6" name="Image 1" descr="https://sgw-dx.xf-yun.com/api/v1/sparkdesk/_1733367774774bc5e2c74d16f413cadbaaa9a97277e66.jpg?authorization=c2ltcGxlLWp3dCBhaz1zcGFya2Rlc2s4MDAwMDAwMDAwMDE7ZXhwPTMzMTAxNjc3NzQ7YWxnbz1obWFjLXNoYTI1NjtzaWc9cWJpWlJGMVhCVEIxRWZ5T3RHV2w5bFFUeVRpTkx6cExKOUs1SS9ITm44c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六度分隔理论的应用</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尽管六度分隔理论提供了对社交网络结构的深刻见解，但它也存在局限性，如忽略了个体间关系的强度差异，以及在特定文化或社群中可能不适用的情况。</a:t>
            </a:r>
            <a:endParaRPr lang="en-US" sz="1440" dirty="0"/>
          </a:p>
        </p:txBody>
      </p:sp>
      <p:pic>
        <p:nvPicPr>
          <p:cNvPr id="9" name="Image 2" descr="https://sgw-dx.xf-yun.com/api/v1/sparkdesk/_17333677800916b344f6bb7804e15a7e2d581e0ffea59.jpg?authorization=c2ltcGxlLWp3dCBhaz1zcGFya2Rlc2s4MDAwMDAwMDAwMDE7ZXhwPTMzMTAxNjc3ODA7YWxnbz1obWFjLXNoYTI1NjtzaWc9clZqOU9rS1ZzWDZnR2JCNk5qM0VlMmZyOWpxTW9YNys0YnhXM0ZETnM2U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六度分隔理论的局限性</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六度分隔理论由心理学家斯坦利·米尔格拉姆通过实验提出，揭示了在社会网络中，任意两个人之间最多通过六个中间人即可建立联系，这一发现挑战了传统社交网络的认知。</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网络链接的关键作用</a:t>
            </a:r>
            <a:endParaRPr lang="en-US" sz="1440" dirty="0"/>
          </a:p>
        </p:txBody>
      </p:sp>
      <p:sp>
        <p:nvSpPr>
          <p:cNvPr id="3"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超链接的基础作用</a:t>
            </a:r>
            <a:endParaRPr lang="en-US" sz="1440" dirty="0"/>
          </a:p>
        </p:txBody>
      </p:sp>
      <p:sp>
        <p:nvSpPr>
          <p:cNvPr id="4"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在互联网环境中，超链接是连接各个网页的桥梁，使得用户能够轻松从一个页面导航到另一个页面，极大地丰富了网络信息的可访问性和互联性。</a:t>
            </a:r>
            <a:endParaRPr lang="en-US" sz="1440" dirty="0"/>
          </a:p>
        </p:txBody>
      </p:sp>
      <p:sp>
        <p:nvSpPr>
          <p:cNvPr id="5"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信息孤岛的风险</a:t>
            </a:r>
            <a:endParaRPr lang="en-US" sz="1440" dirty="0"/>
          </a:p>
        </p:txBody>
      </p:sp>
      <p:sp>
        <p:nvSpPr>
          <p:cNvPr id="6"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如果没有超链接的存在，互联网将变成无法有效访问的信息孤岛，用户将难以发现和利用网络上的丰富资源，这限制了信息的自由流动和共享。</a:t>
            </a:r>
            <a:endParaRPr lang="en-US" sz="1440" dirty="0"/>
          </a:p>
        </p:txBody>
      </p:sp>
      <p:sp>
        <p:nvSpPr>
          <p:cNvPr id="7"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提升用户体验</a:t>
            </a:r>
            <a:endParaRPr lang="en-US" sz="1440" dirty="0"/>
          </a:p>
        </p:txBody>
      </p:sp>
      <p:sp>
        <p:nvSpPr>
          <p:cNvPr id="8"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通过有效的网络链接设计，可以显著提升用户的浏览体验，使用户能够快速找到所需信息，增强网站的互动性和用户粘性。</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六度分隔的历史起源</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卡林西的早期思想</a:t>
            </a:r>
            <a:endParaRPr lang="en-US" sz="1440" dirty="0"/>
          </a:p>
        </p:txBody>
      </p:sp>
      <p:pic>
        <p:nvPicPr>
          <p:cNvPr id="3" name="Image 0" descr="https://sgw-dx.xf-yun.com/api/v1/sparkdesk/_1733367772951386f09fc57dc45439142b3c244c1eac2.jpg?authorization=c2ltcGxlLWp3dCBhaz1zcGFya2Rlc2s4MDAwMDAwMDAwMDE7ZXhwPTMzMTAxNjc3NzI7YWxnbz1obWFjLXNoYTI1NjtzaWc9VkhGMTVBejkvd2lhVjN6NDlUTXFCQzhTSVZzci9RaW5nNkV6UVl3YUZiS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卡林西的《链》</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弗里杰什·卡林西在其短篇小说《链》中提出了一个实验性的观点，即从地球上随机挑选的两个人之间可以通过不超过五个熟人关系建立联系。这比后来米尔格拉姆正式提出的“六度分隔”早了几十年。</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文学作品对科学理论的贡献</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卡林西的作品展示了文学创作有时能够提前捕捉到后来被科学研究证实的社会现象或原理。这种预见性反映了艺术和科学之间的潜在联系。</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六度分隔思想的早期形式</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卡林西在《链》中提出的思想可以看作是六度分隔理论的早期形式，尽管他没有进行实证研究来支持这一观点，但他的故事激发了人们对社会网络结构的兴趣。</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文学作品对科学的贡献</a:t>
            </a:r>
            <a:endParaRPr lang="en-US" sz="1440" dirty="0"/>
          </a:p>
        </p:txBody>
      </p:sp>
      <p:pic>
        <p:nvPicPr>
          <p:cNvPr id="3" name="Image 0" descr="https://sgw-dx.xf-yun.com/api/v1/sparkdesk/_1733367780193090f464cb0ee47afb580e3b1fb7dba74.jpg?authorization=c2ltcGxlLWp3dCBhaz1zcGFya2Rlc2s4MDAwMDAwMDAwMDE7ZXhwPTMzMTAxNjc3ODA7YWxnbz1obWFjLXNoYTI1NjtzaWc9cDAyVGgxbXdodzlYdHRGUm5iZUc0R3YvSGRSdktTSlVSMTFiaktrdDY5V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文学预见科学现象</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文学作品通过其独特的叙事方式和深刻的社会洞察，为科学理论的发展提供了丰富的素材和灵感，促进了科学与人文学科的交叉融合。</a:t>
            </a:r>
            <a:endParaRPr lang="en-US" sz="1440" dirty="0"/>
          </a:p>
        </p:txBody>
      </p:sp>
      <p:pic>
        <p:nvPicPr>
          <p:cNvPr id="6" name="Image 1"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文学对科学理论的启发</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文学作品以其生动的叙述和广泛的影响力，成为科学知识传播的重要媒介，帮助公众更好地理解和接受复杂的科学概念和理论。</a:t>
            </a:r>
            <a:endParaRPr lang="en-US" sz="1440" dirty="0"/>
          </a:p>
        </p:txBody>
      </p:sp>
      <p:pic>
        <p:nvPicPr>
          <p:cNvPr id="9" name="Image 2" descr="https://sgw-dx.xf-yun.com/api/v1/sparkdesk/_1733367789843edf9c997112b42529f170f33ee111123.jpg?authorization=c2ltcGxlLWp3dCBhaz1zcGFya2Rlc2s4MDAwMDAwMDAwMDE7ZXhwPTMzMTAxNjc3OTA7YWxnbz1obWFjLXNoYTI1NjtzaWc9cTQrem8zcTNwdzZrSWNHQW1KemFpZ3d4cHVkMTcyTE5Cd1dNRGJmbU1rV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文学在科学传播中的作用</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文学作品往往能够提前捕捉到后来被科学研究证实的社会现象或原理，如卡林西的小说《链》中提出的六度分隔思想，展示了艺术与科学之间的潜在联系。</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米尔格拉姆的实验证实</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3455</Words>
  <Application>WPS 演示</Application>
  <PresentationFormat>On-screen Show (16:9)</PresentationFormat>
  <Paragraphs>276</Paragraphs>
  <Slides>24</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微软雅黑</vt:lpstr>
      <vt:lpstr>微软雅黑</vt:lpstr>
      <vt:lpstr>PingFang SC</vt:lpstr>
      <vt:lpstr>Segoe Print</vt:lpstr>
      <vt:lpstr>PingFang SC</vt:lpstr>
      <vt:lpstr>PingFang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Peter夏</cp:lastModifiedBy>
  <cp:revision>2</cp:revision>
  <dcterms:created xsi:type="dcterms:W3CDTF">2024-12-05T03:03:00Z</dcterms:created>
  <dcterms:modified xsi:type="dcterms:W3CDTF">2024-12-05T03:28:58Z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B1F2C1C66917417985DC4490231DD0EF_12</vt:lpwstr>
  </property>
  <property fmtid="{D5CDD505-2E9C-101B-9397-08002B2CF9AE}" pid="3" name="KSOProductBuildVer">
    <vt:lpwstr>2052-12.1.0.19302</vt:lpwstr>
  </property>
</Properties>
</file>