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4F7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12.jpeg"/><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13.jpe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xml"/><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24.jpe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xml"/><Relationship Id="rId4" Type="http://schemas.openxmlformats.org/officeDocument/2006/relationships/image" Target="../media/image28.jpeg"/><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Text 1"/>
          <p:cNvSpPr/>
          <p:nvPr/>
        </p:nvSpPr>
        <p:spPr>
          <a:xfrm>
            <a:off x="1424940" y="1035050"/>
            <a:ext cx="2061845" cy="89027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030" b="1" kern="0" spc="144"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小世界</a:t>
            </a:r>
            <a:endParaRPr lang="en-US" sz="1440" dirty="0"/>
          </a:p>
        </p:txBody>
      </p:sp>
      <p:grpSp>
        <p:nvGrpSpPr>
          <p:cNvPr id="6" name="组合 5"/>
          <p:cNvGrpSpPr/>
          <p:nvPr/>
        </p:nvGrpSpPr>
        <p:grpSpPr>
          <a:xfrm>
            <a:off x="720090" y="2105660"/>
            <a:ext cx="3469640" cy="669290"/>
            <a:chOff x="969" y="4515"/>
            <a:chExt cx="5464" cy="1054"/>
          </a:xfrm>
        </p:grpSpPr>
        <p:sp>
          <p:nvSpPr>
            <p:cNvPr id="2" name="Shape 0"/>
            <p:cNvSpPr/>
            <p:nvPr/>
          </p:nvSpPr>
          <p:spPr>
            <a:xfrm>
              <a:off x="1040" y="4515"/>
              <a:ext cx="5324" cy="1054"/>
            </a:xfrm>
            <a:custGeom>
              <a:avLst/>
              <a:gdLst/>
              <a:ahLst/>
              <a:cxnLst/>
              <a:rect l="l" t="t" r="r" b="b"/>
              <a:pathLst>
                <a:path w="3380797" h="669116">
                  <a:moveTo>
                    <a:pt x="334558" y="0"/>
                  </a:moveTo>
                  <a:moveTo>
                    <a:pt x="334558" y="0"/>
                  </a:moveTo>
                  <a:lnTo>
                    <a:pt x="3046239" y="0"/>
                  </a:lnTo>
                  <a:quadBezTo>
                    <a:pt x="3380797" y="0"/>
                    <a:pt x="3380797" y="334558"/>
                  </a:quadBezTo>
                  <a:lnTo>
                    <a:pt x="3380797" y="334558"/>
                  </a:lnTo>
                  <a:quadBezTo>
                    <a:pt x="3380797" y="669116"/>
                    <a:pt x="3046239" y="669116"/>
                  </a:quadBezTo>
                  <a:lnTo>
                    <a:pt x="334558" y="669116"/>
                  </a:lnTo>
                  <a:quadBezTo>
                    <a:pt x="0" y="669116"/>
                    <a:pt x="0" y="334558"/>
                  </a:quadBezTo>
                  <a:lnTo>
                    <a:pt x="0" y="334558"/>
                  </a:lnTo>
                  <a:quadBezTo>
                    <a:pt x="0" y="0"/>
                    <a:pt x="334558" y="0"/>
                  </a:quadBezTo>
                  <a:close/>
                </a:path>
              </a:pathLst>
            </a:custGeom>
            <a:solidFill>
              <a:srgbClr val="1659C2"/>
            </a:solidFill>
          </p:spPr>
        </p:sp>
        <p:sp>
          <p:nvSpPr>
            <p:cNvPr id="4" name="Text 2"/>
            <p:cNvSpPr/>
            <p:nvPr/>
          </p:nvSpPr>
          <p:spPr>
            <a:xfrm>
              <a:off x="969" y="4636"/>
              <a:ext cx="5465" cy="811"/>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870" b="1" kern="0" spc="144"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sym typeface="+mn-ea"/>
                </a:rPr>
                <a:t>弱关系与小世界网络的奥秘</a:t>
              </a:r>
              <a:endParaRPr lang="en-US" sz="1440"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埃尔德什数概念</a:t>
            </a:r>
            <a:endParaRPr lang="en-US" sz="1440" dirty="0"/>
          </a:p>
        </p:txBody>
      </p:sp>
      <p:pic>
        <p:nvPicPr>
          <p:cNvPr id="3" name="Image 0" descr="https://sgw-dx.xf-yun.com/api/v1/sparkdesk/_1733368096662426914d4739d42a091152649dd5460d8.jpg?authorization=c2ltcGxlLWp3dCBhaz1zcGFya2Rlc2s4MDAwMDAwMDAwMDE7ZXhwPTMzMTAxNjgwOTY7YWxnbz1obWFjLXNoYTI1NjtzaWc9UDUrSERUQ1ppZ3drdlc1Y0IvOE16UEpnQTlxallabGltOHZCV1pSamlpQT0=&amp;x_location=7YfmxI7B7uKO7jlRxIftd60XgLD="/>
          <p:cNvPicPr>
            <a:picLocks noChangeAspect="1"/>
          </p:cNvPicPr>
          <p:nvPr/>
        </p:nvPicPr>
        <p:blipFill>
          <a:blip r:embed="rId2"/>
          <a:stretch>
            <a:fillRect/>
          </a:stretch>
        </p:blipFill>
        <p:spPr>
          <a:xfrm>
            <a:off x="888372" y="1088132"/>
            <a:ext cx="2283193" cy="1282693"/>
          </a:xfrm>
          <a:prstGeom prst="rect">
            <a:avLst/>
          </a:prstGeom>
        </p:spPr>
      </p:pic>
      <p:sp>
        <p:nvSpPr>
          <p:cNvPr id="4" name="Text 1"/>
          <p:cNvSpPr/>
          <p:nvPr/>
        </p:nvSpPr>
        <p:spPr>
          <a:xfrm>
            <a:off x="786384"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埃尔德什数的定义</a:t>
            </a:r>
            <a:endParaRPr lang="en-US" sz="1440" dirty="0"/>
          </a:p>
        </p:txBody>
      </p:sp>
      <p:sp>
        <p:nvSpPr>
          <p:cNvPr id="5" name="Text 2"/>
          <p:cNvSpPr/>
          <p:nvPr/>
        </p:nvSpPr>
        <p:spPr>
          <a:xfrm>
            <a:off x="822960"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埃尔德什数是一个衡量科学家与保罗·埃尔德什合作距离的指标，直接合作者的数值为1，间接合作者则根据合作链长度递增，反映了学术合作的深度和广度。</a:t>
            </a:r>
            <a:endParaRPr lang="en-US" sz="1440" dirty="0"/>
          </a:p>
        </p:txBody>
      </p:sp>
      <p:pic>
        <p:nvPicPr>
          <p:cNvPr id="6" name="Image 1" descr="https://sgw-dx.xf-yun.com/api/v1/sparkdesk/1600593683_fm9ont1721702941887-01709398541764393.png?authorization=c2ltcGxlLWp3dCBhaz1zcGFya2Rlc2s4MDAwMDAwMDAwMDE7ZXhwPTMyOTg1MDI5NDI7YWxnbz1obWFjLXNoYTI1NjtzaWc9YlBnV1pOdjhqZnhwRldiUmUyTmJFUENOV1pMaGFpdEVmbHdBbWd3OXRCdz0=&amp;x_location=7YfmxI7B7uKO7jlRxIftd6eZdo=="/>
          <p:cNvPicPr>
            <a:picLocks noChangeAspect="1"/>
          </p:cNvPicPr>
          <p:nvPr/>
        </p:nvPicPr>
        <p:blipFill>
          <a:blip r:embed="rId3"/>
          <a:stretch>
            <a:fillRect/>
          </a:stretch>
        </p:blipFill>
        <p:spPr>
          <a:xfrm>
            <a:off x="3466980" y="1088132"/>
            <a:ext cx="2283193" cy="1282693"/>
          </a:xfrm>
          <a:prstGeom prst="rect">
            <a:avLst/>
          </a:prstGeom>
        </p:spPr>
      </p:pic>
      <p:sp>
        <p:nvSpPr>
          <p:cNvPr id="7" name="Text 3"/>
          <p:cNvSpPr/>
          <p:nvPr/>
        </p:nvSpPr>
        <p:spPr>
          <a:xfrm>
            <a:off x="3328416" y="2446016"/>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埃尔德什数的意义</a:t>
            </a:r>
            <a:endParaRPr lang="en-US" sz="1440" dirty="0"/>
          </a:p>
        </p:txBody>
      </p:sp>
      <p:sp>
        <p:nvSpPr>
          <p:cNvPr id="8" name="Text 4"/>
          <p:cNvSpPr/>
          <p:nvPr/>
        </p:nvSpPr>
        <p:spPr>
          <a:xfrm>
            <a:off x="3401568" y="2773736"/>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埃尔德什数不仅揭示了科学家之间的合作关系，还成为了评估学术影响力的独特方式，通过这一指标可以观察到科学界的合作网络结构和动态变化。</a:t>
            </a:r>
            <a:endParaRPr lang="en-US" sz="1440" dirty="0"/>
          </a:p>
        </p:txBody>
      </p:sp>
      <p:pic>
        <p:nvPicPr>
          <p:cNvPr id="9" name="Image 2" descr="https://sgw-dx.xf-yun.com/api/v1/sparkdesk/_1733368102089b77c22555748413f8709552a1507672a.jpg?authorization=c2ltcGxlLWp3dCBhaz1zcGFya2Rlc2s4MDAwMDAwMDAwMDE7ZXhwPTMzMTAxNjgxMDI7YWxnbz1obWFjLXNoYTI1NjtzaWc9YXFGV05Rc08zTUNyTkNUS0ZZV2d6NVp1RkxXUzVWMzV0K3dyby9TUU5WMD0=&amp;x_location=7YfmxI7B7uKO7jlRxIftd60XgLD="/>
          <p:cNvPicPr>
            <a:picLocks noChangeAspect="1"/>
          </p:cNvPicPr>
          <p:nvPr/>
        </p:nvPicPr>
        <p:blipFill>
          <a:blip r:embed="rId4"/>
          <a:stretch>
            <a:fillRect/>
          </a:stretch>
        </p:blipFill>
        <p:spPr>
          <a:xfrm>
            <a:off x="6009012" y="1088132"/>
            <a:ext cx="2283193" cy="1282693"/>
          </a:xfrm>
          <a:prstGeom prst="rect">
            <a:avLst/>
          </a:prstGeom>
        </p:spPr>
      </p:pic>
      <p:sp>
        <p:nvSpPr>
          <p:cNvPr id="10" name="Text 5"/>
          <p:cNvSpPr/>
          <p:nvPr/>
        </p:nvSpPr>
        <p:spPr>
          <a:xfrm>
            <a:off x="5870448" y="2447488"/>
            <a:ext cx="2487168"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埃尔德什数的应用</a:t>
            </a:r>
            <a:endParaRPr lang="en-US" sz="1440" dirty="0"/>
          </a:p>
        </p:txBody>
      </p:sp>
      <p:sp>
        <p:nvSpPr>
          <p:cNvPr id="11" name="Text 6"/>
          <p:cNvSpPr/>
          <p:nvPr/>
        </p:nvSpPr>
        <p:spPr>
          <a:xfrm>
            <a:off x="5943600" y="2775208"/>
            <a:ext cx="2414016"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利用埃尔德什数，研究人员能够分析科学家合作网络的结构特征，识别出关键节点和枢纽人物，这对于理解知识传播和创新模式具有重要意义。</a:t>
            </a:r>
            <a:endParaRPr lang="en-US" sz="144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聚团系数计算</a:t>
            </a:r>
            <a:endParaRPr lang="en-US" sz="1440" dirty="0"/>
          </a:p>
        </p:txBody>
      </p:sp>
      <p:pic>
        <p:nvPicPr>
          <p:cNvPr id="3" name="Image 0" descr="https://sgw-dx.xf-yun.com/api/v1/sparkdesk/_17333680978921b7086db8509404890b8ac5bc37ef861.jpg?authorization=c2ltcGxlLWp3dCBhaz1zcGFya2Rlc2s4MDAwMDAwMDAwMDE7ZXhwPTMzMTAxNjgwOTc7YWxnbz1obWFjLXNoYTI1NjtzaWc9UkJxaUlqZEFhNjU5V3FPMmlyRGFlMndHaFBEY3hCZ0ZoRnFuL1Zvc3hKRT0=&amp;x_location=7YfmxI7B7uKO7jlRxIftd60XgLD="/>
          <p:cNvPicPr>
            <a:picLocks noChangeAspect="1"/>
          </p:cNvPicPr>
          <p:nvPr/>
        </p:nvPicPr>
        <p:blipFill>
          <a:blip r:embed="rId2"/>
          <a:stretch>
            <a:fillRect/>
          </a:stretch>
        </p:blipFill>
        <p:spPr>
          <a:xfrm>
            <a:off x="445242" y="1227435"/>
            <a:ext cx="2831634" cy="2831634"/>
          </a:xfrm>
          <a:prstGeom prst="rect">
            <a:avLst/>
          </a:prstGeom>
        </p:spPr>
      </p:pic>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合作网络分析方法</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通过分析数学家的合作论文数据，研究人员能够揭示科学家之间的合作关系，这种方法不仅科学而且高效，为理解学术合作网络提供了实证基础。</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聚团系数的计算过程</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计算聚团系数涉及对每个节点的邻居间实际连接数与可能的最大连接数进行比较，这一过程揭示了网络中个体间的紧密程度和群体形成的倾向。</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高聚团系数的意义</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研究发现数学家合作网络的聚团系数远高于随机网络，这表明科学家们倾向于形成紧密的小团体，这种高度的聚团性对于知识传播和创新具有重要意义。</a:t>
            </a:r>
            <a:endParaRPr lang="en-US" sz="144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聚团现象的普遍性和模型发展</a:t>
            </a:r>
            <a:endParaRPr lang="en-US" sz="144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聚团现象的广泛存在</a:t>
            </a:r>
            <a:endParaRPr lang="en-US" sz="1440" dirty="0"/>
          </a:p>
        </p:txBody>
      </p:sp>
      <p:sp>
        <p:nvSpPr>
          <p:cNvPr id="3" name="Shape 1"/>
          <p:cNvSpPr/>
          <p:nvPr/>
        </p:nvSpPr>
        <p:spPr>
          <a:xfrm>
            <a:off x="603401" y="1099566"/>
            <a:ext cx="7497539" cy="1021473"/>
          </a:xfrm>
          <a:custGeom>
            <a:avLst/>
            <a:gdLst/>
            <a:ahLst/>
            <a:cxnLst/>
            <a:rect l="l" t="t" r="r" b="b"/>
            <a:pathLst>
              <a:path w="7497539" h="1021473">
                <a:moveTo>
                  <a:pt x="127684" y="0"/>
                </a:moveTo>
                <a:moveTo>
                  <a:pt x="127684" y="0"/>
                </a:moveTo>
                <a:lnTo>
                  <a:pt x="7369855" y="0"/>
                </a:lnTo>
                <a:quadBezTo>
                  <a:pt x="7497539" y="0"/>
                  <a:pt x="7497539" y="127684"/>
                </a:quadBezTo>
                <a:lnTo>
                  <a:pt x="7497539" y="893789"/>
                </a:lnTo>
                <a:quadBezTo>
                  <a:pt x="7497539" y="1021473"/>
                  <a:pt x="7369855" y="1021473"/>
                </a:quadBezTo>
                <a:lnTo>
                  <a:pt x="127684" y="1021473"/>
                </a:lnTo>
                <a:quadBezTo>
                  <a:pt x="0" y="1021473"/>
                  <a:pt x="0" y="893789"/>
                </a:quadBezTo>
                <a:lnTo>
                  <a:pt x="0" y="127684"/>
                </a:lnTo>
                <a:quadBezTo>
                  <a:pt x="0" y="0"/>
                  <a:pt x="127684" y="0"/>
                </a:quadBezTo>
                <a:close/>
              </a:path>
            </a:pathLst>
          </a:custGeom>
          <a:solidFill>
            <a:srgbClr val="E1E1E1">
              <a:alpha val="20000"/>
            </a:srgbClr>
          </a:solidFill>
        </p:spPr>
      </p:sp>
      <p:sp>
        <p:nvSpPr>
          <p:cNvPr id="4" name="Shape 2"/>
          <p:cNvSpPr/>
          <p:nvPr/>
        </p:nvSpPr>
        <p:spPr>
          <a:xfrm>
            <a:off x="603401" y="3263375"/>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E1E1E1">
              <a:alpha val="20000"/>
            </a:srgbClr>
          </a:solidFill>
        </p:spPr>
      </p:sp>
      <p:sp>
        <p:nvSpPr>
          <p:cNvPr id="5" name="Shape 3"/>
          <p:cNvSpPr/>
          <p:nvPr/>
        </p:nvSpPr>
        <p:spPr>
          <a:xfrm rot="-8100000">
            <a:off x="8148204" y="3558047"/>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6" name="Shape 4"/>
          <p:cNvSpPr/>
          <p:nvPr/>
        </p:nvSpPr>
        <p:spPr>
          <a:xfrm>
            <a:off x="603401" y="2248391"/>
            <a:ext cx="7497539" cy="914400"/>
          </a:xfrm>
          <a:custGeom>
            <a:avLst/>
            <a:gdLst/>
            <a:ahLst/>
            <a:cxnLst/>
            <a:rect l="l" t="t" r="r" b="b"/>
            <a:pathLst>
              <a:path w="7497539" h="914400">
                <a:moveTo>
                  <a:pt x="114300" y="0"/>
                </a:moveTo>
                <a:moveTo>
                  <a:pt x="114300" y="0"/>
                </a:moveTo>
                <a:lnTo>
                  <a:pt x="7383239" y="0"/>
                </a:lnTo>
                <a:quadBezTo>
                  <a:pt x="7497539" y="0"/>
                  <a:pt x="7497539" y="114300"/>
                </a:quadBezTo>
                <a:lnTo>
                  <a:pt x="7497539" y="800100"/>
                </a:lnTo>
                <a:quadBezTo>
                  <a:pt x="7497539" y="914400"/>
                  <a:pt x="7383239" y="914400"/>
                </a:quadBezTo>
                <a:lnTo>
                  <a:pt x="114300" y="914400"/>
                </a:lnTo>
                <a:quadBezTo>
                  <a:pt x="0" y="914400"/>
                  <a:pt x="0" y="800100"/>
                </a:quadBezTo>
                <a:lnTo>
                  <a:pt x="0" y="114300"/>
                </a:lnTo>
                <a:quadBezTo>
                  <a:pt x="0" y="0"/>
                  <a:pt x="114300" y="0"/>
                </a:quadBezTo>
                <a:close/>
              </a:path>
            </a:pathLst>
          </a:custGeom>
          <a:solidFill>
            <a:srgbClr val="E1E1E1">
              <a:alpha val="20000"/>
            </a:srgbClr>
          </a:solidFill>
        </p:spPr>
      </p:sp>
      <p:sp>
        <p:nvSpPr>
          <p:cNvPr id="7" name="Shape 5"/>
          <p:cNvSpPr/>
          <p:nvPr/>
        </p:nvSpPr>
        <p:spPr>
          <a:xfrm rot="-8100000">
            <a:off x="8148223" y="2543063"/>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8" name="Shape 6"/>
          <p:cNvSpPr/>
          <p:nvPr/>
        </p:nvSpPr>
        <p:spPr>
          <a:xfrm rot="-8100000">
            <a:off x="8148185" y="1394239"/>
            <a:ext cx="325055" cy="325055"/>
          </a:xfrm>
          <a:custGeom>
            <a:avLst/>
            <a:gdLst/>
            <a:ahLst/>
            <a:cxnLst/>
            <a:rect l="l" t="t" r="r" b="b"/>
            <a:pathLst>
              <a:path w="325055" h="325055">
                <a:moveTo>
                  <a:pt x="0" y="0"/>
                </a:moveTo>
                <a:moveTo>
                  <a:pt x="0" y="0"/>
                </a:moveTo>
                <a:lnTo>
                  <a:pt x="0" y="325055"/>
                </a:lnTo>
                <a:lnTo>
                  <a:pt x="325055" y="325055"/>
                </a:lnTo>
                <a:close/>
              </a:path>
            </a:pathLst>
          </a:custGeom>
          <a:solidFill>
            <a:srgbClr val="E1E1E1">
              <a:alpha val="20000"/>
            </a:srgbClr>
          </a:solidFill>
        </p:spPr>
      </p:sp>
      <p:sp>
        <p:nvSpPr>
          <p:cNvPr id="9" name="Text 7"/>
          <p:cNvSpPr/>
          <p:nvPr/>
        </p:nvSpPr>
        <p:spPr>
          <a:xfrm>
            <a:off x="834307" y="1323749"/>
            <a:ext cx="2845133" cy="573106"/>
          </a:xfrm>
          <a:prstGeom prst="rect">
            <a:avLst/>
          </a:prstGeom>
          <a:noFill/>
        </p:spPr>
        <p:txBody>
          <a:bodyPr wrap="square" lIns="95250" tIns="95250" rIns="95250" bIns="95250" rtlCol="0" anchor="ctr">
            <a:spAutoFit/>
          </a:bodyPr>
          <a:lstStyle/>
          <a:p>
            <a:pPr marL="0" indent="0">
              <a:lnSpc>
                <a:spcPct val="100000"/>
              </a:lnSpc>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神经元网络中的聚团现象</a:t>
            </a:r>
            <a:endParaRPr lang="en-US" sz="1440" dirty="0"/>
          </a:p>
        </p:txBody>
      </p:sp>
      <p:sp>
        <p:nvSpPr>
          <p:cNvPr id="10" name="Text 8"/>
          <p:cNvSpPr/>
          <p:nvPr/>
        </p:nvSpPr>
        <p:spPr>
          <a:xfrm>
            <a:off x="3586576" y="1099566"/>
            <a:ext cx="4333133" cy="914400"/>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01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在神经元网络中，聚团现象表现为特定脑区内部神经元之间的紧密连接。这种高度的局部连接性对于信息处理和认知功能至关重要，反映了大脑内部复杂的信息传递机制。</a:t>
            </a:r>
            <a:endParaRPr lang="en-US" sz="1440" dirty="0"/>
          </a:p>
        </p:txBody>
      </p:sp>
      <p:sp>
        <p:nvSpPr>
          <p:cNvPr id="11" name="Text 9"/>
          <p:cNvSpPr/>
          <p:nvPr/>
        </p:nvSpPr>
        <p:spPr>
          <a:xfrm>
            <a:off x="834307" y="2409000"/>
            <a:ext cx="2531059" cy="593182"/>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电网中的聚团特性</a:t>
            </a:r>
            <a:endParaRPr lang="en-US" sz="1440" dirty="0"/>
          </a:p>
        </p:txBody>
      </p:sp>
      <p:sp>
        <p:nvSpPr>
          <p:cNvPr id="12" name="Text 10"/>
          <p:cNvSpPr/>
          <p:nvPr/>
        </p:nvSpPr>
        <p:spPr>
          <a:xfrm>
            <a:off x="3586576" y="2248391"/>
            <a:ext cx="4333133" cy="914400"/>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01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电网作为现代社会的基础设施之一，其稳定性依赖于节点间的有效连接。聚团现象在电网中体现为局部区域内电力设施的高度互联，这有助于提高能源分配的效率和可靠性。</a:t>
            </a:r>
            <a:endParaRPr lang="en-US" sz="1440" dirty="0"/>
          </a:p>
        </p:txBody>
      </p:sp>
      <p:sp>
        <p:nvSpPr>
          <p:cNvPr id="13" name="Text 11"/>
          <p:cNvSpPr/>
          <p:nvPr/>
        </p:nvSpPr>
        <p:spPr>
          <a:xfrm>
            <a:off x="834307" y="3434022"/>
            <a:ext cx="2530145" cy="573106"/>
          </a:xfrm>
          <a:prstGeom prst="rect">
            <a:avLst/>
          </a:prstGeom>
          <a:noFill/>
        </p:spPr>
        <p:txBody>
          <a:bodyPr wrap="square" lIns="95250" tIns="95250" rIns="95250" bIns="95250" rtlCol="0" anchor="ctr">
            <a:spAutoFit/>
          </a:bodyPr>
          <a:lstStyle/>
          <a:p>
            <a:pPr marL="0" indent="0">
              <a:lnSpc>
                <a:spcPct val="100000"/>
              </a:lnSpc>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演员合作网络的聚团分析</a:t>
            </a:r>
            <a:endParaRPr lang="en-US" sz="1440" dirty="0"/>
          </a:p>
        </p:txBody>
      </p:sp>
      <p:sp>
        <p:nvSpPr>
          <p:cNvPr id="14" name="Text 12"/>
          <p:cNvSpPr/>
          <p:nvPr/>
        </p:nvSpPr>
        <p:spPr>
          <a:xfrm>
            <a:off x="3586576" y="3263375"/>
            <a:ext cx="4333133" cy="914400"/>
          </a:xfrm>
          <a:prstGeom prst="rect">
            <a:avLst/>
          </a:prstGeom>
          <a:noFill/>
        </p:spPr>
        <p:txBody>
          <a:bodyPr wrap="square" lIns="95250" tIns="95250" rIns="95250" bIns="95250" rtlCol="0" anchor="ctr">
            <a:spAutoFit/>
          </a:bodyPr>
          <a:lstStyle/>
          <a:p>
            <a:pPr marL="0" indent="0">
              <a:lnSpc>
                <a:spcPct val="100000"/>
              </a:lnSpc>
              <a:spcBef>
                <a:spcPts val="375"/>
              </a:spcBef>
              <a:buNone/>
            </a:pPr>
            <a:r>
              <a:rPr lang="en-US" sz="101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在电影产业中，演员之间的合作关系形成了一个复杂的网络。通过分析这个网络的聚团系数，可以揭示出明星效应以及不同演员群体之间的合作倾向，对理解行业动态具有重要意义。</a:t>
            </a:r>
            <a:endParaRPr lang="en-US" sz="144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瓦茨-斯托加茨模型</a:t>
            </a:r>
            <a:endParaRPr lang="en-US" sz="1440" dirty="0"/>
          </a:p>
        </p:txBody>
      </p:sp>
      <p:sp>
        <p:nvSpPr>
          <p:cNvPr id="3" name="Shape 1"/>
          <p:cNvSpPr/>
          <p:nvPr/>
        </p:nvSpPr>
        <p:spPr>
          <a:xfrm>
            <a:off x="447956" y="1929366"/>
            <a:ext cx="8248087" cy="2346713"/>
          </a:xfrm>
          <a:custGeom>
            <a:avLst/>
            <a:gdLst/>
            <a:ahLst/>
            <a:cxnLst/>
            <a:rect l="l" t="t" r="r" b="b"/>
            <a:pathLst>
              <a:path w="8248087" h="2346713">
                <a:moveTo>
                  <a:pt x="293339" y="0"/>
                </a:moveTo>
                <a:moveTo>
                  <a:pt x="293339" y="0"/>
                </a:moveTo>
                <a:lnTo>
                  <a:pt x="7954748" y="0"/>
                </a:lnTo>
                <a:quadBezTo>
                  <a:pt x="8248087" y="0"/>
                  <a:pt x="8248087" y="293339"/>
                </a:quadBezTo>
                <a:lnTo>
                  <a:pt x="8248087" y="2053374"/>
                </a:lnTo>
                <a:quadBezTo>
                  <a:pt x="8248087" y="2346713"/>
                  <a:pt x="7954748" y="2346713"/>
                </a:quadBezTo>
                <a:lnTo>
                  <a:pt x="293339" y="2346713"/>
                </a:lnTo>
                <a:quadBezTo>
                  <a:pt x="0" y="2346713"/>
                  <a:pt x="0" y="2053374"/>
                </a:quadBezTo>
                <a:lnTo>
                  <a:pt x="0" y="293339"/>
                </a:lnTo>
                <a:quadBezTo>
                  <a:pt x="0" y="0"/>
                  <a:pt x="293339" y="0"/>
                </a:quadBezTo>
                <a:close/>
              </a:path>
            </a:pathLst>
          </a:custGeom>
          <a:solidFill>
            <a:srgbClr val="0084FF">
              <a:alpha val="10000"/>
            </a:srgbClr>
          </a:solidFill>
          <a:ln w="19050">
            <a:solidFill>
              <a:srgbClr val="032F73"/>
            </a:solidFill>
            <a:prstDash val="solid"/>
          </a:ln>
        </p:spPr>
      </p:sp>
      <p:pic>
        <p:nvPicPr>
          <p:cNvPr id="4" name="Image 0" descr="preencoded.png"/>
          <p:cNvPicPr>
            <a:picLocks noChangeAspect="1"/>
          </p:cNvPicPr>
          <p:nvPr/>
        </p:nvPicPr>
        <p:blipFill>
          <a:blip r:embed="rId2"/>
          <a:stretch>
            <a:fillRect/>
          </a:stretch>
        </p:blipFill>
        <p:spPr>
          <a:xfrm>
            <a:off x="2041139" y="867420"/>
            <a:ext cx="914400" cy="914400"/>
          </a:xfrm>
          <a:prstGeom prst="rect">
            <a:avLst/>
          </a:prstGeom>
        </p:spPr>
      </p:pic>
      <p:pic>
        <p:nvPicPr>
          <p:cNvPr id="5" name="Image 1" descr="preencoded.png"/>
          <p:cNvPicPr>
            <a:picLocks noChangeAspect="1"/>
          </p:cNvPicPr>
          <p:nvPr/>
        </p:nvPicPr>
        <p:blipFill>
          <a:blip r:embed="rId3"/>
          <a:stretch>
            <a:fillRect/>
          </a:stretch>
        </p:blipFill>
        <p:spPr>
          <a:xfrm flipH="1">
            <a:off x="1126739" y="867420"/>
            <a:ext cx="914400" cy="914400"/>
          </a:xfrm>
          <a:prstGeom prst="rect">
            <a:avLst/>
          </a:prstGeom>
        </p:spPr>
      </p:pic>
      <p:sp>
        <p:nvSpPr>
          <p:cNvPr id="6" name="Text 2"/>
          <p:cNvSpPr/>
          <p:nvPr/>
        </p:nvSpPr>
        <p:spPr>
          <a:xfrm>
            <a:off x="1636445" y="995436"/>
            <a:ext cx="784215" cy="58521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317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7" name="Shape 3"/>
          <p:cNvSpPr/>
          <p:nvPr/>
        </p:nvSpPr>
        <p:spPr>
          <a:xfrm>
            <a:off x="1745836"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p:spPr>
      </p:sp>
      <p:sp>
        <p:nvSpPr>
          <p:cNvPr id="8" name="Shape 4"/>
          <p:cNvSpPr/>
          <p:nvPr/>
        </p:nvSpPr>
        <p:spPr>
          <a:xfrm>
            <a:off x="1949699"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p:spPr>
      </p:sp>
      <p:sp>
        <p:nvSpPr>
          <p:cNvPr id="9" name="Shape 5"/>
          <p:cNvSpPr/>
          <p:nvPr/>
        </p:nvSpPr>
        <p:spPr>
          <a:xfrm>
            <a:off x="2153562"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p:spPr>
      </p:sp>
      <p:sp>
        <p:nvSpPr>
          <p:cNvPr id="10" name="Text 6"/>
          <p:cNvSpPr/>
          <p:nvPr/>
        </p:nvSpPr>
        <p:spPr>
          <a:xfrm>
            <a:off x="825904" y="2045733"/>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瓦茨-斯托加茨模型的创新点</a:t>
            </a:r>
            <a:endParaRPr lang="en-US" sz="1440" dirty="0"/>
          </a:p>
        </p:txBody>
      </p:sp>
      <p:sp>
        <p:nvSpPr>
          <p:cNvPr id="11" name="Text 7"/>
          <p:cNvSpPr/>
          <p:nvPr/>
        </p:nvSpPr>
        <p:spPr>
          <a:xfrm>
            <a:off x="825904" y="2448069"/>
            <a:ext cx="243047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瓦茨和斯托加茨提出的新网络模型，结合了高聚团性和小世界特性，解决了传统随机网络无法解释的真实世界网络中既有高聚团又有短路径长度的问题。</a:t>
            </a:r>
            <a:endParaRPr lang="en-US" sz="1440" dirty="0"/>
          </a:p>
        </p:txBody>
      </p:sp>
      <p:pic>
        <p:nvPicPr>
          <p:cNvPr id="12" name="Image 2" descr="preencoded.png"/>
          <p:cNvPicPr>
            <a:picLocks noChangeAspect="1"/>
          </p:cNvPicPr>
          <p:nvPr/>
        </p:nvPicPr>
        <p:blipFill>
          <a:blip r:embed="rId4"/>
          <a:stretch>
            <a:fillRect/>
          </a:stretch>
        </p:blipFill>
        <p:spPr>
          <a:xfrm>
            <a:off x="4572000" y="867420"/>
            <a:ext cx="914400" cy="914400"/>
          </a:xfrm>
          <a:prstGeom prst="rect">
            <a:avLst/>
          </a:prstGeom>
        </p:spPr>
      </p:pic>
      <p:pic>
        <p:nvPicPr>
          <p:cNvPr id="13" name="Image 3" descr="preencoded.png"/>
          <p:cNvPicPr>
            <a:picLocks noChangeAspect="1"/>
          </p:cNvPicPr>
          <p:nvPr/>
        </p:nvPicPr>
        <p:blipFill>
          <a:blip r:embed="rId5"/>
          <a:stretch>
            <a:fillRect/>
          </a:stretch>
        </p:blipFill>
        <p:spPr>
          <a:xfrm flipH="1">
            <a:off x="3657600" y="867420"/>
            <a:ext cx="914400" cy="914400"/>
          </a:xfrm>
          <a:prstGeom prst="rect">
            <a:avLst/>
          </a:prstGeom>
        </p:spPr>
      </p:pic>
      <p:sp>
        <p:nvSpPr>
          <p:cNvPr id="14" name="Text 8"/>
          <p:cNvSpPr/>
          <p:nvPr/>
        </p:nvSpPr>
        <p:spPr>
          <a:xfrm>
            <a:off x="4152608" y="995436"/>
            <a:ext cx="849850" cy="58521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317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5" name="Text 9"/>
          <p:cNvSpPr/>
          <p:nvPr/>
        </p:nvSpPr>
        <p:spPr>
          <a:xfrm>
            <a:off x="3356765" y="2045733"/>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瓦茨-斯托加茨模型的贡献</a:t>
            </a:r>
            <a:endParaRPr lang="en-US" sz="1440" dirty="0"/>
          </a:p>
        </p:txBody>
      </p:sp>
      <p:sp>
        <p:nvSpPr>
          <p:cNvPr id="16" name="Text 10"/>
          <p:cNvSpPr/>
          <p:nvPr/>
        </p:nvSpPr>
        <p:spPr>
          <a:xfrm>
            <a:off x="3356765" y="2448069"/>
            <a:ext cx="243047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这个模型成为理解和模拟复杂网络的重要工具，它揭示了复杂系统中简单规则可以导致高度有序的行为模式，为跨学科的研究合作提供了新的视角。</a:t>
            </a:r>
            <a:endParaRPr lang="en-US" sz="1440" dirty="0"/>
          </a:p>
        </p:txBody>
      </p:sp>
      <p:pic>
        <p:nvPicPr>
          <p:cNvPr id="17" name="Image 4" descr="preencoded.png"/>
          <p:cNvPicPr>
            <a:picLocks noChangeAspect="1"/>
          </p:cNvPicPr>
          <p:nvPr/>
        </p:nvPicPr>
        <p:blipFill>
          <a:blip r:embed="rId6"/>
          <a:stretch>
            <a:fillRect/>
          </a:stretch>
        </p:blipFill>
        <p:spPr>
          <a:xfrm>
            <a:off x="7102861" y="867420"/>
            <a:ext cx="914400" cy="914400"/>
          </a:xfrm>
          <a:prstGeom prst="rect">
            <a:avLst/>
          </a:prstGeom>
        </p:spPr>
      </p:pic>
      <p:pic>
        <p:nvPicPr>
          <p:cNvPr id="18" name="Image 5" descr="preencoded.png"/>
          <p:cNvPicPr>
            <a:picLocks noChangeAspect="1"/>
          </p:cNvPicPr>
          <p:nvPr/>
        </p:nvPicPr>
        <p:blipFill>
          <a:blip r:embed="rId7"/>
          <a:stretch>
            <a:fillRect/>
          </a:stretch>
        </p:blipFill>
        <p:spPr>
          <a:xfrm flipH="1">
            <a:off x="6188461" y="867420"/>
            <a:ext cx="914400" cy="914400"/>
          </a:xfrm>
          <a:prstGeom prst="rect">
            <a:avLst/>
          </a:prstGeom>
        </p:spPr>
      </p:pic>
      <p:sp>
        <p:nvSpPr>
          <p:cNvPr id="19" name="Text 11"/>
          <p:cNvSpPr/>
          <p:nvPr/>
        </p:nvSpPr>
        <p:spPr>
          <a:xfrm>
            <a:off x="6676289" y="995436"/>
            <a:ext cx="817032" cy="58521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317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0" name="Text 12"/>
          <p:cNvSpPr/>
          <p:nvPr/>
        </p:nvSpPr>
        <p:spPr>
          <a:xfrm>
            <a:off x="5887626" y="2045733"/>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瓦茨-斯托加茨模型的影响</a:t>
            </a:r>
            <a:endParaRPr lang="en-US" sz="1440" dirty="0"/>
          </a:p>
        </p:txBody>
      </p:sp>
      <p:sp>
        <p:nvSpPr>
          <p:cNvPr id="21" name="Text 13"/>
          <p:cNvSpPr/>
          <p:nvPr/>
        </p:nvSpPr>
        <p:spPr>
          <a:xfrm>
            <a:off x="5887626" y="2448069"/>
            <a:ext cx="243047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瓦茨-斯托加茨模型的提出，促使科学家重新思考复杂系统的建模方式，挑战了早期认为真实网络本质上是随机的观点，推动了对复杂网络本质的理解。</a:t>
            </a:r>
            <a:endParaRPr lang="en-US" sz="1440" dirty="0"/>
          </a:p>
        </p:txBody>
      </p:sp>
      <p:sp>
        <p:nvSpPr>
          <p:cNvPr id="22" name="Shape 14"/>
          <p:cNvSpPr/>
          <p:nvPr/>
        </p:nvSpPr>
        <p:spPr>
          <a:xfrm>
            <a:off x="4276697"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p:spPr>
      </p:sp>
      <p:sp>
        <p:nvSpPr>
          <p:cNvPr id="23" name="Shape 15"/>
          <p:cNvSpPr/>
          <p:nvPr/>
        </p:nvSpPr>
        <p:spPr>
          <a:xfrm>
            <a:off x="4480560"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p:spPr>
      </p:sp>
      <p:sp>
        <p:nvSpPr>
          <p:cNvPr id="24" name="Shape 16"/>
          <p:cNvSpPr/>
          <p:nvPr/>
        </p:nvSpPr>
        <p:spPr>
          <a:xfrm>
            <a:off x="4684423"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p:spPr>
      </p:sp>
      <p:sp>
        <p:nvSpPr>
          <p:cNvPr id="25" name="Shape 17"/>
          <p:cNvSpPr/>
          <p:nvPr/>
        </p:nvSpPr>
        <p:spPr>
          <a:xfrm>
            <a:off x="6807558"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p:spPr>
      </p:sp>
      <p:sp>
        <p:nvSpPr>
          <p:cNvPr id="26" name="Shape 18"/>
          <p:cNvSpPr/>
          <p:nvPr/>
        </p:nvSpPr>
        <p:spPr>
          <a:xfrm>
            <a:off x="7011421"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p:spPr>
      </p:sp>
      <p:sp>
        <p:nvSpPr>
          <p:cNvPr id="27" name="Shape 19"/>
          <p:cNvSpPr/>
          <p:nvPr/>
        </p:nvSpPr>
        <p:spPr>
          <a:xfrm>
            <a:off x="7215284"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超越随机世界观</a:t>
            </a:r>
            <a:endParaRPr lang="en-US" sz="144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传统随机网络模型局限性</a:t>
            </a:r>
            <a:endParaRPr lang="en-US" sz="1440" dirty="0"/>
          </a:p>
        </p:txBody>
      </p:sp>
      <p:pic>
        <p:nvPicPr>
          <p:cNvPr id="3" name="Image 0" descr="https://sgw-dx.xf-yun.com/api/v1/sparkdesk/_1733368106933c3caefa6c5264460afb95acbe52280c1.jpg?authorization=c2ltcGxlLWp3dCBhaz1zcGFya2Rlc2s4MDAwMDAwMDAwMDE7ZXhwPTMzMTAxNjgxMDY7YWxnbz1obWFjLXNoYTI1NjtzaWc9OERuQlcxbzI4dGp2TmZyTTNWaE1NelhZN0tEVmU4RXYrYWNzVkhyR05kVT0=&amp;x_location=7YfmxI7B7uKO7jlRxIftd60XgLD="/>
          <p:cNvPicPr>
            <a:picLocks noChangeAspect="1"/>
          </p:cNvPicPr>
          <p:nvPr/>
        </p:nvPicPr>
        <p:blipFill>
          <a:blip r:embed="rId2"/>
          <a:stretch>
            <a:fillRect/>
          </a:stretch>
        </p:blipFill>
        <p:spPr>
          <a:xfrm>
            <a:off x="445242" y="1227435"/>
            <a:ext cx="2831634" cy="2831634"/>
          </a:xfrm>
          <a:prstGeom prst="rect">
            <a:avLst/>
          </a:prstGeom>
        </p:spPr>
      </p:pic>
      <p:sp>
        <p:nvSpPr>
          <p:cNvPr id="4" name="Text 1"/>
          <p:cNvSpPr/>
          <p:nvPr/>
        </p:nvSpPr>
        <p:spPr>
          <a:xfrm>
            <a:off x="3485040" y="1130659"/>
            <a:ext cx="3309781"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枢纽节点的忽视</a:t>
            </a:r>
            <a:endParaRPr lang="en-US" sz="1440" dirty="0"/>
          </a:p>
        </p:txBody>
      </p:sp>
      <p:sp>
        <p:nvSpPr>
          <p:cNvPr id="5" name="Text 2"/>
          <p:cNvSpPr/>
          <p:nvPr/>
        </p:nvSpPr>
        <p:spPr>
          <a:xfrm>
            <a:off x="3485040" y="1427243"/>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传统随机网络模型未能充分考虑到枢纽节点的存在，这些节点拥有异常多的连接，对网络结构和功能起着至关重要的作用。</a:t>
            </a:r>
            <a:endParaRPr lang="en-US" sz="1440" dirty="0"/>
          </a:p>
        </p:txBody>
      </p:sp>
      <p:sp>
        <p:nvSpPr>
          <p:cNvPr id="6" name="Text 3"/>
          <p:cNvSpPr/>
          <p:nvPr/>
        </p:nvSpPr>
        <p:spPr>
          <a:xfrm>
            <a:off x="3485040" y="2158619"/>
            <a:ext cx="4507439"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非随机连接模式的挑战</a:t>
            </a:r>
            <a:endParaRPr lang="en-US" sz="1440" dirty="0"/>
          </a:p>
        </p:txBody>
      </p:sp>
      <p:sp>
        <p:nvSpPr>
          <p:cNvPr id="7" name="Text 4"/>
          <p:cNvSpPr/>
          <p:nvPr/>
        </p:nvSpPr>
        <p:spPr>
          <a:xfrm>
            <a:off x="3485040" y="2463259"/>
            <a:ext cx="5212080"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现实世界中的许多网络并非完全随机，而是存在特定的连接模式，这要求研究人员开发新的模型来更准确地描述和理解这些复杂系统。</a:t>
            </a:r>
            <a:endParaRPr lang="en-US" sz="1440" dirty="0"/>
          </a:p>
        </p:txBody>
      </p:sp>
      <p:sp>
        <p:nvSpPr>
          <p:cNvPr id="8" name="Text 5"/>
          <p:cNvSpPr/>
          <p:nvPr/>
        </p:nvSpPr>
        <p:spPr>
          <a:xfrm>
            <a:off x="3485040" y="3194618"/>
            <a:ext cx="4861995" cy="48463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585"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简化假设的局限性</a:t>
            </a:r>
            <a:endParaRPr lang="en-US" sz="1440" dirty="0"/>
          </a:p>
        </p:txBody>
      </p:sp>
      <p:sp>
        <p:nvSpPr>
          <p:cNvPr id="9" name="Text 6"/>
          <p:cNvSpPr/>
          <p:nvPr/>
        </p:nvSpPr>
        <p:spPr>
          <a:xfrm>
            <a:off x="3485040" y="3491058"/>
            <a:ext cx="5213718" cy="621792"/>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传统模型基于所有节点等概率连接的简化假设，忽略了网络中可能存在的层次结构和模块化特征，限制了其解释真实世界现象的能力。</a:t>
            </a:r>
            <a:endParaRPr lang="en-US" sz="144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探索新型网络模型</a:t>
            </a:r>
            <a:endParaRPr lang="en-US" sz="1440" dirty="0"/>
          </a:p>
        </p:txBody>
      </p:sp>
      <p:pic>
        <p:nvPicPr>
          <p:cNvPr id="3" name="Image 0" descr="https://sgw-dx.xf-yun.com/api/v1/sparkdesk/_17333681116978f377e3a36504568afaf78012fd81371.jpg?authorization=c2ltcGxlLWp3dCBhaz1zcGFya2Rlc2s4MDAwMDAwMDAwMDE7ZXhwPTMzMTAxNjgxMTE7YWxnbz1obWFjLXNoYTI1NjtzaWc9NldTR3pzZS84S0lSTnprcllBSk9NTGFoUFhlVmp0NUhPZHBJQ0xHQnMraz0=&amp;x_location=7YfmxI7B7uKO7jlRxIftd60XgLD="/>
          <p:cNvPicPr>
            <a:picLocks noChangeAspect="1"/>
          </p:cNvPicPr>
          <p:nvPr/>
        </p:nvPicPr>
        <p:blipFill>
          <a:blip r:embed="rId2"/>
          <a:srcRect/>
          <a:stretch>
            <a:fillRect/>
          </a:stretch>
        </p:blipFill>
        <p:spPr>
          <a:xfrm>
            <a:off x="505361" y="2984626"/>
            <a:ext cx="2516140" cy="1415329"/>
          </a:xfrm>
          <a:prstGeom prst="rect">
            <a:avLst/>
          </a:prstGeom>
        </p:spPr>
      </p:pic>
      <p:sp>
        <p:nvSpPr>
          <p:cNvPr id="4" name="Text 1"/>
          <p:cNvSpPr/>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无尺度网络模型的提出</a:t>
            </a:r>
            <a:endParaRPr lang="en-US" sz="1440" dirty="0"/>
          </a:p>
        </p:txBody>
      </p:sp>
      <p:sp>
        <p:nvSpPr>
          <p:cNvPr id="5" name="Text 2"/>
          <p:cNvSpPr/>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在复杂网络中，枢纽节点因其异常多的连接而显得尤为重要，它们不仅促进了信息的快速传播，还增强了网络的整体连通性和鲁棒性。</a:t>
            </a:r>
            <a:endParaRPr lang="en-US" sz="1440" dirty="0"/>
          </a:p>
        </p:txBody>
      </p:sp>
      <p:pic>
        <p:nvPicPr>
          <p:cNvPr id="6" name="Image 1" descr="https://sgw-dx.xf-yun.com/api/v1/sparkdesk/_1733368114553c2e2a33bc9be41888374476716e47b34.jpg?authorization=c2ltcGxlLWp3dCBhaz1zcGFya2Rlc2s4MDAwMDAwMDAwMDE7ZXhwPTMzMTAxNjgxMTQ7YWxnbz1obWFjLXNoYTI1NjtzaWc9dk95NWNZamZTc3hwMTQ2cDRNemlZbkpxNDJwVHpwNDhiR2E3WDJvQ25Xbz0=&amp;x_location=7YfmxI7B7uKO7jlRxIftd60XgLD="/>
          <p:cNvPicPr>
            <a:picLocks noChangeAspect="1"/>
          </p:cNvPicPr>
          <p:nvPr/>
        </p:nvPicPr>
        <p:blipFill>
          <a:blip r:embed="rId3"/>
          <a:srcRect l="154" r="154"/>
          <a:stretch>
            <a:fillRect/>
          </a:stretch>
        </p:blipFill>
        <p:spPr>
          <a:xfrm>
            <a:off x="3297311" y="2984626"/>
            <a:ext cx="2516140" cy="1415329"/>
          </a:xfrm>
          <a:prstGeom prst="rect">
            <a:avLst/>
          </a:prstGeom>
        </p:spPr>
      </p:pic>
      <p:sp>
        <p:nvSpPr>
          <p:cNvPr id="7" name="Text 3"/>
          <p:cNvSpPr/>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枢纽节点的重要性</a:t>
            </a:r>
            <a:endParaRPr lang="en-US" sz="1440" dirty="0"/>
          </a:p>
        </p:txBody>
      </p:sp>
      <p:sp>
        <p:nvSpPr>
          <p:cNvPr id="8" name="Text 4"/>
          <p:cNvSpPr/>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随着对复杂网络理解的深入，新型网络模型如无尺度网络被广泛应用于疾病传播预测、社交网络分析等领域，展现出巨大的实用价值和发展潜力。</a:t>
            </a:r>
            <a:endParaRPr lang="en-US" sz="1440" dirty="0"/>
          </a:p>
        </p:txBody>
      </p:sp>
      <p:pic>
        <p:nvPicPr>
          <p:cNvPr id="9" name="Image 2" descr="https://sgw-dx.xf-yun.com/api/v1/sparkdesk/_17333681198177f1bcb89612e4558980af1c268b8e36f.jpg?authorization=c2ltcGxlLWp3dCBhaz1zcGFya2Rlc2s4MDAwMDAwMDAwMDE7ZXhwPTMzMTAxNjgxMTk7YWxnbz1obWFjLXNoYTI1NjtzaWc9THluaFBFZ25WSjQ2OVc4RzFNYTZ1USt2SmVmSlkvbkY1M1VVdnlqWXBocz0=&amp;x_location=7YfmxI7B7uKO7jlRxIftd60XgLD="/>
          <p:cNvPicPr>
            <a:picLocks noChangeAspect="1"/>
          </p:cNvPicPr>
          <p:nvPr/>
        </p:nvPicPr>
        <p:blipFill>
          <a:blip r:embed="rId4"/>
          <a:srcRect l="154" r="154"/>
          <a:stretch>
            <a:fillRect/>
          </a:stretch>
        </p:blipFill>
        <p:spPr>
          <a:xfrm>
            <a:off x="6101539" y="2984626"/>
            <a:ext cx="2516140" cy="1415329"/>
          </a:xfrm>
          <a:prstGeom prst="rect">
            <a:avLst/>
          </a:prstGeom>
        </p:spPr>
      </p:pic>
      <p:sp>
        <p:nvSpPr>
          <p:cNvPr id="10" name="Text 5"/>
          <p:cNvSpPr/>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新型网络模型的应用前景</a:t>
            </a:r>
            <a:endParaRPr lang="en-US" sz="1440" dirty="0"/>
          </a:p>
        </p:txBody>
      </p:sp>
      <p:sp>
        <p:nvSpPr>
          <p:cNvPr id="11" name="Text 6"/>
          <p:cNvSpPr/>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为了更准确地描述互联网和社交网络中节点分布的不均匀性，研究人员提出了无尺度网络模型，该模型强调了枢纽节点的存在及其对网络结构的影响。</a:t>
            </a:r>
            <a:endParaRPr lang="en-US" sz="144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028147" y="2311996"/>
            <a:ext cx="4313208" cy="108813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750" b="1" dirty="0">
                <a:solidFill>
                  <a:srgbClr val="FFFFFF">
                    <a:alpha val="10000"/>
                  </a:srgbClr>
                </a:solidFill>
                <a:latin typeface="微软雅黑" panose="020B0503020204020204" pitchFamily="34" charset="-122"/>
                <a:ea typeface="微软雅黑" panose="020B0503020204020204" pitchFamily="34" charset="-122"/>
                <a:cs typeface="微软雅黑" panose="020B0503020204020204" pitchFamily="34" charset="-120"/>
              </a:rPr>
              <a:t>THANKS！</a:t>
            </a:r>
            <a:endParaRPr lang="en-US" sz="1440" dirty="0"/>
          </a:p>
        </p:txBody>
      </p:sp>
      <p:sp>
        <p:nvSpPr>
          <p:cNvPr id="3" name="Text 1"/>
          <p:cNvSpPr/>
          <p:nvPr/>
        </p:nvSpPr>
        <p:spPr>
          <a:xfrm>
            <a:off x="1028147" y="2179408"/>
            <a:ext cx="3275888" cy="67665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38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感谢观看！</a:t>
            </a:r>
            <a:endParaRPr lang="en-US" sz="144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75449" y="576488"/>
            <a:ext cx="4313208" cy="1088136"/>
          </a:xfrm>
          <a:prstGeom prst="rect">
            <a:avLst/>
          </a:prstGeom>
          <a:noFill/>
        </p:spPr>
        <p:txBody>
          <a:bodyPr wrap="square" lIns="95250" tIns="95250" rIns="95250" bIns="95250" rtlCol="0" anchor="ctr">
            <a:spAutoFit/>
          </a:bodyPr>
          <a:lstStyle/>
          <a:p>
            <a:pPr marL="0" indent="0" algn="ctr">
              <a:lnSpc>
                <a:spcPct val="113000"/>
              </a:lnSpc>
              <a:spcBef>
                <a:spcPts val="375"/>
              </a:spcBef>
              <a:buNone/>
            </a:pPr>
            <a:r>
              <a:rPr lang="en-US" sz="4750" b="1" dirty="0">
                <a:solidFill>
                  <a:srgbClr val="032F73">
                    <a:alpha val="10000"/>
                  </a:srgbClr>
                </a:solidFill>
                <a:latin typeface="微软雅黑" panose="020B0503020204020204" pitchFamily="34" charset="-122"/>
                <a:ea typeface="微软雅黑" panose="020B0503020204020204" pitchFamily="34" charset="-122"/>
                <a:cs typeface="微软雅黑" panose="020B0503020204020204" pitchFamily="34" charset="-120"/>
              </a:rPr>
              <a:t>CONTENT</a:t>
            </a:r>
            <a:endParaRPr lang="en-US" sz="1440" dirty="0"/>
          </a:p>
        </p:txBody>
      </p:sp>
      <p:sp>
        <p:nvSpPr>
          <p:cNvPr id="3" name="Text 1"/>
          <p:cNvSpPr/>
          <p:nvPr/>
        </p:nvSpPr>
        <p:spPr>
          <a:xfrm>
            <a:off x="3494077" y="837104"/>
            <a:ext cx="1675953" cy="73152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目录</a:t>
            </a:r>
            <a:endParaRPr lang="en-US" sz="1440" dirty="0"/>
          </a:p>
        </p:txBody>
      </p:sp>
      <p:sp>
        <p:nvSpPr>
          <p:cNvPr id="4" name="Text 2"/>
          <p:cNvSpPr/>
          <p:nvPr/>
        </p:nvSpPr>
        <p:spPr>
          <a:xfrm>
            <a:off x="1520202" y="1810315"/>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弱关系与小世界网络</a:t>
            </a:r>
            <a:endParaRPr lang="en-US" sz="1440" dirty="0"/>
          </a:p>
        </p:txBody>
      </p:sp>
      <p:sp>
        <p:nvSpPr>
          <p:cNvPr id="5" name="Text 3"/>
          <p:cNvSpPr/>
          <p:nvPr/>
        </p:nvSpPr>
        <p:spPr>
          <a:xfrm>
            <a:off x="966844" y="1764595"/>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6" name="Text 4"/>
          <p:cNvSpPr/>
          <p:nvPr/>
        </p:nvSpPr>
        <p:spPr>
          <a:xfrm>
            <a:off x="5334968" y="1810315"/>
            <a:ext cx="3236855"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社会网络的聚团现象</a:t>
            </a:r>
            <a:endParaRPr lang="en-US" sz="1440" dirty="0"/>
          </a:p>
        </p:txBody>
      </p:sp>
      <p:sp>
        <p:nvSpPr>
          <p:cNvPr id="7" name="Text 5"/>
          <p:cNvSpPr/>
          <p:nvPr/>
        </p:nvSpPr>
        <p:spPr>
          <a:xfrm>
            <a:off x="4781610" y="1764595"/>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8" name="Text 6"/>
          <p:cNvSpPr/>
          <p:nvPr/>
        </p:nvSpPr>
        <p:spPr>
          <a:xfrm>
            <a:off x="1520354" y="2438812"/>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聚团系数与埃尔德什数</a:t>
            </a:r>
            <a:endParaRPr lang="en-US" sz="1440" dirty="0"/>
          </a:p>
        </p:txBody>
      </p:sp>
      <p:sp>
        <p:nvSpPr>
          <p:cNvPr id="9" name="Text 7"/>
          <p:cNvSpPr/>
          <p:nvPr/>
        </p:nvSpPr>
        <p:spPr>
          <a:xfrm>
            <a:off x="966996" y="2393092"/>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10" name="Text 8"/>
          <p:cNvSpPr/>
          <p:nvPr/>
        </p:nvSpPr>
        <p:spPr>
          <a:xfrm>
            <a:off x="5334846" y="2438812"/>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聚团现象的普遍性和模型发展</a:t>
            </a:r>
            <a:endParaRPr lang="en-US" sz="1440" dirty="0"/>
          </a:p>
        </p:txBody>
      </p:sp>
      <p:sp>
        <p:nvSpPr>
          <p:cNvPr id="11" name="Text 9"/>
          <p:cNvSpPr/>
          <p:nvPr/>
        </p:nvSpPr>
        <p:spPr>
          <a:xfrm>
            <a:off x="4781488" y="2393092"/>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440" dirty="0"/>
          </a:p>
        </p:txBody>
      </p:sp>
      <p:sp>
        <p:nvSpPr>
          <p:cNvPr id="12" name="Text 10"/>
          <p:cNvSpPr/>
          <p:nvPr/>
        </p:nvSpPr>
        <p:spPr>
          <a:xfrm>
            <a:off x="1520281" y="3067310"/>
            <a:ext cx="3236976" cy="51206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73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超越随机世界观</a:t>
            </a:r>
            <a:endParaRPr lang="en-US" sz="1440" dirty="0"/>
          </a:p>
        </p:txBody>
      </p:sp>
      <p:sp>
        <p:nvSpPr>
          <p:cNvPr id="13" name="Text 11"/>
          <p:cNvSpPr/>
          <p:nvPr/>
        </p:nvSpPr>
        <p:spPr>
          <a:xfrm>
            <a:off x="966924" y="3021590"/>
            <a:ext cx="713232"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1659C2"/>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4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弱关系与小世界网络</a:t>
            </a:r>
            <a:endParaRPr lang="en-US" sz="14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弱关系的重要性</a:t>
            </a:r>
            <a:endParaRPr lang="en-US" sz="1440" dirty="0"/>
          </a:p>
        </p:txBody>
      </p:sp>
      <p:sp>
        <p:nvSpPr>
          <p:cNvPr id="3" name="Shape 1"/>
          <p:cNvSpPr/>
          <p:nvPr/>
        </p:nvSpPr>
        <p:spPr>
          <a:xfrm>
            <a:off x="447956" y="1929366"/>
            <a:ext cx="8248087" cy="2346713"/>
          </a:xfrm>
          <a:custGeom>
            <a:avLst/>
            <a:gdLst/>
            <a:ahLst/>
            <a:cxnLst/>
            <a:rect l="l" t="t" r="r" b="b"/>
            <a:pathLst>
              <a:path w="8248087" h="2346713">
                <a:moveTo>
                  <a:pt x="293339" y="0"/>
                </a:moveTo>
                <a:moveTo>
                  <a:pt x="293339" y="0"/>
                </a:moveTo>
                <a:lnTo>
                  <a:pt x="7954748" y="0"/>
                </a:lnTo>
                <a:quadBezTo>
                  <a:pt x="8248087" y="0"/>
                  <a:pt x="8248087" y="293339"/>
                </a:quadBezTo>
                <a:lnTo>
                  <a:pt x="8248087" y="2053374"/>
                </a:lnTo>
                <a:quadBezTo>
                  <a:pt x="8248087" y="2346713"/>
                  <a:pt x="7954748" y="2346713"/>
                </a:quadBezTo>
                <a:lnTo>
                  <a:pt x="293339" y="2346713"/>
                </a:lnTo>
                <a:quadBezTo>
                  <a:pt x="0" y="2346713"/>
                  <a:pt x="0" y="2053374"/>
                </a:quadBezTo>
                <a:lnTo>
                  <a:pt x="0" y="293339"/>
                </a:lnTo>
                <a:quadBezTo>
                  <a:pt x="0" y="0"/>
                  <a:pt x="293339" y="0"/>
                </a:quadBezTo>
                <a:close/>
              </a:path>
            </a:pathLst>
          </a:custGeom>
          <a:solidFill>
            <a:srgbClr val="0084FF">
              <a:alpha val="10000"/>
            </a:srgbClr>
          </a:solidFill>
          <a:ln w="19050">
            <a:solidFill>
              <a:srgbClr val="032F73"/>
            </a:solidFill>
            <a:prstDash val="solid"/>
          </a:ln>
        </p:spPr>
      </p:sp>
      <p:pic>
        <p:nvPicPr>
          <p:cNvPr id="4" name="Image 0" descr="preencoded.png"/>
          <p:cNvPicPr>
            <a:picLocks noChangeAspect="1"/>
          </p:cNvPicPr>
          <p:nvPr/>
        </p:nvPicPr>
        <p:blipFill>
          <a:blip r:embed="rId2"/>
          <a:stretch>
            <a:fillRect/>
          </a:stretch>
        </p:blipFill>
        <p:spPr>
          <a:xfrm>
            <a:off x="2041139" y="867420"/>
            <a:ext cx="914400" cy="914400"/>
          </a:xfrm>
          <a:prstGeom prst="rect">
            <a:avLst/>
          </a:prstGeom>
        </p:spPr>
      </p:pic>
      <p:pic>
        <p:nvPicPr>
          <p:cNvPr id="5" name="Image 1" descr="preencoded.png"/>
          <p:cNvPicPr>
            <a:picLocks noChangeAspect="1"/>
          </p:cNvPicPr>
          <p:nvPr/>
        </p:nvPicPr>
        <p:blipFill>
          <a:blip r:embed="rId2"/>
          <a:stretch>
            <a:fillRect/>
          </a:stretch>
        </p:blipFill>
        <p:spPr>
          <a:xfrm flipH="1">
            <a:off x="1126739" y="867420"/>
            <a:ext cx="914400" cy="914400"/>
          </a:xfrm>
          <a:prstGeom prst="rect">
            <a:avLst/>
          </a:prstGeom>
        </p:spPr>
      </p:pic>
      <p:sp>
        <p:nvSpPr>
          <p:cNvPr id="6" name="Text 2"/>
          <p:cNvSpPr/>
          <p:nvPr/>
        </p:nvSpPr>
        <p:spPr>
          <a:xfrm>
            <a:off x="1636445" y="995436"/>
            <a:ext cx="784215" cy="58521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317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7" name="Shape 3"/>
          <p:cNvSpPr/>
          <p:nvPr/>
        </p:nvSpPr>
        <p:spPr>
          <a:xfrm>
            <a:off x="1745836"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p:spPr>
      </p:sp>
      <p:sp>
        <p:nvSpPr>
          <p:cNvPr id="8" name="Shape 4"/>
          <p:cNvSpPr/>
          <p:nvPr/>
        </p:nvSpPr>
        <p:spPr>
          <a:xfrm>
            <a:off x="1949699"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p:spPr>
      </p:sp>
      <p:sp>
        <p:nvSpPr>
          <p:cNvPr id="9" name="Shape 5"/>
          <p:cNvSpPr/>
          <p:nvPr/>
        </p:nvSpPr>
        <p:spPr>
          <a:xfrm>
            <a:off x="2153562"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p:spPr>
      </p:sp>
      <p:sp>
        <p:nvSpPr>
          <p:cNvPr id="10" name="Text 6"/>
          <p:cNvSpPr/>
          <p:nvPr/>
        </p:nvSpPr>
        <p:spPr>
          <a:xfrm>
            <a:off x="825904" y="2045733"/>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弱关系与信息获取</a:t>
            </a:r>
            <a:endParaRPr lang="en-US" sz="1440" dirty="0"/>
          </a:p>
        </p:txBody>
      </p:sp>
      <p:sp>
        <p:nvSpPr>
          <p:cNvPr id="11" name="Text 7"/>
          <p:cNvSpPr/>
          <p:nvPr/>
        </p:nvSpPr>
        <p:spPr>
          <a:xfrm>
            <a:off x="825904" y="2448069"/>
            <a:ext cx="243047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马克·格兰诺维特的研究指出，弱关系（熟人关系）比强关系更能提供有价值的新信息和机会，因为它们能连接不同的社交圈子。</a:t>
            </a:r>
            <a:endParaRPr lang="en-US" sz="1440" dirty="0"/>
          </a:p>
        </p:txBody>
      </p:sp>
      <p:pic>
        <p:nvPicPr>
          <p:cNvPr id="12" name="Image 2" descr="preencoded.png"/>
          <p:cNvPicPr>
            <a:picLocks noChangeAspect="1"/>
          </p:cNvPicPr>
          <p:nvPr/>
        </p:nvPicPr>
        <p:blipFill>
          <a:blip r:embed="rId2"/>
          <a:stretch>
            <a:fillRect/>
          </a:stretch>
        </p:blipFill>
        <p:spPr>
          <a:xfrm>
            <a:off x="4572000" y="867420"/>
            <a:ext cx="914400" cy="914400"/>
          </a:xfrm>
          <a:prstGeom prst="rect">
            <a:avLst/>
          </a:prstGeom>
        </p:spPr>
      </p:pic>
      <p:pic>
        <p:nvPicPr>
          <p:cNvPr id="13" name="Image 3" descr="preencoded.png"/>
          <p:cNvPicPr>
            <a:picLocks noChangeAspect="1"/>
          </p:cNvPicPr>
          <p:nvPr/>
        </p:nvPicPr>
        <p:blipFill>
          <a:blip r:embed="rId2"/>
          <a:stretch>
            <a:fillRect/>
          </a:stretch>
        </p:blipFill>
        <p:spPr>
          <a:xfrm flipH="1">
            <a:off x="3657600" y="867420"/>
            <a:ext cx="914400" cy="914400"/>
          </a:xfrm>
          <a:prstGeom prst="rect">
            <a:avLst/>
          </a:prstGeom>
        </p:spPr>
      </p:pic>
      <p:sp>
        <p:nvSpPr>
          <p:cNvPr id="14" name="Text 8"/>
          <p:cNvSpPr/>
          <p:nvPr/>
        </p:nvSpPr>
        <p:spPr>
          <a:xfrm>
            <a:off x="4152608" y="995436"/>
            <a:ext cx="849850" cy="58521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317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15" name="Text 9"/>
          <p:cNvSpPr/>
          <p:nvPr/>
        </p:nvSpPr>
        <p:spPr>
          <a:xfrm>
            <a:off x="3356765" y="2045733"/>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小世界效应</a:t>
            </a:r>
            <a:endParaRPr lang="en-US" sz="1440" dirty="0"/>
          </a:p>
        </p:txBody>
      </p:sp>
      <p:sp>
        <p:nvSpPr>
          <p:cNvPr id="16" name="Text 10"/>
          <p:cNvSpPr/>
          <p:nvPr/>
        </p:nvSpPr>
        <p:spPr>
          <a:xfrm>
            <a:off x="3356765" y="2448069"/>
            <a:ext cx="243047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小世界效应表明，在一个网络中，通过少数几个中间节点可以迅速到达其他任何节点，使得个体之间容易建立联系。</a:t>
            </a:r>
            <a:endParaRPr lang="en-US" sz="1440" dirty="0"/>
          </a:p>
        </p:txBody>
      </p:sp>
      <p:pic>
        <p:nvPicPr>
          <p:cNvPr id="17" name="Image 4" descr="preencoded.png"/>
          <p:cNvPicPr>
            <a:picLocks noChangeAspect="1"/>
          </p:cNvPicPr>
          <p:nvPr/>
        </p:nvPicPr>
        <p:blipFill>
          <a:blip r:embed="rId2"/>
          <a:stretch>
            <a:fillRect/>
          </a:stretch>
        </p:blipFill>
        <p:spPr>
          <a:xfrm>
            <a:off x="7102861" y="867420"/>
            <a:ext cx="914400" cy="914400"/>
          </a:xfrm>
          <a:prstGeom prst="rect">
            <a:avLst/>
          </a:prstGeom>
        </p:spPr>
      </p:pic>
      <p:pic>
        <p:nvPicPr>
          <p:cNvPr id="18" name="Image 5" descr="preencoded.png"/>
          <p:cNvPicPr>
            <a:picLocks noChangeAspect="1"/>
          </p:cNvPicPr>
          <p:nvPr/>
        </p:nvPicPr>
        <p:blipFill>
          <a:blip r:embed="rId2"/>
          <a:stretch>
            <a:fillRect/>
          </a:stretch>
        </p:blipFill>
        <p:spPr>
          <a:xfrm flipH="1">
            <a:off x="6188461" y="867420"/>
            <a:ext cx="914400" cy="914400"/>
          </a:xfrm>
          <a:prstGeom prst="rect">
            <a:avLst/>
          </a:prstGeom>
        </p:spPr>
      </p:pic>
      <p:sp>
        <p:nvSpPr>
          <p:cNvPr id="19" name="Text 11"/>
          <p:cNvSpPr/>
          <p:nvPr/>
        </p:nvSpPr>
        <p:spPr>
          <a:xfrm>
            <a:off x="6676289" y="995436"/>
            <a:ext cx="817032" cy="58521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317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20" name="Text 12"/>
          <p:cNvSpPr/>
          <p:nvPr/>
        </p:nvSpPr>
        <p:spPr>
          <a:xfrm>
            <a:off x="5887626" y="2045733"/>
            <a:ext cx="2430470" cy="402336"/>
          </a:xfrm>
          <a:prstGeom prst="rect">
            <a:avLst/>
          </a:prstGeom>
          <a:noFill/>
        </p:spPr>
        <p:txBody>
          <a:bodyPr wrap="square" lIns="95250" tIns="95250" rIns="95250" bIns="95250" rtlCol="0" anchor="ctr">
            <a:spAutoFit/>
          </a:bodyPr>
          <a:lstStyle/>
          <a:p>
            <a:pPr marL="0" indent="0" algn="ctr">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弱关系的优势</a:t>
            </a:r>
            <a:endParaRPr lang="en-US" sz="1440" dirty="0"/>
          </a:p>
        </p:txBody>
      </p:sp>
      <p:sp>
        <p:nvSpPr>
          <p:cNvPr id="21" name="Text 13"/>
          <p:cNvSpPr/>
          <p:nvPr/>
        </p:nvSpPr>
        <p:spPr>
          <a:xfrm>
            <a:off x="5887626" y="2448069"/>
            <a:ext cx="2430470"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弱关系在找工作时提供的信息更有价值，因为这些关系能够连接到我们日常社交圈子之外的人群，带来新的机会。</a:t>
            </a:r>
            <a:endParaRPr lang="en-US" sz="1440" dirty="0"/>
          </a:p>
        </p:txBody>
      </p:sp>
      <p:sp>
        <p:nvSpPr>
          <p:cNvPr id="22" name="Shape 14"/>
          <p:cNvSpPr/>
          <p:nvPr/>
        </p:nvSpPr>
        <p:spPr>
          <a:xfrm>
            <a:off x="4276697"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p:spPr>
      </p:sp>
      <p:sp>
        <p:nvSpPr>
          <p:cNvPr id="23" name="Shape 15"/>
          <p:cNvSpPr/>
          <p:nvPr/>
        </p:nvSpPr>
        <p:spPr>
          <a:xfrm>
            <a:off x="4480560"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p:spPr>
      </p:sp>
      <p:sp>
        <p:nvSpPr>
          <p:cNvPr id="24" name="Shape 16"/>
          <p:cNvSpPr/>
          <p:nvPr/>
        </p:nvSpPr>
        <p:spPr>
          <a:xfrm>
            <a:off x="4684423"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p:spPr>
      </p:sp>
      <p:sp>
        <p:nvSpPr>
          <p:cNvPr id="25" name="Shape 17"/>
          <p:cNvSpPr/>
          <p:nvPr/>
        </p:nvSpPr>
        <p:spPr>
          <a:xfrm>
            <a:off x="6807558"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p:spPr>
      </p:sp>
      <p:sp>
        <p:nvSpPr>
          <p:cNvPr id="26" name="Shape 18"/>
          <p:cNvSpPr/>
          <p:nvPr/>
        </p:nvSpPr>
        <p:spPr>
          <a:xfrm>
            <a:off x="7011421"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p:spPr>
      </p:sp>
      <p:sp>
        <p:nvSpPr>
          <p:cNvPr id="27" name="Shape 19"/>
          <p:cNvSpPr/>
          <p:nvPr/>
        </p:nvSpPr>
        <p:spPr>
          <a:xfrm>
            <a:off x="7215284"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小世界效应</a:t>
            </a:r>
            <a:endParaRPr lang="en-US" sz="1440" dirty="0"/>
          </a:p>
        </p:txBody>
      </p:sp>
      <p:pic>
        <p:nvPicPr>
          <p:cNvPr id="3" name="Image 0" descr="https://sgw-dx.xf-yun.com/api/v1/sparkdesk/_1733368089123757612b15afd443e885d15e7793489a4.jpg?authorization=c2ltcGxlLWp3dCBhaz1zcGFya2Rlc2s4MDAwMDAwMDAwMDE7ZXhwPTMzMTAxNjgwODk7YWxnbz1obWFjLXNoYTI1NjtzaWc9cEs5TjJNK3RjRXlhZ0VvaGVDL251V0NsZERwMEFLN2NYYm0rQVJ4cHFFQT0=&amp;x_location=7YfmxI7B7uKO7jlRxIftd60XgLD="/>
          <p:cNvPicPr>
            <a:picLocks noChangeAspect="1"/>
          </p:cNvPicPr>
          <p:nvPr/>
        </p:nvPicPr>
        <p:blipFill>
          <a:blip r:embed="rId2"/>
          <a:srcRect/>
          <a:stretch>
            <a:fillRect/>
          </a:stretch>
        </p:blipFill>
        <p:spPr>
          <a:xfrm>
            <a:off x="505361" y="2984626"/>
            <a:ext cx="2516140" cy="1415329"/>
          </a:xfrm>
          <a:prstGeom prst="rect">
            <a:avLst/>
          </a:prstGeom>
        </p:spPr>
      </p:pic>
      <p:sp>
        <p:nvSpPr>
          <p:cNvPr id="4" name="Text 1"/>
          <p:cNvSpPr/>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小世界效应的定义</a:t>
            </a:r>
            <a:endParaRPr lang="en-US" sz="1440" dirty="0"/>
          </a:p>
        </p:txBody>
      </p:sp>
      <p:sp>
        <p:nvSpPr>
          <p:cNvPr id="5" name="Text 2"/>
          <p:cNvSpPr/>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小世界效应不仅在社交网络中有显著表现，还在互联网、电网等复杂系统中发挥作用，促进了信息和资源的快速传播与共享。</a:t>
            </a:r>
            <a:endParaRPr lang="en-US" sz="1440" dirty="0"/>
          </a:p>
        </p:txBody>
      </p:sp>
      <p:pic>
        <p:nvPicPr>
          <p:cNvPr id="6" name="Image 1" descr="https://sgw-dx.xf-yun.com/api/v1/sparkdesk/_173336809428320c81d1b8f7647e9883cefd157dcf63d.jpg?authorization=c2ltcGxlLWp3dCBhaz1zcGFya2Rlc2s4MDAwMDAwMDAwMDE7ZXhwPTMzMTAxNjgwOTQ7YWxnbz1obWFjLXNoYTI1NjtzaWc9L1AxWkFhaUlrclpVSEtYTGo0ZmpadXFGSVI3RUpKTWNQbzFPVXM5NW4wbz0=&amp;x_location=7YfmxI7B7uKO7jlRxIftd60XgLD="/>
          <p:cNvPicPr>
            <a:picLocks noChangeAspect="1"/>
          </p:cNvPicPr>
          <p:nvPr/>
        </p:nvPicPr>
        <p:blipFill>
          <a:blip r:embed="rId3"/>
          <a:srcRect l="154" r="154"/>
          <a:stretch>
            <a:fillRect/>
          </a:stretch>
        </p:blipFill>
        <p:spPr>
          <a:xfrm>
            <a:off x="3297311" y="2984626"/>
            <a:ext cx="2516140" cy="1415329"/>
          </a:xfrm>
          <a:prstGeom prst="rect">
            <a:avLst/>
          </a:prstGeom>
        </p:spPr>
      </p:pic>
      <p:sp>
        <p:nvSpPr>
          <p:cNvPr id="7" name="Text 3"/>
          <p:cNvSpPr/>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小世界效应的实际应用</a:t>
            </a:r>
            <a:endParaRPr lang="en-US" sz="1440" dirty="0"/>
          </a:p>
        </p:txBody>
      </p:sp>
      <p:sp>
        <p:nvSpPr>
          <p:cNvPr id="8" name="Text 4"/>
          <p:cNvSpPr/>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研究小世界效应有助于理解复杂网络的结构特征，为优化网络设计、提高信息传递效率提供了理论依据，推动了多学科交叉研究的发展。</a:t>
            </a:r>
            <a:endParaRPr lang="en-US" sz="1440" dirty="0"/>
          </a:p>
        </p:txBody>
      </p:sp>
      <p:pic>
        <p:nvPicPr>
          <p:cNvPr id="9" name="Image 2" descr="https://sgw-dx.xf-yun.com/api/v1/sparkdesk/_173336809879457f52d9833f443bf8897c0d724d135c6.jpg?authorization=c2ltcGxlLWp3dCBhaz1zcGFya2Rlc2s4MDAwMDAwMDAwMDE7ZXhwPTMzMTAxNjgwOTg7YWxnbz1obWFjLXNoYTI1NjtzaWc9ZXJsKzFnV0RLaWlSWTJPamx6NEpRaW1vempPdUN1cXNRZUF0bEQyN1FtQT0=&amp;x_location=7YfmxI7B7uKO7jlRxIftd60XgLD="/>
          <p:cNvPicPr>
            <a:picLocks noChangeAspect="1"/>
          </p:cNvPicPr>
          <p:nvPr/>
        </p:nvPicPr>
        <p:blipFill>
          <a:blip r:embed="rId4"/>
          <a:srcRect l="154" r="154"/>
          <a:stretch>
            <a:fillRect/>
          </a:stretch>
        </p:blipFill>
        <p:spPr>
          <a:xfrm>
            <a:off x="6101539" y="2984626"/>
            <a:ext cx="2516140" cy="1415329"/>
          </a:xfrm>
          <a:prstGeom prst="rect">
            <a:avLst/>
          </a:prstGeom>
        </p:spPr>
      </p:pic>
      <p:sp>
        <p:nvSpPr>
          <p:cNvPr id="10" name="Text 5"/>
          <p:cNvSpPr/>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小世界效应的研究意义</a:t>
            </a:r>
            <a:endParaRPr lang="en-US" sz="1440" dirty="0"/>
          </a:p>
        </p:txBody>
      </p:sp>
      <p:sp>
        <p:nvSpPr>
          <p:cNvPr id="11" name="Text 6"/>
          <p:cNvSpPr/>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小世界效应指的是在大型网络中，尽管大多数节点不是直接相连的，但通过少数几个中间节点可以迅速到达其他任何节点，体现了网络的高度连通性。</a:t>
            </a:r>
            <a:endParaRPr lang="en-US" sz="14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社会网络的聚团现象</a:t>
            </a:r>
            <a:endParaRPr lang="en-US" sz="14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自组织现象</a:t>
            </a:r>
            <a:endParaRPr lang="en-US" sz="1440" dirty="0"/>
          </a:p>
        </p:txBody>
      </p:sp>
      <p:pic>
        <p:nvPicPr>
          <p:cNvPr id="3" name="Image 0" descr="https://sgw-dx.xf-yun.com/api/v1/sparkdesk/_17333680880352c9a4c8e644d4d5dbe1df5dfddfd6eb4.jpg?authorization=c2ltcGxlLWp3dCBhaz1zcGFya2Rlc2s4MDAwMDAwMDAwMDE7ZXhwPTMzMTAxNjgwODg7YWxnbz1obWFjLXNoYTI1NjtzaWc9MkxwM2U4YUVzTzFONmdZVlB2MnZrRzdROU1VMkFZMzFMQ1BZcnRMcHVaTT0=&amp;x_location=7YfmxI7B7uKO7jlRxIftd60XgLD="/>
          <p:cNvPicPr>
            <a:picLocks noChangeAspect="1"/>
          </p:cNvPicPr>
          <p:nvPr/>
        </p:nvPicPr>
        <p:blipFill>
          <a:blip r:embed="rId2"/>
          <a:srcRect/>
          <a:stretch>
            <a:fillRect/>
          </a:stretch>
        </p:blipFill>
        <p:spPr>
          <a:xfrm>
            <a:off x="505361" y="2984626"/>
            <a:ext cx="2516140" cy="1415329"/>
          </a:xfrm>
          <a:prstGeom prst="rect">
            <a:avLst/>
          </a:prstGeom>
        </p:spPr>
      </p:pic>
      <p:sp>
        <p:nvSpPr>
          <p:cNvPr id="4" name="Text 1"/>
          <p:cNvSpPr/>
          <p:nvPr/>
        </p:nvSpPr>
        <p:spPr>
          <a:xfrm>
            <a:off x="455940"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同步鼓掌的奥秘</a:t>
            </a:r>
            <a:endParaRPr lang="en-US" sz="1440" dirty="0"/>
          </a:p>
        </p:txBody>
      </p:sp>
      <p:sp>
        <p:nvSpPr>
          <p:cNvPr id="5" name="Text 2"/>
          <p:cNvSpPr/>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东南亚的某些种类萤火虫会在夜晚集体闪烁，这种自组织现象遵循着物理学家和数学家深入研究过的严格定律，如非线性动力学、混沌理论等。</a:t>
            </a:r>
            <a:endParaRPr lang="en-US" sz="1440" dirty="0"/>
          </a:p>
        </p:txBody>
      </p:sp>
      <p:pic>
        <p:nvPicPr>
          <p:cNvPr id="6" name="Image 1" descr="https://sgw-dx.xf-yun.com/api/v1/sparkdesk/1600593683_fm9ont1721702941887-01709398541764393.png?authorization=c2ltcGxlLWp3dCBhaz1zcGFya2Rlc2s4MDAwMDAwMDAwMDE7ZXhwPTMyOTg1MDI5NDI7YWxnbz1obWFjLXNoYTI1NjtzaWc9YlBnV1pOdjhqZnhwRldiUmUyTmJFUENOV1pMaGFpdEVmbHdBbWd3OXRCdz0=&amp;x_location=7YfmxI7B7uKO7jlRxIftd6eZdo=="/>
          <p:cNvPicPr>
            <a:picLocks noChangeAspect="1"/>
          </p:cNvPicPr>
          <p:nvPr/>
        </p:nvPicPr>
        <p:blipFill>
          <a:blip r:embed="rId3"/>
          <a:srcRect l="154" r="154"/>
          <a:stretch>
            <a:fillRect/>
          </a:stretch>
        </p:blipFill>
        <p:spPr>
          <a:xfrm>
            <a:off x="3297311" y="2984626"/>
            <a:ext cx="2516140" cy="1415329"/>
          </a:xfrm>
          <a:prstGeom prst="rect">
            <a:avLst/>
          </a:prstGeom>
        </p:spPr>
      </p:pic>
      <p:sp>
        <p:nvSpPr>
          <p:cNvPr id="7" name="Text 3"/>
          <p:cNvSpPr/>
          <p:nvPr/>
        </p:nvSpPr>
        <p:spPr>
          <a:xfrm>
            <a:off x="3247889" y="954523"/>
            <a:ext cx="2614983"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萤火虫发光的秘密</a:t>
            </a:r>
            <a:endParaRPr lang="en-US" sz="1440" dirty="0"/>
          </a:p>
        </p:txBody>
      </p:sp>
      <p:sp>
        <p:nvSpPr>
          <p:cNvPr id="8" name="Text 4"/>
          <p:cNvSpPr/>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这些自组织现象揭示了复杂系统中简单规则可以导致高度有序的行为模式，例如，在剧场结束时观众可能会开始以相同的节奏鼓掌；东南亚的某些种类萤火虫会在夜晚集体闪烁。</a:t>
            </a:r>
            <a:endParaRPr lang="en-US" sz="1440" dirty="0"/>
          </a:p>
        </p:txBody>
      </p:sp>
      <p:pic>
        <p:nvPicPr>
          <p:cNvPr id="9" name="Image 2" descr="https://sgw-dx.xf-yun.com/api/v1/sparkdesk/1600593683_fm9ont1721702941887-01709398541764393.png?authorization=c2ltcGxlLWp3dCBhaz1zcGFya2Rlc2s4MDAwMDAwMDAwMDE7ZXhwPTMyOTg1MDI5NDI7YWxnbz1obWFjLXNoYTI1NjtzaWc9YlBnV1pOdjhqZnhwRldiUmUyTmJFUENOV1pMaGFpdEVmbHdBbWd3OXRCdz0=&amp;x_location=7YfmxI7B7uKO7jlRxIftd6eZdo=="/>
          <p:cNvPicPr>
            <a:picLocks noChangeAspect="1"/>
          </p:cNvPicPr>
          <p:nvPr/>
        </p:nvPicPr>
        <p:blipFill>
          <a:blip r:embed="rId3"/>
          <a:srcRect l="154" r="154"/>
          <a:stretch>
            <a:fillRect/>
          </a:stretch>
        </p:blipFill>
        <p:spPr>
          <a:xfrm>
            <a:off x="6101539" y="2984626"/>
            <a:ext cx="2516140" cy="1415329"/>
          </a:xfrm>
          <a:prstGeom prst="rect">
            <a:avLst/>
          </a:prstGeom>
        </p:spPr>
      </p:pic>
      <p:sp>
        <p:nvSpPr>
          <p:cNvPr id="10" name="Text 5"/>
          <p:cNvSpPr/>
          <p:nvPr/>
        </p:nvSpPr>
        <p:spPr>
          <a:xfrm>
            <a:off x="6031158" y="954523"/>
            <a:ext cx="2656902" cy="448056"/>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1730" b="1" dirty="0">
                <a:solidFill>
                  <a:srgbClr val="305CA0"/>
                </a:solidFill>
                <a:latin typeface="微软雅黑" panose="020B0503020204020204" pitchFamily="34" charset="-122"/>
                <a:ea typeface="微软雅黑" panose="020B0503020204020204" pitchFamily="34" charset="-122"/>
                <a:cs typeface="微软雅黑" panose="020B0503020204020204" pitchFamily="34" charset="-120"/>
              </a:rPr>
              <a:t>复杂系统中的简单规则</a:t>
            </a:r>
            <a:endParaRPr lang="en-US" sz="1440" dirty="0"/>
          </a:p>
        </p:txBody>
      </p:sp>
      <p:sp>
        <p:nvSpPr>
          <p:cNvPr id="11" name="Text 6"/>
          <p:cNvSpPr/>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在剧场结束时，观众可能会开始以相同的节奏鼓掌，这种现象展示了自然界和社会系统中个体如何自发地协调行为，达到同步状态。</a:t>
            </a:r>
            <a:endParaRPr lang="en-US" sz="14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10495" y="158681"/>
            <a:ext cx="8127999" cy="6217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b="1" dirty="0">
                <a:solidFill>
                  <a:srgbClr val="032F73"/>
                </a:solidFill>
                <a:latin typeface="PingFang SC" pitchFamily="34" charset="0"/>
                <a:ea typeface="PingFang SC" pitchFamily="34" charset="-122"/>
                <a:cs typeface="PingFang SC" pitchFamily="34" charset="-120"/>
              </a:rPr>
              <a:t>瓦茨对六度分隔的兴趣</a:t>
            </a:r>
            <a:endParaRPr lang="en-US" sz="1440" dirty="0"/>
          </a:p>
        </p:txBody>
      </p:sp>
      <p:sp>
        <p:nvSpPr>
          <p:cNvPr id="3" name="Shape 1"/>
          <p:cNvSpPr/>
          <p:nvPr/>
        </p:nvSpPr>
        <p:spPr>
          <a:xfrm>
            <a:off x="1112874"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p:spPr>
      </p:sp>
      <p:sp>
        <p:nvSpPr>
          <p:cNvPr id="4" name="Text 2"/>
          <p:cNvSpPr/>
          <p:nvPr/>
        </p:nvSpPr>
        <p:spPr>
          <a:xfrm>
            <a:off x="626569" y="1143296"/>
            <a:ext cx="972611" cy="73152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432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440" dirty="0"/>
          </a:p>
        </p:txBody>
      </p:sp>
      <p:sp>
        <p:nvSpPr>
          <p:cNvPr id="5" name="Shape 3"/>
          <p:cNvSpPr/>
          <p:nvPr/>
        </p:nvSpPr>
        <p:spPr>
          <a:xfrm>
            <a:off x="3945776"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p:spPr>
      </p:sp>
      <p:sp>
        <p:nvSpPr>
          <p:cNvPr id="6" name="Text 4"/>
          <p:cNvSpPr/>
          <p:nvPr/>
        </p:nvSpPr>
        <p:spPr>
          <a:xfrm>
            <a:off x="3356765" y="1143296"/>
            <a:ext cx="972611" cy="73152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432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a:t>
            </a:r>
            <a:r>
              <a:rPr lang="en-US" sz="432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2</a:t>
            </a:r>
            <a:endParaRPr lang="en-US" sz="1440" dirty="0"/>
          </a:p>
        </p:txBody>
      </p:sp>
      <p:sp>
        <p:nvSpPr>
          <p:cNvPr id="7" name="Shape 5"/>
          <p:cNvSpPr/>
          <p:nvPr/>
        </p:nvSpPr>
        <p:spPr>
          <a:xfrm>
            <a:off x="6684075"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p:spPr>
      </p:sp>
      <p:sp>
        <p:nvSpPr>
          <p:cNvPr id="8" name="Text 6"/>
          <p:cNvSpPr/>
          <p:nvPr/>
        </p:nvSpPr>
        <p:spPr>
          <a:xfrm>
            <a:off x="6086961" y="1143296"/>
            <a:ext cx="972611" cy="73152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432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9" name="Text 7"/>
          <p:cNvSpPr/>
          <p:nvPr/>
        </p:nvSpPr>
        <p:spPr>
          <a:xfrm>
            <a:off x="626569" y="1771850"/>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瓦茨的研究领域转变</a:t>
            </a:r>
            <a:endParaRPr lang="en-US" sz="1440" dirty="0"/>
          </a:p>
        </p:txBody>
      </p:sp>
      <p:sp>
        <p:nvSpPr>
          <p:cNvPr id="10" name="Text 8"/>
          <p:cNvSpPr/>
          <p:nvPr/>
        </p:nvSpPr>
        <p:spPr>
          <a:xfrm>
            <a:off x="626569" y="2073602"/>
            <a:ext cx="2430470" cy="1463040"/>
          </a:xfrm>
          <a:prstGeom prst="rect">
            <a:avLst/>
          </a:prstGeom>
          <a:noFill/>
        </p:spPr>
        <p:txBody>
          <a:bodyPr wrap="square" lIns="95250" tIns="95250" rIns="95250" bIns="95250" rtlCol="0" anchor="t">
            <a:spAutoFit/>
          </a:bodyPr>
          <a:lstStyle/>
          <a:p>
            <a:pPr marL="0" indent="0" algn="just">
              <a:lnSpc>
                <a:spcPct val="101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邓肯·瓦茨最初专注于蟋蟀同步鸣叫的研究，但在探索过程中，他对六度分隔概念产生了浓厚兴趣，这一转变开启了他在社会网络分析领域的新篇章。</a:t>
            </a:r>
            <a:endParaRPr lang="en-US" sz="1440" dirty="0"/>
          </a:p>
        </p:txBody>
      </p:sp>
      <p:sp>
        <p:nvSpPr>
          <p:cNvPr id="11" name="Text 9"/>
          <p:cNvSpPr/>
          <p:nvPr/>
        </p:nvSpPr>
        <p:spPr>
          <a:xfrm>
            <a:off x="3356765" y="1771850"/>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六度分隔的跨学科影响</a:t>
            </a:r>
            <a:endParaRPr lang="en-US" sz="1440" dirty="0"/>
          </a:p>
        </p:txBody>
      </p:sp>
      <p:sp>
        <p:nvSpPr>
          <p:cNvPr id="12" name="Text 10"/>
          <p:cNvSpPr/>
          <p:nvPr/>
        </p:nvSpPr>
        <p:spPr>
          <a:xfrm>
            <a:off x="3356765" y="2073602"/>
            <a:ext cx="2430470" cy="1463040"/>
          </a:xfrm>
          <a:prstGeom prst="rect">
            <a:avLst/>
          </a:prstGeom>
          <a:noFill/>
        </p:spPr>
        <p:txBody>
          <a:bodyPr wrap="square" lIns="95250" tIns="95250" rIns="95250" bIns="95250" rtlCol="0" anchor="t">
            <a:spAutoFit/>
          </a:bodyPr>
          <a:lstStyle/>
          <a:p>
            <a:pPr marL="0" indent="0" algn="just">
              <a:lnSpc>
                <a:spcPct val="101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瓦茨的工作将六度分隔问题从社会学领域引入物理学和数学，促进了不同学科间的合作，为理解复杂网络结构提供了全新的视角和方法。</a:t>
            </a:r>
            <a:endParaRPr lang="en-US" sz="1440" dirty="0"/>
          </a:p>
        </p:txBody>
      </p:sp>
      <p:sp>
        <p:nvSpPr>
          <p:cNvPr id="13" name="Text 11"/>
          <p:cNvSpPr/>
          <p:nvPr/>
        </p:nvSpPr>
        <p:spPr>
          <a:xfrm>
            <a:off x="6086961" y="1771850"/>
            <a:ext cx="243047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六度分隔的实证研究</a:t>
            </a:r>
            <a:endParaRPr lang="en-US" sz="1440" dirty="0"/>
          </a:p>
        </p:txBody>
      </p:sp>
      <p:sp>
        <p:nvSpPr>
          <p:cNvPr id="14" name="Text 12"/>
          <p:cNvSpPr/>
          <p:nvPr/>
        </p:nvSpPr>
        <p:spPr>
          <a:xfrm>
            <a:off x="6086961" y="2073602"/>
            <a:ext cx="2430470" cy="1463040"/>
          </a:xfrm>
          <a:prstGeom prst="rect">
            <a:avLst/>
          </a:prstGeom>
          <a:noFill/>
        </p:spPr>
        <p:txBody>
          <a:bodyPr wrap="square" lIns="95250" tIns="95250" rIns="95250" bIns="95250" rtlCol="0" anchor="t">
            <a:spAutoFit/>
          </a:bodyPr>
          <a:lstStyle/>
          <a:p>
            <a:pPr marL="0" indent="0" algn="just">
              <a:lnSpc>
                <a:spcPct val="101000"/>
              </a:lnSpc>
              <a:spcBef>
                <a:spcPts val="375"/>
              </a:spcBef>
              <a:buNone/>
            </a:pPr>
            <a:r>
              <a:rPr lang="en-US" sz="11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通过实证研究，瓦茨证明了世界上任意两个人之间平均只需通过六个中介就能建立联系，这一发现挑战了传统社交网络理论，揭示了人类社会连接的普遍性。</a:t>
            </a:r>
            <a:endParaRPr lang="en-US" sz="144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894968" y="1698142"/>
            <a:ext cx="563044" cy="563313"/>
          </a:xfrm>
          <a:custGeom>
            <a:avLst/>
            <a:gdLst/>
            <a:ahLst/>
            <a:cxnLst/>
            <a:rect l="l" t="t" r="r" b="b"/>
            <a:pathLst>
              <a:path w="563044" h="563313">
                <a:moveTo>
                  <a:pt x="70380" y="0"/>
                </a:moveTo>
                <a:moveTo>
                  <a:pt x="70380" y="0"/>
                </a:moveTo>
                <a:lnTo>
                  <a:pt x="492663" y="0"/>
                </a:lnTo>
                <a:quadBezTo>
                  <a:pt x="563044" y="0"/>
                  <a:pt x="563044" y="70380"/>
                </a:quadBezTo>
                <a:lnTo>
                  <a:pt x="563044" y="492932"/>
                </a:lnTo>
                <a:quadBezTo>
                  <a:pt x="563044" y="563313"/>
                  <a:pt x="492663" y="563313"/>
                </a:quadBezTo>
                <a:lnTo>
                  <a:pt x="70380" y="563313"/>
                </a:lnTo>
                <a:quadBezTo>
                  <a:pt x="0" y="563313"/>
                  <a:pt x="0" y="492932"/>
                </a:quadBezTo>
                <a:lnTo>
                  <a:pt x="0" y="70380"/>
                </a:lnTo>
                <a:quadBezTo>
                  <a:pt x="0" y="0"/>
                  <a:pt x="70380" y="0"/>
                </a:quadBezTo>
                <a:close/>
              </a:path>
            </a:pathLst>
          </a:custGeom>
          <a:solidFill>
            <a:srgbClr val="1659C2"/>
          </a:solidFill>
        </p:spPr>
      </p:sp>
      <p:sp>
        <p:nvSpPr>
          <p:cNvPr id="3" name="Text 1"/>
          <p:cNvSpPr/>
          <p:nvPr/>
        </p:nvSpPr>
        <p:spPr>
          <a:xfrm>
            <a:off x="725676" y="1721959"/>
            <a:ext cx="883340"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590"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440" dirty="0"/>
          </a:p>
        </p:txBody>
      </p:sp>
      <p:sp>
        <p:nvSpPr>
          <p:cNvPr id="4" name="Text 2"/>
          <p:cNvSpPr/>
          <p:nvPr/>
        </p:nvSpPr>
        <p:spPr>
          <a:xfrm>
            <a:off x="833339" y="2378212"/>
            <a:ext cx="6918211" cy="7315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880" b="1" dirty="0">
                <a:solidFill>
                  <a:srgbClr val="032F73"/>
                </a:solidFill>
                <a:latin typeface="微软雅黑" panose="020B0503020204020204" pitchFamily="34" charset="-122"/>
                <a:ea typeface="微软雅黑" panose="020B0503020204020204" pitchFamily="34" charset="-122"/>
                <a:cs typeface="微软雅黑" panose="020B0503020204020204" pitchFamily="34" charset="-120"/>
              </a:rPr>
              <a:t>聚团系数与埃尔德什数</a:t>
            </a:r>
            <a:endParaRPr lang="en-US" sz="144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2433</Words>
  <Application>WPS 演示</Application>
  <PresentationFormat>On-screen Show (16:9)</PresentationFormat>
  <Paragraphs>210</Paragraphs>
  <Slides>18</Slides>
  <Notes>18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宋体</vt:lpstr>
      <vt:lpstr>Wingdings</vt:lpstr>
      <vt:lpstr>微软雅黑</vt:lpstr>
      <vt:lpstr>微软雅黑</vt:lpstr>
      <vt:lpstr>PingFang SC</vt:lpstr>
      <vt:lpstr>Segoe Print</vt:lpstr>
      <vt:lpstr>PingFang SC</vt:lpstr>
      <vt:lpstr>PingFang SC</vt:lpstr>
      <vt:lpstr>Calibri</vt:lpstr>
      <vt:lpstr>Arial Unicode MS</vt:lpstr>
      <vt:lpstr>等线</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Peter夏</cp:lastModifiedBy>
  <cp:revision>2</cp:revision>
  <dcterms:created xsi:type="dcterms:W3CDTF">2024-12-05T03:09:00Z</dcterms:created>
  <dcterms:modified xsi:type="dcterms:W3CDTF">2024-12-05T03:29:00Z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7B8D0031066A45D5A5EABCE30C0CA3FB_12</vt:lpwstr>
  </property>
  <property fmtid="{D5CDD505-2E9C-101B-9397-08002B2CF9AE}" pid="3" name="KSOProductBuildVer">
    <vt:lpwstr>2052-12.1.0.19302</vt:lpwstr>
  </property>
</Properties>
</file>