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1.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622300" y="1076960"/>
            <a:ext cx="4523740" cy="89027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枢纽节点</a:t>
            </a:r>
            <a:r>
              <a:rPr lang="zh-CN" alt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和</a:t>
            </a: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连接者</a:t>
            </a:r>
            <a:endParaRPr lang="en-US" sz="1440" dirty="0"/>
          </a:p>
        </p:txBody>
      </p:sp>
      <p:grpSp>
        <p:nvGrpSpPr>
          <p:cNvPr id="6" name="组合 5"/>
          <p:cNvGrpSpPr/>
          <p:nvPr/>
        </p:nvGrpSpPr>
        <p:grpSpPr>
          <a:xfrm>
            <a:off x="1130300" y="2120900"/>
            <a:ext cx="3380740" cy="669290"/>
            <a:chOff x="864" y="4515"/>
            <a:chExt cx="5324" cy="1054"/>
          </a:xfrm>
        </p:grpSpPr>
        <p:sp>
          <p:nvSpPr>
            <p:cNvPr id="2" name="Shape 0"/>
            <p:cNvSpPr/>
            <p:nvPr/>
          </p:nvSpPr>
          <p:spPr>
            <a:xfrm>
              <a:off x="864" y="4515"/>
              <a:ext cx="5324" cy="1054"/>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p:spPr>
        </p:sp>
        <p:sp>
          <p:nvSpPr>
            <p:cNvPr id="4" name="Text 2"/>
            <p:cNvSpPr/>
            <p:nvPr/>
          </p:nvSpPr>
          <p:spPr>
            <a:xfrm>
              <a:off x="1075" y="4636"/>
              <a:ext cx="4903" cy="811"/>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复杂网络中的</a:t>
              </a:r>
              <a:r>
                <a:rPr lang="zh-CN" alt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关键</a:t>
              </a:r>
              <a:r>
                <a:rPr lang="zh-CN" alt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要素</a:t>
              </a:r>
              <a:endParaRPr lang="zh-CN" altLang="en-US" sz="187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万维网的非平等性分析</a:t>
            </a:r>
            <a:endParaRPr lang="en-US" sz="1440" dirty="0"/>
          </a:p>
        </p:txBody>
      </p:sp>
      <p:sp>
        <p:nvSpPr>
          <p:cNvPr id="3" name="Shape 1"/>
          <p:cNvSpPr/>
          <p:nvPr/>
        </p:nvSpPr>
        <p:spPr>
          <a:xfrm>
            <a:off x="640994"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4" name="Shape 2"/>
          <p:cNvSpPr/>
          <p:nvPr/>
        </p:nvSpPr>
        <p:spPr>
          <a:xfrm>
            <a:off x="1066906"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5" name="Shape 3"/>
          <p:cNvSpPr/>
          <p:nvPr/>
        </p:nvSpPr>
        <p:spPr>
          <a:xfrm>
            <a:off x="640994"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6" name="Shape 4"/>
          <p:cNvSpPr/>
          <p:nvPr/>
        </p:nvSpPr>
        <p:spPr>
          <a:xfrm>
            <a:off x="1589475"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7" name="Text 5"/>
          <p:cNvSpPr/>
          <p:nvPr/>
        </p:nvSpPr>
        <p:spPr>
          <a:xfrm>
            <a:off x="686714"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枢纽节点的显著性</a:t>
            </a:r>
            <a:endParaRPr lang="en-US" sz="1440" dirty="0"/>
          </a:p>
        </p:txBody>
      </p:sp>
      <p:sp>
        <p:nvSpPr>
          <p:cNvPr id="8" name="Shape 6"/>
          <p:cNvSpPr/>
          <p:nvPr/>
        </p:nvSpPr>
        <p:spPr>
          <a:xfrm>
            <a:off x="3339389" y="1792041"/>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9" name="Shape 7"/>
          <p:cNvSpPr/>
          <p:nvPr/>
        </p:nvSpPr>
        <p:spPr>
          <a:xfrm>
            <a:off x="6015838" y="1792155"/>
            <a:ext cx="2487168" cy="2332625"/>
          </a:xfrm>
          <a:custGeom>
            <a:avLst/>
            <a:gdLst/>
            <a:ahLst/>
            <a:cxnLst/>
            <a:rect l="l" t="t" r="r" b="b"/>
            <a:pathLst>
              <a:path w="2487168" h="2332625">
                <a:moveTo>
                  <a:pt x="260604" y="0"/>
                </a:moveTo>
                <a:moveTo>
                  <a:pt x="260604" y="0"/>
                </a:moveTo>
                <a:lnTo>
                  <a:pt x="2226564" y="0"/>
                </a:lnTo>
                <a:quadBezTo>
                  <a:pt x="2487168" y="0"/>
                  <a:pt x="2487168" y="291578"/>
                </a:quadBezTo>
                <a:lnTo>
                  <a:pt x="2487168" y="2041047"/>
                </a:lnTo>
                <a:quadBezTo>
                  <a:pt x="2487168" y="2332625"/>
                  <a:pt x="2226564" y="2332625"/>
                </a:quadBezTo>
                <a:lnTo>
                  <a:pt x="260604" y="2332625"/>
                </a:lnTo>
                <a:quadBezTo>
                  <a:pt x="0" y="2332625"/>
                  <a:pt x="0" y="2041047"/>
                </a:quadBezTo>
                <a:lnTo>
                  <a:pt x="0" y="291578"/>
                </a:lnTo>
                <a:quadBezTo>
                  <a:pt x="0" y="0"/>
                  <a:pt x="260604" y="0"/>
                </a:quadBezTo>
                <a:close/>
              </a:path>
            </a:pathLst>
          </a:custGeom>
          <a:solidFill>
            <a:srgbClr val="0084FF">
              <a:alpha val="10000"/>
            </a:srgbClr>
          </a:solidFill>
        </p:spPr>
      </p:sp>
      <p:sp>
        <p:nvSpPr>
          <p:cNvPr id="10" name="Text 8"/>
          <p:cNvSpPr/>
          <p:nvPr/>
        </p:nvSpPr>
        <p:spPr>
          <a:xfrm>
            <a:off x="750722"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在万维网中，只有少数网页成为高度可见的枢纽节点，这些页面因其丰富的导入链接而获得更多访问量，显示出网络中的不平等现象。</a:t>
            </a:r>
            <a:endParaRPr lang="en-US" sz="1440" dirty="0"/>
          </a:p>
        </p:txBody>
      </p:sp>
      <p:sp>
        <p:nvSpPr>
          <p:cNvPr id="11" name="Text 9"/>
          <p:cNvSpPr/>
          <p:nvPr/>
        </p:nvSpPr>
        <p:spPr>
          <a:xfrm>
            <a:off x="3385109"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导入链接的重要性</a:t>
            </a:r>
            <a:endParaRPr lang="en-US" sz="1440" dirty="0"/>
          </a:p>
        </p:txBody>
      </p:sp>
      <p:sp>
        <p:nvSpPr>
          <p:cNvPr id="12" name="Text 10"/>
          <p:cNvSpPr/>
          <p:nvPr/>
        </p:nvSpPr>
        <p:spPr>
          <a:xfrm>
            <a:off x="6061558" y="1938345"/>
            <a:ext cx="2395728" cy="40233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新网页的挑战</a:t>
            </a:r>
            <a:endParaRPr lang="en-US" sz="1440" dirty="0"/>
          </a:p>
        </p:txBody>
      </p:sp>
      <p:sp>
        <p:nvSpPr>
          <p:cNvPr id="13" name="Text 11"/>
          <p:cNvSpPr/>
          <p:nvPr/>
        </p:nvSpPr>
        <p:spPr>
          <a:xfrm>
            <a:off x="3449117"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网页的可见度与其拥有的导入链接数量密切相关，导入链接越多，网页越有可能被访问到，这强调了链接在提升网页可见度中的关键作用。</a:t>
            </a:r>
            <a:endParaRPr lang="en-US" sz="1440" dirty="0"/>
          </a:p>
        </p:txBody>
      </p:sp>
      <p:sp>
        <p:nvSpPr>
          <p:cNvPr id="14" name="Text 12"/>
          <p:cNvSpPr/>
          <p:nvPr/>
        </p:nvSpPr>
        <p:spPr>
          <a:xfrm>
            <a:off x="6125566" y="2340681"/>
            <a:ext cx="226771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对于新网页而言，获得足够关注变得非常困难，因为平均而言，一个网页仅有5到7个链接指向其他页面，这限制了新内容的曝光机会。</a:t>
            </a:r>
            <a:endParaRPr lang="en-US" sz="1440" dirty="0"/>
          </a:p>
        </p:txBody>
      </p:sp>
      <p:sp>
        <p:nvSpPr>
          <p:cNvPr id="15" name="Text 13"/>
          <p:cNvSpPr/>
          <p:nvPr/>
        </p:nvSpPr>
        <p:spPr>
          <a:xfrm>
            <a:off x="640994" y="1048069"/>
            <a:ext cx="679728"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Shape 14"/>
          <p:cNvSpPr/>
          <p:nvPr/>
        </p:nvSpPr>
        <p:spPr>
          <a:xfrm>
            <a:off x="3339835"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7" name="Text 15"/>
          <p:cNvSpPr/>
          <p:nvPr/>
        </p:nvSpPr>
        <p:spPr>
          <a:xfrm>
            <a:off x="3349080" y="1048069"/>
            <a:ext cx="709960"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8" name="Shape 16"/>
          <p:cNvSpPr/>
          <p:nvPr/>
        </p:nvSpPr>
        <p:spPr>
          <a:xfrm>
            <a:off x="6015819" y="1018720"/>
            <a:ext cx="426013" cy="426013"/>
          </a:xfrm>
          <a:custGeom>
            <a:avLst/>
            <a:gdLst/>
            <a:ahLst/>
            <a:cxnLst/>
            <a:rect l="l" t="t" r="r" b="b"/>
            <a:pathLst>
              <a:path w="426013" h="426013">
                <a:moveTo>
                  <a:pt x="213006" y="0"/>
                </a:moveTo>
                <a:moveTo>
                  <a:pt x="213006" y="0"/>
                </a:moveTo>
                <a:cubicBezTo>
                  <a:pt x="330568" y="0"/>
                  <a:pt x="426013" y="95445"/>
                  <a:pt x="426013" y="213006"/>
                </a:cubicBezTo>
                <a:cubicBezTo>
                  <a:pt x="426013" y="330568"/>
                  <a:pt x="330568" y="426013"/>
                  <a:pt x="213006" y="426013"/>
                </a:cubicBezTo>
                <a:cubicBezTo>
                  <a:pt x="95445" y="426013"/>
                  <a:pt x="0" y="330568"/>
                  <a:pt x="0" y="213006"/>
                </a:cubicBezTo>
                <a:cubicBezTo>
                  <a:pt x="0" y="95445"/>
                  <a:pt x="95445" y="0"/>
                  <a:pt x="213006" y="0"/>
                </a:cubicBezTo>
                <a:close/>
              </a:path>
            </a:pathLst>
          </a:custGeom>
          <a:solidFill>
            <a:srgbClr val="0084FF"/>
          </a:solidFill>
        </p:spPr>
      </p:sp>
      <p:sp>
        <p:nvSpPr>
          <p:cNvPr id="19" name="Text 17"/>
          <p:cNvSpPr/>
          <p:nvPr/>
        </p:nvSpPr>
        <p:spPr>
          <a:xfrm>
            <a:off x="6016304" y="1048069"/>
            <a:ext cx="723664" cy="3657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44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Shape 18"/>
          <p:cNvSpPr/>
          <p:nvPr/>
        </p:nvSpPr>
        <p:spPr>
          <a:xfrm>
            <a:off x="4228093"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21" name="Shape 19"/>
          <p:cNvSpPr/>
          <p:nvPr/>
        </p:nvSpPr>
        <p:spPr>
          <a:xfrm>
            <a:off x="6913035" y="1289285"/>
            <a:ext cx="1334304" cy="0"/>
          </a:xfrm>
          <a:custGeom>
            <a:avLst/>
            <a:gdLst/>
            <a:ahLst/>
            <a:cxnLst/>
            <a:rect l="l" t="t" r="r" b="b"/>
            <a:pathLst>
              <a:path w="1334304">
                <a:moveTo>
                  <a:pt x="0" y="0"/>
                </a:moveTo>
                <a:moveTo>
                  <a:pt x="0" y="0"/>
                </a:moveTo>
                <a:lnTo>
                  <a:pt x="1334304" y="0"/>
                </a:lnTo>
              </a:path>
            </a:pathLst>
          </a:custGeom>
          <a:noFill/>
          <a:ln w="19050">
            <a:solidFill>
              <a:srgbClr val="032F73"/>
            </a:solidFill>
            <a:prstDash val="solid"/>
            <a:headEnd type="none"/>
            <a:tailEnd type="arrow"/>
          </a:ln>
        </p:spPr>
      </p:sp>
      <p:sp>
        <p:nvSpPr>
          <p:cNvPr id="22" name="Shape 20"/>
          <p:cNvSpPr/>
          <p:nvPr/>
        </p:nvSpPr>
        <p:spPr>
          <a:xfrm>
            <a:off x="3765747"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
        <p:nvSpPr>
          <p:cNvPr id="23" name="Shape 21"/>
          <p:cNvSpPr/>
          <p:nvPr/>
        </p:nvSpPr>
        <p:spPr>
          <a:xfrm>
            <a:off x="6441731" y="1534826"/>
            <a:ext cx="530506" cy="257215"/>
          </a:xfrm>
          <a:custGeom>
            <a:avLst/>
            <a:gdLst/>
            <a:ahLst/>
            <a:cxnLst/>
            <a:rect l="l" t="t" r="r" b="b"/>
            <a:pathLst>
              <a:path w="530506" h="257215">
                <a:moveTo>
                  <a:pt x="265253" y="0"/>
                </a:moveTo>
                <a:moveTo>
                  <a:pt x="265253" y="0"/>
                </a:moveTo>
                <a:lnTo>
                  <a:pt x="0" y="257215"/>
                </a:lnTo>
                <a:lnTo>
                  <a:pt x="530506" y="257215"/>
                </a:lnTo>
                <a:close/>
              </a:path>
            </a:pathLst>
          </a:custGeom>
          <a:solidFill>
            <a:srgbClr val="0084FF">
              <a:alpha val="10000"/>
            </a:srgbClr>
          </a:solid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导入链接对网页可见度的影响</a:t>
            </a:r>
            <a:endParaRPr lang="en-US" sz="1440" dirty="0"/>
          </a:p>
        </p:txBody>
      </p:sp>
      <p:pic>
        <p:nvPicPr>
          <p:cNvPr id="3" name="Image 0" descr="https://sgw-dx.xf-yun.com/api/v1/sparkdesk/_17333684362264998231e632b4ef3b6bedd682313028d.jpg?authorization=c2ltcGxlLWp3dCBhaz1zcGFya2Rlc2s4MDAwMDAwMDAwMDE7ZXhwPTMzMTAxNjg0MzY7YWxnbz1obWFjLXNoYTI1NjtzaWc9NXU1NHA3VW9tZWdLcUlweVVqNDRIV3N2MWtiemcvbGxESE9Tb3lPczdkZz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导入链接数量与网页可见度</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网页的可见度与其拥有的导入链接数量密切相关。导入链接越多，网页越有可能被访问到。然而，平均而言，一个网页仅有5到7个链接指向其他页面，这使得新网页获得足够关注变得非常困难。</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枢纽节点的作用</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在网络中，只有少数网页成为高度可见的枢纽节点，而大多数网页几乎不可能被发现。这些枢纽节点的存在大大提高了信息传播的速度和效率。</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提高网页可见度的方法</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为了提高网页的可见度，需要增加其导入链接的数量。这可以通过与其他网站建立合作关系、发布高质量的内容等方式实现。</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贝肯数与埃尔德什数</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贝肯数概念解释</a:t>
            </a:r>
            <a:endParaRPr lang="en-US" sz="1440" dirty="0"/>
          </a:p>
        </p:txBody>
      </p:sp>
      <p:sp>
        <p:nvSpPr>
          <p:cNvPr id="3"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4" name="Text 2"/>
          <p:cNvSpPr/>
          <p:nvPr/>
        </p:nvSpPr>
        <p:spPr>
          <a:xfrm>
            <a:off x="626569"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6" name="Text 4"/>
          <p:cNvSpPr/>
          <p:nvPr/>
        </p:nvSpPr>
        <p:spPr>
          <a:xfrm>
            <a:off x="3356765"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a:t>
            </a: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2</a:t>
            </a:r>
            <a:endParaRPr lang="en-US" sz="1440" dirty="0"/>
          </a:p>
        </p:txBody>
      </p:sp>
      <p:sp>
        <p:nvSpPr>
          <p:cNvPr id="7"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8" name="Text 6"/>
          <p:cNvSpPr/>
          <p:nvPr/>
        </p:nvSpPr>
        <p:spPr>
          <a:xfrm>
            <a:off x="6086961"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9" name="Text 7"/>
          <p:cNvSpPr/>
          <p:nvPr/>
        </p:nvSpPr>
        <p:spPr>
          <a:xfrm>
            <a:off x="626569"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贝肯数的定义</a:t>
            </a:r>
            <a:endParaRPr lang="en-US" sz="1440" dirty="0"/>
          </a:p>
        </p:txBody>
      </p:sp>
      <p:sp>
        <p:nvSpPr>
          <p:cNvPr id="10" name="Text 8"/>
          <p:cNvSpPr/>
          <p:nvPr/>
        </p:nvSpPr>
        <p:spPr>
          <a:xfrm>
            <a:off x="626569"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贝肯数是一个衡量演员之间关联紧密程度的概念，表示某个演员与凯文·贝肯之间的最短路径长度。它基于好莱坞电影的合作关系构建了一个复杂的网络。</a:t>
            </a:r>
            <a:endParaRPr lang="en-US" sz="1440" dirty="0"/>
          </a:p>
        </p:txBody>
      </p:sp>
      <p:sp>
        <p:nvSpPr>
          <p:cNvPr id="11" name="Text 9"/>
          <p:cNvSpPr/>
          <p:nvPr/>
        </p:nvSpPr>
        <p:spPr>
          <a:xfrm>
            <a:off x="3356765"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贝肯数的应用</a:t>
            </a:r>
            <a:endParaRPr lang="en-US" sz="1440" dirty="0"/>
          </a:p>
        </p:txBody>
      </p:sp>
      <p:sp>
        <p:nvSpPr>
          <p:cNvPr id="12" name="Text 10"/>
          <p:cNvSpPr/>
          <p:nvPr/>
        </p:nvSpPr>
        <p:spPr>
          <a:xfrm>
            <a:off x="3356765"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通过计算贝肯数，我们可以了解一个演员在演艺圈中的影响力和地位。例如，罗德·斯泰格尔这样的枢纽节点能够快速缩短与其他演员的距离，从而在整个网络中占据中心位置。</a:t>
            </a:r>
            <a:endParaRPr lang="en-US" sz="1440" dirty="0"/>
          </a:p>
        </p:txBody>
      </p:sp>
      <p:sp>
        <p:nvSpPr>
          <p:cNvPr id="13" name="Text 11"/>
          <p:cNvSpPr/>
          <p:nvPr/>
        </p:nvSpPr>
        <p:spPr>
          <a:xfrm>
            <a:off x="6086961"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贝肯数的意义</a:t>
            </a:r>
            <a:endParaRPr lang="en-US" sz="1440" dirty="0"/>
          </a:p>
        </p:txBody>
      </p:sp>
      <p:sp>
        <p:nvSpPr>
          <p:cNvPr id="14" name="Text 12"/>
          <p:cNvSpPr/>
          <p:nvPr/>
        </p:nvSpPr>
        <p:spPr>
          <a:xfrm>
            <a:off x="6086961"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贝肯数不仅揭示了演员之间的关联紧密程度，还反映了他们在演艺圈中的跨领域连接能力。这种能力对于演员的职业发展至关重要，因为它可以帮助他们接触到更多的资源和机会。</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埃尔德什数及其应用</a:t>
            </a:r>
            <a:endParaRPr lang="en-US" sz="1440" dirty="0"/>
          </a:p>
        </p:txBody>
      </p:sp>
      <p:pic>
        <p:nvPicPr>
          <p:cNvPr id="3" name="Image 0" descr="https://sgw-dx.xf-yun.com/api/v1/sparkdesk/_17333684438353219c26ae3344397aa78592447d23fe2.jpg?authorization=c2ltcGxlLWp3dCBhaz1zcGFya2Rlc2s4MDAwMDAwMDAwMDE7ZXhwPTMzMTAxNjg0NDM7YWxnbz1obWFjLXNoYTI1NjtzaWc9NmtJOGN2STB3VmZQd3dvRVlBSnhWS3dhV0RQT3g0ZlhPeEY3ZXJXRWRKa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埃尔德什数的定义</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保罗·埃尔德什以其广泛的合作者而闻名，他的合作精神促进了数学界的交流与发展，使得埃尔德什数成为衡量学术贡献的重要标准。</a:t>
            </a:r>
            <a:endParaRPr lang="en-US" sz="1440" dirty="0"/>
          </a:p>
        </p:txBody>
      </p:sp>
      <p:pic>
        <p:nvPicPr>
          <p:cNvPr id="6" name="Image 1" descr="https://sgw-dx.xf-yun.com/api/v1/sparkdesk/_1733368449294687d3a6f541949d0b15f1d8f5210a165.jpg?authorization=c2ltcGxlLWp3dCBhaz1zcGFya2Rlc2s4MDAwMDAwMDAwMDE7ZXhwPTMzMTAxNjg0NDk7YWxnbz1obWFjLXNoYTI1NjtzaWc9dEdPeGFlOFF6UG1veGx3S3VaVXBXbXlDNWZpU0JXOFJKeGtXbEYxUjRvU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埃尔德什的合作精神</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埃尔德什数不仅用于评估数学家的学术地位，还被广泛应用于社交网络分析中，帮助识别关键节点和促进信息传播。</a:t>
            </a:r>
            <a:endParaRPr lang="en-US" sz="1440" dirty="0"/>
          </a:p>
        </p:txBody>
      </p:sp>
      <p:pic>
        <p:nvPicPr>
          <p:cNvPr id="9" name="Image 2" descr="https://sgw-dx.xf-yun.com/api/v1/sparkdesk/_173336845486256c80d409e85479c96bdc1bf9e6e6505.jpg?authorization=c2ltcGxlLWp3dCBhaz1zcGFya2Rlc2s4MDAwMDAwMDAwMDE7ZXhwPTMzMTAxNjg0NTQ7YWxnbz1obWFjLXNoYTI1NjtzaWc9SnlndTc4Nmdwb201ME5VYVc3WG5mL3hmQWtLdzVWRUVCUTR0WldXd2w5U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埃尔德什数的应用</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埃尔德什数是数学界用来衡量数学家与保罗·埃尔德什合作距离的指标，反映了一个数学家在学术网络中的连接程度和影响力。</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平均值的意义有限</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数量与质量的关系探讨</a:t>
            </a:r>
            <a:endParaRPr lang="en-US" sz="1440" dirty="0"/>
          </a:p>
        </p:txBody>
      </p:sp>
      <p:pic>
        <p:nvPicPr>
          <p:cNvPr id="3" name="Image 0" descr="https://sgw-dx.xf-yun.com/api/v1/sparkdesk/_1733368444287fc1691c35d134854a2d32f7cb446e0be.jpg?authorization=c2ltcGxlLWp3dCBhaz1zcGFya2Rlc2s4MDAwMDAwMDAwMDE7ZXhwPTMzMTAxNjg0NDQ7YWxnbz1obWFjLXNoYTI1NjtzaWc9NWVYKy9hNDc4VzhBdVFjL05RaVZaYVJiYnFwZVRDbnBjR1k2WDZhQnlyb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数量与质量的误区</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真正的枢纽节点是那些能够跨越多个领域、涉足多种类型影片的演员或人物。他们具备更强的跨领域连接能力，从而在整个网络中占据中心位置。</a:t>
            </a:r>
            <a:endParaRPr lang="en-US" sz="1440" dirty="0"/>
          </a:p>
        </p:txBody>
      </p:sp>
      <p:pic>
        <p:nvPicPr>
          <p:cNvPr id="6" name="Image 1" descr="https://sgw-dx.xf-yun.com/api/v1/sparkdesk/_173336844960269b57355b269410f9585750a93a6191a.jpg?authorization=c2ltcGxlLWp3dCBhaz1zcGFya2Rlc2s4MDAwMDAwMDAwMDE7ZXhwPTMzMTAxNjg0NDk7YWxnbz1obWFjLXNoYTI1NjtzaWc9N1NCZ2hCQ3ZTamw2OUZ5U0loa3ltUXJwUER4ZnZicGlaMlB4WVkzOUt6a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枢纽节点的真正价值</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在评估网络中的节点时，我们应从单纯的数量转向关注其质量。一个高质量的枢纽节点，即使连接数不多，也能对整个网络产生深远的影响。</a:t>
            </a:r>
            <a:endParaRPr lang="en-US" sz="1440" dirty="0"/>
          </a:p>
        </p:txBody>
      </p:sp>
      <p:pic>
        <p:nvPicPr>
          <p:cNvPr id="9" name="Image 2"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从数量到质量的转变</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在网络中，节点的数量并不总是等同于其影响力。例如，某些演员虽然出演了众多电影，但由于作品类型限制，他们并未能有效连接更广泛的演艺圈。</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真正重要的枢纽节点特征</a:t>
            </a:r>
            <a:endParaRPr lang="en-US" sz="1440" dirty="0"/>
          </a:p>
        </p:txBody>
      </p:sp>
      <p:sp>
        <p:nvSpPr>
          <p:cNvPr id="3"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4"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p:spPr>
      </p:sp>
      <p:sp>
        <p:nvSpPr>
          <p:cNvPr id="5"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6"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7"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p:spPr>
      </p:sp>
      <p:sp>
        <p:nvSpPr>
          <p:cNvPr id="8" name="Text 6"/>
          <p:cNvSpPr/>
          <p:nvPr/>
        </p:nvSpPr>
        <p:spPr>
          <a:xfrm>
            <a:off x="786369" y="229007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9" name="Text 7"/>
          <p:cNvSpPr/>
          <p:nvPr/>
        </p:nvSpPr>
        <p:spPr>
          <a:xfrm>
            <a:off x="786369" y="331991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786369" y="1216795"/>
            <a:ext cx="683510" cy="56692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1"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2" name="Text 10"/>
          <p:cNvSpPr/>
          <p:nvPr/>
        </p:nvSpPr>
        <p:spPr>
          <a:xfrm>
            <a:off x="1529002" y="129634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跨领域连接能力</a:t>
            </a:r>
            <a:endParaRPr lang="en-US" sz="1440" dirty="0"/>
          </a:p>
        </p:txBody>
      </p:sp>
      <p:sp>
        <p:nvSpPr>
          <p:cNvPr id="13" name="Text 11"/>
          <p:cNvSpPr/>
          <p:nvPr/>
        </p:nvSpPr>
        <p:spPr>
          <a:xfrm>
            <a:off x="3906614" y="1099752"/>
            <a:ext cx="4501915" cy="841248"/>
          </a:xfrm>
          <a:prstGeom prst="rect">
            <a:avLst/>
          </a:prstGeom>
          <a:noFill/>
        </p:spPr>
        <p:txBody>
          <a:bodyPr wrap="square" lIns="95250" tIns="95250" rIns="95250" bIns="95250" rtlCol="0" anchor="t">
            <a:spAutoFit/>
          </a:bodyPr>
          <a:lstStyle/>
          <a:p>
            <a:pPr marL="0" indent="0">
              <a:lnSpc>
                <a:spcPct val="100000"/>
              </a:lnSpc>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真正重要的枢纽节点通常涉足多种类型影片或多个大圈子，具备强大的跨领域连接能力，能够将不同领域的资源和信息有效整合，从而在整个网络中占据中心位置。</a:t>
            </a:r>
            <a:endParaRPr lang="en-US" sz="1440" dirty="0"/>
          </a:p>
        </p:txBody>
      </p:sp>
      <p:sp>
        <p:nvSpPr>
          <p:cNvPr id="14"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5"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032F73"/>
            </a:solidFill>
            <a:prstDash val="solid"/>
          </a:ln>
        </p:spPr>
      </p:sp>
      <p:sp>
        <p:nvSpPr>
          <p:cNvPr id="16" name="Text 14"/>
          <p:cNvSpPr/>
          <p:nvPr/>
        </p:nvSpPr>
        <p:spPr>
          <a:xfrm>
            <a:off x="1529002" y="2368939"/>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职业生涯多样性</a:t>
            </a:r>
            <a:endParaRPr lang="en-US" sz="1440" dirty="0"/>
          </a:p>
        </p:txBody>
      </p:sp>
      <p:sp>
        <p:nvSpPr>
          <p:cNvPr id="17" name="Text 15"/>
          <p:cNvSpPr/>
          <p:nvPr/>
        </p:nvSpPr>
        <p:spPr>
          <a:xfrm>
            <a:off x="3906614" y="2172343"/>
            <a:ext cx="4501915"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这些枢纽节点的职业生涯往往非常多样化，他们不仅在某一领域有深入的研究和实践，还能在其他领域发挥重要作用，这种多样性使他们成为网络中的关键连接点。</a:t>
            </a:r>
            <a:endParaRPr lang="en-US" sz="1440" dirty="0"/>
          </a:p>
        </p:txBody>
      </p:sp>
      <p:sp>
        <p:nvSpPr>
          <p:cNvPr id="18" name="Text 16"/>
          <p:cNvSpPr/>
          <p:nvPr/>
        </p:nvSpPr>
        <p:spPr>
          <a:xfrm>
            <a:off x="1529174" y="3399468"/>
            <a:ext cx="23774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影响力与可见度</a:t>
            </a:r>
            <a:endParaRPr lang="en-US" sz="1440" dirty="0"/>
          </a:p>
        </p:txBody>
      </p:sp>
      <p:sp>
        <p:nvSpPr>
          <p:cNvPr id="19" name="Text 17"/>
          <p:cNvSpPr/>
          <p:nvPr/>
        </p:nvSpPr>
        <p:spPr>
          <a:xfrm>
            <a:off x="3908443" y="3202872"/>
            <a:ext cx="4500086" cy="841248"/>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真正重要的枢纽节点在网络中具有极高的影响力和可见度，他们的行动和决策能够对整个网络产生深远影响，是推动网络发展和变革的重要力量。</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枢纽节点作为复杂互联世界的普适组件</a:t>
            </a:r>
            <a:endParaRPr lang="en-US" sz="144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自然界中的普遍性示例</a:t>
            </a:r>
            <a:endParaRPr lang="en-US" sz="144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生态系统中的枢纽物种</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在生态系统中，某些物种扮演着枢纽的角色，它们通过与其他物种的相互作用维持生态平衡。这些枢纽物种的存在对于整个生态系统的健康和稳定至关重要。</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细胞内的分子网络</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细胞内存在着复杂的分子网络，其中一些关键分子充当枢纽节点，调控着细胞的生命活动。这些枢纽分子的功能异常可能导致疾病的发生，因此研究它们的机制对于医学具有重要意义。</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互联网中的高流量节点</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互联网中的枢纽节点是那些拥有大量导入链接的网页，它们在信息传播和数据交换中起着关键作用。这些高流量节点保证了网络的稳定性和可靠性，对于维护互联网的正常运行至关重要。</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枢纽节点与连接者的重要性</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马尔科姆·格拉德威尔的研究</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枢纽节点在网络中的作用</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贝肯数与埃尔德什数</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平均值的意义有限</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14" name="Text 12"/>
          <p:cNvSpPr/>
          <p:nvPr/>
        </p:nvSpPr>
        <p:spPr>
          <a:xfrm>
            <a:off x="5334846"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枢纽节点作为复杂互联世界的普适组件</a:t>
            </a:r>
            <a:endParaRPr lang="en-US" sz="1440" dirty="0"/>
          </a:p>
        </p:txBody>
      </p:sp>
      <p:sp>
        <p:nvSpPr>
          <p:cNvPr id="15" name="Text 13"/>
          <p:cNvSpPr/>
          <p:nvPr/>
        </p:nvSpPr>
        <p:spPr>
          <a:xfrm>
            <a:off x="4781488"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440" dirty="0"/>
          </a:p>
        </p:txBody>
      </p:sp>
      <p:sp>
        <p:nvSpPr>
          <p:cNvPr id="16" name="Text 14"/>
          <p:cNvSpPr/>
          <p:nvPr/>
        </p:nvSpPr>
        <p:spPr>
          <a:xfrm>
            <a:off x="1520091" y="3695808"/>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对传统网络模型的挑战与重新思考</a:t>
            </a:r>
            <a:endParaRPr lang="en-US" sz="1440" dirty="0"/>
          </a:p>
        </p:txBody>
      </p:sp>
      <p:sp>
        <p:nvSpPr>
          <p:cNvPr id="17" name="Text 15"/>
          <p:cNvSpPr/>
          <p:nvPr/>
        </p:nvSpPr>
        <p:spPr>
          <a:xfrm>
            <a:off x="966733" y="3650088"/>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技术系统中的应用案例</a:t>
            </a:r>
            <a:endParaRPr lang="en-US" sz="1440" dirty="0"/>
          </a:p>
        </p:txBody>
      </p:sp>
      <p:pic>
        <p:nvPicPr>
          <p:cNvPr id="3" name="Image 0" descr="preencoded.png"/>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互联网中的枢纽节点</a:t>
            </a:r>
            <a:endParaRPr lang="en-US" sz="1440" dirty="0"/>
          </a:p>
        </p:txBody>
      </p:sp>
      <p:sp>
        <p:nvSpPr>
          <p:cNvPr id="7" name="Text 2"/>
          <p:cNvSpPr/>
          <p:nvPr/>
        </p:nvSpPr>
        <p:spPr>
          <a:xfrm>
            <a:off x="4122902" y="1395741"/>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在万维网中，枢纽节点如搜索引擎和社交媒体平台，通过大量的导入链接成为信息传播的关键，极大地提高了信息的可见度和访问速度。</a:t>
            </a:r>
            <a:endParaRPr lang="en-US" sz="1440" dirty="0"/>
          </a:p>
        </p:txBody>
      </p:sp>
      <p:sp>
        <p:nvSpPr>
          <p:cNvPr id="8" name="Text 3"/>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电话网络的高流量节点</a:t>
            </a:r>
            <a:endParaRPr lang="en-US" sz="1440" dirty="0"/>
          </a:p>
        </p:txBody>
      </p:sp>
      <p:sp>
        <p:nvSpPr>
          <p:cNvPr id="9" name="Text 4"/>
          <p:cNvSpPr/>
          <p:nvPr/>
        </p:nvSpPr>
        <p:spPr>
          <a:xfrm>
            <a:off x="4122902" y="2555200"/>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电话网络中的客户服务热线等高流量节点，作为枢纽节点处理大量呼叫，确保了通信的高效性和可靠性，是网络稳定运行的重要保障。</a:t>
            </a:r>
            <a:endParaRPr lang="en-US" sz="1440" dirty="0"/>
          </a:p>
        </p:txBody>
      </p:sp>
      <p:sp>
        <p:nvSpPr>
          <p:cNvPr id="10" name="Text 5"/>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生态系统中的里程碑物种</a:t>
            </a:r>
            <a:endParaRPr lang="en-US" sz="1440" dirty="0"/>
          </a:p>
        </p:txBody>
      </p:sp>
      <p:sp>
        <p:nvSpPr>
          <p:cNvPr id="11" name="Text 6"/>
          <p:cNvSpPr/>
          <p:nvPr/>
        </p:nvSpPr>
        <p:spPr>
          <a:xfrm>
            <a:off x="4122902" y="3824695"/>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在生态系统中，某些物种扮演着枢纽节点的角色，它们的存在对维持生态平衡至关重要，影响着整个食物链的稳定性和多样性。</a:t>
            </a:r>
            <a:endParaRPr lang="en-US" sz="1440" dirty="0"/>
          </a:p>
        </p:txBody>
      </p:sp>
      <p:sp>
        <p:nvSpPr>
          <p:cNvPr id="12"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032F73"/>
            </a:solidFill>
            <a:prstDash val="solid"/>
            <a:headEnd type="none"/>
            <a:tailEnd type="arrow"/>
          </a:ln>
        </p:spPr>
      </p:sp>
      <p:sp>
        <p:nvSpPr>
          <p:cNvPr id="13"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032F73"/>
            </a:solidFill>
            <a:prstDash val="solid"/>
            <a:headEnd type="none"/>
            <a:tailEnd type="arrow"/>
          </a:ln>
        </p:spPr>
      </p:sp>
      <p:sp>
        <p:nvSpPr>
          <p:cNvPr id="14"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032F73"/>
            </a:solidFill>
            <a:prstDash val="solid"/>
            <a:headEnd type="none"/>
            <a:tailEnd type="arrow"/>
          </a:ln>
        </p:spPr>
      </p:sp>
      <p:sp>
        <p:nvSpPr>
          <p:cNvPr id="15" name="Text 10"/>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Text 11"/>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12"/>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07</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对传统网络模型的挑战与重新思考</a:t>
            </a:r>
            <a:endParaRPr lang="en-US" sz="144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随机网络模型局限性讨论</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10" name="Text 6"/>
          <p:cNvSpPr/>
          <p:nvPr/>
        </p:nvSpPr>
        <p:spPr>
          <a:xfrm>
            <a:off x="825904"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随机网络模型的基本假设</a:t>
            </a:r>
            <a:endParaRPr lang="en-US" sz="1440" dirty="0"/>
          </a:p>
        </p:txBody>
      </p:sp>
      <p:sp>
        <p:nvSpPr>
          <p:cNvPr id="11" name="Text 7"/>
          <p:cNvSpPr/>
          <p:nvPr/>
        </p:nvSpPr>
        <p:spPr>
          <a:xfrm>
            <a:off x="825904"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传统的埃尔德什-莱利模型基于节点间随机连接的假设，认为网络中每个节点与其他节点的连接概率相等，这种简化的假设忽略了实际网络中的复杂性和多样性。</a:t>
            </a:r>
            <a:endParaRPr lang="en-US" sz="1440" dirty="0"/>
          </a:p>
        </p:txBody>
      </p:sp>
      <p:pic>
        <p:nvPicPr>
          <p:cNvPr id="12" name="Image 2" descr="preencoded.png"/>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nvSpPr>
        <p:spPr>
          <a:xfrm>
            <a:off x="3356765"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聚团效应的引入</a:t>
            </a:r>
            <a:endParaRPr lang="en-US" sz="1440" dirty="0"/>
          </a:p>
        </p:txBody>
      </p:sp>
      <p:sp>
        <p:nvSpPr>
          <p:cNvPr id="16" name="Text 10"/>
          <p:cNvSpPr/>
          <p:nvPr/>
        </p:nvSpPr>
        <p:spPr>
          <a:xfrm>
            <a:off x="3356765"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瓦茨-斯托加茨模型通过引入聚团效应，尝试解释社交网络中节点倾向于形成紧密联系的小团体现象，但该模型仍未能充分解释枢纽节点在网络中的显著作用。</a:t>
            </a:r>
            <a:endParaRPr lang="en-US" sz="1440" dirty="0"/>
          </a:p>
        </p:txBody>
      </p:sp>
      <p:pic>
        <p:nvPicPr>
          <p:cNvPr id="17" name="Image 4" descr="preencoded.png"/>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Text 12"/>
          <p:cNvSpPr/>
          <p:nvPr/>
        </p:nvSpPr>
        <p:spPr>
          <a:xfrm>
            <a:off x="5887626"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枢纽节点现象的挑战</a:t>
            </a:r>
            <a:endParaRPr lang="en-US" sz="1440" dirty="0"/>
          </a:p>
        </p:txBody>
      </p:sp>
      <p:sp>
        <p:nvSpPr>
          <p:cNvPr id="21" name="Text 13"/>
          <p:cNvSpPr/>
          <p:nvPr/>
        </p:nvSpPr>
        <p:spPr>
          <a:xfrm>
            <a:off x="5887626"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枢纽节点的存在挑战了传统随机网络模型的核心假设，表明网络中某些节点因其高度连接性而成为信息传播的关键，这要求科学家们发展新的理论框架来更准确地描述和预测复杂网络的行为。</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新理论框架的发展需求</a:t>
            </a:r>
            <a:endParaRPr lang="en-US" sz="1440" dirty="0"/>
          </a:p>
        </p:txBody>
      </p:sp>
      <p:sp>
        <p:nvSpPr>
          <p:cNvPr id="3" name="Shape 1"/>
          <p:cNvSpPr/>
          <p:nvPr/>
        </p:nvSpPr>
        <p:spPr>
          <a:xfrm>
            <a:off x="931010"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4" name="Shape 2"/>
          <p:cNvSpPr/>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5" name="Shape 3"/>
          <p:cNvSpPr/>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6" name="Text 4"/>
          <p:cNvSpPr/>
          <p:nvPr/>
        </p:nvSpPr>
        <p:spPr>
          <a:xfrm>
            <a:off x="537280" y="1093034"/>
            <a:ext cx="543006"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5"/>
          <p:cNvSpPr/>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8" name="Shape 6"/>
          <p:cNvSpPr/>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9" name="Text 7"/>
          <p:cNvSpPr/>
          <p:nvPr/>
        </p:nvSpPr>
        <p:spPr>
          <a:xfrm>
            <a:off x="2552583" y="2620820"/>
            <a:ext cx="566988"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0" name="Shape 8"/>
          <p:cNvSpPr/>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p:spPr>
      </p:sp>
      <p:sp>
        <p:nvSpPr>
          <p:cNvPr id="11" name="Shape 9"/>
          <p:cNvSpPr/>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p:spPr>
      </p:sp>
      <p:sp>
        <p:nvSpPr>
          <p:cNvPr id="12" name="Text 10"/>
          <p:cNvSpPr/>
          <p:nvPr/>
        </p:nvSpPr>
        <p:spPr>
          <a:xfrm>
            <a:off x="4659330" y="1093034"/>
            <a:ext cx="590969" cy="48463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58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3" name="Shape 11"/>
          <p:cNvSpPr/>
          <p:nvPr/>
        </p:nvSpPr>
        <p:spPr>
          <a:xfrm>
            <a:off x="3299836"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14" name="Shape 12"/>
          <p:cNvSpPr/>
          <p:nvPr/>
        </p:nvSpPr>
        <p:spPr>
          <a:xfrm>
            <a:off x="5656511" y="2447708"/>
            <a:ext cx="2356811" cy="0"/>
          </a:xfrm>
          <a:custGeom>
            <a:avLst/>
            <a:gdLst/>
            <a:ahLst/>
            <a:cxnLst/>
            <a:rect l="l" t="t" r="r" b="b"/>
            <a:pathLst>
              <a:path w="2356811">
                <a:moveTo>
                  <a:pt x="2356811" y="0"/>
                </a:moveTo>
                <a:moveTo>
                  <a:pt x="2356811" y="0"/>
                </a:moveTo>
                <a:lnTo>
                  <a:pt x="0" y="0"/>
                </a:lnTo>
              </a:path>
            </a:pathLst>
          </a:custGeom>
          <a:noFill/>
          <a:ln w="19050">
            <a:solidFill>
              <a:srgbClr val="032F73"/>
            </a:solidFill>
            <a:prstDash val="solid"/>
            <a:headEnd type="arrow"/>
            <a:tailEnd type="arrow"/>
          </a:ln>
        </p:spPr>
      </p:sp>
      <p:sp>
        <p:nvSpPr>
          <p:cNvPr id="15" name="Text 13"/>
          <p:cNvSpPr/>
          <p:nvPr/>
        </p:nvSpPr>
        <p:spPr>
          <a:xfrm>
            <a:off x="1132554" y="966385"/>
            <a:ext cx="3291840" cy="4480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枢纽节点的数学规律</a:t>
            </a:r>
            <a:endParaRPr lang="en-US" sz="1440" dirty="0"/>
          </a:p>
        </p:txBody>
      </p:sp>
      <p:sp>
        <p:nvSpPr>
          <p:cNvPr id="16" name="Text 14"/>
          <p:cNvSpPr/>
          <p:nvPr/>
        </p:nvSpPr>
        <p:spPr>
          <a:xfrm>
            <a:off x="1132554"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研究发现，枢纽节点遵循严格的数学规律，其存在并非偶然。这促使科学家们发展新的理论来描述和预测复杂互联世界的行为，进而深化了我们对网络的理解。</a:t>
            </a:r>
            <a:endParaRPr lang="en-US" sz="1440" dirty="0"/>
          </a:p>
        </p:txBody>
      </p:sp>
      <p:sp>
        <p:nvSpPr>
          <p:cNvPr id="17" name="Text 15"/>
          <p:cNvSpPr/>
          <p:nvPr/>
        </p:nvSpPr>
        <p:spPr>
          <a:xfrm>
            <a:off x="3196290" y="2539757"/>
            <a:ext cx="329176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传统网络模型的局限</a:t>
            </a:r>
            <a:endParaRPr lang="en-US" sz="1440" dirty="0"/>
          </a:p>
        </p:txBody>
      </p:sp>
      <p:sp>
        <p:nvSpPr>
          <p:cNvPr id="18" name="Text 16"/>
          <p:cNvSpPr/>
          <p:nvPr/>
        </p:nvSpPr>
        <p:spPr>
          <a:xfrm>
            <a:off x="3196215" y="2886683"/>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传统的埃尔德什-莱利模型假设网络中的节点随机连接，瓦茨-斯托加茨模型虽然引入了聚团效应，但两者都无法解释枢纽节点的现象。</a:t>
            </a:r>
            <a:endParaRPr lang="en-US" sz="1440" dirty="0"/>
          </a:p>
        </p:txBody>
      </p:sp>
      <p:sp>
        <p:nvSpPr>
          <p:cNvPr id="19" name="Text 17"/>
          <p:cNvSpPr/>
          <p:nvPr/>
        </p:nvSpPr>
        <p:spPr>
          <a:xfrm>
            <a:off x="5314241" y="966385"/>
            <a:ext cx="3292479"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新理论框架的需求</a:t>
            </a:r>
            <a:endParaRPr lang="en-US" sz="1440" dirty="0"/>
          </a:p>
        </p:txBody>
      </p:sp>
      <p:sp>
        <p:nvSpPr>
          <p:cNvPr id="20" name="Text 18"/>
          <p:cNvSpPr/>
          <p:nvPr/>
        </p:nvSpPr>
        <p:spPr>
          <a:xfrm>
            <a:off x="5314880" y="1313239"/>
            <a:ext cx="3291840" cy="1060704"/>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面对枢纽节点现象的挑战，我们需要发展新的理论框架来更好地理解和预测复杂互联世界的行为，这将有助于我们更深入地理解网络的本质。</a:t>
            </a:r>
            <a:endParaRPr lang="en-US" sz="144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FFFFF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1028147"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枢纽节点与连接者的重要性</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枢纽节点定义及作用</a:t>
            </a:r>
            <a:endParaRPr lang="en-US" sz="1440" dirty="0"/>
          </a:p>
        </p:txBody>
      </p:sp>
      <p:pic>
        <p:nvPicPr>
          <p:cNvPr id="3" name="Image 0" descr="https://sgw-dx.xf-yun.com/api/v1/sparkdesk/_17333684271380887c6cad4c24b41a62539eb244cf34e.jpg?authorization=c2ltcGxlLWp3dCBhaz1zcGFya2Rlc2s4MDAwMDAwMDAwMDE7ZXhwPTMzMTAxNjg0Mjc7YWxnbz1obWFjLXNoYTI1NjtzaWc9U2xBWUMzdmdDazdmejk3Mi9RdnduQ3g4OFVXZzVPVFJvdlp3NUltSjcvMD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枢纽节点的定义</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在社会网络中，枢纽节点如罗德·斯泰格尔等跨越多个领域的演员，他们能快速缩短与其他人的距离，推动潮流、促成交易以及信息扩散。</a:t>
            </a:r>
            <a:endParaRPr lang="en-US" sz="1440" dirty="0"/>
          </a:p>
        </p:txBody>
      </p:sp>
      <p:pic>
        <p:nvPicPr>
          <p:cNvPr id="6" name="Image 1" descr="https://sgw-dx.xf-yun.com/api/v1/sparkdesk/_173336843177397b93809ce344332ac59f0f094baf0ce.jpg?authorization=c2ltcGxlLWp3dCBhaz1zcGFya2Rlc2s4MDAwMDAwMDAwMDE7ZXhwPTMzMTAxNjg0MzE7YWxnbz1obWFjLXNoYTI1NjtzaWc9TVlPVDR0eDRvVEtVall5c3cwLytiQW81SDF5dHRYTFp3dHJuQ1Nya2lYWT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枢纽节点在社会网络中的作用</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枢纽节点不仅存在于人类社会网络中，还普遍存在于生物学、计算机科学等领域，如生态系统中的里程碑物种，对维持系统稳定起着重要作用。</a:t>
            </a:r>
            <a:endParaRPr lang="en-US" sz="1440" dirty="0"/>
          </a:p>
        </p:txBody>
      </p:sp>
      <p:pic>
        <p:nvPicPr>
          <p:cNvPr id="9" name="Image 2" descr="https://sgw-dx.xf-yun.com/api/v1/sparkdesk/_1733368436834d70966a583c74126b69373bf83d983c4.jpg?authorization=c2ltcGxlLWp3dCBhaz1zcGFya2Rlc2s4MDAwMDAwMDAwMDE7ZXhwPTMzMTAxNjg0MzY7YWxnbz1obWFjLXNoYTI1NjtzaWc9VXZyLy83SGFrQ2pxWVdqdWp2VXA3RVp1SkJwdmpLK00ydDFrMFRCWTMxV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枢纽节点的普遍性</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枢纽节点是网络中连接数异常多的节点，它们的存在使得网络呈现出小世界特性，极大地提高了信息传播的速度和效率。</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连接者在社会网络中的角色</a:t>
            </a:r>
            <a:endParaRPr lang="en-US" sz="1440" dirty="0"/>
          </a:p>
        </p:txBody>
      </p:sp>
      <p:pic>
        <p:nvPicPr>
          <p:cNvPr id="3" name="Image 0" descr="https://sgw-dx.xf-yun.com/api/v1/sparkdesk/_1733368429038c4170bdb59434725b3991713dc319749.jpg?authorization=c2ltcGxlLWp3dCBhaz1zcGFya2Rlc2s4MDAwMDAwMDAwMDE7ZXhwPTMzMTAxNjg0Mjk7YWxnbz1obWFjLXNoYTI1NjtzaWc9b1pLaVJUMDJaR1NtSFBqZ2UyQkkxbXJhZ3RwMmJISXR6Rk5PTElORmkxT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连接者的定义与特征</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连接者是社会网络中具有广泛社交圈的人，他们不仅认识很多人，而且能够将来自不同背景、不同领域的人联系起来。</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连接者在信息传播中的作用</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连接者的存在对于推动潮流、促成交易以及信息扩散等方面至关重要，他们通过自己的社交网络，使得信息能够快速、有效地传播。</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连接者的识别方法</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格拉德威尔通过一个包含248个姓氏的列表来测试个体的社会连接度，实验结果表明，在每个测试组中都会出现少数高得分者，这些人就是所谓的“连接者”。</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马尔科姆·格拉德威尔的研究</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社交实验方法介绍</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Text 7"/>
          <p:cNvSpPr/>
          <p:nvPr/>
        </p:nvSpPr>
        <p:spPr>
          <a:xfrm>
            <a:off x="834307" y="1323749"/>
            <a:ext cx="2845133"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格拉德威尔的社交实验方法</a:t>
            </a:r>
            <a:endParaRPr lang="en-US" sz="1440" dirty="0"/>
          </a:p>
        </p:txBody>
      </p:sp>
      <p:sp>
        <p:nvSpPr>
          <p:cNvPr id="10" name="Text 8"/>
          <p:cNvSpPr/>
          <p:nvPr/>
        </p:nvSpPr>
        <p:spPr>
          <a:xfrm>
            <a:off x="3586576" y="1099566"/>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格拉德威尔通过一个包含248个姓氏的列表来测试个体的社会连接度，参与者每认识一个列表上的姓氏就得分，这个简单的测试揭示了即使是在同质化群体中，个人之间的社交连接度也存在极大的差异。</a:t>
            </a:r>
            <a:endParaRPr lang="en-US" sz="1440" dirty="0"/>
          </a:p>
        </p:txBody>
      </p:sp>
      <p:sp>
        <p:nvSpPr>
          <p:cNvPr id="11" name="Text 9"/>
          <p:cNvSpPr/>
          <p:nvPr/>
        </p:nvSpPr>
        <p:spPr>
          <a:xfrm>
            <a:off x="834307" y="2409000"/>
            <a:ext cx="2531059" cy="593182"/>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连接者的识别</a:t>
            </a:r>
            <a:endParaRPr lang="en-US" sz="1440" dirty="0"/>
          </a:p>
        </p:txBody>
      </p:sp>
      <p:sp>
        <p:nvSpPr>
          <p:cNvPr id="12" name="Text 10"/>
          <p:cNvSpPr/>
          <p:nvPr/>
        </p:nvSpPr>
        <p:spPr>
          <a:xfrm>
            <a:off x="3586576" y="2248391"/>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实验结果表明，在每个测试组中都会出现少数高得分者，这些人就是所谓的“连接者”。格拉德威尔认为，他们是社会网络中的关键元素，能够在轻描淡写间建立跨种族、教育水平和社会背景的联系。</a:t>
            </a:r>
            <a:endParaRPr lang="en-US" sz="1440" dirty="0"/>
          </a:p>
        </p:txBody>
      </p:sp>
      <p:sp>
        <p:nvSpPr>
          <p:cNvPr id="13" name="Text 11"/>
          <p:cNvSpPr/>
          <p:nvPr/>
        </p:nvSpPr>
        <p:spPr>
          <a:xfrm>
            <a:off x="834307" y="3434022"/>
            <a:ext cx="2530145"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社交连接度的测量</a:t>
            </a:r>
            <a:endParaRPr lang="en-US" sz="1440" dirty="0"/>
          </a:p>
        </p:txBody>
      </p:sp>
      <p:sp>
        <p:nvSpPr>
          <p:cNvPr id="14" name="Text 12"/>
          <p:cNvSpPr/>
          <p:nvPr/>
        </p:nvSpPr>
        <p:spPr>
          <a:xfrm>
            <a:off x="3586576" y="3263375"/>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格拉德威尔的社交实验方法不仅揭示了个人之间的社交连接度差异，还为科学家们提供了一种新的工具来测量和理解社会网络中的连接者现象。</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连接者的识别与意义</a:t>
            </a:r>
            <a:endParaRPr lang="en-US" sz="1440" dirty="0"/>
          </a:p>
        </p:txBody>
      </p:sp>
      <p:pic>
        <p:nvPicPr>
          <p:cNvPr id="3" name="Image 0" descr="preencoded.png"/>
          <p:cNvPicPr>
            <a:picLocks noChangeAspect="1"/>
          </p:cNvPicPr>
          <p:nvPr/>
        </p:nvPicPr>
        <p:blipFill>
          <a:blip r:embed="rId2">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3">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4"/>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连接者的定义与特征</a:t>
            </a:r>
            <a:endParaRPr lang="en-US" sz="1440" dirty="0"/>
          </a:p>
        </p:txBody>
      </p:sp>
      <p:sp>
        <p:nvSpPr>
          <p:cNvPr id="7" name="Text 2"/>
          <p:cNvSpPr/>
          <p:nvPr/>
        </p:nvSpPr>
        <p:spPr>
          <a:xfrm>
            <a:off x="4122902" y="1395741"/>
            <a:ext cx="4476025" cy="603504"/>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连接者是社会网络中的关键人物，他们拥有广泛的社交圈，能够将不同背景和领域的人联系起来，对于信息传播和潮流推动具有重要作用。</a:t>
            </a:r>
            <a:endParaRPr lang="en-US" sz="1440" dirty="0"/>
          </a:p>
        </p:txBody>
      </p:sp>
      <p:sp>
        <p:nvSpPr>
          <p:cNvPr id="8" name="Text 3"/>
          <p:cNvSpPr/>
          <p:nvPr/>
        </p:nvSpPr>
        <p:spPr>
          <a:xfrm>
            <a:off x="4122902" y="2258934"/>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识别连接者的方法</a:t>
            </a:r>
            <a:endParaRPr lang="en-US" sz="1440" dirty="0"/>
          </a:p>
        </p:txBody>
      </p:sp>
      <p:sp>
        <p:nvSpPr>
          <p:cNvPr id="9" name="Text 4"/>
          <p:cNvSpPr/>
          <p:nvPr/>
        </p:nvSpPr>
        <p:spPr>
          <a:xfrm>
            <a:off x="4122902" y="2555200"/>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通过格拉德威尔的社交实验方法，可以识别出社会中的连接者，这些高得分者在社交网络中扮演着桥梁的角色，促进不同群体间的交流。</a:t>
            </a:r>
            <a:endParaRPr lang="en-US" sz="1440" dirty="0"/>
          </a:p>
        </p:txBody>
      </p:sp>
      <p:sp>
        <p:nvSpPr>
          <p:cNvPr id="10" name="Text 5"/>
          <p:cNvSpPr/>
          <p:nvPr/>
        </p:nvSpPr>
        <p:spPr>
          <a:xfrm>
            <a:off x="4122115" y="3522635"/>
            <a:ext cx="4389120" cy="40233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连接者的社会意义</a:t>
            </a:r>
            <a:endParaRPr lang="en-US" sz="1440" dirty="0"/>
          </a:p>
        </p:txBody>
      </p:sp>
      <p:sp>
        <p:nvSpPr>
          <p:cNvPr id="11" name="Text 6"/>
          <p:cNvSpPr/>
          <p:nvPr/>
        </p:nvSpPr>
        <p:spPr>
          <a:xfrm>
            <a:off x="4122902" y="3824695"/>
            <a:ext cx="4476025" cy="813816"/>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连接者的存在不仅加速了信息的传播速度，还有助于打破社会隔阂，促进多元文化的融合，对社会发展具有深远的影响。</a:t>
            </a:r>
            <a:endParaRPr lang="en-US" sz="1440" dirty="0"/>
          </a:p>
        </p:txBody>
      </p:sp>
      <p:sp>
        <p:nvSpPr>
          <p:cNvPr id="12" name="Shape 7"/>
          <p:cNvSpPr/>
          <p:nvPr/>
        </p:nvSpPr>
        <p:spPr>
          <a:xfrm>
            <a:off x="2673371" y="1805964"/>
            <a:ext cx="499914" cy="0"/>
          </a:xfrm>
          <a:custGeom>
            <a:avLst/>
            <a:gdLst/>
            <a:ahLst/>
            <a:cxnLst/>
            <a:rect l="l" t="t" r="r" b="b"/>
            <a:pathLst>
              <a:path w="499914">
                <a:moveTo>
                  <a:pt x="0" y="0"/>
                </a:moveTo>
                <a:moveTo>
                  <a:pt x="0" y="0"/>
                </a:moveTo>
                <a:lnTo>
                  <a:pt x="499914" y="0"/>
                </a:lnTo>
              </a:path>
            </a:pathLst>
          </a:custGeom>
          <a:noFill/>
          <a:ln w="19050">
            <a:solidFill>
              <a:srgbClr val="032F73"/>
            </a:solidFill>
            <a:prstDash val="solid"/>
            <a:headEnd type="none"/>
            <a:tailEnd type="arrow"/>
          </a:ln>
        </p:spPr>
      </p:sp>
      <p:sp>
        <p:nvSpPr>
          <p:cNvPr id="13" name="Shape 8"/>
          <p:cNvSpPr/>
          <p:nvPr/>
        </p:nvSpPr>
        <p:spPr>
          <a:xfrm>
            <a:off x="3162037" y="2856649"/>
            <a:ext cx="350493" cy="0"/>
          </a:xfrm>
          <a:custGeom>
            <a:avLst/>
            <a:gdLst/>
            <a:ahLst/>
            <a:cxnLst/>
            <a:rect l="l" t="t" r="r" b="b"/>
            <a:pathLst>
              <a:path w="350493">
                <a:moveTo>
                  <a:pt x="0" y="0"/>
                </a:moveTo>
                <a:moveTo>
                  <a:pt x="0" y="0"/>
                </a:moveTo>
                <a:lnTo>
                  <a:pt x="350493" y="0"/>
                </a:lnTo>
              </a:path>
            </a:pathLst>
          </a:custGeom>
          <a:noFill/>
          <a:ln w="19050">
            <a:solidFill>
              <a:srgbClr val="032F73"/>
            </a:solidFill>
            <a:prstDash val="solid"/>
            <a:headEnd type="none"/>
            <a:tailEnd type="arrow"/>
          </a:ln>
        </p:spPr>
      </p:sp>
      <p:sp>
        <p:nvSpPr>
          <p:cNvPr id="14" name="Shape 9"/>
          <p:cNvSpPr/>
          <p:nvPr/>
        </p:nvSpPr>
        <p:spPr>
          <a:xfrm>
            <a:off x="2804600" y="4003258"/>
            <a:ext cx="1103131" cy="0"/>
          </a:xfrm>
          <a:custGeom>
            <a:avLst/>
            <a:gdLst/>
            <a:ahLst/>
            <a:cxnLst/>
            <a:rect l="l" t="t" r="r" b="b"/>
            <a:pathLst>
              <a:path w="1103131">
                <a:moveTo>
                  <a:pt x="0" y="0"/>
                </a:moveTo>
                <a:moveTo>
                  <a:pt x="0" y="0"/>
                </a:moveTo>
                <a:lnTo>
                  <a:pt x="1103131" y="0"/>
                </a:lnTo>
              </a:path>
            </a:pathLst>
          </a:custGeom>
          <a:noFill/>
          <a:ln w="19050">
            <a:solidFill>
              <a:srgbClr val="032F73"/>
            </a:solidFill>
            <a:prstDash val="solid"/>
            <a:headEnd type="none"/>
            <a:tailEnd type="arrow"/>
          </a:ln>
        </p:spPr>
      </p:sp>
      <p:sp>
        <p:nvSpPr>
          <p:cNvPr id="15" name="Text 10"/>
          <p:cNvSpPr/>
          <p:nvPr/>
        </p:nvSpPr>
        <p:spPr>
          <a:xfrm>
            <a:off x="1838595" y="1558724"/>
            <a:ext cx="794446"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16" name="Text 11"/>
          <p:cNvSpPr/>
          <p:nvPr/>
        </p:nvSpPr>
        <p:spPr>
          <a:xfrm>
            <a:off x="1605529" y="2616316"/>
            <a:ext cx="1312181"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7" name="Text 12"/>
          <p:cNvSpPr/>
          <p:nvPr/>
        </p:nvSpPr>
        <p:spPr>
          <a:xfrm>
            <a:off x="1426313" y="3754199"/>
            <a:ext cx="1670613" cy="59436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16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枢纽节点在网络中的作用</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3550</Words>
  <Application>WPS 演示</Application>
  <PresentationFormat>On-screen Show (16:9)</PresentationFormat>
  <Paragraphs>306</Paragraphs>
  <Slides>24</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微软雅黑</vt:lpstr>
      <vt:lpstr>微软雅黑</vt:lpstr>
      <vt:lpstr>PingFang SC</vt:lpstr>
      <vt:lpstr>Segoe Print</vt:lpstr>
      <vt:lpstr>PingFang SC</vt:lpstr>
      <vt:lpstr>PingFang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Peter夏</cp:lastModifiedBy>
  <cp:revision>2</cp:revision>
  <dcterms:created xsi:type="dcterms:W3CDTF">2024-12-05T03:16:00Z</dcterms:created>
  <dcterms:modified xsi:type="dcterms:W3CDTF">2024-12-05T03:29:02Z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D5C11FC50FE644DA9EDC1C751FBF7B40_12</vt:lpwstr>
  </property>
  <property fmtid="{D5CDD505-2E9C-101B-9397-08002B2CF9AE}" pid="3" name="KSOProductBuildVer">
    <vt:lpwstr>2052-12.1.0.19302</vt:lpwstr>
  </property>
</Properties>
</file>