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5143500" cy="9144000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5.jpe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561" y="1216152"/>
            <a:ext cx="4216559" cy="166420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kern="0" spc="144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复杂网络的健壮性与脆弱性分析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778561" y="2958084"/>
            <a:ext cx="4024820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无尺度网络在故障和攻击中的表现研究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778561" y="3442716"/>
            <a:ext cx="183458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汇报人: 讯飞智文</a:t>
            </a:r>
            <a:endParaRPr lang="en-US" sz="1440" dirty="0"/>
          </a:p>
        </p:txBody>
      </p:sp>
      <p:sp>
        <p:nvSpPr>
          <p:cNvPr id="5" name="Shape 3"/>
          <p:cNvSpPr/>
          <p:nvPr/>
        </p:nvSpPr>
        <p:spPr>
          <a:xfrm>
            <a:off x="825232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6" name="Shape 4"/>
          <p:cNvSpPr/>
          <p:nvPr/>
        </p:nvSpPr>
        <p:spPr>
          <a:xfrm>
            <a:off x="1150837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7" name="Shape 5"/>
          <p:cNvSpPr/>
          <p:nvPr/>
        </p:nvSpPr>
        <p:spPr>
          <a:xfrm>
            <a:off x="1476442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EB5F6"/>
          </a:solidFill>
        </p:spPr>
      </p:sp>
      <p:sp>
        <p:nvSpPr>
          <p:cNvPr id="8" name="Shape 6"/>
          <p:cNvSpPr/>
          <p:nvPr/>
        </p:nvSpPr>
        <p:spPr>
          <a:xfrm>
            <a:off x="1802047" y="30280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B8D6FA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互联带来的脆弱性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931010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arrow"/>
            <a:tailEnd type="arrow"/>
          </a:ln>
        </p:spPr>
      </p:sp>
      <p:sp>
        <p:nvSpPr>
          <p:cNvPr id="4" name="Shape 2"/>
          <p:cNvSpPr/>
          <p:nvPr/>
        </p:nvSpPr>
        <p:spPr>
          <a:xfrm>
            <a:off x="637864" y="1138754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5" name="Shape 3"/>
          <p:cNvSpPr/>
          <p:nvPr/>
        </p:nvSpPr>
        <p:spPr>
          <a:xfrm>
            <a:off x="627162" y="1138754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6" name="Text 4"/>
          <p:cNvSpPr/>
          <p:nvPr/>
        </p:nvSpPr>
        <p:spPr>
          <a:xfrm>
            <a:off x="537280" y="1093034"/>
            <a:ext cx="543006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Shape 5"/>
          <p:cNvSpPr/>
          <p:nvPr/>
        </p:nvSpPr>
        <p:spPr>
          <a:xfrm>
            <a:off x="2651634" y="2666540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8" name="Shape 6"/>
          <p:cNvSpPr/>
          <p:nvPr/>
        </p:nvSpPr>
        <p:spPr>
          <a:xfrm>
            <a:off x="2640931" y="2666540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9" name="Text 7"/>
          <p:cNvSpPr/>
          <p:nvPr/>
        </p:nvSpPr>
        <p:spPr>
          <a:xfrm>
            <a:off x="2552583" y="2620820"/>
            <a:ext cx="566988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Shape 8"/>
          <p:cNvSpPr/>
          <p:nvPr/>
        </p:nvSpPr>
        <p:spPr>
          <a:xfrm>
            <a:off x="4767525" y="1144931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11" name="Shape 9"/>
          <p:cNvSpPr/>
          <p:nvPr/>
        </p:nvSpPr>
        <p:spPr>
          <a:xfrm>
            <a:off x="4756823" y="1144931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12" name="Text 10"/>
          <p:cNvSpPr/>
          <p:nvPr/>
        </p:nvSpPr>
        <p:spPr>
          <a:xfrm>
            <a:off x="4659330" y="1093034"/>
            <a:ext cx="59096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3" name="Shape 11"/>
          <p:cNvSpPr/>
          <p:nvPr/>
        </p:nvSpPr>
        <p:spPr>
          <a:xfrm>
            <a:off x="3299836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arrow"/>
            <a:tailEnd type="arrow"/>
          </a:ln>
        </p:spPr>
      </p:sp>
      <p:sp>
        <p:nvSpPr>
          <p:cNvPr id="14" name="Shape 12"/>
          <p:cNvSpPr/>
          <p:nvPr/>
        </p:nvSpPr>
        <p:spPr>
          <a:xfrm>
            <a:off x="5656511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arrow"/>
            <a:tailEnd type="arrow"/>
          </a:ln>
        </p:spPr>
      </p:sp>
      <p:sp>
        <p:nvSpPr>
          <p:cNvPr id="15" name="Text 13"/>
          <p:cNvSpPr/>
          <p:nvPr/>
        </p:nvSpPr>
        <p:spPr>
          <a:xfrm>
            <a:off x="1132554" y="966385"/>
            <a:ext cx="32918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电力系统的互联风险</a:t>
            </a:r>
            <a:endParaRPr lang="en-US" sz="1440" dirty="0"/>
          </a:p>
        </p:txBody>
      </p:sp>
      <p:sp>
        <p:nvSpPr>
          <p:cNvPr id="16" name="Text 14"/>
          <p:cNvSpPr/>
          <p:nvPr/>
        </p:nvSpPr>
        <p:spPr>
          <a:xfrm>
            <a:off x="1132554" y="1313239"/>
            <a:ext cx="329184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随着电力系统变得更加紧密相连，虽然提高了效率并降低了成本，但也增加了风险，一旦发生局部故障，可能引发连锁反应，导致大面积停电。</a:t>
            </a:r>
            <a:endParaRPr lang="en-US" sz="1440" dirty="0"/>
          </a:p>
        </p:txBody>
      </p:sp>
      <p:sp>
        <p:nvSpPr>
          <p:cNvPr id="17" name="Text 15"/>
          <p:cNvSpPr/>
          <p:nvPr/>
        </p:nvSpPr>
        <p:spPr>
          <a:xfrm>
            <a:off x="3196290" y="2539757"/>
            <a:ext cx="3291765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美国西部大停电案例</a:t>
            </a:r>
            <a:endParaRPr lang="en-US" sz="1440" dirty="0"/>
          </a:p>
        </p:txBody>
      </p:sp>
      <p:sp>
        <p:nvSpPr>
          <p:cNvPr id="18" name="Text 16"/>
          <p:cNvSpPr/>
          <p:nvPr/>
        </p:nvSpPr>
        <p:spPr>
          <a:xfrm>
            <a:off x="3196215" y="2886683"/>
            <a:ext cx="329184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描述了1996年夏季美国西部大停电的具体情况，以及它如何揭示了复杂系统中常常被忽视的一个特性：互联导致的脆弱性。</a:t>
            </a:r>
            <a:endParaRPr lang="en-US" sz="1440" dirty="0"/>
          </a:p>
        </p:txBody>
      </p:sp>
      <p:sp>
        <p:nvSpPr>
          <p:cNvPr id="19" name="Text 17"/>
          <p:cNvSpPr/>
          <p:nvPr/>
        </p:nvSpPr>
        <p:spPr>
          <a:xfrm>
            <a:off x="5314241" y="966385"/>
            <a:ext cx="3292479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级联故障的影响</a:t>
            </a:r>
            <a:endParaRPr lang="en-US" sz="1440" dirty="0"/>
          </a:p>
        </p:txBody>
      </p:sp>
      <p:sp>
        <p:nvSpPr>
          <p:cNvPr id="20" name="Text 18"/>
          <p:cNvSpPr/>
          <p:nvPr/>
        </p:nvSpPr>
        <p:spPr>
          <a:xfrm>
            <a:off x="5314880" y="1313239"/>
            <a:ext cx="329184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级联故障不仅限于电力网络，在经济、生物系统等多个领域都可能出现，并且如果受影响的是高度连接的节点，则这种局部故障更容易导致整体系统的崩溃。</a:t>
            </a:r>
            <a:endParaRPr lang="en-US" sz="14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科学研究进展</a:t>
            </a:r>
            <a:endParaRPr lang="en-US" sz="14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计算机模拟实验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29475" y="979273"/>
            <a:ext cx="8184444" cy="3578175"/>
          </a:xfrm>
          <a:custGeom>
            <a:avLst/>
            <a:gdLst/>
            <a:ahLst/>
            <a:cxnLst/>
            <a:rect l="l" t="t" r="r" b="b"/>
            <a:pathLst>
              <a:path w="8184444" h="3578175">
                <a:moveTo>
                  <a:pt x="0" y="0"/>
                </a:moveTo>
                <a:moveTo>
                  <a:pt x="0" y="0"/>
                </a:moveTo>
                <a:lnTo>
                  <a:pt x="8184444" y="0"/>
                </a:lnTo>
                <a:lnTo>
                  <a:pt x="8184444" y="3578175"/>
                </a:lnTo>
                <a:lnTo>
                  <a:pt x="0" y="3578175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</p:sp>
      <p:sp>
        <p:nvSpPr>
          <p:cNvPr id="4" name="Shape 2"/>
          <p:cNvSpPr/>
          <p:nvPr/>
        </p:nvSpPr>
        <p:spPr>
          <a:xfrm>
            <a:off x="1057755" y="1192668"/>
            <a:ext cx="2191977" cy="3217037"/>
          </a:xfrm>
          <a:custGeom>
            <a:avLst/>
            <a:gdLst/>
            <a:ahLst/>
            <a:cxnLst/>
            <a:rect l="l" t="t" r="r" b="b"/>
            <a:pathLst>
              <a:path w="2191977" h="3217037">
                <a:moveTo>
                  <a:pt x="204724" y="0"/>
                </a:moveTo>
                <a:moveTo>
                  <a:pt x="204724" y="0"/>
                </a:moveTo>
                <a:lnTo>
                  <a:pt x="1987252" y="0"/>
                </a:lnTo>
                <a:quadBezTo>
                  <a:pt x="2191977" y="0"/>
                  <a:pt x="2191977" y="220827"/>
                </a:quadBezTo>
                <a:lnTo>
                  <a:pt x="2191977" y="2996210"/>
                </a:lnTo>
                <a:quadBezTo>
                  <a:pt x="2191977" y="3217037"/>
                  <a:pt x="1987252" y="3217037"/>
                </a:quadBezTo>
                <a:lnTo>
                  <a:pt x="204724" y="3217037"/>
                </a:lnTo>
                <a:quadBezTo>
                  <a:pt x="0" y="3217037"/>
                  <a:pt x="0" y="2996210"/>
                </a:quadBezTo>
                <a:lnTo>
                  <a:pt x="0" y="220827"/>
                </a:lnTo>
                <a:quadBezTo>
                  <a:pt x="0" y="0"/>
                  <a:pt x="204724" y="0"/>
                </a:quadBezTo>
                <a:close/>
              </a:path>
            </a:pathLst>
          </a:custGeom>
          <a:solidFill>
            <a:srgbClr val="0084FF">
              <a:alpha val="10000"/>
            </a:srgbClr>
          </a:solidFill>
          <a:ln w="9525">
            <a:solidFill>
              <a:srgbClr val="374D8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5400000">
            <a:off x="738465" y="1471944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0075F0"/>
          </a:solidFill>
        </p:spPr>
      </p:sp>
      <p:sp>
        <p:nvSpPr>
          <p:cNvPr id="6" name="Shape 4"/>
          <p:cNvSpPr/>
          <p:nvPr/>
        </p:nvSpPr>
        <p:spPr>
          <a:xfrm>
            <a:off x="841314" y="1305932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7" name="Text 5"/>
          <p:cNvSpPr/>
          <p:nvPr/>
        </p:nvSpPr>
        <p:spPr>
          <a:xfrm>
            <a:off x="841314" y="1192607"/>
            <a:ext cx="1095138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1057755" y="1673642"/>
            <a:ext cx="2194560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模拟实验的设计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1057755" y="2255641"/>
            <a:ext cx="2191977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科学家们精心设计了一系列计算机模拟实验，旨在验证无尺度网络在面对路由器故障时的表现，通过删除大量节点来观察网络的响应和恢复能力。</a:t>
            </a:r>
            <a:endParaRPr lang="en-US" sz="1440" dirty="0"/>
          </a:p>
        </p:txBody>
      </p:sp>
      <p:sp>
        <p:nvSpPr>
          <p:cNvPr id="10" name="Shape 8"/>
          <p:cNvSpPr/>
          <p:nvPr/>
        </p:nvSpPr>
        <p:spPr>
          <a:xfrm>
            <a:off x="6111817" y="1192668"/>
            <a:ext cx="2191977" cy="3217037"/>
          </a:xfrm>
          <a:custGeom>
            <a:avLst/>
            <a:gdLst/>
            <a:ahLst/>
            <a:cxnLst/>
            <a:rect l="l" t="t" r="r" b="b"/>
            <a:pathLst>
              <a:path w="2191977" h="3217037">
                <a:moveTo>
                  <a:pt x="204724" y="0"/>
                </a:moveTo>
                <a:moveTo>
                  <a:pt x="204724" y="0"/>
                </a:moveTo>
                <a:lnTo>
                  <a:pt x="1987252" y="0"/>
                </a:lnTo>
                <a:quadBezTo>
                  <a:pt x="2191977" y="0"/>
                  <a:pt x="2191977" y="220827"/>
                </a:quadBezTo>
                <a:lnTo>
                  <a:pt x="2191977" y="2996210"/>
                </a:lnTo>
                <a:quadBezTo>
                  <a:pt x="2191977" y="3217037"/>
                  <a:pt x="1987252" y="3217037"/>
                </a:quadBezTo>
                <a:lnTo>
                  <a:pt x="204724" y="3217037"/>
                </a:lnTo>
                <a:quadBezTo>
                  <a:pt x="0" y="3217037"/>
                  <a:pt x="0" y="2996210"/>
                </a:quadBezTo>
                <a:lnTo>
                  <a:pt x="0" y="220827"/>
                </a:lnTo>
                <a:quadBezTo>
                  <a:pt x="0" y="0"/>
                  <a:pt x="204724" y="0"/>
                </a:quadBezTo>
                <a:close/>
              </a:path>
            </a:pathLst>
          </a:custGeom>
          <a:solidFill>
            <a:srgbClr val="0084FF">
              <a:alpha val="10000"/>
            </a:srgbClr>
          </a:solidFill>
          <a:ln w="9525">
            <a:solidFill>
              <a:srgbClr val="374D87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 rot="5400000">
            <a:off x="5792528" y="1471992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0075F0"/>
          </a:solidFill>
        </p:spPr>
      </p:sp>
      <p:sp>
        <p:nvSpPr>
          <p:cNvPr id="12" name="Shape 10"/>
          <p:cNvSpPr/>
          <p:nvPr/>
        </p:nvSpPr>
        <p:spPr>
          <a:xfrm>
            <a:off x="5895376" y="1305980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13" name="Text 11"/>
          <p:cNvSpPr/>
          <p:nvPr/>
        </p:nvSpPr>
        <p:spPr>
          <a:xfrm>
            <a:off x="5895376" y="1192655"/>
            <a:ext cx="1095138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6111817" y="1673642"/>
            <a:ext cx="2194560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渗流理论的应用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6111817" y="2255641"/>
            <a:ext cx="2191977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利用渗流理论，科学家们计算了将任意网络分裂成碎片所需删除的节点比例，发现度指数小于或等于3的无尺度网络没有临界值，意味着它们实际上永远不会完全崩溃。</a:t>
            </a:r>
            <a:endParaRPr lang="en-US" sz="1440" dirty="0"/>
          </a:p>
        </p:txBody>
      </p:sp>
      <p:sp>
        <p:nvSpPr>
          <p:cNvPr id="16" name="Shape 14"/>
          <p:cNvSpPr/>
          <p:nvPr/>
        </p:nvSpPr>
        <p:spPr>
          <a:xfrm>
            <a:off x="3584744" y="1192495"/>
            <a:ext cx="2191817" cy="3217382"/>
          </a:xfrm>
          <a:custGeom>
            <a:avLst/>
            <a:gdLst/>
            <a:ahLst/>
            <a:cxnLst/>
            <a:rect l="l" t="t" r="r" b="b"/>
            <a:pathLst>
              <a:path w="2191817" h="3217382">
                <a:moveTo>
                  <a:pt x="204709" y="0"/>
                </a:moveTo>
                <a:moveTo>
                  <a:pt x="204709" y="0"/>
                </a:moveTo>
                <a:lnTo>
                  <a:pt x="1987108" y="0"/>
                </a:lnTo>
                <a:quadBezTo>
                  <a:pt x="2191817" y="0"/>
                  <a:pt x="2191817" y="220811"/>
                </a:quadBezTo>
                <a:lnTo>
                  <a:pt x="2191817" y="2996571"/>
                </a:lnTo>
                <a:quadBezTo>
                  <a:pt x="2191817" y="3217382"/>
                  <a:pt x="1987108" y="3217382"/>
                </a:quadBezTo>
                <a:lnTo>
                  <a:pt x="204709" y="3217382"/>
                </a:lnTo>
                <a:quadBezTo>
                  <a:pt x="0" y="3217382"/>
                  <a:pt x="0" y="2996571"/>
                </a:quadBezTo>
                <a:lnTo>
                  <a:pt x="0" y="220811"/>
                </a:lnTo>
                <a:quadBezTo>
                  <a:pt x="0" y="0"/>
                  <a:pt x="204709" y="0"/>
                </a:quadBezTo>
                <a:close/>
              </a:path>
            </a:pathLst>
          </a:custGeom>
          <a:solidFill>
            <a:srgbClr val="0084FF">
              <a:alpha val="10000"/>
            </a:srgbClr>
          </a:solidFill>
          <a:ln w="9525">
            <a:solidFill>
              <a:srgbClr val="374D87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3584744" y="1673642"/>
            <a:ext cx="2194560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高度容忍性的验证</a:t>
            </a:r>
            <a:endParaRPr lang="en-US" sz="1440" dirty="0"/>
          </a:p>
        </p:txBody>
      </p:sp>
      <p:sp>
        <p:nvSpPr>
          <p:cNvPr id="18" name="Text 16"/>
          <p:cNvSpPr/>
          <p:nvPr/>
        </p:nvSpPr>
        <p:spPr>
          <a:xfrm>
            <a:off x="3584744" y="2255641"/>
            <a:ext cx="2191817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实验结果显示，即使在删除了80%的节点后，剩下的20%仍能形成一个紧密互联的簇，这一发现验证了无尺度网络对随机故障的高度容忍性。</a:t>
            </a:r>
            <a:endParaRPr lang="en-US" sz="1440" dirty="0"/>
          </a:p>
        </p:txBody>
      </p:sp>
      <p:sp>
        <p:nvSpPr>
          <p:cNvPr id="19" name="Shape 17"/>
          <p:cNvSpPr/>
          <p:nvPr/>
        </p:nvSpPr>
        <p:spPr>
          <a:xfrm rot="5400000">
            <a:off x="3265497" y="1471944"/>
            <a:ext cx="423666" cy="220184"/>
          </a:xfrm>
          <a:custGeom>
            <a:avLst/>
            <a:gdLst/>
            <a:ahLst/>
            <a:cxnLst/>
            <a:rect l="l" t="t" r="r" b="b"/>
            <a:pathLst>
              <a:path w="423666" h="220184">
                <a:moveTo>
                  <a:pt x="110092" y="0"/>
                </a:moveTo>
                <a:moveTo>
                  <a:pt x="110092" y="0"/>
                </a:moveTo>
                <a:lnTo>
                  <a:pt x="313574" y="0"/>
                </a:lnTo>
                <a:quadBezTo>
                  <a:pt x="423666" y="0"/>
                  <a:pt x="423666" y="110092"/>
                </a:quadBezTo>
                <a:lnTo>
                  <a:pt x="423666" y="110092"/>
                </a:lnTo>
                <a:quadBezTo>
                  <a:pt x="423666" y="220184"/>
                  <a:pt x="313574" y="220184"/>
                </a:quadBezTo>
                <a:lnTo>
                  <a:pt x="110092" y="220184"/>
                </a:lnTo>
                <a:quadBezTo>
                  <a:pt x="0" y="220184"/>
                  <a:pt x="0" y="110092"/>
                </a:quadBezTo>
                <a:lnTo>
                  <a:pt x="0" y="110092"/>
                </a:lnTo>
                <a:quadBezTo>
                  <a:pt x="0" y="0"/>
                  <a:pt x="110092" y="0"/>
                </a:quadBezTo>
                <a:close/>
              </a:path>
            </a:pathLst>
          </a:custGeom>
          <a:solidFill>
            <a:srgbClr val="4287F0"/>
          </a:solidFill>
        </p:spPr>
      </p:sp>
      <p:sp>
        <p:nvSpPr>
          <p:cNvPr id="20" name="Shape 18"/>
          <p:cNvSpPr/>
          <p:nvPr/>
        </p:nvSpPr>
        <p:spPr>
          <a:xfrm>
            <a:off x="3368345" y="1305932"/>
            <a:ext cx="1095138" cy="367710"/>
          </a:xfrm>
          <a:custGeom>
            <a:avLst/>
            <a:gdLst/>
            <a:ahLst/>
            <a:cxnLst/>
            <a:rect l="l" t="t" r="r" b="b"/>
            <a:pathLst>
              <a:path w="1095138" h="367710">
                <a:moveTo>
                  <a:pt x="183855" y="0"/>
                </a:moveTo>
                <a:moveTo>
                  <a:pt x="183855" y="0"/>
                </a:moveTo>
                <a:lnTo>
                  <a:pt x="911282" y="0"/>
                </a:lnTo>
                <a:quadBezTo>
                  <a:pt x="1095138" y="0"/>
                  <a:pt x="1095138" y="183855"/>
                </a:quadBezTo>
                <a:lnTo>
                  <a:pt x="1095138" y="183855"/>
                </a:lnTo>
                <a:quadBezTo>
                  <a:pt x="1095138" y="367710"/>
                  <a:pt x="911282" y="367710"/>
                </a:quadBezTo>
                <a:lnTo>
                  <a:pt x="183855" y="367710"/>
                </a:lnTo>
                <a:quadBezTo>
                  <a:pt x="0" y="367710"/>
                  <a:pt x="0" y="183855"/>
                </a:quadBezTo>
                <a:lnTo>
                  <a:pt x="0" y="183855"/>
                </a:lnTo>
                <a:quadBezTo>
                  <a:pt x="0" y="0"/>
                  <a:pt x="183855" y="0"/>
                </a:quadBezTo>
                <a:close/>
              </a:path>
            </a:pathLst>
          </a:custGeom>
          <a:solidFill>
            <a:srgbClr val="5196FF"/>
          </a:solidFill>
        </p:spPr>
      </p:sp>
      <p:sp>
        <p:nvSpPr>
          <p:cNvPr id="21" name="Text 19"/>
          <p:cNvSpPr/>
          <p:nvPr/>
        </p:nvSpPr>
        <p:spPr>
          <a:xfrm>
            <a:off x="3368345" y="1192607"/>
            <a:ext cx="1095138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渗流理论应用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312725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4" name="Shape 2"/>
          <p:cNvSpPr/>
          <p:nvPr/>
        </p:nvSpPr>
        <p:spPr>
          <a:xfrm>
            <a:off x="1682112" y="1165609"/>
            <a:ext cx="0" cy="567089"/>
          </a:xfrm>
          <a:custGeom>
            <a:avLst/>
            <a:gdLst/>
            <a:ahLst/>
            <a:cxnLst/>
            <a:rect l="l" t="t" r="r" b="b"/>
            <a:pathLst>
              <a:path h="567089">
                <a:moveTo>
                  <a:pt x="0" y="0"/>
                </a:moveTo>
                <a:moveTo>
                  <a:pt x="0" y="0"/>
                </a:moveTo>
                <a:lnTo>
                  <a:pt x="0" y="567089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303581" y="1930210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84165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7" name="Text 5"/>
          <p:cNvSpPr/>
          <p:nvPr/>
        </p:nvSpPr>
        <p:spPr>
          <a:xfrm>
            <a:off x="1409546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66877" y="2115834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渗流理论简介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66877" y="2455328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渗流理论是一种用于分析网络结构稳定性的数学模型，通过计算删除节点的比例来预测网络何时会分裂成碎片，为理解复杂网络的脆弱性提供了理论基础。</a:t>
            </a:r>
            <a:endParaRPr lang="en-US" sz="1440" dirty="0"/>
          </a:p>
        </p:txBody>
      </p:sp>
      <p:sp>
        <p:nvSpPr>
          <p:cNvPr id="10" name="Shape 8"/>
          <p:cNvSpPr/>
          <p:nvPr/>
        </p:nvSpPr>
        <p:spPr>
          <a:xfrm>
            <a:off x="4572000" y="1165034"/>
            <a:ext cx="0" cy="286867"/>
          </a:xfrm>
          <a:custGeom>
            <a:avLst/>
            <a:gdLst/>
            <a:ahLst/>
            <a:cxnLst/>
            <a:rect l="l" t="t" r="r" b="b"/>
            <a:pathLst>
              <a:path h="286867">
                <a:moveTo>
                  <a:pt x="0" y="0"/>
                </a:moveTo>
                <a:moveTo>
                  <a:pt x="0" y="0"/>
                </a:moveTo>
                <a:lnTo>
                  <a:pt x="0" y="28686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1" name="Shape 9"/>
          <p:cNvSpPr/>
          <p:nvPr/>
        </p:nvSpPr>
        <p:spPr>
          <a:xfrm>
            <a:off x="3193369" y="1649412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1D5BF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774053" y="1367777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13" name="Text 11"/>
          <p:cNvSpPr/>
          <p:nvPr/>
        </p:nvSpPr>
        <p:spPr>
          <a:xfrm>
            <a:off x="4299434" y="1295540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3356765" y="1835036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无尺度网络与渗流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3356765" y="2174531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在无尺度网络中应用渗流理论揭示了其独特的健壮性，特别是当度指数小于或等于3时，这些网络没有临界崩溃点，意味着它们对随机故障具有极高的容忍度。</a:t>
            </a:r>
            <a:endParaRPr lang="en-US" sz="1440" dirty="0"/>
          </a:p>
        </p:txBody>
      </p:sp>
      <p:sp>
        <p:nvSpPr>
          <p:cNvPr id="16" name="Shape 14"/>
          <p:cNvSpPr/>
          <p:nvPr/>
        </p:nvSpPr>
        <p:spPr>
          <a:xfrm>
            <a:off x="7461888" y="1165301"/>
            <a:ext cx="0" cy="567397"/>
          </a:xfrm>
          <a:custGeom>
            <a:avLst/>
            <a:gdLst/>
            <a:ahLst/>
            <a:cxnLst/>
            <a:rect l="l" t="t" r="r" b="b"/>
            <a:pathLst>
              <a:path h="567397">
                <a:moveTo>
                  <a:pt x="0" y="0"/>
                </a:moveTo>
                <a:moveTo>
                  <a:pt x="0" y="0"/>
                </a:moveTo>
                <a:lnTo>
                  <a:pt x="0" y="56739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7" name="Shape 15"/>
          <p:cNvSpPr/>
          <p:nvPr/>
        </p:nvSpPr>
        <p:spPr>
          <a:xfrm>
            <a:off x="6083503" y="1929754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6663941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19" name="Text 17"/>
          <p:cNvSpPr/>
          <p:nvPr/>
        </p:nvSpPr>
        <p:spPr>
          <a:xfrm>
            <a:off x="7189322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20" name="Text 18"/>
          <p:cNvSpPr/>
          <p:nvPr/>
        </p:nvSpPr>
        <p:spPr>
          <a:xfrm>
            <a:off x="6246653" y="2115834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渗流理论的实际应用</a:t>
            </a:r>
            <a:endParaRPr lang="en-US" sz="1440" dirty="0"/>
          </a:p>
        </p:txBody>
      </p:sp>
      <p:sp>
        <p:nvSpPr>
          <p:cNvPr id="21" name="Text 19"/>
          <p:cNvSpPr/>
          <p:nvPr/>
        </p:nvSpPr>
        <p:spPr>
          <a:xfrm>
            <a:off x="6246653" y="2455328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渗流理论不仅在理论研究中占有重要地位，还被广泛应用于实际网络设计和管理中，帮助识别关键节点并制定策略以防止网络因局部故障而全面瘫痪。</a:t>
            </a:r>
            <a:endParaRPr lang="en-US" sz="1440" dirty="0"/>
          </a:p>
        </p:txBody>
      </p:sp>
      <p:sp>
        <p:nvSpPr>
          <p:cNvPr id="22" name="Shape 20"/>
          <p:cNvSpPr/>
          <p:nvPr/>
        </p:nvSpPr>
        <p:spPr>
          <a:xfrm>
            <a:off x="4572000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有效的攻击方式</a:t>
            </a:r>
            <a:endParaRPr lang="en-US" sz="14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枢纽节点重要性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931010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arrow"/>
            <a:tailEnd type="arrow"/>
          </a:ln>
        </p:spPr>
      </p:sp>
      <p:sp>
        <p:nvSpPr>
          <p:cNvPr id="4" name="Shape 2"/>
          <p:cNvSpPr/>
          <p:nvPr/>
        </p:nvSpPr>
        <p:spPr>
          <a:xfrm>
            <a:off x="637864" y="1138754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5" name="Shape 3"/>
          <p:cNvSpPr/>
          <p:nvPr/>
        </p:nvSpPr>
        <p:spPr>
          <a:xfrm>
            <a:off x="627162" y="1138754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6" name="Text 4"/>
          <p:cNvSpPr/>
          <p:nvPr/>
        </p:nvSpPr>
        <p:spPr>
          <a:xfrm>
            <a:off x="537280" y="1093034"/>
            <a:ext cx="543006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Shape 5"/>
          <p:cNvSpPr/>
          <p:nvPr/>
        </p:nvSpPr>
        <p:spPr>
          <a:xfrm>
            <a:off x="2651634" y="2666540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8" name="Shape 6"/>
          <p:cNvSpPr/>
          <p:nvPr/>
        </p:nvSpPr>
        <p:spPr>
          <a:xfrm>
            <a:off x="2640931" y="2666540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9" name="Text 7"/>
          <p:cNvSpPr/>
          <p:nvPr/>
        </p:nvSpPr>
        <p:spPr>
          <a:xfrm>
            <a:off x="2552583" y="2620820"/>
            <a:ext cx="566988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Shape 8"/>
          <p:cNvSpPr/>
          <p:nvPr/>
        </p:nvSpPr>
        <p:spPr>
          <a:xfrm>
            <a:off x="4767525" y="1144931"/>
            <a:ext cx="374579" cy="770562"/>
          </a:xfrm>
          <a:custGeom>
            <a:avLst/>
            <a:gdLst/>
            <a:ahLst/>
            <a:cxnLst/>
            <a:rect l="l" t="t" r="r" b="b"/>
            <a:pathLst>
              <a:path w="374579" h="770562">
                <a:moveTo>
                  <a:pt x="187289" y="0"/>
                </a:moveTo>
                <a:moveTo>
                  <a:pt x="187289" y="0"/>
                </a:moveTo>
                <a:lnTo>
                  <a:pt x="187289" y="0"/>
                </a:lnTo>
                <a:quadBezTo>
                  <a:pt x="374579" y="0"/>
                  <a:pt x="374579" y="187289"/>
                </a:quadBezTo>
                <a:lnTo>
                  <a:pt x="374579" y="583272"/>
                </a:lnTo>
                <a:quadBezTo>
                  <a:pt x="374579" y="770562"/>
                  <a:pt x="187289" y="770562"/>
                </a:quadBezTo>
                <a:lnTo>
                  <a:pt x="187289" y="770562"/>
                </a:lnTo>
                <a:quadBezTo>
                  <a:pt x="0" y="770562"/>
                  <a:pt x="0" y="583272"/>
                </a:quadBezTo>
                <a:lnTo>
                  <a:pt x="0" y="187289"/>
                </a:lnTo>
                <a:quadBezTo>
                  <a:pt x="0" y="0"/>
                  <a:pt x="187289" y="0"/>
                </a:quadBez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11" name="Shape 9"/>
          <p:cNvSpPr/>
          <p:nvPr/>
        </p:nvSpPr>
        <p:spPr>
          <a:xfrm>
            <a:off x="4756823" y="1144931"/>
            <a:ext cx="395983" cy="395983"/>
          </a:xfrm>
          <a:custGeom>
            <a:avLst/>
            <a:gdLst/>
            <a:ahLst/>
            <a:cxnLst/>
            <a:rect l="l" t="t" r="r" b="b"/>
            <a:pathLst>
              <a:path w="395983" h="395983">
                <a:moveTo>
                  <a:pt x="197992" y="0"/>
                </a:moveTo>
                <a:moveTo>
                  <a:pt x="197992" y="0"/>
                </a:moveTo>
                <a:cubicBezTo>
                  <a:pt x="307266" y="0"/>
                  <a:pt x="395983" y="88717"/>
                  <a:pt x="395983" y="197992"/>
                </a:cubicBezTo>
                <a:cubicBezTo>
                  <a:pt x="395983" y="307266"/>
                  <a:pt x="307266" y="395983"/>
                  <a:pt x="197992" y="395983"/>
                </a:cubicBezTo>
                <a:cubicBezTo>
                  <a:pt x="88717" y="395983"/>
                  <a:pt x="0" y="307266"/>
                  <a:pt x="0" y="197992"/>
                </a:cubicBezTo>
                <a:cubicBezTo>
                  <a:pt x="0" y="88717"/>
                  <a:pt x="88717" y="0"/>
                  <a:pt x="197992" y="0"/>
                </a:cubic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12" name="Text 10"/>
          <p:cNvSpPr/>
          <p:nvPr/>
        </p:nvSpPr>
        <p:spPr>
          <a:xfrm>
            <a:off x="4659330" y="1093034"/>
            <a:ext cx="59096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3" name="Shape 11"/>
          <p:cNvSpPr/>
          <p:nvPr/>
        </p:nvSpPr>
        <p:spPr>
          <a:xfrm>
            <a:off x="3299836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arrow"/>
            <a:tailEnd type="arrow"/>
          </a:ln>
        </p:spPr>
      </p:sp>
      <p:sp>
        <p:nvSpPr>
          <p:cNvPr id="14" name="Shape 12"/>
          <p:cNvSpPr/>
          <p:nvPr/>
        </p:nvSpPr>
        <p:spPr>
          <a:xfrm>
            <a:off x="5656511" y="2447708"/>
            <a:ext cx="2356811" cy="0"/>
          </a:xfrm>
          <a:custGeom>
            <a:avLst/>
            <a:gdLst/>
            <a:ahLst/>
            <a:cxnLst/>
            <a:rect l="l" t="t" r="r" b="b"/>
            <a:pathLst>
              <a:path w="2356811">
                <a:moveTo>
                  <a:pt x="2356811" y="0"/>
                </a:moveTo>
                <a:moveTo>
                  <a:pt x="2356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arrow"/>
            <a:tailEnd type="arrow"/>
          </a:ln>
        </p:spPr>
      </p:sp>
      <p:sp>
        <p:nvSpPr>
          <p:cNvPr id="15" name="Text 13"/>
          <p:cNvSpPr/>
          <p:nvPr/>
        </p:nvSpPr>
        <p:spPr>
          <a:xfrm>
            <a:off x="1132554" y="966385"/>
            <a:ext cx="32918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枢纽节点的定义与作用</a:t>
            </a:r>
            <a:endParaRPr lang="en-US" sz="1440" dirty="0"/>
          </a:p>
        </p:txBody>
      </p:sp>
      <p:sp>
        <p:nvSpPr>
          <p:cNvPr id="16" name="Text 14"/>
          <p:cNvSpPr/>
          <p:nvPr/>
        </p:nvSpPr>
        <p:spPr>
          <a:xfrm>
            <a:off x="1132554" y="1313239"/>
            <a:ext cx="329184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枢纽节点是网络中连接度极高的节点，它们在维持网络整体连通性方面起着至关重要的作用。一旦这些节点受损，整个网络的稳定性和效率可能会受到严重影响。</a:t>
            </a:r>
            <a:endParaRPr lang="en-US" sz="1440" dirty="0"/>
          </a:p>
        </p:txBody>
      </p:sp>
      <p:sp>
        <p:nvSpPr>
          <p:cNvPr id="17" name="Text 15"/>
          <p:cNvSpPr/>
          <p:nvPr/>
        </p:nvSpPr>
        <p:spPr>
          <a:xfrm>
            <a:off x="3196290" y="2539757"/>
            <a:ext cx="3291765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枢纽节点的脆弱性</a:t>
            </a:r>
            <a:endParaRPr lang="en-US" sz="1440" dirty="0"/>
          </a:p>
        </p:txBody>
      </p:sp>
      <p:sp>
        <p:nvSpPr>
          <p:cNvPr id="18" name="Text 16"/>
          <p:cNvSpPr/>
          <p:nvPr/>
        </p:nvSpPr>
        <p:spPr>
          <a:xfrm>
            <a:off x="3196215" y="2886683"/>
            <a:ext cx="329184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尽管枢纽节点对网络至关重要，但它们也成为了攻击的主要目标。针对这些关键节点的攻击可以迅速导致网络功能的部分或完全丧失，显示出其内在的脆弱性。</a:t>
            </a:r>
            <a:endParaRPr lang="en-US" sz="1440" dirty="0"/>
          </a:p>
        </p:txBody>
      </p:sp>
      <p:sp>
        <p:nvSpPr>
          <p:cNvPr id="19" name="Text 17"/>
          <p:cNvSpPr/>
          <p:nvPr/>
        </p:nvSpPr>
        <p:spPr>
          <a:xfrm>
            <a:off x="5314241" y="966385"/>
            <a:ext cx="3292479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保护枢纽节点的策略</a:t>
            </a:r>
            <a:endParaRPr lang="en-US" sz="1440" dirty="0"/>
          </a:p>
        </p:txBody>
      </p:sp>
      <p:sp>
        <p:nvSpPr>
          <p:cNvPr id="20" name="Text 18"/>
          <p:cNvSpPr/>
          <p:nvPr/>
        </p:nvSpPr>
        <p:spPr>
          <a:xfrm>
            <a:off x="5314880" y="1313239"/>
            <a:ext cx="329184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为了增强网络的健壮性，识别并优先保护枢纽节点变得尤为重要。这包括采用先进的监控技术和应急响应计划，以减轻潜在攻击的影响。</a:t>
            </a:r>
            <a:endParaRPr lang="en-US" sz="14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健壮性与脆弱性并存</a:t>
            </a:r>
            <a:endParaRPr lang="en-US" sz="14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阿喀琉斯之踵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3485040" y="1130659"/>
            <a:ext cx="3309781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无尺度网络的双刃剑特性</a:t>
            </a:r>
            <a:endParaRPr lang="en-US" sz="1440" dirty="0"/>
          </a:p>
        </p:txBody>
      </p:sp>
      <p:sp>
        <p:nvSpPr>
          <p:cNvPr id="5" name="Text 2"/>
          <p:cNvSpPr/>
          <p:nvPr/>
        </p:nvSpPr>
        <p:spPr>
          <a:xfrm>
            <a:off x="3485040" y="1427243"/>
            <a:ext cx="521208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无尺度网络在面对随机故障时展现出极高的健壮性，但一旦遭遇针对枢纽节点的攻击，其脆弱性便暴露无遗，这种双重性质构成了其固有的弱点。</a:t>
            </a:r>
            <a:endParaRPr lang="en-US" sz="1440" dirty="0"/>
          </a:p>
        </p:txBody>
      </p:sp>
      <p:sp>
        <p:nvSpPr>
          <p:cNvPr id="6" name="Text 3"/>
          <p:cNvSpPr/>
          <p:nvPr/>
        </p:nvSpPr>
        <p:spPr>
          <a:xfrm>
            <a:off x="3485040" y="2158619"/>
            <a:ext cx="450743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级联故障的连锁反应</a:t>
            </a:r>
            <a:endParaRPr lang="en-US" sz="1440" dirty="0"/>
          </a:p>
        </p:txBody>
      </p:sp>
      <p:sp>
        <p:nvSpPr>
          <p:cNvPr id="7" name="Text 4"/>
          <p:cNvSpPr/>
          <p:nvPr/>
        </p:nvSpPr>
        <p:spPr>
          <a:xfrm>
            <a:off x="3485040" y="2463259"/>
            <a:ext cx="521208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级联故障是一种动态属性，指的是局部故障可能引发一系列连锁反应，最终导致整个系统瘫痪，这种现象在电力、经济等多个领域均有可能出现。</a:t>
            </a:r>
            <a:endParaRPr lang="en-US" sz="1440" dirty="0"/>
          </a:p>
        </p:txBody>
      </p:sp>
      <p:sp>
        <p:nvSpPr>
          <p:cNvPr id="8" name="Text 5"/>
          <p:cNvSpPr/>
          <p:nvPr/>
        </p:nvSpPr>
        <p:spPr>
          <a:xfrm>
            <a:off x="3485040" y="3194618"/>
            <a:ext cx="4861995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保护枢纽节点的重要性</a:t>
            </a:r>
            <a:endParaRPr lang="en-US" sz="1440" dirty="0"/>
          </a:p>
        </p:txBody>
      </p:sp>
      <p:sp>
        <p:nvSpPr>
          <p:cNvPr id="9" name="Text 6"/>
          <p:cNvSpPr/>
          <p:nvPr/>
        </p:nvSpPr>
        <p:spPr>
          <a:xfrm>
            <a:off x="3485040" y="3491058"/>
            <a:ext cx="521371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认识并保护枢纽节点是防止网络崩溃的关键步骤，通过识别哪些节点最为重要并进行优先保护，可以有效减轻级联故障的影响，保障系统的稳定运行。</a:t>
            </a:r>
            <a:endParaRPr lang="en-US" sz="1440" dirty="0"/>
          </a:p>
        </p:txBody>
      </p:sp>
      <p:pic>
        <p:nvPicPr>
          <p:cNvPr id="10" name="图片 9" descr="network-error-symbolic-icon-512x480-4flohdj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334770"/>
            <a:ext cx="2493010" cy="2229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将理论应用于实践</a:t>
            </a:r>
            <a:endParaRPr lang="en-US" sz="14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9·11恐怖袭击影响</a:t>
            </a:r>
            <a:endParaRPr lang="en-US" sz="1440" dirty="0"/>
          </a:p>
        </p:txBody>
      </p:sp>
      <p:pic>
        <p:nvPicPr>
          <p:cNvPr id="3" name="Image 0" descr="https://sgw-dx.xf-yun.com/api/v1/sparkdesk/_173336497478481329d35da2d4065b0f000d4af2f228a.jpg?authorization=c2ltcGxlLWp3dCBhaz1zcGFya2Rlc2s4MDAwMDAwMDAwMDE7ZXhwPTMzMTAxNjQ5NzQ7YWxnbz1obWFjLXNoYTI1NjtzaWc9N1IvOTQvdHpaendEd1RrZUg3RVZNVkVxcmp6cDJENDhWcGlXK1hPUjBOMD0=&amp;x_location=7YfmxI7B7uKO7jlRxIftd60XgLD=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2" y="1227435"/>
            <a:ext cx="2831634" cy="28316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85040" y="1130659"/>
            <a:ext cx="3309781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中心化设计的脆弱性</a:t>
            </a:r>
            <a:endParaRPr lang="en-US" sz="1440" dirty="0"/>
          </a:p>
        </p:txBody>
      </p:sp>
      <p:sp>
        <p:nvSpPr>
          <p:cNvPr id="5" name="Text 2"/>
          <p:cNvSpPr/>
          <p:nvPr/>
        </p:nvSpPr>
        <p:spPr>
          <a:xfrm>
            <a:off x="3485040" y="1427243"/>
            <a:ext cx="521208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9·11事件揭示了中心化系统在面对攻击时的脆弱性，尽管造成了巨大损失，但并未导致整个网络的崩溃，显示了自组织网络设计的优势。</a:t>
            </a:r>
            <a:endParaRPr lang="en-US" sz="1440" dirty="0"/>
          </a:p>
        </p:txBody>
      </p:sp>
      <p:sp>
        <p:nvSpPr>
          <p:cNvPr id="6" name="Text 3"/>
          <p:cNvSpPr/>
          <p:nvPr/>
        </p:nvSpPr>
        <p:spPr>
          <a:xfrm>
            <a:off x="3485040" y="2158619"/>
            <a:ext cx="450743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自组织网络的容错性</a:t>
            </a:r>
            <a:endParaRPr lang="en-US" sz="1440" dirty="0"/>
          </a:p>
        </p:txBody>
      </p:sp>
      <p:sp>
        <p:nvSpPr>
          <p:cNvPr id="7" name="Text 4"/>
          <p:cNvSpPr/>
          <p:nvPr/>
        </p:nvSpPr>
        <p:spPr>
          <a:xfrm>
            <a:off x="3485040" y="2463259"/>
            <a:ext cx="521208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自组织网络通过高度互联和分散的结构，提高了系统的容错能力，即使部分节点受损，也能保持整体功能，这在9·11事件中得到了体现。</a:t>
            </a:r>
            <a:endParaRPr lang="en-US" sz="1440" dirty="0"/>
          </a:p>
        </p:txBody>
      </p:sp>
      <p:sp>
        <p:nvSpPr>
          <p:cNvPr id="8" name="Text 5"/>
          <p:cNvSpPr/>
          <p:nvPr/>
        </p:nvSpPr>
        <p:spPr>
          <a:xfrm>
            <a:off x="3485040" y="3194618"/>
            <a:ext cx="4861995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未来研究方向</a:t>
            </a:r>
            <a:endParaRPr lang="en-US" sz="1440" dirty="0"/>
          </a:p>
        </p:txBody>
      </p:sp>
      <p:sp>
        <p:nvSpPr>
          <p:cNvPr id="9" name="Text 6"/>
          <p:cNvSpPr/>
          <p:nvPr/>
        </p:nvSpPr>
        <p:spPr>
          <a:xfrm>
            <a:off x="3485040" y="3491058"/>
            <a:ext cx="521371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9·11事件促使科学家进一步探索如何保护网络中的枢纽节点，以及开发新策略来防止或减轻级联故障的影响，这对多个领域具有重要意义。</a:t>
            </a:r>
            <a:endParaRPr lang="en-US" sz="14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34023" y="1037661"/>
            <a:ext cx="1675953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520202" y="2098088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引言与背景介绍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923901" y="2043224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01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1520354" y="2726586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健壮性与脆弱性原理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923901" y="2671722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02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1520281" y="3355083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案例研究——美国西部大停电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923901" y="3300219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1520202" y="3983581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科学研究进展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923901" y="3928717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04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5168301" y="2098088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有效的攻击方式</a:t>
            </a:r>
            <a:endParaRPr lang="en-US" sz="1440" dirty="0"/>
          </a:p>
        </p:txBody>
      </p:sp>
      <p:sp>
        <p:nvSpPr>
          <p:cNvPr id="12" name="Text 10"/>
          <p:cNvSpPr/>
          <p:nvPr/>
        </p:nvSpPr>
        <p:spPr>
          <a:xfrm>
            <a:off x="4572000" y="2043224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05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5168453" y="2726586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健壮性与脆弱性并存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4572000" y="2671722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06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5168381" y="3355083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将理论应用于实践</a:t>
            </a:r>
            <a:endParaRPr lang="en-US" sz="1440" dirty="0"/>
          </a:p>
        </p:txBody>
      </p:sp>
      <p:sp>
        <p:nvSpPr>
          <p:cNvPr id="16" name="Text 14"/>
          <p:cNvSpPr/>
          <p:nvPr/>
        </p:nvSpPr>
        <p:spPr>
          <a:xfrm>
            <a:off x="4572000" y="3300219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07</a:t>
            </a:r>
            <a:endParaRPr lang="en-US" sz="1440" dirty="0"/>
          </a:p>
        </p:txBody>
      </p:sp>
      <p:sp>
        <p:nvSpPr>
          <p:cNvPr id="17" name="Text 15"/>
          <p:cNvSpPr/>
          <p:nvPr/>
        </p:nvSpPr>
        <p:spPr>
          <a:xfrm>
            <a:off x="5168301" y="3983581"/>
            <a:ext cx="3236976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结语</a:t>
            </a:r>
            <a:endParaRPr lang="en-US" sz="1440" dirty="0"/>
          </a:p>
        </p:txBody>
      </p:sp>
      <p:sp>
        <p:nvSpPr>
          <p:cNvPr id="18" name="Text 16"/>
          <p:cNvSpPr/>
          <p:nvPr/>
        </p:nvSpPr>
        <p:spPr>
          <a:xfrm>
            <a:off x="4572000" y="3928717"/>
            <a:ext cx="70634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374D8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08</a:t>
            </a:r>
            <a:endParaRPr lang="en-US" sz="14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结语</a:t>
            </a:r>
            <a:endParaRPr lang="en-US" sz="14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持续的研究需求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312725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  <p:sp>
        <p:nvSpPr>
          <p:cNvPr id="4" name="Shape 2"/>
          <p:cNvSpPr/>
          <p:nvPr/>
        </p:nvSpPr>
        <p:spPr>
          <a:xfrm>
            <a:off x="1682112" y="1165609"/>
            <a:ext cx="0" cy="567089"/>
          </a:xfrm>
          <a:custGeom>
            <a:avLst/>
            <a:gdLst/>
            <a:ahLst/>
            <a:cxnLst/>
            <a:rect l="l" t="t" r="r" b="b"/>
            <a:pathLst>
              <a:path h="567089">
                <a:moveTo>
                  <a:pt x="0" y="0"/>
                </a:moveTo>
                <a:moveTo>
                  <a:pt x="0" y="0"/>
                </a:moveTo>
                <a:lnTo>
                  <a:pt x="0" y="567089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303581" y="1930210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84165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7" name="Text 5"/>
          <p:cNvSpPr/>
          <p:nvPr/>
        </p:nvSpPr>
        <p:spPr>
          <a:xfrm>
            <a:off x="1409546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66877" y="2115834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加深对复杂网络的理解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66877" y="2455328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科学界正不断探索复杂网络的深层次特性，通过跨学科研究揭示其健壮性与脆弱性的机制，为应对未来挑战提供理论支持。</a:t>
            </a:r>
            <a:endParaRPr lang="en-US" sz="1440" dirty="0"/>
          </a:p>
        </p:txBody>
      </p:sp>
      <p:sp>
        <p:nvSpPr>
          <p:cNvPr id="10" name="Shape 8"/>
          <p:cNvSpPr/>
          <p:nvPr/>
        </p:nvSpPr>
        <p:spPr>
          <a:xfrm>
            <a:off x="4572000" y="1165034"/>
            <a:ext cx="0" cy="286867"/>
          </a:xfrm>
          <a:custGeom>
            <a:avLst/>
            <a:gdLst/>
            <a:ahLst/>
            <a:cxnLst/>
            <a:rect l="l" t="t" r="r" b="b"/>
            <a:pathLst>
              <a:path h="286867">
                <a:moveTo>
                  <a:pt x="0" y="0"/>
                </a:moveTo>
                <a:moveTo>
                  <a:pt x="0" y="0"/>
                </a:moveTo>
                <a:lnTo>
                  <a:pt x="0" y="28686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1" name="Shape 9"/>
          <p:cNvSpPr/>
          <p:nvPr/>
        </p:nvSpPr>
        <p:spPr>
          <a:xfrm>
            <a:off x="3193369" y="1649412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1D5BF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774053" y="1367777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13" name="Text 11"/>
          <p:cNvSpPr/>
          <p:nvPr/>
        </p:nvSpPr>
        <p:spPr>
          <a:xfrm>
            <a:off x="4299434" y="1295540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3356765" y="1835036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控制级联故障的新策略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3356765" y="2174531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研究者致力于发现有效的方法来预防和减轻级联故障的影响，这些策略对于保障关键基础设施的安全运行至关重要。</a:t>
            </a:r>
            <a:endParaRPr lang="en-US" sz="1440" dirty="0"/>
          </a:p>
        </p:txBody>
      </p:sp>
      <p:sp>
        <p:nvSpPr>
          <p:cNvPr id="16" name="Shape 14"/>
          <p:cNvSpPr/>
          <p:nvPr/>
        </p:nvSpPr>
        <p:spPr>
          <a:xfrm>
            <a:off x="7461888" y="1165301"/>
            <a:ext cx="0" cy="567397"/>
          </a:xfrm>
          <a:custGeom>
            <a:avLst/>
            <a:gdLst/>
            <a:ahLst/>
            <a:cxnLst/>
            <a:rect l="l" t="t" r="r" b="b"/>
            <a:pathLst>
              <a:path h="567397">
                <a:moveTo>
                  <a:pt x="0" y="0"/>
                </a:moveTo>
                <a:moveTo>
                  <a:pt x="0" y="0"/>
                </a:moveTo>
                <a:lnTo>
                  <a:pt x="0" y="567397"/>
                </a:lnTo>
              </a:path>
            </a:pathLst>
          </a:custGeom>
          <a:noFill/>
          <a:ln w="3810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7" name="Shape 15"/>
          <p:cNvSpPr/>
          <p:nvPr/>
        </p:nvSpPr>
        <p:spPr>
          <a:xfrm>
            <a:off x="6083503" y="1929754"/>
            <a:ext cx="2756916" cy="2231136"/>
          </a:xfrm>
          <a:custGeom>
            <a:avLst/>
            <a:gdLst/>
            <a:ahLst/>
            <a:cxnLst/>
            <a:rect l="l" t="t" r="r" b="b"/>
            <a:pathLst>
              <a:path w="2756916" h="2231136">
                <a:moveTo>
                  <a:pt x="278892" y="0"/>
                </a:moveTo>
                <a:moveTo>
                  <a:pt x="278892" y="0"/>
                </a:moveTo>
                <a:lnTo>
                  <a:pt x="2478024" y="0"/>
                </a:lnTo>
                <a:quadBezTo>
                  <a:pt x="2756916" y="0"/>
                  <a:pt x="2756916" y="278892"/>
                </a:quadBezTo>
                <a:lnTo>
                  <a:pt x="2756916" y="1952244"/>
                </a:lnTo>
                <a:quadBezTo>
                  <a:pt x="2756916" y="2231136"/>
                  <a:pt x="2478024" y="2231136"/>
                </a:quadBezTo>
                <a:lnTo>
                  <a:pt x="278892" y="2231136"/>
                </a:lnTo>
                <a:quadBezTo>
                  <a:pt x="0" y="2231136"/>
                  <a:pt x="0" y="1952244"/>
                </a:quadBezTo>
                <a:lnTo>
                  <a:pt x="0" y="278892"/>
                </a:lnTo>
                <a:quadBezTo>
                  <a:pt x="0" y="0"/>
                  <a:pt x="278892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374D87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6663941" y="1648574"/>
            <a:ext cx="1595894" cy="395023"/>
          </a:xfrm>
          <a:custGeom>
            <a:avLst/>
            <a:gdLst/>
            <a:ahLst/>
            <a:cxnLst/>
            <a:rect l="l" t="t" r="r" b="b"/>
            <a:pathLst>
              <a:path w="1595894" h="395023">
                <a:moveTo>
                  <a:pt x="49378" y="0"/>
                </a:moveTo>
                <a:moveTo>
                  <a:pt x="49378" y="0"/>
                </a:moveTo>
                <a:lnTo>
                  <a:pt x="1546516" y="0"/>
                </a:lnTo>
                <a:quadBezTo>
                  <a:pt x="1595894" y="0"/>
                  <a:pt x="1595894" y="49378"/>
                </a:quadBezTo>
                <a:lnTo>
                  <a:pt x="1595894" y="345645"/>
                </a:lnTo>
                <a:quadBezTo>
                  <a:pt x="1595894" y="395023"/>
                  <a:pt x="1546516" y="395023"/>
                </a:quadBezTo>
                <a:lnTo>
                  <a:pt x="49378" y="395023"/>
                </a:lnTo>
                <a:quadBezTo>
                  <a:pt x="0" y="395023"/>
                  <a:pt x="0" y="345645"/>
                </a:quadBezTo>
                <a:lnTo>
                  <a:pt x="0" y="49378"/>
                </a:lnTo>
                <a:quadBezTo>
                  <a:pt x="0" y="0"/>
                  <a:pt x="49378" y="0"/>
                </a:quadBezTo>
                <a:close/>
              </a:path>
            </a:pathLst>
          </a:custGeom>
          <a:solidFill>
            <a:srgbClr val="0084FF"/>
          </a:solidFill>
        </p:spPr>
      </p:sp>
      <p:sp>
        <p:nvSpPr>
          <p:cNvPr id="19" name="Text 17"/>
          <p:cNvSpPr/>
          <p:nvPr/>
        </p:nvSpPr>
        <p:spPr>
          <a:xfrm>
            <a:off x="7189322" y="1576338"/>
            <a:ext cx="545132" cy="53949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87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20" name="Text 18"/>
          <p:cNvSpPr/>
          <p:nvPr/>
        </p:nvSpPr>
        <p:spPr>
          <a:xfrm>
            <a:off x="6246653" y="2115834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未来研究方向的展望</a:t>
            </a:r>
            <a:endParaRPr lang="en-US" sz="1440" dirty="0"/>
          </a:p>
        </p:txBody>
      </p:sp>
      <p:sp>
        <p:nvSpPr>
          <p:cNvPr id="21" name="Text 19"/>
          <p:cNvSpPr/>
          <p:nvPr/>
        </p:nvSpPr>
        <p:spPr>
          <a:xfrm>
            <a:off x="6246653" y="2455328"/>
            <a:ext cx="2430470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未来的研究将聚焦于如何将这些理论应用于实际问题中，例如通过识别重要节点进行优先保护，或开发新算法以增强系统的抗攻击能力。</a:t>
            </a:r>
            <a:endParaRPr lang="en-US" sz="1440" dirty="0"/>
          </a:p>
        </p:txBody>
      </p:sp>
      <p:sp>
        <p:nvSpPr>
          <p:cNvPr id="22" name="Shape 20"/>
          <p:cNvSpPr/>
          <p:nvPr/>
        </p:nvSpPr>
        <p:spPr>
          <a:xfrm>
            <a:off x="4572000" y="982154"/>
            <a:ext cx="4261104" cy="182880"/>
          </a:xfrm>
          <a:custGeom>
            <a:avLst/>
            <a:gdLst/>
            <a:ahLst/>
            <a:cxnLst/>
            <a:rect l="l" t="t" r="r" b="b"/>
            <a:pathLst>
              <a:path w="4261104" h="182880">
                <a:moveTo>
                  <a:pt x="0" y="0"/>
                </a:moveTo>
                <a:moveTo>
                  <a:pt x="0" y="0"/>
                </a:moveTo>
                <a:lnTo>
                  <a:pt x="4261104" y="0"/>
                </a:lnTo>
                <a:lnTo>
                  <a:pt x="4261104" y="182880"/>
                </a:lnTo>
                <a:lnTo>
                  <a:pt x="0" y="182880"/>
                </a:lnTo>
                <a:close/>
              </a:path>
            </a:pathLst>
          </a:custGeom>
          <a:solidFill>
            <a:srgbClr val="0084FF">
              <a:alpha val="50000"/>
            </a:srgbClr>
          </a:solid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792" y="2311996"/>
            <a:ext cx="4313208" cy="10881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750" b="1" dirty="0">
                <a:solidFill>
                  <a:srgbClr val="374D87">
                    <a:alpha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THANKS！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738792" y="2179408"/>
            <a:ext cx="327588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感谢观看！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825232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5" name="Shape 3"/>
          <p:cNvSpPr/>
          <p:nvPr/>
        </p:nvSpPr>
        <p:spPr>
          <a:xfrm>
            <a:off x="1150837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0A75F3"/>
          </a:solidFill>
        </p:spPr>
      </p:sp>
      <p:sp>
        <p:nvSpPr>
          <p:cNvPr id="6" name="Shape 4"/>
          <p:cNvSpPr/>
          <p:nvPr/>
        </p:nvSpPr>
        <p:spPr>
          <a:xfrm>
            <a:off x="1476442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EB5F6"/>
          </a:solidFill>
        </p:spPr>
      </p:sp>
      <p:sp>
        <p:nvSpPr>
          <p:cNvPr id="7" name="Shape 5"/>
          <p:cNvSpPr/>
          <p:nvPr/>
        </p:nvSpPr>
        <p:spPr>
          <a:xfrm>
            <a:off x="1802047" y="145389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B8D6FA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引言与背景介绍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自然系统容错性</a:t>
            </a:r>
            <a:endParaRPr lang="en-US" sz="1440" dirty="0"/>
          </a:p>
        </p:txBody>
      </p:sp>
      <p:sp>
        <p:nvSpPr>
          <p:cNvPr id="4" name="Text 1"/>
          <p:cNvSpPr/>
          <p:nvPr>
            <p:custDataLst>
              <p:tags r:id="rId2"/>
            </p:custDataLst>
          </p:nvPr>
        </p:nvSpPr>
        <p:spPr>
          <a:xfrm>
            <a:off x="455940" y="954523"/>
            <a:ext cx="2614983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生态系统的容错机制</a:t>
            </a:r>
            <a:endParaRPr lang="en-US" sz="1440" dirty="0"/>
          </a:p>
        </p:txBody>
      </p:sp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3247889" y="1500390"/>
            <a:ext cx="2614983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自然界中的生物网络通过多样化的连接方式，提高了系统的健壮性，使得在面对局部故障时，整个系统仍能维持正常运作。</a:t>
            </a:r>
            <a:endParaRPr lang="en-US" sz="1440" dirty="0"/>
          </a:p>
        </p:txBody>
      </p:sp>
      <p:sp>
        <p:nvSpPr>
          <p:cNvPr id="7" name="Text 3"/>
          <p:cNvSpPr/>
          <p:nvPr>
            <p:custDataLst>
              <p:tags r:id="rId4"/>
            </p:custDataLst>
          </p:nvPr>
        </p:nvSpPr>
        <p:spPr>
          <a:xfrm>
            <a:off x="3247889" y="954523"/>
            <a:ext cx="2614983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自然界的健壮性</a:t>
            </a:r>
            <a:endParaRPr lang="en-US" sz="1440" dirty="0"/>
          </a:p>
        </p:txBody>
      </p:sp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6031158" y="1500390"/>
            <a:ext cx="2656902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复杂网络中的关键节点和连接路径对于维持系统稳定性至关重要，这些节点的存在确保了网络在受到干扰时能够迅速恢复平衡。</a:t>
            </a:r>
            <a:endParaRPr lang="en-US" sz="1440" dirty="0"/>
          </a:p>
        </p:txBody>
      </p:sp>
      <p:pic>
        <p:nvPicPr>
          <p:cNvPr id="9" name="Image 2" descr="https://sgw-dx.xf-yun.com/api/v1/sparkdesk/_17333649594163caaa535bd774a2ca0706141382a54ae.jpg?authorization=c2ltcGxlLWp3dCBhaz1zcGFya2Rlc2s4MDAwMDAwMDAwMDE7ZXhwPTMzMTAxNjQ5NTk7YWxnbz1obWFjLXNoYTI1NjtzaWc9aldZc2RtMUEwWDRPVmt5VmF6ZFdvc2RFdkFoTnB1RVhDUzFoSE9LVnBoWT0=&amp;x_location=7YfmxI7B7uKO7jlRxIftd60XgLD=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54" r="154"/>
          <a:stretch>
            <a:fillRect/>
          </a:stretch>
        </p:blipFill>
        <p:spPr>
          <a:xfrm>
            <a:off x="5177614" y="2811271"/>
            <a:ext cx="2516140" cy="1415329"/>
          </a:xfrm>
          <a:prstGeom prst="rect">
            <a:avLst/>
          </a:prstGeom>
        </p:spPr>
      </p:pic>
      <p:sp>
        <p:nvSpPr>
          <p:cNvPr id="10" name="Text 5"/>
          <p:cNvSpPr/>
          <p:nvPr>
            <p:custDataLst>
              <p:tags r:id="rId8"/>
            </p:custDataLst>
          </p:nvPr>
        </p:nvSpPr>
        <p:spPr>
          <a:xfrm>
            <a:off x="6031158" y="954523"/>
            <a:ext cx="2656902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复杂网络的稳定性</a:t>
            </a:r>
            <a:endParaRPr lang="en-US" sz="1440" dirty="0"/>
          </a:p>
        </p:txBody>
      </p:sp>
      <p:sp>
        <p:nvSpPr>
          <p:cNvPr id="11" name="Text 6"/>
          <p:cNvSpPr/>
          <p:nvPr>
            <p:custDataLst>
              <p:tags r:id="rId9"/>
            </p:custDataLst>
          </p:nvPr>
        </p:nvSpPr>
        <p:spPr>
          <a:xfrm>
            <a:off x="455940" y="1500390"/>
            <a:ext cx="2614983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生态系统通过高度互联的复杂网络，展示了对错误和故障的高度容忍能力，即使在极端事件下也能保持稳定，这是自然选择的结果。</a:t>
            </a:r>
            <a:endParaRPr lang="en-US" sz="1440" dirty="0"/>
          </a:p>
        </p:txBody>
      </p:sp>
      <p:pic>
        <p:nvPicPr>
          <p:cNvPr id="12" name="图片 11" descr="41561_2009_Article_BFngeo618_Fig1_HTML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8310" y="2780665"/>
            <a:ext cx="2518410" cy="1389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复杂网络健壮性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148425" y="2215286"/>
            <a:ext cx="576615" cy="834888"/>
          </a:xfrm>
          <a:custGeom>
            <a:avLst/>
            <a:gdLst/>
            <a:ahLst/>
            <a:cxnLst/>
            <a:rect l="l" t="t" r="r" b="b"/>
            <a:pathLst>
              <a:path w="576615" h="834888">
                <a:moveTo>
                  <a:pt x="576615" y="0"/>
                </a:moveTo>
                <a:moveTo>
                  <a:pt x="576615" y="0"/>
                </a:moveTo>
                <a:lnTo>
                  <a:pt x="0" y="834888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4" name="Shape 2"/>
          <p:cNvSpPr/>
          <p:nvPr/>
        </p:nvSpPr>
        <p:spPr>
          <a:xfrm>
            <a:off x="4160714" y="1450417"/>
            <a:ext cx="564612" cy="751974"/>
          </a:xfrm>
          <a:custGeom>
            <a:avLst/>
            <a:gdLst/>
            <a:ahLst/>
            <a:cxnLst/>
            <a:rect l="l" t="t" r="r" b="b"/>
            <a:pathLst>
              <a:path w="564612" h="751974">
                <a:moveTo>
                  <a:pt x="0" y="0"/>
                </a:moveTo>
                <a:moveTo>
                  <a:pt x="0" y="0"/>
                </a:moveTo>
                <a:lnTo>
                  <a:pt x="564612" y="751974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646624" y="1078530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6" name="Shape 4"/>
          <p:cNvSpPr/>
          <p:nvPr/>
        </p:nvSpPr>
        <p:spPr>
          <a:xfrm>
            <a:off x="1203141" y="1359276"/>
            <a:ext cx="2868202" cy="0"/>
          </a:xfrm>
          <a:custGeom>
            <a:avLst/>
            <a:gdLst/>
            <a:ahLst/>
            <a:cxnLst/>
            <a:rect l="l" t="t" r="r" b="b"/>
            <a:pathLst>
              <a:path w="2868202">
                <a:moveTo>
                  <a:pt x="0" y="0"/>
                </a:moveTo>
                <a:moveTo>
                  <a:pt x="0" y="0"/>
                </a:moveTo>
                <a:lnTo>
                  <a:pt x="2868202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7" name="Shape 5"/>
          <p:cNvSpPr/>
          <p:nvPr/>
        </p:nvSpPr>
        <p:spPr>
          <a:xfrm>
            <a:off x="4056069" y="1350132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8" name="Shape 6"/>
          <p:cNvSpPr/>
          <p:nvPr/>
        </p:nvSpPr>
        <p:spPr>
          <a:xfrm>
            <a:off x="4056069" y="2932872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9" name="Shape 7"/>
          <p:cNvSpPr/>
          <p:nvPr/>
        </p:nvSpPr>
        <p:spPr>
          <a:xfrm>
            <a:off x="4838991" y="2211190"/>
            <a:ext cx="3224944" cy="0"/>
          </a:xfrm>
          <a:custGeom>
            <a:avLst/>
            <a:gdLst/>
            <a:ahLst/>
            <a:cxnLst/>
            <a:rect l="l" t="t" r="r" b="b"/>
            <a:pathLst>
              <a:path w="3224944">
                <a:moveTo>
                  <a:pt x="0" y="0"/>
                </a:moveTo>
                <a:moveTo>
                  <a:pt x="0" y="0"/>
                </a:moveTo>
                <a:lnTo>
                  <a:pt x="3224944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0" name="Shape 8"/>
          <p:cNvSpPr/>
          <p:nvPr/>
        </p:nvSpPr>
        <p:spPr>
          <a:xfrm>
            <a:off x="7940859" y="1957076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11" name="Shape 9"/>
          <p:cNvSpPr/>
          <p:nvPr/>
        </p:nvSpPr>
        <p:spPr>
          <a:xfrm>
            <a:off x="1203141" y="3113881"/>
            <a:ext cx="2886490" cy="2488"/>
          </a:xfrm>
          <a:custGeom>
            <a:avLst/>
            <a:gdLst/>
            <a:ahLst/>
            <a:cxnLst/>
            <a:rect l="l" t="t" r="r" b="b"/>
            <a:pathLst>
              <a:path w="2886490" h="2488">
                <a:moveTo>
                  <a:pt x="0" y="0"/>
                </a:moveTo>
                <a:moveTo>
                  <a:pt x="0" y="0"/>
                </a:moveTo>
                <a:lnTo>
                  <a:pt x="2886490" y="2488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none"/>
          </a:ln>
        </p:spPr>
      </p:sp>
      <p:sp>
        <p:nvSpPr>
          <p:cNvPr id="12" name="Shape 10"/>
          <p:cNvSpPr/>
          <p:nvPr/>
        </p:nvSpPr>
        <p:spPr>
          <a:xfrm>
            <a:off x="646624" y="2835622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13" name="Text 11"/>
          <p:cNvSpPr/>
          <p:nvPr/>
        </p:nvSpPr>
        <p:spPr>
          <a:xfrm>
            <a:off x="646624" y="1105962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7940859" y="1984508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646624" y="2862421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6" name="Text 14"/>
          <p:cNvSpPr/>
          <p:nvPr/>
        </p:nvSpPr>
        <p:spPr>
          <a:xfrm>
            <a:off x="1203141" y="957284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无尺度网络的健壮性</a:t>
            </a:r>
            <a:endParaRPr lang="en-US" sz="1440" dirty="0"/>
          </a:p>
        </p:txBody>
      </p:sp>
      <p:sp>
        <p:nvSpPr>
          <p:cNvPr id="17" name="Text 15"/>
          <p:cNvSpPr/>
          <p:nvPr/>
        </p:nvSpPr>
        <p:spPr>
          <a:xfrm>
            <a:off x="1203665" y="1359620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无尺度网络通过其不均匀的结构，在面对随机故障时展现出极高的健壮性。这种结构使得网络能够容忍大量小节点的失效，而不影响整体功能。</a:t>
            </a:r>
            <a:endParaRPr lang="en-US" sz="1440" dirty="0"/>
          </a:p>
        </p:txBody>
      </p:sp>
      <p:sp>
        <p:nvSpPr>
          <p:cNvPr id="18" name="Text 16"/>
          <p:cNvSpPr/>
          <p:nvPr/>
        </p:nvSpPr>
        <p:spPr>
          <a:xfrm>
            <a:off x="4838690" y="1808486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枢纽节点的重要性</a:t>
            </a:r>
            <a:endParaRPr lang="en-US" sz="1440" dirty="0"/>
          </a:p>
        </p:txBody>
      </p:sp>
      <p:sp>
        <p:nvSpPr>
          <p:cNvPr id="19" name="Text 17"/>
          <p:cNvSpPr/>
          <p:nvPr/>
        </p:nvSpPr>
        <p:spPr>
          <a:xfrm>
            <a:off x="4838405" y="2210926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尽管无尺度网络对随机故障具有高度的容忍能力，但枢纽节点的存在是其脆弱性的来源。针对这些关键节点的攻击可以迅速导致网络功能的崩溃。</a:t>
            </a:r>
            <a:endParaRPr lang="en-US" sz="1440" dirty="0"/>
          </a:p>
        </p:txBody>
      </p:sp>
      <p:sp>
        <p:nvSpPr>
          <p:cNvPr id="20" name="Text 18"/>
          <p:cNvSpPr/>
          <p:nvPr/>
        </p:nvSpPr>
        <p:spPr>
          <a:xfrm>
            <a:off x="1203141" y="2704702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级联故障的影响</a:t>
            </a:r>
            <a:endParaRPr lang="en-US" sz="1440" dirty="0"/>
          </a:p>
        </p:txBody>
      </p:sp>
      <p:sp>
        <p:nvSpPr>
          <p:cNvPr id="21" name="Text 19"/>
          <p:cNvSpPr/>
          <p:nvPr/>
        </p:nvSpPr>
        <p:spPr>
          <a:xfrm>
            <a:off x="1203141" y="3125512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级联故障是一种动态属性，指的是局部故障可能引发一系列连锁反应，最终导致整个系统的瘫痪。这种现象在多个领域都可能出现，对系统稳定性构成威胁。</a:t>
            </a:r>
            <a:endParaRPr lang="en-US" sz="1440" dirty="0"/>
          </a:p>
        </p:txBody>
      </p:sp>
      <p:sp>
        <p:nvSpPr>
          <p:cNvPr id="22" name="Shape 20"/>
          <p:cNvSpPr/>
          <p:nvPr/>
        </p:nvSpPr>
        <p:spPr>
          <a:xfrm>
            <a:off x="4646351" y="2114870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84FF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健壮性与脆弱性原理</a:t>
            </a:r>
            <a:endParaRPr lang="en-US" sz="14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无尺度网络特性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651510" y="2446020"/>
            <a:ext cx="2621915" cy="4565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无尺度网络的不均匀结构</a:t>
            </a:r>
            <a:endParaRPr lang="en-US" sz="1440" dirty="0"/>
          </a:p>
        </p:txBody>
      </p:sp>
      <p:sp>
        <p:nvSpPr>
          <p:cNvPr id="5" name="Text 2"/>
          <p:cNvSpPr/>
          <p:nvPr/>
        </p:nvSpPr>
        <p:spPr>
          <a:xfrm>
            <a:off x="663575" y="2773680"/>
            <a:ext cx="2573655" cy="10750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无尺度网络以其独特的不均匀结构著称，其中少数枢纽节点拥有极高的连接度，而大多数节点则连接较少，这种结构赋予了网络在面对随机故障时的强大韧性。</a:t>
            </a:r>
            <a:endParaRPr lang="en-US" sz="1440" dirty="0"/>
          </a:p>
        </p:txBody>
      </p:sp>
      <p:sp>
        <p:nvSpPr>
          <p:cNvPr id="7" name="Text 3"/>
          <p:cNvSpPr/>
          <p:nvPr/>
        </p:nvSpPr>
        <p:spPr>
          <a:xfrm>
            <a:off x="3328416" y="2446016"/>
            <a:ext cx="2487168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枢纽节点的关键作用</a:t>
            </a:r>
            <a:endParaRPr lang="en-US" sz="1440" dirty="0"/>
          </a:p>
        </p:txBody>
      </p:sp>
      <p:sp>
        <p:nvSpPr>
          <p:cNvPr id="8" name="Text 4"/>
          <p:cNvSpPr/>
          <p:nvPr/>
        </p:nvSpPr>
        <p:spPr>
          <a:xfrm>
            <a:off x="3401568" y="2773736"/>
            <a:ext cx="2414016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在无尺度网络中，枢纽节点扮演着至关重要的角色，它们不仅连接了网络中的多个部分，还确保了信息和资源的高效流动，是网络稳定性的关键所在。</a:t>
            </a:r>
            <a:endParaRPr lang="en-US" sz="1440" dirty="0"/>
          </a:p>
        </p:txBody>
      </p:sp>
      <p:pic>
        <p:nvPicPr>
          <p:cNvPr id="9" name="Image 2" descr="https://sgw-dx.xf-yun.com/api/v1/sparkdesk/_1733364960359e91bd2c8de2543528c8cc14a2ef63f63.jpg?authorization=c2ltcGxlLWp3dCBhaz1zcGFya2Rlc2s4MDAwMDAwMDAwMDE7ZXhwPTMzMTAxNjQ5NjA7YWxnbz1obWFjLXNoYTI1NjtzaWc9U3JMNURtbndUS090a1p2MnNudzdWQkZ1UzNjeWFUR1pyRUZYdDJKUDFjQT0=&amp;x_location=7YfmxI7B7uKO7jlRxIftd60XgLD=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12" y="1088132"/>
            <a:ext cx="2283193" cy="128269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70448" y="2447488"/>
            <a:ext cx="2487168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面对攻击的脆弱性</a:t>
            </a:r>
            <a:endParaRPr lang="en-US" sz="1440" dirty="0"/>
          </a:p>
        </p:txBody>
      </p:sp>
      <p:sp>
        <p:nvSpPr>
          <p:cNvPr id="11" name="Text 6"/>
          <p:cNvSpPr/>
          <p:nvPr/>
        </p:nvSpPr>
        <p:spPr>
          <a:xfrm>
            <a:off x="5943600" y="2775208"/>
            <a:ext cx="2414016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尽管无尺度网络对随机故障具有高度的容忍性，但当遭遇针对枢纽节点的有目的攻击时，其结构会迅速瓦解，显示出网络在特定情况下的脆弱性。</a:t>
            </a:r>
            <a:endParaRPr lang="en-US" sz="1440" dirty="0"/>
          </a:p>
        </p:txBody>
      </p:sp>
      <p:pic>
        <p:nvPicPr>
          <p:cNvPr id="12" name="图片 11" descr="images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" y="1011555"/>
            <a:ext cx="2771140" cy="1359535"/>
          </a:xfrm>
          <a:prstGeom prst="rect">
            <a:avLst/>
          </a:prstGeom>
        </p:spPr>
      </p:pic>
      <p:pic>
        <p:nvPicPr>
          <p:cNvPr id="13" name="图片 12" descr="Graph_with_Preferential_attach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350" y="1036320"/>
            <a:ext cx="14097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164" y="100584"/>
            <a:ext cx="850969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2A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脆弱性来源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886688"/>
            <a:ext cx="4523239" cy="405361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903148"/>
            <a:ext cx="4523239" cy="439854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9529"/>
            <a:ext cx="4523239" cy="452323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122902" y="1093989"/>
            <a:ext cx="438912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枢纽节点的脆弱性</a:t>
            </a:r>
            <a:endParaRPr lang="en-US" sz="1440" dirty="0"/>
          </a:p>
        </p:txBody>
      </p:sp>
      <p:sp>
        <p:nvSpPr>
          <p:cNvPr id="7" name="Text 2"/>
          <p:cNvSpPr/>
          <p:nvPr/>
        </p:nvSpPr>
        <p:spPr>
          <a:xfrm>
            <a:off x="4122902" y="1395741"/>
            <a:ext cx="4476025" cy="6035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无尺度网络中，枢纽节点承担着连接整个网络的关键角色。一旦这些节点遭受攻击，网络的稳定性和连通性将受到严重影响，导致系统功能迅速下降。</a:t>
            </a:r>
            <a:endParaRPr lang="en-US" sz="1440" dirty="0"/>
          </a:p>
        </p:txBody>
      </p:sp>
      <p:sp>
        <p:nvSpPr>
          <p:cNvPr id="8" name="Text 3"/>
          <p:cNvSpPr/>
          <p:nvPr/>
        </p:nvSpPr>
        <p:spPr>
          <a:xfrm>
            <a:off x="4122902" y="2258934"/>
            <a:ext cx="438912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针对性攻击的影响</a:t>
            </a:r>
            <a:endParaRPr lang="en-US" sz="1440" dirty="0"/>
          </a:p>
        </p:txBody>
      </p:sp>
      <p:sp>
        <p:nvSpPr>
          <p:cNvPr id="9" name="Text 4"/>
          <p:cNvSpPr/>
          <p:nvPr/>
        </p:nvSpPr>
        <p:spPr>
          <a:xfrm>
            <a:off x="4122902" y="2555200"/>
            <a:ext cx="4476025" cy="8138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与随机故障不同，有针对性的攻击直接针对网络中的枢纽节点，这种策略可以迅速破坏网络结构，引发级联故障，从而暴露出无尺度网络在面对恶意攻击时的脆弱性。</a:t>
            </a:r>
            <a:endParaRPr lang="en-US" sz="1440" dirty="0"/>
          </a:p>
        </p:txBody>
      </p:sp>
      <p:sp>
        <p:nvSpPr>
          <p:cNvPr id="10" name="Text 5"/>
          <p:cNvSpPr/>
          <p:nvPr/>
        </p:nvSpPr>
        <p:spPr>
          <a:xfrm>
            <a:off x="4122115" y="3522635"/>
            <a:ext cx="438912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647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级联故障的风险</a:t>
            </a:r>
            <a:endParaRPr lang="en-US" sz="1440" dirty="0"/>
          </a:p>
        </p:txBody>
      </p:sp>
      <p:sp>
        <p:nvSpPr>
          <p:cNvPr id="11" name="Text 6"/>
          <p:cNvSpPr/>
          <p:nvPr/>
        </p:nvSpPr>
        <p:spPr>
          <a:xfrm>
            <a:off x="4122902" y="3824695"/>
            <a:ext cx="4476025" cy="8138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级联故障是一种动态属性，指的是局部故障可能触发一系列连锁反应，最终导致整个系统的瘫痪。在无尺度网络中，高度连接的枢纽节点更容易成为级联故障的起点。</a:t>
            </a:r>
            <a:endParaRPr lang="en-US" sz="1440" dirty="0"/>
          </a:p>
        </p:txBody>
      </p:sp>
      <p:sp>
        <p:nvSpPr>
          <p:cNvPr id="12" name="Shape 7"/>
          <p:cNvSpPr/>
          <p:nvPr/>
        </p:nvSpPr>
        <p:spPr>
          <a:xfrm>
            <a:off x="2673371" y="1805964"/>
            <a:ext cx="499914" cy="0"/>
          </a:xfrm>
          <a:custGeom>
            <a:avLst/>
            <a:gdLst/>
            <a:ahLst/>
            <a:cxnLst/>
            <a:rect l="l" t="t" r="r" b="b"/>
            <a:pathLst>
              <a:path w="499914">
                <a:moveTo>
                  <a:pt x="0" y="0"/>
                </a:moveTo>
                <a:moveTo>
                  <a:pt x="0" y="0"/>
                </a:moveTo>
                <a:lnTo>
                  <a:pt x="499914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arrow"/>
          </a:ln>
        </p:spPr>
      </p:sp>
      <p:sp>
        <p:nvSpPr>
          <p:cNvPr id="13" name="Shape 8"/>
          <p:cNvSpPr/>
          <p:nvPr/>
        </p:nvSpPr>
        <p:spPr>
          <a:xfrm>
            <a:off x="3162037" y="2856649"/>
            <a:ext cx="350493" cy="0"/>
          </a:xfrm>
          <a:custGeom>
            <a:avLst/>
            <a:gdLst/>
            <a:ahLst/>
            <a:cxnLst/>
            <a:rect l="l" t="t" r="r" b="b"/>
            <a:pathLst>
              <a:path w="350493">
                <a:moveTo>
                  <a:pt x="0" y="0"/>
                </a:moveTo>
                <a:moveTo>
                  <a:pt x="0" y="0"/>
                </a:moveTo>
                <a:lnTo>
                  <a:pt x="350493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arrow"/>
          </a:ln>
        </p:spPr>
      </p:sp>
      <p:sp>
        <p:nvSpPr>
          <p:cNvPr id="14" name="Shape 9"/>
          <p:cNvSpPr/>
          <p:nvPr/>
        </p:nvSpPr>
        <p:spPr>
          <a:xfrm>
            <a:off x="2804600" y="4003258"/>
            <a:ext cx="1103131" cy="0"/>
          </a:xfrm>
          <a:custGeom>
            <a:avLst/>
            <a:gdLst/>
            <a:ahLst/>
            <a:cxnLst/>
            <a:rect l="l" t="t" r="r" b="b"/>
            <a:pathLst>
              <a:path w="1103131">
                <a:moveTo>
                  <a:pt x="0" y="0"/>
                </a:moveTo>
                <a:moveTo>
                  <a:pt x="0" y="0"/>
                </a:moveTo>
                <a:lnTo>
                  <a:pt x="1103131" y="0"/>
                </a:lnTo>
              </a:path>
            </a:pathLst>
          </a:custGeom>
          <a:noFill/>
          <a:ln w="19050">
            <a:solidFill>
              <a:srgbClr val="374D87"/>
            </a:solidFill>
            <a:prstDash val="solid"/>
            <a:headEnd type="none"/>
            <a:tailEnd type="arrow"/>
          </a:ln>
        </p:spPr>
      </p:sp>
      <p:sp>
        <p:nvSpPr>
          <p:cNvPr id="15" name="Text 10"/>
          <p:cNvSpPr/>
          <p:nvPr/>
        </p:nvSpPr>
        <p:spPr>
          <a:xfrm>
            <a:off x="1838595" y="1558724"/>
            <a:ext cx="794446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6" name="Text 11"/>
          <p:cNvSpPr/>
          <p:nvPr/>
        </p:nvSpPr>
        <p:spPr>
          <a:xfrm>
            <a:off x="1605529" y="2616316"/>
            <a:ext cx="1312181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7" name="Text 12"/>
          <p:cNvSpPr/>
          <p:nvPr/>
        </p:nvSpPr>
        <p:spPr>
          <a:xfrm>
            <a:off x="1426313" y="3754199"/>
            <a:ext cx="1670613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4639" y="206647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2389151" y="1975030"/>
            <a:ext cx="6294179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374D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案例研究——美国西部大停电</a:t>
            </a:r>
            <a:endParaRPr lang="en-US" sz="144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2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3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4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5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6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7.xml><?xml version="1.0" encoding="utf-8"?>
<p:tagLst xmlns:p="http://schemas.openxmlformats.org/presentationml/2006/main">
  <p:tag name="KSO_WM_DIAGRAM_VIRTUALLY_FRAME" val="{&quot;height&quot;:271.29385826771653,&quot;left&quot;:35.9007874015748,&quot;top&quot;:75.15929133858268,&quot;width&quot;:648.1984251968504}"/>
</p:tagLst>
</file>

<file path=ppt/tags/tag8.xml><?xml version="1.0" encoding="utf-8"?>
<p:tagLst xmlns:p="http://schemas.openxmlformats.org/presentationml/2006/main">
  <p:tag name="commondata" val="eyJoZGlkIjoiYTE4MzhlN2Y5NzA1MmFiZmM4ZGM4ZDU4MTg0MzkxMz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2723</Words>
  <Application>WPS 演示</Application>
  <PresentationFormat>On-screen Show (16:9)</PresentationFormat>
  <Paragraphs>272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微软雅黑</vt:lpstr>
      <vt:lpstr>PingFang SC</vt:lpstr>
      <vt:lpstr>Segoe Print</vt:lpstr>
      <vt:lpstr>PingFang SC</vt:lpstr>
      <vt:lpstr>PingFang SC</vt:lpstr>
      <vt:lpstr>Calibri</vt:lpstr>
      <vt:lpstr>Arial Unicode MS</vt:lpstr>
      <vt:lpstr>等线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罗浩宇</cp:lastModifiedBy>
  <cp:revision>2</cp:revision>
  <dcterms:created xsi:type="dcterms:W3CDTF">2024-12-05T02:16:00Z</dcterms:created>
  <dcterms:modified xsi:type="dcterms:W3CDTF">2024-12-05T04:09:30Z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43FDE632790D4F7182498865303F127C_12</vt:lpwstr>
  </property>
  <property fmtid="{D5CDD505-2E9C-101B-9397-08002B2CF9AE}" pid="3" name="KSOProductBuildVer">
    <vt:lpwstr>2052-12.1.0.16417</vt:lpwstr>
  </property>
</Properties>
</file>