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17:30 on 20 November,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3716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第3章 无尺度网络</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无尺度网络的定义</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定义</a:t>
            </a:r>
            <a:r>
              <a:t>：</a:t>
            </a:r>
          </a:p>
          <a:p>
            <a:pPr lvl="1">
              <a:defRPr sz="1800"/>
            </a:pPr>
            <a:r>
              <a:t>无尺度网络是一种遵循幂律分布的网络，其中大多数节点只有少量链接，少数节点拥有大量链接。</a:t>
            </a:r>
          </a:p>
          <a:p>
            <a:pPr lvl="1">
              <a:defRPr sz="1800"/>
            </a:pPr>
            <a:r>
              <a:t>这些拥有大量链接的节点称为枢纽节点。</a:t>
            </a:r>
          </a:p>
          <a:p>
            <a:pPr>
              <a:defRPr sz="2000"/>
            </a:pPr>
            <a:r>
              <a:t/>
            </a:r>
            <a:r>
              <a:rPr b="1"/>
              <a:t>特点</a:t>
            </a:r>
            <a:r>
              <a:t>：</a:t>
            </a:r>
          </a:p>
          <a:p>
            <a:pPr lvl="1">
              <a:defRPr sz="1800"/>
            </a:pPr>
            <a:r>
              <a:t>无尺度网络具有高度的异质性，节点的连接度差异很大。</a:t>
            </a:r>
          </a:p>
          <a:p>
            <a:pPr lvl="1">
              <a:defRPr sz="1800"/>
            </a:pPr>
            <a:r>
              <a:t>无尺度网络的度分布没有特征尺度，即不存在一个典型的节点连接度。</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无尺度网络的形成机制</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优先连接</a:t>
            </a:r>
            <a:r>
              <a:t>：</a:t>
            </a:r>
          </a:p>
          <a:p>
            <a:pPr lvl="1">
              <a:defRPr sz="1800"/>
            </a:pPr>
            <a:r>
              <a:t>新节点更倾向于与已经拥有较多链接的节点连接，这种机制称为优先连接。</a:t>
            </a:r>
          </a:p>
          <a:p>
            <a:pPr lvl="1">
              <a:defRPr sz="1800"/>
            </a:pPr>
            <a:r>
              <a:t>优先连接导致了枢纽节点的形成，使得网络呈现出无尺度特性。</a:t>
            </a:r>
          </a:p>
          <a:p>
            <a:pPr>
              <a:defRPr sz="2000"/>
            </a:pPr>
            <a:r>
              <a:t/>
            </a:r>
            <a:r>
              <a:rPr b="1"/>
              <a:t>增长过程</a:t>
            </a:r>
            <a:r>
              <a:t>：</a:t>
            </a:r>
          </a:p>
          <a:p>
            <a:pPr lvl="1">
              <a:defRPr sz="1800"/>
            </a:pPr>
            <a:r>
              <a:t>无尺度网络通常是一个动态增长的过程，新节点不断加入网络，并与现有节点连接。</a:t>
            </a:r>
          </a:p>
          <a:p>
            <a:pPr lvl="1">
              <a:defRPr sz="1800"/>
            </a:pPr>
            <a:r>
              <a:t>这种增长过程和优先连接机制共同作用，形成了无尺度网络。</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3.3 无尺度网络的性质</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鲁棒性和脆弱性</a:t>
            </a:r>
            <a:r>
              <a:t>：</a:t>
            </a:r>
          </a:p>
          <a:p>
            <a:pPr lvl="1">
              <a:defRPr sz="1800"/>
            </a:pPr>
            <a:r>
              <a:t>无尺度网络对随机攻击具有较强的鲁棒性，但对针对枢纽节点的攻击非常脆弱。</a:t>
            </a:r>
          </a:p>
          <a:p>
            <a:pPr lvl="1">
              <a:defRPr sz="1800"/>
            </a:pPr>
            <a:r>
              <a:t>例如，互联网中的大型服务器被攻击可能导致整个网络的瘫痪。</a:t>
            </a:r>
          </a:p>
          <a:p>
            <a:pPr>
              <a:defRPr sz="2000"/>
            </a:pPr>
            <a:r>
              <a:t/>
            </a:r>
            <a:r>
              <a:rPr b="1"/>
              <a:t>传播动力学</a:t>
            </a:r>
            <a:r>
              <a:t>：</a:t>
            </a:r>
          </a:p>
          <a:p>
            <a:pPr lvl="1">
              <a:defRPr sz="1800"/>
            </a:pPr>
            <a:r>
              <a:t>无尺度网络中的传播过程具有特殊的动力学特性，例如疾病传播、信息传播等。</a:t>
            </a:r>
          </a:p>
          <a:p>
            <a:pPr lvl="1">
              <a:defRPr sz="1800"/>
            </a:pPr>
            <a:r>
              <a:t>由于枢纽节点的存在，传播过程往往更快、更广泛。</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第4章 帕累托与80/20定律</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帕累托的生平与贡献</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生平</a:t>
            </a:r>
            <a:r>
              <a:t>：</a:t>
            </a:r>
          </a:p>
          <a:p>
            <a:pPr lvl="1">
              <a:defRPr sz="1800"/>
            </a:pPr>
            <a:r>
              <a:t>维弗雷多·帕累托（Vilfredo Pareto）是一位意大利经济学家，出生于1848年，逝世于1923年。</a:t>
            </a:r>
          </a:p>
          <a:p>
            <a:pPr lvl="1">
              <a:defRPr sz="1800"/>
            </a:pPr>
            <a:r>
              <a:t>他曾在日内瓦大学任教，并对经济学和社会学做出了重要贡献。</a:t>
            </a:r>
          </a:p>
          <a:p>
            <a:pPr>
              <a:defRPr sz="2000"/>
            </a:pPr>
            <a:r>
              <a:t/>
            </a:r>
            <a:r>
              <a:rPr b="1"/>
              <a:t>贡献</a:t>
            </a:r>
            <a:r>
              <a:t>：</a:t>
            </a:r>
          </a:p>
          <a:p>
            <a:pPr lvl="1">
              <a:defRPr sz="1800"/>
            </a:pPr>
            <a:r>
              <a:t>帕累托发现了收入分配中的不平等现象，提出了80/20定律。</a:t>
            </a:r>
          </a:p>
          <a:p>
            <a:pPr lvl="1">
              <a:defRPr sz="1800"/>
            </a:pPr>
            <a:r>
              <a:t>他的研究对后来的经济学和社会学产生了深远的影响。</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80/20定律的含义</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定义</a:t>
            </a:r>
            <a:r>
              <a:t>：</a:t>
            </a:r>
          </a:p>
          <a:p>
            <a:pPr lvl="1">
              <a:defRPr sz="1800"/>
            </a:pPr>
            <a:r>
              <a:t>80/20定律，也称为帕累托定律，指出在许多情况下，80%的结果是由20%的原因造成的。</a:t>
            </a:r>
          </a:p>
          <a:p>
            <a:pPr lvl="1">
              <a:defRPr sz="1800"/>
            </a:pPr>
            <a:r>
              <a:t>例如，80%的财富由20%的人口拥有，80%的工作由20%的员工完成。</a:t>
            </a:r>
          </a:p>
          <a:p>
            <a:pPr>
              <a:defRPr sz="2000"/>
            </a:pPr>
            <a:r>
              <a:t/>
            </a:r>
            <a:r>
              <a:rPr b="1"/>
              <a:t>应用</a:t>
            </a:r>
            <a:r>
              <a:t>：</a:t>
            </a:r>
          </a:p>
          <a:p>
            <a:pPr lvl="1">
              <a:defRPr sz="1800"/>
            </a:pPr>
            <a:r>
              <a:t>80/20定律在管理学、经济学、社会学等多个领域都有广泛的应用。</a:t>
            </a:r>
          </a:p>
          <a:p>
            <a:pPr lvl="1">
              <a:defRPr sz="1800"/>
            </a:pPr>
            <a:r>
              <a:t>例如，企业可以通过识别关键客户来提高客户满意度，从而提升整体业绩。</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4.3 80/20定律与幂律分布的关系</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数学关系</a:t>
            </a:r>
            <a:r>
              <a:t>：</a:t>
            </a:r>
          </a:p>
          <a:p>
            <a:pPr lvl="1">
              <a:defRPr sz="1800"/>
            </a:pPr>
            <a:r>
              <a:t>80/20定律实际上是幂律分布的一种特殊情况。</a:t>
            </a:r>
          </a:p>
          <a:p>
            <a:pPr lvl="1">
              <a:defRPr sz="1800"/>
            </a:pPr>
            <a:r>
              <a:t>幂律分布可以解释为什么少数节点拥有大量的链接，而大多数节点只有少量链接。</a:t>
            </a:r>
          </a:p>
          <a:p>
            <a:pPr>
              <a:defRPr sz="2000"/>
            </a:pPr>
            <a:r>
              <a:t/>
            </a:r>
            <a:r>
              <a:rPr b="1"/>
              <a:t>实际应用</a:t>
            </a:r>
            <a:r>
              <a:t>：</a:t>
            </a:r>
          </a:p>
          <a:p>
            <a:pPr lvl="1">
              <a:defRPr sz="1800"/>
            </a:pPr>
            <a:r>
              <a:t>在网络分析中，80/20定律可以帮助我们识别关键节点，从而优化网络结构和功能。</a:t>
            </a:r>
          </a:p>
          <a:p>
            <a:pPr lvl="1">
              <a:defRPr sz="1800"/>
            </a:pPr>
            <a:r>
              <a:t>例如，在社交网络中，识别出20%的关键用户可以有效提高信息传播效率。</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第5章 自发涌现与相变</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自发涌现的定义</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定义</a:t>
            </a:r>
            <a:r>
              <a:t>：</a:t>
            </a:r>
          </a:p>
          <a:p>
            <a:pPr lvl="1">
              <a:defRPr sz="1800"/>
            </a:pPr>
            <a:r>
              <a:t>自发涌现是指系统在没有外部干预的情况下，从无序状态自发地转变为有序状态的现象。</a:t>
            </a:r>
          </a:p>
          <a:p>
            <a:pPr lvl="1">
              <a:defRPr sz="1800"/>
            </a:pPr>
            <a:r>
              <a:t>例如，水在0℃时从液态自发地转变为固态。</a:t>
            </a:r>
          </a:p>
          <a:p>
            <a:pPr>
              <a:defRPr sz="2000"/>
            </a:pPr>
            <a:r>
              <a:t/>
            </a:r>
            <a:r>
              <a:rPr b="1"/>
              <a:t>特点</a:t>
            </a:r>
            <a:r>
              <a:t>：</a:t>
            </a:r>
          </a:p>
          <a:p>
            <a:pPr lvl="1">
              <a:defRPr sz="1800"/>
            </a:pPr>
            <a:r>
              <a:t>自发涌现通常伴随着相变现象，即系统从一种状态转变为另一种状态。</a:t>
            </a:r>
          </a:p>
          <a:p>
            <a:pPr lvl="1">
              <a:defRPr sz="1800"/>
            </a:pPr>
            <a:r>
              <a:t>相变过程中，系统的某些物理量会表现出幂律分布。</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复杂网络</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相变的类型</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一级相变</a:t>
            </a:r>
            <a:r>
              <a:t>：</a:t>
            </a:r>
          </a:p>
          <a:p>
            <a:pPr lvl="1">
              <a:defRPr sz="1800"/>
            </a:pPr>
            <a:r>
              <a:t>一级相变伴随着潜热的释放或吸收，例如水的凝固和蒸发。</a:t>
            </a:r>
          </a:p>
          <a:p>
            <a:pPr>
              <a:defRPr sz="2000"/>
            </a:pPr>
            <a:r>
              <a:t/>
            </a:r>
            <a:r>
              <a:rPr b="1"/>
              <a:t>二级相变</a:t>
            </a:r>
            <a:r>
              <a:t>：</a:t>
            </a:r>
          </a:p>
          <a:p>
            <a:pPr lvl="1">
              <a:defRPr sz="1800"/>
            </a:pPr>
            <a:r>
              <a:t>二级相变不伴随潜热的释放或吸收，但系统的某些物理量会发生突变，例如铁磁体的磁化过程。</a:t>
            </a:r>
          </a:p>
          <a:p>
            <a:pPr>
              <a:defRPr sz="2000"/>
            </a:pPr>
            <a:r>
              <a:t/>
            </a:r>
            <a:r>
              <a:rPr b="1"/>
              <a:t>临界现象</a:t>
            </a:r>
            <a:r>
              <a:t>：</a:t>
            </a:r>
          </a:p>
          <a:p>
            <a:pPr lvl="1">
              <a:defRPr sz="1800"/>
            </a:pPr>
            <a:r>
              <a:t>临界现象是指系统在相变点附近的行为，此时系统的某些物理量会表现出幂律分布。</a:t>
            </a:r>
          </a:p>
          <a:p>
            <a:pPr lvl="1">
              <a:defRPr sz="1800"/>
            </a:pPr>
            <a:r>
              <a:t>例如，磁体在临界温度附近的磁化强度和关联长度都遵循幂律分布。</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5.3 自发涌现与复杂网络</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网络中的自发涌现</a:t>
            </a:r>
            <a:r>
              <a:t>：</a:t>
            </a:r>
          </a:p>
          <a:p>
            <a:pPr lvl="1">
              <a:defRPr sz="1800"/>
            </a:pPr>
            <a:r>
              <a:t>复杂网络中的自发涌现现象表现为网络结构的自组织。</a:t>
            </a:r>
          </a:p>
          <a:p>
            <a:pPr lvl="1">
              <a:defRPr sz="1800"/>
            </a:pPr>
            <a:r>
              <a:t>例如，万维网中的链接分布和社交网络中的用户关系都表现出自组织特性。</a:t>
            </a:r>
          </a:p>
          <a:p>
            <a:pPr>
              <a:defRPr sz="2000"/>
            </a:pPr>
            <a:r>
              <a:t/>
            </a:r>
            <a:r>
              <a:rPr b="1"/>
              <a:t>幂律与相变</a:t>
            </a:r>
            <a:r>
              <a:t>：</a:t>
            </a:r>
          </a:p>
          <a:p>
            <a:pPr lvl="1">
              <a:defRPr sz="1800"/>
            </a:pPr>
            <a:r>
              <a:t>幂律分布是复杂系统自组织的标志，它表明系统正在从无序状态向有序状态转变。</a:t>
            </a:r>
          </a:p>
          <a:p>
            <a:pPr lvl="1">
              <a:defRPr sz="1800"/>
            </a:pPr>
            <a:r>
              <a:t>通过研究幂律分布，可以深入了解复杂网络的自组织机制。</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第6章 总结</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6.1 复杂网络的研究意义</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理解自然和社会系统</a:t>
            </a:r>
            <a:r>
              <a:t>：</a:t>
            </a:r>
          </a:p>
          <a:p>
            <a:pPr lvl="1">
              <a:defRPr sz="1800"/>
            </a:pPr>
            <a:r>
              <a:t>复杂网络研究帮助我们理解自然界和社会系统中的各种现象，例如疾病传播、信息传播等。</a:t>
            </a:r>
          </a:p>
          <a:p>
            <a:pPr>
              <a:defRPr sz="2000"/>
            </a:pPr>
            <a:r>
              <a:t/>
            </a:r>
            <a:r>
              <a:rPr b="1"/>
              <a:t>优化系统性能</a:t>
            </a:r>
            <a:r>
              <a:t>：</a:t>
            </a:r>
          </a:p>
          <a:p>
            <a:pPr lvl="1">
              <a:defRPr sz="1800"/>
            </a:pPr>
            <a:r>
              <a:t>通过研究复杂网络，可以优化系统的性能，例如提高互联网的鲁棒性、优化社交网络的信息传播等。</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6.2 未来研究方向</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动态网络</a:t>
            </a:r>
            <a:r>
              <a:t>：</a:t>
            </a:r>
          </a:p>
          <a:p>
            <a:pPr lvl="1">
              <a:defRPr sz="1800"/>
            </a:pPr>
            <a:r>
              <a:t>动态网络的研究是一个重要的方向，它关注网络结构随时间的变化。</a:t>
            </a:r>
          </a:p>
          <a:p>
            <a:pPr lvl="1">
              <a:defRPr sz="1800"/>
            </a:pPr>
            <a:r>
              <a:t>例如，研究社交网络中用户关系的动态变化，可以更好地理解信息传播的过程。</a:t>
            </a:r>
          </a:p>
          <a:p>
            <a:pPr>
              <a:defRPr sz="2000"/>
            </a:pPr>
            <a:r>
              <a:t/>
            </a:r>
            <a:r>
              <a:rPr b="1"/>
              <a:t>多层网络</a:t>
            </a:r>
            <a:r>
              <a:t>：</a:t>
            </a:r>
          </a:p>
          <a:p>
            <a:pPr lvl="1">
              <a:defRPr sz="1800"/>
            </a:pPr>
            <a:r>
              <a:t>多层网络研究关注多个网络之间的相互作用，例如社会网络和经济网络之间的关系。</a:t>
            </a:r>
          </a:p>
          <a:p>
            <a:pPr lvl="1">
              <a:defRPr sz="1800"/>
            </a:pPr>
            <a:r>
              <a:t>通过研究多层网络，可以更全面地理解复杂系统的整体行为。</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6.3 结语</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复杂网络的未来</a:t>
            </a:r>
            <a:r>
              <a:t>：</a:t>
            </a:r>
          </a:p>
          <a:p>
            <a:pPr lvl="1">
              <a:defRPr sz="1800"/>
            </a:pPr>
            <a:r>
              <a:t>复杂网络研究将继续深入，为我们提供更多的工具和方法，帮助我们更好地理解和应对复杂系统中的各种挑战。</a:t>
            </a:r>
          </a:p>
          <a:p>
            <a:pPr lvl="1">
              <a:defRPr sz="1800"/>
            </a:pPr>
            <a:r>
              <a:t>通过不断的研究和探索，我们有望揭开更多复杂系统的奥秘。</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第1章 复杂网络简介</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什么是复杂网络</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定义</a:t>
            </a:r>
            <a:r>
              <a:t>：</a:t>
            </a:r>
          </a:p>
          <a:p>
            <a:pPr lvl="1">
              <a:defRPr sz="1800"/>
            </a:pPr>
            <a:r>
              <a:t>复杂网络是指由大量节点和节点之间的连接（边）组成的系统，这些节点和边构成了一个复杂的结构。</a:t>
            </a:r>
          </a:p>
          <a:p>
            <a:pPr lvl="1">
              <a:defRPr sz="1800"/>
            </a:pPr>
            <a:r>
              <a:t>例子包括互联网、社交网络、生物网络等。</a:t>
            </a:r>
          </a:p>
          <a:p>
            <a:pPr>
              <a:defRPr sz="2000"/>
            </a:pPr>
            <a:r>
              <a:t/>
            </a:r>
            <a:r>
              <a:rPr b="1"/>
              <a:t>研究意义</a:t>
            </a:r>
            <a:r>
              <a:t>：</a:t>
            </a:r>
          </a:p>
          <a:p>
            <a:pPr lvl="1">
              <a:defRPr sz="1800"/>
            </a:pPr>
            <a:r>
              <a:t>了解复杂网络的结构和动态行为可以帮助我们更好地理解自然界和社会系统中的各种现象。</a:t>
            </a:r>
          </a:p>
          <a:p>
            <a:pPr lvl="1">
              <a:defRPr sz="1800"/>
            </a:pPr>
            <a:r>
              <a:t>例如，通过研究社交网络，可以优化信息传播策略；通过研究生物网络，可以发现疾病的传播路径。</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复杂网络的研究历史</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早期研究</a:t>
            </a:r>
            <a:r>
              <a:t>：</a:t>
            </a:r>
          </a:p>
          <a:p>
            <a:pPr lvl="1">
              <a:defRPr sz="1800"/>
            </a:pPr>
            <a:r>
              <a:t>20世纪初，数学家欧拉提出了图论，这是复杂网络研究的起点。</a:t>
            </a:r>
          </a:p>
          <a:p>
            <a:pPr lvl="1">
              <a:defRPr sz="1800"/>
            </a:pPr>
            <a:r>
              <a:t>1959年，埃尔德什和莱利提出了随机图模型，开启了复杂网络的随机性研究。</a:t>
            </a:r>
          </a:p>
          <a:p>
            <a:pPr>
              <a:defRPr sz="2000"/>
            </a:pPr>
            <a:r>
              <a:t/>
            </a:r>
            <a:r>
              <a:rPr b="1"/>
              <a:t>现代研究</a:t>
            </a:r>
            <a:r>
              <a:t>：</a:t>
            </a:r>
          </a:p>
          <a:p>
            <a:pPr lvl="1">
              <a:defRPr sz="1800"/>
            </a:pPr>
            <a:r>
              <a:t>20世纪90年代末，科学家发现许多真实网络遵循幂律分布，这标志着复杂网络研究进入了一个新的阶段。</a:t>
            </a:r>
          </a:p>
          <a:p>
            <a:pPr lvl="1">
              <a:defRPr sz="1800"/>
            </a:pPr>
            <a:r>
              <a:t>2000年以后，无尺度网络和小世界网络的概念被广泛接受，复杂网络研究进入了黄金时期。</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第2章 幂律分布</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幂律分布的定义</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定义</a:t>
            </a:r>
            <a:r>
              <a:t>：</a:t>
            </a:r>
          </a:p>
          <a:p>
            <a:pPr lvl="1">
              <a:defRPr sz="1800"/>
            </a:pPr>
            <a:r>
              <a:t>幂律分布是一种概率分布，其概率密度函数可以表示为 \( P(x) \propto x^{-\alpha} \)，其中 \( \alpha \) 是幂指数。</a:t>
            </a:r>
          </a:p>
          <a:p>
            <a:pPr lvl="1">
              <a:defRPr sz="1800"/>
            </a:pPr>
            <a:r>
              <a:t>幂律分布没有明显的峰值，而是呈现出一条逐渐递减的曲线。</a:t>
            </a:r>
          </a:p>
          <a:p>
            <a:pPr>
              <a:defRPr sz="2000"/>
            </a:pPr>
            <a:r>
              <a:t/>
            </a:r>
            <a:r>
              <a:rPr b="1"/>
              <a:t>特点</a:t>
            </a:r>
            <a:r>
              <a:t>：</a:t>
            </a:r>
          </a:p>
          <a:p>
            <a:pPr lvl="1">
              <a:defRPr sz="1800"/>
            </a:pPr>
            <a:r>
              <a:t>存在大量的小事件和少数非常重大的事件。</a:t>
            </a:r>
          </a:p>
          <a:p>
            <a:pPr lvl="1">
              <a:defRPr sz="1800"/>
            </a:pPr>
            <a:r>
              <a:t>例如，大多数人的财富很少，但少数人的财富非常高。</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幂律分布的应用</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网络中的应用</a:t>
            </a:r>
            <a:r>
              <a:t>：</a:t>
            </a:r>
          </a:p>
          <a:p>
            <a:pPr lvl="1">
              <a:defRPr sz="1800"/>
            </a:pPr>
            <a:r>
              <a:t>万维网的链接分布、社交网络的用户关系等都遵循幂律分布。</a:t>
            </a:r>
          </a:p>
          <a:p>
            <a:pPr lvl="1">
              <a:defRPr sz="1800"/>
            </a:pPr>
            <a:r>
              <a:t>无尺度网络是遵循幂律分布的网络，其中大多数节点只有少量链接，少数节点拥有大量链接。</a:t>
            </a:r>
          </a:p>
          <a:p>
            <a:pPr>
              <a:defRPr sz="2000"/>
            </a:pPr>
            <a:r>
              <a:t/>
            </a:r>
            <a:r>
              <a:rPr b="1"/>
              <a:t>其他领域的应用</a:t>
            </a:r>
            <a:r>
              <a:t>：</a:t>
            </a:r>
          </a:p>
          <a:p>
            <a:pPr lvl="1">
              <a:defRPr sz="1800"/>
            </a:pPr>
            <a:r>
              <a:t>经济学中的80/20定律（帕累托定律）也是幂律分布的一种表现形式。</a:t>
            </a:r>
          </a:p>
          <a:p>
            <a:pPr lvl="1">
              <a:defRPr sz="1800"/>
            </a:pPr>
            <a:r>
              <a:t>生物学中的基因调控网络、生态学中的物种分布等也遵循幂律分布。</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2.3 幂律分布的数学特性</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幂指数</a:t>
            </a:r>
            <a:r>
              <a:t>：</a:t>
            </a:r>
          </a:p>
          <a:p>
            <a:pPr lvl="1">
              <a:defRPr sz="1800"/>
            </a:pPr>
            <a:r>
              <a:t>每个幂律分布都有一个唯一的幂指数 \( \alpha \)，它决定了分布的具体形态。</a:t>
            </a:r>
          </a:p>
          <a:p>
            <a:pPr lvl="1">
              <a:defRPr sz="1800"/>
            </a:pPr>
            <a:r>
              <a:t>例如，万维网的导入链接数的分布遵循幂律，度指数接近2。</a:t>
            </a:r>
          </a:p>
          <a:p>
            <a:pPr>
              <a:defRPr sz="2000"/>
            </a:pPr>
            <a:r>
              <a:t/>
            </a:r>
            <a:r>
              <a:rPr b="1"/>
              <a:t>双对数坐标系</a:t>
            </a:r>
            <a:r>
              <a:t>：</a:t>
            </a:r>
          </a:p>
          <a:p>
            <a:pPr lvl="1">
              <a:defRPr sz="1800"/>
            </a:pPr>
            <a:r>
              <a:t>在双对数坐标系下，幂律分布表现为一条直线，直线的斜率表示度指数。</a:t>
            </a:r>
          </a:p>
          <a:p>
            <a:pPr lvl="1">
              <a:defRPr sz="1800"/>
            </a:pPr>
            <a:r>
              <a:t>通过拟合直线，可以估计幂指数的值。</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