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Relationship Id="rId3" Type="http://schemas.openxmlformats.org/officeDocument/2006/relationships/notesSlide" Target="../notesSlides/notesSlide9.xml"/><Relationship Id="rId4" Type="http://schemas.openxmlformats.org/officeDocument/2006/relationships/slide" Target="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3.xml"/><Relationship Id="rId3" Type="http://schemas.openxmlformats.org/officeDocument/2006/relationships/hyperlink" Target="slide3.xml" TargetMode="External"/><Relationship Id="rId4" Type="http://schemas.openxmlformats.org/officeDocument/2006/relationships/slide" Target="slide6.xml"/><Relationship Id="rId5" Type="http://schemas.openxmlformats.org/officeDocument/2006/relationships/hyperlink" Target="slide6.xml" TargetMode="External"/><Relationship Id="rId6" Type="http://schemas.openxmlformats.org/officeDocument/2006/relationships/slide" Target="slide11.xml"/><Relationship Id="rId7" Type="http://schemas.openxmlformats.org/officeDocument/2006/relationships/hyperlink" Target="slide11.xml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3.xml"/><Relationship Id="rId4" Type="http://schemas.openxmlformats.org/officeDocument/2006/relationships/slide" Target="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Relationship Id="rId3" Type="http://schemas.openxmlformats.org/officeDocument/2006/relationships/notesSlide" Target="../notesSlides/notesSlide4.xml"/><Relationship Id="rId4" Type="http://schemas.openxmlformats.org/officeDocument/2006/relationships/slide" Target="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Relationship Id="rId3" Type="http://schemas.openxmlformats.org/officeDocument/2006/relationships/notesSlide" Target="../notesSlides/notesSlide6.xml"/><Relationship Id="rId4" Type="http://schemas.openxmlformats.org/officeDocument/2006/relationships/slide" Target="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notesSlide" Target="../notesSlides/notesSlide7.xml"/><Relationship Id="rId4" Type="http://schemas.openxmlformats.org/officeDocument/2006/relationships/slide" Target="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Relationship Id="rId3" Type="http://schemas.openxmlformats.org/officeDocument/2006/relationships/notesSlide" Target="../notesSlides/notesSlide8.xml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762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md2pptx Markdown To Powerpoint Converter 5.1+ 23 September, 2024</a:t>
            </a:r>
            <a:endParaRPr lang="en-GB"/>
          </a:p>
          <a:p>
            <a:pPr algn="l">
              <a:spcBef>
                <a:spcPts val="0"/>
              </a:spcBef>
              <a:defRPr sz="3000"/>
            </a:pPr>
            <a:r>
              <a:t>Presentation built: 19:19 on 22 November,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219200"/>
          <a:ext cx="11826240" cy="160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horizontal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baseTextSize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BACKGROUND 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CardTitlePosition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inside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rounded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幂律分布与度指数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度指数</a:t>
            </a:r>
          </a:p>
          <a:p>
            <a:pPr lvl="1">
              <a:defRPr sz="1800"/>
            </a:pPr>
            <a:r>
              <a:t>描述幂律分布的斜率。</a:t>
            </a:r>
          </a:p>
          <a:p>
            <a:pPr lvl="1">
              <a:defRPr sz="1800"/>
            </a:pPr>
            <a:r>
              <a:t>用于量化网络中节点度数的分布情况。</a:t>
            </a:r>
          </a:p>
          <a:p>
            <a:pPr>
              <a:defRPr sz="2000"/>
            </a:pPr>
            <a:r>
              <a:t>测量方法</a:t>
            </a:r>
          </a:p>
          <a:p>
            <a:pPr lvl="1">
              <a:defRPr sz="1800"/>
            </a:pPr>
            <a:r>
              <a:t>通过对网络数据进行统计分析，拟合出度指数。</a:t>
            </a:r>
          </a:p>
          <a:p>
            <a:pPr lvl="1">
              <a:defRPr sz="1800"/>
            </a:pPr>
            <a:r>
              <a:t>使用双对数坐标系可以更直观地观察到幂律分布。</a:t>
            </a:r>
          </a:p>
          <a:p>
            <a:pPr>
              <a:defRPr sz="2000"/>
            </a:pPr>
            <a:r>
              <a:t>应用</a:t>
            </a:r>
          </a:p>
          <a:p>
            <a:pPr lvl="1">
              <a:defRPr sz="1800"/>
            </a:pPr>
            <a:r>
              <a:t>评估网络的拓扑结构。</a:t>
            </a:r>
          </a:p>
          <a:p>
            <a:pPr lvl="1">
              <a:defRPr sz="1800"/>
            </a:pPr>
            <a:r>
              <a:t>预测网络的行为特征，如传播速度、故障容忍性等。</a:t>
            </a:r>
          </a:p>
        </p:txBody>
      </p:sp>
      <p:pic>
        <p:nvPicPr>
          <p:cNvPr id="4" name="Picture 3" descr="random_image_5.jpg">
            <a:hlinkClick action="ppaction://hlinksldjump" r:id="rId4" tooltip="degree exponent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660" y="3665220"/>
            <a:ext cx="188468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总结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Tasks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838200"/>
          <a:ext cx="1182623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710"/>
                <a:gridCol w="1819421"/>
                <a:gridCol w="3638843"/>
                <a:gridCol w="3638843"/>
                <a:gridCol w="1819421"/>
              </a:tblGrid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t>Due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  <a:r>
                        <a:t>Done</a:t>
                      </a:r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rPr>
                          <a:hlinkClick r:id="rId2" action="ppaction://hlinksldjump"/>
                        </a:rPr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sz="2000"/>
                      </a:p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介绍复杂网络的基本概念及其在现实生活中的应用。 - 通过一个简单的例子引入复杂网络的概念，比如社交网络、互联网等。 - 阐述为什么研究复杂网络是重要的，特别是对于理解社会现象、生物系统以及技术基础设施。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defRPr sz="2000"/>
                      </a:p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sz="2000"/>
                      </a:pPr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rPr>
                          <a:hlinkClick r:id="rId4" action="ppaction://hlinksldjump"/>
                        </a:rPr>
                        <a:t>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sz="2000"/>
                      </a:p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问题引入：为什么某些网络中的节点具有如此巨大的影响力？ - 回顾随机网络理论，并指出其局限性。 - 引入幂律分布作为描述复杂网络的新工具。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defRPr sz="2000"/>
                      </a:p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sz="2000"/>
                      </a:pPr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rPr>
                          <a:hlinkClick r:id="rId6" action="ppaction://hlinksldjump"/>
                        </a:rPr>
                        <a:t>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sz="2000"/>
                      </a:p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回顾本文讨论的主要内容，强调幂律分布在复杂网络研究中的重要性。 - 指出未来的研究方向，包括如何更好地理解和利用无尺度网络的特性。 - 鼓励学生思考现实生活中可能存在的其他幂律现象，并尝试对其进行分析。 - 提供一些额外的阅读材料和参考资料，以便进一步深入学习。 - 强调跨学科合作的重要性，鼓励不同领域的专家共同探讨复杂系统的本质。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defRPr sz="2000"/>
                      </a:p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sz="20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复杂网络与幂律分布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5723"/>
            <a:ext cx="91440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简介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复杂网络的定义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定义：由大量节点和连接这些节点的边组成的网络结构。</a:t>
            </a:r>
          </a:p>
          <a:p>
            <a:pPr lvl="1">
              <a:defRPr sz="1800"/>
            </a:pPr>
            <a:r>
              <a:t>节点可以代表人、网页、细胞等实体。</a:t>
            </a:r>
          </a:p>
          <a:p>
            <a:pPr lvl="1">
              <a:defRPr sz="1800"/>
            </a:pPr>
            <a:r>
              <a:t>边则表示节点之间的关系或交互。</a:t>
            </a:r>
          </a:p>
          <a:p>
            <a:pPr>
              <a:defRPr sz="2000"/>
            </a:pPr>
            <a:r>
              <a:t>复杂网络的特点</a:t>
            </a:r>
          </a:p>
          <a:p>
            <a:pPr lvl="1">
              <a:defRPr sz="1800"/>
            </a:pPr>
            <a:r>
              <a:t>大规模性：包含成千上万甚至更多的节点。</a:t>
            </a:r>
          </a:p>
          <a:p>
            <a:pPr lvl="1">
              <a:defRPr sz="1800"/>
            </a:pPr>
            <a:r>
              <a:t>动态性：网络结构随时间变化。</a:t>
            </a:r>
          </a:p>
          <a:p>
            <a:pPr lvl="1">
              <a:defRPr sz="1800"/>
            </a:pPr>
            <a:r>
              <a:t>自组织性：网络的形成和发展通常不是由中央控制的，而是通过局部规则自发形成的。</a:t>
            </a:r>
          </a:p>
          <a:p>
            <a:pPr>
              <a:defRPr sz="2000"/>
            </a:pPr>
            <a:r>
              <a:t>例子</a:t>
            </a:r>
          </a:p>
          <a:p>
            <a:pPr lvl="1">
              <a:defRPr sz="1800"/>
            </a:pPr>
            <a:r>
              <a:t>社交媒体平台上的用户和他们之间的互动。</a:t>
            </a:r>
          </a:p>
          <a:p>
            <a:pPr lvl="1">
              <a:defRPr sz="1800"/>
            </a:pPr>
            <a:r>
              <a:t>互联网中各个网站之间的链接。</a:t>
            </a:r>
          </a:p>
          <a:p>
            <a:pPr lvl="1">
              <a:defRPr sz="1800"/>
            </a:pPr>
            <a:r>
              <a:t>生物学中的蛋白质相互作用网络。</a:t>
            </a:r>
          </a:p>
          <a:p>
            <a:pPr lvl="1">
              <a:defRPr sz="1800"/>
            </a:pPr>
            <a:r>
              <a:t>城市交通系统中的道路和交叉口。</a:t>
            </a:r>
          </a:p>
        </p:txBody>
      </p:sp>
      <p:pic>
        <p:nvPicPr>
          <p:cNvPr id="4" name="Picture 3" descr="random_image.jpg">
            <a:hlinkClick action="ppaction://hlinksldjump" r:id="rId4" tooltip="network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159" y="3665220"/>
            <a:ext cx="502168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幂律分布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定义：一种特定类型的概率分布，在这种分布中，小事件的数量远多于大事件，但大事件的影响却非常显著。</a:t>
            </a:r>
          </a:p>
          <a:p>
            <a:pPr lvl="1">
              <a:defRPr sz="1800"/>
            </a:pPr>
            <a:r>
              <a:t>数学表达式：\( P(x) \sim x^{-\alpha} \)，其中 \( \alpha \) 是幂指数。</a:t>
            </a:r>
          </a:p>
          <a:p>
            <a:pPr>
              <a:defRPr sz="2000"/>
            </a:pPr>
            <a:r>
              <a:t>特征</a:t>
            </a:r>
          </a:p>
          <a:p>
            <a:pPr lvl="1">
              <a:defRPr sz="1800"/>
            </a:pPr>
            <a:r>
              <a:t>没有明显的峰值。</a:t>
            </a:r>
          </a:p>
          <a:p>
            <a:pPr lvl="1">
              <a:defRPr sz="1800"/>
            </a:pPr>
            <a:r>
              <a:t>尾部下降缓慢，允许极少数极端值的存在。</a:t>
            </a:r>
          </a:p>
          <a:p>
            <a:pPr>
              <a:defRPr sz="2000"/>
            </a:pPr>
            <a:r>
              <a:t>应用领域</a:t>
            </a:r>
          </a:p>
          <a:p>
            <a:pPr lvl="1">
              <a:defRPr sz="1800"/>
            </a:pPr>
            <a:r>
              <a:t>经济学：财富分配、公司规模等。</a:t>
            </a:r>
          </a:p>
          <a:p>
            <a:pPr lvl="1">
              <a:defRPr sz="1800"/>
            </a:pPr>
            <a:r>
              <a:t>自然科学：地震震级、城市人口规模等。</a:t>
            </a:r>
          </a:p>
          <a:p>
            <a:pPr lvl="1">
              <a:defRPr sz="1800"/>
            </a:pPr>
            <a:r>
              <a:t>技术和社会：网页访问量、社交媒体影响力等。</a:t>
            </a:r>
          </a:p>
        </p:txBody>
      </p:sp>
      <p:pic>
        <p:nvPicPr>
          <p:cNvPr id="4" name="Picture 3" descr="random_image_1.jpg">
            <a:hlinkClick action="ppaction://hlinksldjump" r:id="rId4" tooltip="power law distribu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917" y="3665220"/>
            <a:ext cx="4276164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第6链幂律——复杂网络的分布规律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随机网络与幂律分布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随机网络模型</a:t>
            </a:r>
          </a:p>
          <a:p>
            <a:pPr lvl="1">
              <a:defRPr sz="1800"/>
            </a:pPr>
            <a:r>
              <a:t>由埃尔德什和莱利提出。</a:t>
            </a:r>
          </a:p>
          <a:p>
            <a:pPr lvl="1">
              <a:defRPr sz="1800"/>
            </a:pPr>
            <a:r>
              <a:t>假设每个节点以相同的概率与其他节点相连。</a:t>
            </a:r>
          </a:p>
          <a:p>
            <a:pPr lvl="1">
              <a:defRPr sz="1800"/>
            </a:pPr>
            <a:r>
              <a:t>度分布呈现钟形曲线（正态分布）。</a:t>
            </a:r>
          </a:p>
          <a:p>
            <a:pPr>
              <a:defRPr sz="2000"/>
            </a:pPr>
            <a:r>
              <a:t>幂律分布的出现</a:t>
            </a:r>
          </a:p>
          <a:p>
            <a:pPr lvl="1">
              <a:defRPr sz="1800"/>
            </a:pPr>
            <a:r>
              <a:t>在许多实际网络中，度分布并不遵循随机网络的单峰分布。</a:t>
            </a:r>
          </a:p>
          <a:p>
            <a:pPr lvl="1">
              <a:defRPr sz="1800"/>
            </a:pPr>
            <a:r>
              <a:t>相反，它们遵循幂律分布，即存在大量的小度数节点和少数高度数节点。</a:t>
            </a:r>
          </a:p>
          <a:p>
            <a:pPr lvl="1">
              <a:defRPr sz="1800"/>
            </a:pPr>
            <a:r>
              <a:t>这些高度数节点被称为枢纽节点（hubs），在网络中扮演着至关重要的角色。</a:t>
            </a:r>
          </a:p>
        </p:txBody>
      </p:sp>
      <p:pic>
        <p:nvPicPr>
          <p:cNvPr id="4" name="Picture 3" descr="random_image_1.jpg">
            <a:hlinkClick action="ppaction://hlinksldjump" r:id="rId4" tooltip="random networks and power law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917" y="3665220"/>
            <a:ext cx="4276164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无尺度网络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定义：遵循幂律度分布的网络。</a:t>
            </a:r>
          </a:p>
          <a:p>
            <a:pPr lvl="1">
              <a:defRPr sz="1800"/>
            </a:pPr>
            <a:r>
              <a:t>大多数节点只有很少几个链接。</a:t>
            </a:r>
          </a:p>
          <a:p>
            <a:pPr lvl="1">
              <a:defRPr sz="1800"/>
            </a:pPr>
            <a:r>
              <a:t>少数几个节点拥有非常多的链接。</a:t>
            </a:r>
          </a:p>
          <a:p>
            <a:pPr>
              <a:defRPr sz="2000"/>
            </a:pPr>
            <a:r>
              <a:t>特点</a:t>
            </a:r>
          </a:p>
          <a:p>
            <a:pPr lvl="1">
              <a:defRPr sz="1800"/>
            </a:pPr>
            <a:r>
              <a:t>枢纽节点的存在使得网络具有很高的连通性。</a:t>
            </a:r>
          </a:p>
          <a:p>
            <a:pPr lvl="1">
              <a:defRPr sz="1800"/>
            </a:pPr>
            <a:r>
              <a:t>网络对外界干扰表现出很强的鲁棒性，同时对特定攻击敏感。</a:t>
            </a:r>
          </a:p>
          <a:p>
            <a:pPr lvl="1">
              <a:defRPr sz="1800"/>
            </a:pPr>
            <a:r>
              <a:t>具有小世界特性：任意两个节点之间可以通过较短的路径相连。</a:t>
            </a:r>
          </a:p>
          <a:p>
            <a:pPr>
              <a:defRPr sz="2000"/>
            </a:pPr>
            <a:r>
              <a:t>实例</a:t>
            </a:r>
          </a:p>
          <a:p>
            <a:pPr lvl="1">
              <a:defRPr sz="1800"/>
            </a:pPr>
            <a:r>
              <a:t>互联网：少数大型网站吸引了大多数流量。</a:t>
            </a:r>
          </a:p>
          <a:p>
            <a:pPr lvl="1">
              <a:defRPr sz="1800"/>
            </a:pPr>
            <a:r>
              <a:t>社交网络：少数名人拥有庞大的粉丝群体。</a:t>
            </a:r>
          </a:p>
          <a:p>
            <a:pPr lvl="1">
              <a:defRPr sz="1800"/>
            </a:pPr>
            <a:r>
              <a:t>细胞网络：少数关键蛋白质参与了大量生物过程。</a:t>
            </a:r>
          </a:p>
        </p:txBody>
      </p:sp>
      <p:pic>
        <p:nvPicPr>
          <p:cNvPr id="4" name="Picture 3" descr="random_image_3.jpg">
            <a:hlinkClick action="ppaction://hlinksldjump" r:id="rId4" tooltip="scale-free networks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660" y="3665220"/>
            <a:ext cx="188468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帕累托原理与80/20定律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帕累托的观察</a:t>
            </a:r>
          </a:p>
          <a:p>
            <a:pPr lvl="1">
              <a:defRPr sz="1800"/>
            </a:pPr>
            <a:r>
              <a:t>意大利经济学家帕累托发现，社会财富分配不均，少数人占有大部分财富。</a:t>
            </a:r>
          </a:p>
          <a:p>
            <a:pPr lvl="1">
              <a:defRPr sz="1800"/>
            </a:pPr>
            <a:r>
              <a:t>类似的现象也出现在其他领域，如生产力、资源消耗等。</a:t>
            </a:r>
          </a:p>
          <a:p>
            <a:pPr>
              <a:defRPr sz="2000"/>
            </a:pPr>
            <a:r>
              <a:t>80/20定律</a:t>
            </a:r>
          </a:p>
          <a:p>
            <a:pPr lvl="1">
              <a:defRPr sz="1800"/>
            </a:pPr>
            <a:r>
              <a:t>80%的结果往往来自于20%的原因。</a:t>
            </a:r>
          </a:p>
          <a:p>
            <a:pPr lvl="1">
              <a:defRPr sz="1800"/>
            </a:pPr>
            <a:r>
              <a:t>该定律在管理学、经济学等多个领域都有广泛应用。</a:t>
            </a:r>
          </a:p>
          <a:p>
            <a:pPr lvl="1">
              <a:defRPr sz="1800"/>
            </a:pPr>
            <a:r>
              <a:t>实际上，这是一种幂律分布的表现形式。</a:t>
            </a:r>
          </a:p>
        </p:txBody>
      </p:sp>
      <p:pic>
        <p:nvPicPr>
          <p:cNvPr id="4" name="Picture 3" descr="random_image_4.jpg">
            <a:hlinkClick action="ppaction://hlinksldjump" r:id="rId4" tooltip="pareto princip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356" y="3665220"/>
            <a:ext cx="4877286" cy="2827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