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g"/><Relationship Id="rId3" Type="http://schemas.openxmlformats.org/officeDocument/2006/relationships/notesSlide" Target="../notesSlides/notesSlide6.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 Id="rId3" Type="http://schemas.openxmlformats.org/officeDocument/2006/relationships/notesSlide" Target="../notesSlides/notesSlide7.xml"/><Relationship Id="rId4" Type="http://schemas.openxmlformats.org/officeDocument/2006/relationships/slide" Target="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 Id="rId3" Type="http://schemas.openxmlformats.org/officeDocument/2006/relationships/notesSlide" Target="../notesSlides/notesSlide8.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g"/><Relationship Id="rId3" Type="http://schemas.openxmlformats.org/officeDocument/2006/relationships/notesSlide" Target="../notesSlides/notesSlide9.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g"/><Relationship Id="rId3" Type="http://schemas.openxmlformats.org/officeDocument/2006/relationships/slide" Target="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notesSlide" Target="../notesSlides/notesSlide3.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 Id="rId3" Type="http://schemas.openxmlformats.org/officeDocument/2006/relationships/notesSlide" Target="../notesSlides/notesSlide4.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notesSlide" Target="../notesSlides/notesSlide5.xm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19:20 on 22 November,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偏好连接</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新节点在决定连向哪里时，会倾向选择那些拥有更多链接的节点</a:t>
            </a:r>
          </a:p>
          <a:p>
            <a:pPr lvl="1">
              <a:defRPr sz="1800"/>
            </a:pPr>
            <a:r>
              <a:t>例如，在万维网中，人们更倾向于连接那些已知的新闻门户网站。</a:t>
            </a:r>
          </a:p>
          <a:p>
            <a:pPr lvl="1">
              <a:defRPr sz="1800"/>
            </a:pPr>
            <a:r>
              <a:t>在好莱坞，制片人更愿意选择已经出名的演员。</a:t>
            </a:r>
          </a:p>
          <a:p>
            <a:pPr>
              <a:defRPr sz="2000"/>
            </a:pPr>
            <a:r>
              <a:t>偏好连接导致枢纽节点的形成</a:t>
            </a:r>
          </a:p>
          <a:p>
            <a:pPr lvl="1">
              <a:defRPr sz="1800"/>
            </a:pPr>
            <a:r>
              <a:t>枢纽节点是指在网络中拥有大量链接的节点。</a:t>
            </a:r>
          </a:p>
          <a:p>
            <a:pPr lvl="1">
              <a:defRPr sz="1800"/>
            </a:pPr>
            <a:r>
              <a:t>枢纽节点的存在使得网络呈现出无尺度特性。</a:t>
            </a:r>
          </a:p>
        </p:txBody>
      </p:sp>
      <p:pic>
        <p:nvPicPr>
          <p:cNvPr id="4" name="Picture 3" descr="random_image_9.jpg">
            <a:hlinkClick action="ppaction://hlinksldjump" r:id="rId4" tooltip="preferential attachment"/>
          </p:cNvPr>
          <p:cNvPicPr>
            <a:picLocks noChangeAspect="1"/>
          </p:cNvPicPr>
          <p:nvPr/>
        </p:nvPicPr>
        <p:blipFill>
          <a:blip r:embed="rId2"/>
          <a:stretch>
            <a:fillRect/>
          </a:stretch>
        </p:blipFill>
        <p:spPr>
          <a:xfrm>
            <a:off x="3975735" y="3665220"/>
            <a:ext cx="4240530" cy="282702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无尺度模型的验证与扩展</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计算机模拟与实际数据</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通过计算机模拟验证无尺度模型</a:t>
            </a:r>
          </a:p>
          <a:p>
            <a:pPr lvl="1">
              <a:defRPr sz="1800"/>
            </a:pPr>
            <a:r>
              <a:t>模拟结果表明，无尺度模型能够产生幂律分布。</a:t>
            </a:r>
          </a:p>
          <a:p>
            <a:pPr>
              <a:defRPr sz="2000"/>
            </a:pPr>
            <a:r>
              <a:t>实际数据的支持</a:t>
            </a:r>
          </a:p>
          <a:p>
            <a:pPr lvl="1">
              <a:defRPr sz="1800"/>
            </a:pPr>
            <a:r>
              <a:t>万维网、好莱坞网络、代谢网络等都表现出无尺度特性。</a:t>
            </a:r>
          </a:p>
          <a:p>
            <a:pPr lvl="1">
              <a:defRPr sz="1800"/>
            </a:pPr>
            <a:r>
              <a:t>这些实际数据进一步证实了无尺度模型的有效性。</a:t>
            </a:r>
          </a:p>
        </p:txBody>
      </p:sp>
      <p:pic>
        <p:nvPicPr>
          <p:cNvPr id="4" name="Picture 3" descr="random_image_10.jpg">
            <a:hlinkClick action="ppaction://hlinksldjump" r:id="rId4" tooltip="computer simulation and real data"/>
          </p:cNvPr>
          <p:cNvPicPr>
            <a:picLocks noChangeAspect="1"/>
          </p:cNvPicPr>
          <p:nvPr/>
        </p:nvPicPr>
        <p:blipFill>
          <a:blip r:embed="rId2"/>
          <a:stretch>
            <a:fillRect/>
          </a:stretch>
        </p:blipFill>
        <p:spPr>
          <a:xfrm>
            <a:off x="3824287" y="3665220"/>
            <a:ext cx="4543425" cy="282702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模型的扩展与改进</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内部链接和重连</a:t>
            </a:r>
          </a:p>
          <a:p>
            <a:pPr lvl="1">
              <a:defRPr sz="1800"/>
            </a:pPr>
            <a:r>
              <a:t>无尺度模型最初忽略了内部链接的生成。</a:t>
            </a:r>
          </a:p>
          <a:p>
            <a:pPr lvl="1">
              <a:defRPr sz="1800"/>
            </a:pPr>
            <a:r>
              <a:t>后续研究引入了这些机制，使模型更加完善。</a:t>
            </a:r>
          </a:p>
          <a:p>
            <a:pPr>
              <a:defRPr sz="2000"/>
            </a:pPr>
            <a:r>
              <a:t>节点和链接的删除与老化</a:t>
            </a:r>
          </a:p>
          <a:p>
            <a:pPr lvl="1">
              <a:defRPr sz="1800"/>
            </a:pPr>
            <a:r>
              <a:t>真实网络中，节点和链接可以消失或改变。</a:t>
            </a:r>
          </a:p>
          <a:p>
            <a:pPr lvl="1">
              <a:defRPr sz="1800"/>
            </a:pPr>
            <a:r>
              <a:t>引入这些因素后，模型能够更好地描述现实情况。</a:t>
            </a:r>
          </a:p>
        </p:txBody>
      </p:sp>
      <p:pic>
        <p:nvPicPr>
          <p:cNvPr id="4" name="Picture 3" descr="random_image_11.jpg">
            <a:hlinkClick action="ppaction://hlinksldjump" r:id="rId4" tooltip="model extension and improvement"/>
          </p:cNvPr>
          <p:cNvPicPr>
            <a:picLocks noChangeAspect="1"/>
          </p:cNvPicPr>
          <p:nvPr/>
        </p:nvPicPr>
        <p:blipFill>
          <a:blip r:embed="rId2"/>
          <a:stretch>
            <a:fillRect/>
          </a:stretch>
        </p:blipFill>
        <p:spPr>
          <a:xfrm>
            <a:off x="5153660" y="3665220"/>
            <a:ext cx="1884680" cy="282702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富者愈富的世界中的后来者</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后来者的成功路径</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在富者愈富的世界里，后来者如何取得成功？</a:t>
            </a:r>
          </a:p>
          <a:p>
            <a:pPr lvl="1">
              <a:defRPr sz="1800"/>
            </a:pPr>
            <a:r>
              <a:t>通过创新和差异化，后来者可以在竞争中脱颖而出。</a:t>
            </a:r>
          </a:p>
          <a:p>
            <a:pPr lvl="1">
              <a:defRPr sz="1800"/>
            </a:pPr>
            <a:r>
              <a:t>例如，新兴科技公司通过提供独特的服务或产品，迅速获得市场份额。</a:t>
            </a:r>
          </a:p>
          <a:p>
            <a:pPr>
              <a:defRPr sz="2000"/>
            </a:pPr>
            <a:r>
              <a:t>后来者的策略</a:t>
            </a:r>
          </a:p>
          <a:p>
            <a:pPr lvl="1">
              <a:defRPr sz="1800"/>
            </a:pPr>
            <a:r>
              <a:t>利用现有枢纽节点的影响力。</a:t>
            </a:r>
          </a:p>
          <a:p>
            <a:pPr lvl="1">
              <a:defRPr sz="1800"/>
            </a:pPr>
            <a:r>
              <a:t>通过合作和联盟，扩大自身的网络效应。</a:t>
            </a:r>
          </a:p>
        </p:txBody>
      </p:sp>
      <p:pic>
        <p:nvPicPr>
          <p:cNvPr id="4" name="Picture 3" descr="random_image_12.jpg">
            <a:hlinkClick action="ppaction://hlinksldjump" r:id="rId4" tooltip="success of latecomers"/>
          </p:cNvPr>
          <p:cNvPicPr>
            <a:picLocks noChangeAspect="1"/>
          </p:cNvPicPr>
          <p:nvPr/>
        </p:nvPicPr>
        <p:blipFill>
          <a:blip r:embed="rId2"/>
          <a:stretch>
            <a:fillRect/>
          </a:stretch>
        </p:blipFill>
        <p:spPr>
          <a:xfrm>
            <a:off x="3972786" y="3665220"/>
            <a:ext cx="4246427" cy="282702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总结</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无尺度模型的意义</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无尺度模型揭示了真实网络的基本特征</a:t>
            </a:r>
          </a:p>
          <a:p>
            <a:pPr lvl="1">
              <a:defRPr sz="1800"/>
            </a:pPr>
            <a:r>
              <a:t>生长机制和偏好连接共同作用，形成了无尺度拓扑。</a:t>
            </a:r>
          </a:p>
          <a:p>
            <a:pPr>
              <a:defRPr sz="2000"/>
            </a:pPr>
            <a:r>
              <a:t>无尺度模型的应用</a:t>
            </a:r>
          </a:p>
          <a:p>
            <a:pPr lvl="1">
              <a:defRPr sz="1800"/>
            </a:pPr>
            <a:r>
              <a:t>无尺度模型不仅适用于网络科学，还广泛应用于生物学、社会学等领域。</a:t>
            </a:r>
          </a:p>
          <a:p>
            <a:pPr lvl="1">
              <a:defRPr sz="1800"/>
            </a:pPr>
            <a:r>
              <a:t>通过理解无尺度网络，我们可以更好地设计和管理复杂的系统。</a:t>
            </a:r>
          </a:p>
        </p:txBody>
      </p:sp>
      <p:pic>
        <p:nvPicPr>
          <p:cNvPr id="4" name="Picture 3" descr="random_image_13.jpg">
            <a:hlinkClick action="ppaction://hlinksldjump" r:id="rId3" tooltip="summary of scale-free model"/>
          </p:cNvPr>
          <p:cNvPicPr>
            <a:picLocks noChangeAspect="1"/>
          </p:cNvPicPr>
          <p:nvPr/>
        </p:nvPicPr>
        <p:blipFill>
          <a:blip r:embed="rId2"/>
          <a:stretch>
            <a:fillRect/>
          </a:stretch>
        </p:blipFill>
        <p:spPr>
          <a:xfrm>
            <a:off x="5074869" y="3665220"/>
            <a:ext cx="2042261" cy="28270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复杂网络的无尺度模型与幂律分布</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简介</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本书概览</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《链接：网络新科学》由艾伯特-拉斯洛·巴拉巴西撰写，深入探讨了复杂网络的结构和演化。</a:t>
            </a:r>
          </a:p>
          <a:p>
            <a:pPr lvl="1">
              <a:defRPr sz="1800"/>
            </a:pPr>
            <a:r>
              <a:t>书中通过实例和数学模型解释了真实网络中的枢纽节点和幂律分布现象。</a:t>
            </a:r>
          </a:p>
          <a:p>
            <a:pPr lvl="1">
              <a:defRPr sz="1800"/>
            </a:pPr>
            <a:r>
              <a:t>该书不仅适用于物理学家、计算机科学家，也适合对网络科学感兴趣的本科生。</a:t>
            </a:r>
          </a:p>
          <a:p>
            <a:pPr>
              <a:defRPr sz="2000"/>
            </a:pPr>
            <a:r>
              <a:t>本书与其他章节的联系</a:t>
            </a:r>
          </a:p>
          <a:p>
            <a:pPr lvl="1">
              <a:defRPr sz="1800"/>
            </a:pPr>
            <a:r>
              <a:t>前几章介绍了随机网络模型和小世界网络模型。</a:t>
            </a:r>
          </a:p>
          <a:p>
            <a:pPr lvl="1">
              <a:defRPr sz="1800"/>
            </a:pPr>
            <a:r>
              <a:t>本章将重点介绍无尺度网络模型及其背后的生长机制和偏好连接。</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经典模型的局限性</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静态特性与随机性的限制</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经典模型假设网络中的节点数目固定不变</a:t>
            </a:r>
          </a:p>
          <a:p>
            <a:pPr lvl="1">
              <a:defRPr sz="1800"/>
            </a:pPr>
            <a:r>
              <a:t>这一假设忽略了网络的动态生长过程。</a:t>
            </a:r>
          </a:p>
          <a:p>
            <a:pPr>
              <a:defRPr sz="2000"/>
            </a:pPr>
            <a:r>
              <a:t>随机性不再是问题</a:t>
            </a:r>
          </a:p>
          <a:p>
            <a:pPr lvl="1">
              <a:defRPr sz="1800"/>
            </a:pPr>
            <a:r>
              <a:t>在引入偏好连接之前，随机性在网络建模中占据主导地位。</a:t>
            </a:r>
          </a:p>
          <a:p>
            <a:pPr lvl="1">
              <a:defRPr sz="1800"/>
            </a:pPr>
            <a:r>
              <a:t>但现实网络中观察到的幂律分布要求我们重新考虑这种随机性。</a:t>
            </a:r>
          </a:p>
        </p:txBody>
      </p:sp>
      <p:pic>
        <p:nvPicPr>
          <p:cNvPr id="4" name="Picture 3" descr="random_image_6.jpg">
            <a:hlinkClick action="ppaction://hlinksldjump" r:id="rId4" tooltip="static and random"/>
          </p:cNvPr>
          <p:cNvPicPr>
            <a:picLocks noChangeAspect="1"/>
          </p:cNvPicPr>
          <p:nvPr/>
        </p:nvPicPr>
        <p:blipFill>
          <a:blip r:embed="rId2"/>
          <a:stretch>
            <a:fillRect/>
          </a:stretch>
        </p:blipFill>
        <p:spPr>
          <a:xfrm>
            <a:off x="5153660" y="3665220"/>
            <a:ext cx="1884680" cy="282702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结构与演化的不可分割性</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结构和演化不能分开</a:t>
            </a:r>
          </a:p>
          <a:p>
            <a:pPr lvl="1">
              <a:defRPr sz="1800"/>
            </a:pPr>
            <a:r>
              <a:t>网络的结构是其演化过程的结果。</a:t>
            </a:r>
          </a:p>
          <a:p>
            <a:pPr>
              <a:defRPr sz="2000"/>
            </a:pPr>
            <a:r>
              <a:t>思维方式的转变</a:t>
            </a:r>
          </a:p>
          <a:p>
            <a:pPr lvl="1">
              <a:defRPr sz="1800"/>
            </a:pPr>
            <a:r>
              <a:t>从静态模型转向生长模型。</a:t>
            </a:r>
          </a:p>
          <a:p>
            <a:pPr lvl="1">
              <a:defRPr sz="1800"/>
            </a:pPr>
            <a:r>
              <a:t>从随机模型转向无尺度模型。</a:t>
            </a:r>
          </a:p>
        </p:txBody>
      </p:sp>
      <p:pic>
        <p:nvPicPr>
          <p:cNvPr id="4" name="Picture 3" descr="random_image_7.jpg">
            <a:hlinkClick action="ppaction://hlinksldjump" r:id="rId4" tooltip="structure and evolution"/>
          </p:cNvPr>
          <p:cNvPicPr>
            <a:picLocks noChangeAspect="1"/>
          </p:cNvPicPr>
          <p:nvPr/>
        </p:nvPicPr>
        <p:blipFill>
          <a:blip r:embed="rId2"/>
          <a:stretch>
            <a:fillRect/>
          </a:stretch>
        </p:blipFill>
        <p:spPr>
          <a:xfrm>
            <a:off x="4243341" y="3665220"/>
            <a:ext cx="3705317" cy="28270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无尺度模型的核心概念</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生长机制</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每个网络都是从一个小核开始，通过添加新的节点而增长</a:t>
            </a:r>
          </a:p>
          <a:p>
            <a:pPr lvl="1">
              <a:defRPr sz="1800"/>
            </a:pPr>
            <a:r>
              <a:t>例如，万维网最初只有一个节点，即蒂姆·伯纳斯·李的首个网页。</a:t>
            </a:r>
          </a:p>
          <a:p>
            <a:pPr lvl="1">
              <a:defRPr sz="1800"/>
            </a:pPr>
            <a:r>
              <a:t>好莱坞网络从最初的无声电影演员发展到拥有超过50万节点的巨型网络。</a:t>
            </a:r>
          </a:p>
          <a:p>
            <a:pPr>
              <a:defRPr sz="2000"/>
            </a:pPr>
            <a:r>
              <a:t>新节点倾向于连接那些已有较多链接的节点</a:t>
            </a:r>
          </a:p>
          <a:p>
            <a:pPr lvl="1">
              <a:defRPr sz="1800"/>
            </a:pPr>
            <a:r>
              <a:t>这种现象称为“富者愈富”。</a:t>
            </a:r>
          </a:p>
          <a:p>
            <a:pPr lvl="1">
              <a:defRPr sz="1800"/>
            </a:pPr>
            <a:r>
              <a:t>早期加入的节点具有明显的优势。</a:t>
            </a:r>
          </a:p>
        </p:txBody>
      </p:sp>
      <p:pic>
        <p:nvPicPr>
          <p:cNvPr id="4" name="Picture 3" descr="random_image_8.jpg">
            <a:hlinkClick action="ppaction://hlinksldjump" r:id="rId4" tooltip="growth mechanism"/>
          </p:cNvPr>
          <p:cNvPicPr>
            <a:picLocks noChangeAspect="1"/>
          </p:cNvPicPr>
          <p:nvPr/>
        </p:nvPicPr>
        <p:blipFill>
          <a:blip r:embed="rId2"/>
          <a:stretch>
            <a:fillRect/>
          </a:stretch>
        </p:blipFill>
        <p:spPr>
          <a:xfrm>
            <a:off x="4937736" y="3665220"/>
            <a:ext cx="2316526" cy="28270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