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10.xml"/><Relationship Id="rId4" Type="http://schemas.openxmlformats.org/officeDocument/2006/relationships/slide" Target="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11.xml"/><Relationship Id="rId4" Type="http://schemas.openxmlformats.org/officeDocument/2006/relationships/slide" Target="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15.xml"/><Relationship Id="rId4" Type="http://schemas.openxmlformats.org/officeDocument/2006/relationships/slide" Target="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17.xml"/><Relationship Id="rId4" Type="http://schemas.openxmlformats.org/officeDocument/2006/relationships/slide" Target="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slide" Target="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3.xml"/><Relationship Id="rId4" Type="http://schemas.openxmlformats.org/officeDocument/2006/relationships/slide" Target="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11:12 on 1 December,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三、找到适合自己的领域与合作的重要性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选择与Q因子契合的职业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如果你在一个领域中屡次失败，可能是Q因子与该领域不匹配</a:t>
            </a:r>
          </a:p>
          <a:p>
            <a:pPr lvl="1">
              <a:defRPr sz="1800"/>
            </a:pPr>
            <a:r>
              <a:t>如果你在某个领域中始终无法取得成功，可能是因为你的Q因子不适合该领域。此时，应该考虑转向其他领域，寻找与自己Q因子更契合的工作。</a:t>
            </a:r>
          </a:p>
          <a:p>
            <a:pPr lvl="1">
              <a:defRPr sz="1800"/>
            </a:pPr>
            <a:r>
              <a:t>例如，作者在高中时曾想成为一名雕塑家，但最终发现自己更适合物理学，因此选择了科研道路。</a:t>
            </a:r>
          </a:p>
        </p:txBody>
      </p:sp>
      <p:pic>
        <p:nvPicPr>
          <p:cNvPr id="4" name="Picture 3" descr="Bing_1.png">
            <a:hlinkClick action="ppaction://hlinksldjump" r:id="rId4" tooltip="choosing the right fiel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97" y="3665220"/>
            <a:ext cx="5035404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合作的力量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通过合作增加成功的几率</a:t>
            </a:r>
          </a:p>
          <a:p>
            <a:pPr lvl="1">
              <a:defRPr sz="1800"/>
            </a:pPr>
            <a:r>
              <a:t>合作可以弥补个人Q因子的不足，团队成员之间的互补能力可以帮助项目取得更好的成果。</a:t>
            </a:r>
          </a:p>
          <a:p>
            <a:pPr lvl="1">
              <a:defRPr sz="1800"/>
            </a:pPr>
            <a:r>
              <a:t>作者提到，与学生和博士后一起工作促使他持续保持高产，合作有激励作用。</a:t>
            </a:r>
          </a:p>
        </p:txBody>
      </p:sp>
      <p:pic>
        <p:nvPicPr>
          <p:cNvPr id="4" name="Picture 3" descr="Bing_2.jpeg">
            <a:hlinkClick action="ppaction://hlinksldjump" r:id="rId4" tooltip="collabora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982" y="3665220"/>
            <a:ext cx="3906035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四、成功的时间限制与持续创新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成功的短暂性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成功会随着时间被淡忘</a:t>
            </a:r>
          </a:p>
          <a:p>
            <a:pPr lvl="1">
              <a:defRPr sz="1800"/>
            </a:pPr>
            <a:r>
              <a:t>即使一次巨大的成功也会随着时间的推移逐渐失去关注，新的发现和项目会取代旧的关注点。</a:t>
            </a:r>
          </a:p>
          <a:p>
            <a:pPr lvl="1">
              <a:defRPr sz="1800"/>
            </a:pPr>
            <a:r>
              <a:t>优先连接理论表明，成功会带来更多的成功，但这种增长并不是无限的，最终会被新的成功所取代。</a:t>
            </a:r>
          </a:p>
          <a:p>
            <a:pPr lvl="1">
              <a:defRPr sz="1800"/>
            </a:pPr>
            <a:r>
              <a:t>(ephemeral nature of success)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持续创新的重要性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通过不断尝试保持长期成功</a:t>
            </a:r>
          </a:p>
          <a:p>
            <a:pPr lvl="1">
              <a:defRPr sz="1800"/>
            </a:pPr>
            <a:r>
              <a:t>真正成功的人会不停地参与到新的项目中，利用自己的Q因子持续产出高品质的成果。</a:t>
            </a:r>
          </a:p>
          <a:p>
            <a:pPr lvl="1">
              <a:defRPr sz="1800"/>
            </a:pPr>
            <a:r>
              <a:t>例如，J.K.罗琳通过出版系列小说保持了长期的成功，每一本新书都为她的事业注入新的活力。</a:t>
            </a:r>
          </a:p>
          <a:p>
            <a:pPr lvl="1">
              <a:defRPr sz="1800"/>
            </a:pPr>
            <a:r>
              <a:t>(continuous innovation)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 葛饰北斋的例子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创造力永不过期，成功只是重新开始的信号</a:t>
            </a:r>
          </a:p>
          <a:p>
            <a:pPr lvl="1">
              <a:defRPr sz="1800"/>
            </a:pPr>
            <a:r>
              <a:t>日本艺术家葛饰北斋在晚年创作了他最著名的作品《神奈川冲浪里》，证明了创造力可以在任何年龄爆发。</a:t>
            </a:r>
          </a:p>
          <a:p>
            <a:pPr lvl="1">
              <a:defRPr sz="1800"/>
            </a:pPr>
            <a:r>
              <a:t>他在75岁时写道：“当我80岁时会有更多的心得；到90岁时，我应该能领悟事物的奥秘。”</a:t>
            </a:r>
          </a:p>
        </p:txBody>
      </p:sp>
      <p:pic>
        <p:nvPicPr>
          <p:cNvPr id="4" name="Picture 3" descr="Bing_3.jpeg">
            <a:hlinkClick action="ppaction://hlinksldjump" r:id="rId4" tooltip="never too late to succe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93" y="3665220"/>
            <a:ext cx="5025813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五、总结与启示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创造力与成功的真谛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创造力永不过期，成功取决于坚持和尝试</a:t>
            </a:r>
          </a:p>
          <a:p>
            <a:pPr lvl="1">
              <a:defRPr sz="1800"/>
            </a:pPr>
            <a:r>
              <a:t>无论是年轻人还是老年人，只要有足够的坚持和尝试，任何人都可以在任何时候取得成功。</a:t>
            </a:r>
          </a:p>
          <a:p>
            <a:pPr lvl="1">
              <a:defRPr sz="1800"/>
            </a:pPr>
            <a:r>
              <a:t>关键在于找到与自己Q因子契合的领域，并通过持续的努力和合作实现长期的成功。</a:t>
            </a:r>
          </a:p>
        </p:txBody>
      </p:sp>
      <p:pic>
        <p:nvPicPr>
          <p:cNvPr id="4" name="Picture 3" descr="Bing_4.jpeg">
            <a:hlinkClick action="ppaction://hlinksldjump" r:id="rId4" tooltip="creativity never expire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90" y="3665220"/>
            <a:ext cx="282702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个人成长与职业发展的关系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成功不仅仅是运气，更是个人能力和努力的结果</a:t>
            </a:r>
          </a:p>
          <a:p>
            <a:pPr lvl="1">
              <a:defRPr sz="1800"/>
            </a:pPr>
            <a:r>
              <a:t>通过理解Q因子的作用，我们可以更好地认识自己的优势和劣势，选择适合自己的职业道路。</a:t>
            </a:r>
          </a:p>
          <a:p>
            <a:pPr lvl="1">
              <a:defRPr sz="1800"/>
            </a:pPr>
            <a:r>
              <a:t>坚持不懈地追求创新和进步，才能在职业生涯中取得真正的成功。</a:t>
            </a:r>
          </a:p>
        </p:txBody>
      </p:sp>
      <p:pic>
        <p:nvPicPr>
          <p:cNvPr id="4" name="Picture 3" descr="Bing_2.png">
            <a:hlinkClick action="ppaction://hlinksldjump" r:id="rId3" tooltip="personal growth and career development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04" y="3665220"/>
            <a:ext cx="366439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创造力与成功：年龄并非限制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一、创造力的悖论与年龄的关系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科学研究中的年龄与创造力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年轻科学家更易取得突破性成果</a:t>
            </a:r>
          </a:p>
          <a:p>
            <a:pPr lvl="1">
              <a:defRPr sz="1800"/>
            </a:pPr>
            <a:r>
              <a:t>数据显示，科学家的突破性工作往往发表于职业生涯的初期，尤其是在39岁之前。</a:t>
            </a:r>
          </a:p>
          <a:p>
            <a:pPr lvl="1">
              <a:defRPr sz="1800"/>
            </a:pPr>
            <a:r>
              <a:t>爱因斯坦和狄拉克等著名科学家在20多岁时就取得了重大发现，这似乎支持了“年轻人才能创新”的观点。</a:t>
            </a:r>
          </a:p>
          <a:p>
            <a:pPr lvl="1">
              <a:defRPr sz="1800"/>
            </a:pPr>
            <a:r>
              <a:t>心理学家迪安·基恩·西蒙顿的研究表明，大多数科学家和发明家在39岁或之前就在历史上留下了足迹。</a:t>
            </a:r>
          </a:p>
          <a:p>
            <a:pPr>
              <a:defRPr sz="2000"/>
            </a:pPr>
            <a:r>
              <a:t>创造力并不会随着年龄衰退</a:t>
            </a:r>
          </a:p>
          <a:p>
            <a:pPr lvl="1">
              <a:defRPr sz="1800"/>
            </a:pPr>
            <a:r>
              <a:t>然而，进一步的研究发现，科学家在职业生涯的任何阶段都有可能取得突破性成果，关键在于科研产出的数量而非年龄。</a:t>
            </a:r>
          </a:p>
          <a:p>
            <a:pPr lvl="1">
              <a:defRPr sz="1800"/>
            </a:pPr>
            <a:r>
              <a:t>每一篇论文成为最具影响力的论文的概率是均等的，这意味着创造力并不会随着年龄下降。</a:t>
            </a:r>
          </a:p>
        </p:txBody>
      </p:sp>
      <p:pic>
        <p:nvPicPr>
          <p:cNvPr id="4" name="Picture 3" descr="Bing_1.jpeg">
            <a:hlinkClick action="ppaction://hlinksldjump" r:id="rId4" tooltip="creativity and ag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21" y="3665220"/>
            <a:ext cx="5028157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成功第五定律：成功可以发生在任何时间和年龄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成功的关键在于坚持和尝试</a:t>
            </a:r>
          </a:p>
          <a:p>
            <a:pPr lvl="1">
              <a:defRPr sz="1800"/>
            </a:pPr>
            <a:r>
              <a:t>只要我们不断地购买“彩票”，即持续发表论文或进行创新，那么成功的机会就不会因为年龄而减少。</a:t>
            </a:r>
          </a:p>
          <a:p>
            <a:pPr lvl="1">
              <a:defRPr sz="1800"/>
            </a:pPr>
            <a:r>
              <a:t>80岁的约翰·芬恩在晚年获得了诺贝尔化学奖，证明了“大器晚成”与“出名要趁早”都可以成立。</a:t>
            </a:r>
          </a:p>
          <a:p>
            <a:pPr lvl="1">
              <a:defRPr sz="1800"/>
            </a:pPr>
            <a:r>
              <a:t>(persistence and success)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二、Q因子：个人能力与想法价值的乘积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Q因子的定义与作用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Q因子衡量个人将想法转化为成功的执行能力</a:t>
            </a:r>
          </a:p>
          <a:p>
            <a:pPr lvl="1">
              <a:defRPr sz="1800"/>
            </a:pPr>
            <a:r>
              <a:t>Q因子是一个人的固有能力，它决定了一个人能否将一个想法转化为具有影响力的成功项目。</a:t>
            </a:r>
          </a:p>
          <a:p>
            <a:pPr lvl="1">
              <a:defRPr sz="1800"/>
            </a:pPr>
            <a:r>
              <a:t>S = Qr，其中S代表项目的成功，Q是个人的Q因子，r是想法的价值。</a:t>
            </a:r>
          </a:p>
          <a:p>
            <a:pPr lvl="1">
              <a:defRPr sz="1800"/>
            </a:pPr>
            <a:r>
              <a:t>(Q-factor)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Q因子的稳定性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Q因子在整个职业生涯中保持不变</a:t>
            </a:r>
          </a:p>
          <a:p>
            <a:pPr lvl="1">
              <a:defRPr sz="1800"/>
            </a:pPr>
            <a:r>
              <a:t>数据表明，科学家的Q因子在其职业生涯中不会发生变化，无论是在早期还是晚期，Q因子始终保持稳定。</a:t>
            </a:r>
          </a:p>
          <a:p>
            <a:pPr lvl="1">
              <a:defRPr sz="1800"/>
            </a:pPr>
            <a:r>
              <a:t>这意味着一个人的执行能力从一开始就确定了，并且不会随着时间的推移而显著提升或下降。</a:t>
            </a:r>
          </a:p>
          <a:p>
            <a:pPr lvl="1">
              <a:defRPr sz="1800"/>
            </a:pPr>
            <a:r>
              <a:t>(stability of Q-factor)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 Q因子与成功的关系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高Q因子的人更容易取得成功</a:t>
            </a:r>
          </a:p>
          <a:p>
            <a:pPr lvl="1">
              <a:defRPr sz="1800"/>
            </a:pPr>
            <a:r>
              <a:t>高Q因子的人即使面对低价值的想法，也能通过出色的执行力将其转化为成功。</a:t>
            </a:r>
          </a:p>
          <a:p>
            <a:pPr lvl="1">
              <a:defRPr sz="1800"/>
            </a:pPr>
            <a:r>
              <a:t>低Q因子的人则需要更高的想法价值才能取得成功，否则可能会频繁失败。</a:t>
            </a:r>
          </a:p>
          <a:p>
            <a:pPr lvl="1">
              <a:defRPr sz="1800"/>
            </a:pPr>
            <a:r>
              <a:t>(high Q-factor and success)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