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(hope and innovation)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(early golf skills)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(professional achievements)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(commercial success)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(bounded performance)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(unbounded success)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(negative competition effect)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(positive collaboration effect)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10.xml"/><Relationship Id="rId4" Type="http://schemas.openxmlformats.org/officeDocument/2006/relationships/slide" Target="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11.xml"/><Relationship Id="rId4" Type="http://schemas.openxmlformats.org/officeDocument/2006/relationships/slide" Target="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12.xml"/><Relationship Id="rId4" Type="http://schemas.openxmlformats.org/officeDocument/2006/relationships/slide" Target="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3.xml"/><Relationship Id="rId4" Type="http://schemas.openxmlformats.org/officeDocument/2006/relationships/slide" Target="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11:12 on 1 December,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3.1 能力表现的有界性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钟形曲线的分布</a:t>
            </a:r>
            <a:r>
              <a:t>：高尔夫球手的能力表现遵循钟形曲线，绝大多数选手处于平均水平，少数人稍有突出，而伍兹在这四个关键指标（击球距离、球道击球百分比、规定杆数到达果岭的百分比、每轮推杆数）上达到了上界。</a:t>
            </a:r>
          </a:p>
          <a:p>
            <a:pPr>
              <a:defRPr sz="2000"/>
            </a:pPr>
            <a:r>
              <a:t/>
            </a:r>
            <a:r>
              <a:rPr b="1"/>
              <a:t>毫厘之差</a:t>
            </a:r>
            <a:r>
              <a:t>：尽管伍兹的表现非常出色，但他并不总是最优秀的。例如，在2013年，他在推杆得分和击球距离上分别排在第30名和第1名之后。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3.2 成功的无界性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幂律分布</a:t>
            </a:r>
            <a:r>
              <a:t>：成功遵循幂律分布，意味着少数个体的成功远超其他人。伍兹的财富和影响力就是典型的例子，他的成功远远超过了其他高尔夫球手。</a:t>
            </a:r>
          </a:p>
          <a:p>
            <a:pPr>
              <a:defRPr sz="2000"/>
            </a:pPr>
            <a:r>
              <a:t/>
            </a:r>
            <a:r>
              <a:rPr b="1"/>
              <a:t>超级明星效应</a:t>
            </a:r>
            <a:r>
              <a:t>：超级明星的成功不仅仅取决于他们的能力表现，还与他们能够产生规模效应的能力有关。例如，伍兹的比赛吸引了全球观众的关注，使他的影响力和收入大幅增加。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4. 超级明星对他人影响的双重效应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4.1 与超级明星竞争的负面影响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泰格·伍兹效应</a:t>
            </a:r>
            <a:r>
              <a:t>：研究表明，与伍兹同场竞技的顶级选手表现明显下降，平均成绩高出0.6杆。这种心理威慑效应尤其对排名接近的选手影响最大。</a:t>
            </a:r>
          </a:p>
          <a:p>
            <a:pPr>
              <a:defRPr sz="2000"/>
            </a:pPr>
            <a:r>
              <a:t/>
            </a:r>
            <a:r>
              <a:rPr b="1"/>
              <a:t>自信心的削弱</a:t>
            </a:r>
            <a:r>
              <a:t>：与超级明星竞争会削弱其他选手的自信心，使他们在比赛中表现不佳。即使是一些排名靠后的选手也会受到影响，尽管程度较轻。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4.2 与超级明星合作的积极影响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科研产出的提升</a:t>
            </a:r>
            <a:r>
              <a:t>：研究表明，当一所大学雇用了像温伯格那样的科学超级明星时，整个院系的科研产出能提高54%。超级明星不仅自己贡献巨大，还能带动其他研究人员的产出。</a:t>
            </a:r>
          </a:p>
          <a:p>
            <a:pPr>
              <a:defRPr sz="2000"/>
            </a:pPr>
            <a:r>
              <a:t/>
            </a:r>
            <a:r>
              <a:rPr b="1"/>
              <a:t>长期影响</a:t>
            </a:r>
            <a:r>
              <a:t>：超级明星的离世对合作者的影响是长期的，合作者的产出率会降低5%～8%，但非合作者的研究者则可能因此获得更多机会，论文发表率平均增长8%。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5. 如何应对超级明星效应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5.1 消除自卑感，保持自信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能力表现的差距微小</a:t>
            </a:r>
            <a:r>
              <a:t>：尽管超级明星的表现看似遥不可及，但实际上他们与普通选手之间的差距往往只有毫厘之差。认识到这一点可以帮助我们克服自卑感，增强自信心。</a:t>
            </a:r>
          </a:p>
          <a:p>
            <a:pPr>
              <a:defRPr sz="2000"/>
            </a:pPr>
            <a:r>
              <a:t/>
            </a:r>
            <a:r>
              <a:rPr b="1"/>
              <a:t>抓住机会</a:t>
            </a:r>
            <a:r>
              <a:t>：当超级明星表现不佳时，其他选手有机会超越他们。我们应该抓住这些机会，勇敢地参与竞争，而不是轻易放弃希望。</a:t>
            </a:r>
          </a:p>
        </p:txBody>
      </p:sp>
      <p:pic>
        <p:nvPicPr>
          <p:cNvPr id="4" name="Picture 3" descr="Bing_1.png">
            <a:hlinkClick action="ppaction://hlinksldjump" r:id="rId4" tooltip="building confidenc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393" y="3665220"/>
            <a:ext cx="2363212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5.2 从失败中学习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超级明星也会犯错</a:t>
            </a:r>
            <a:r>
              <a:t>：超级明星并非完美无缺，他们也会犯错。伍兹的个人生活丑闻就是一个例子，它使他付出了巨大的代价。我们应该从这些失败中吸取教训，避免重蹈覆辙。</a:t>
            </a:r>
          </a:p>
          <a:p>
            <a:pPr>
              <a:defRPr sz="2000"/>
            </a:pPr>
            <a:r>
              <a:t/>
            </a:r>
            <a:r>
              <a:rPr b="1"/>
              <a:t>保持谦逊</a:t>
            </a:r>
            <a:r>
              <a:t>：无论我们取得多大的成功，都应该保持谦逊，不断学习和进步。超级明星的成功并不是永恒的，只有持续努力才能保持优势。</a:t>
            </a:r>
          </a:p>
        </p:txBody>
      </p:sp>
      <p:pic>
        <p:nvPicPr>
          <p:cNvPr id="4" name="Picture 3" descr="Bing_2.jpeg">
            <a:hlinkClick action="ppaction://hlinksldjump" r:id="rId4" tooltip="learning from failur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97" y="3665220"/>
            <a:ext cx="4398604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6. 结论：成功第二定律的意义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6.1 成功第二定律的核心思想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能力表现是有界的，成功是无界的</a:t>
            </a:r>
            <a:r>
              <a:t>：这一定律揭示了能力表现和成功之间的不均衡关系。虽然超级明星的能力表现可能只比普通人高出一点点，但他们的成功却可以远远超过其他人。</a:t>
            </a:r>
          </a:p>
          <a:p>
            <a:pPr>
              <a:defRPr sz="2000"/>
            </a:pPr>
            <a:r>
              <a:t/>
            </a:r>
            <a:r>
              <a:rPr b="1"/>
              <a:t>幂律分布的应用</a:t>
            </a:r>
            <a:r>
              <a:t>：成功遵循幂律分布，意味着少数人可以获得极大的成功，而大多数人则处于平均水平。理解这一规律有助于我们更好地应对竞争，抓住机会。</a:t>
            </a:r>
          </a:p>
        </p:txBody>
      </p:sp>
      <p:pic>
        <p:nvPicPr>
          <p:cNvPr id="4" name="Picture 3" descr="Bing_3.jpeg">
            <a:hlinkClick action="ppaction://hlinksldjump" r:id="rId4" tooltip="significance of the second law of succes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20" y="3665220"/>
            <a:ext cx="376936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泰格·伍兹与超级明星效应：能力表现与成功的不均衡关系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6.2 对未来的启示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保持希望</a:t>
            </a:r>
            <a:r>
              <a:t>：击败我们的不是超级明星，而是完全放弃希望。只要我们相信自己有能力与超级明星竞争，就有机会取得成功。</a:t>
            </a:r>
          </a:p>
          <a:p>
            <a:pPr>
              <a:defRPr sz="2000"/>
            </a:pPr>
            <a:r>
              <a:t/>
            </a:r>
            <a:r>
              <a:rPr b="1"/>
              <a:t>创新与突破</a:t>
            </a:r>
            <a:r>
              <a:t>：在超级明星的阴影下，年轻的研究者和创新者仍然有机会脱颖而出。我们应该勇于质疑现有的教义，开拓新的研究方向，创造属于自己的成功。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1. 泰格·伍兹的早期生涯与天赋展现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1.1 早年高尔夫球技的惊人发展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9个月大的首次开球</a:t>
            </a:r>
            <a:r>
              <a:t>：泰格·伍兹在9个月大时就完成了第一次高尔夫开球，最初尝试用左手击球，随后改用右手。</a:t>
            </a:r>
          </a:p>
          <a:p>
            <a:pPr>
              <a:defRPr sz="2000"/>
            </a:pPr>
            <a:r>
              <a:t/>
            </a:r>
            <a:r>
              <a:rPr b="1"/>
              <a:t>2岁时的胜利</a:t>
            </a:r>
            <a:r>
              <a:t>：2岁时，伍兹赢得了10岁以下儿童小场地高尔夫球比赛。</a:t>
            </a:r>
          </a:p>
          <a:p>
            <a:pPr>
              <a:defRPr sz="2000"/>
            </a:pPr>
            <a:r>
              <a:t/>
            </a:r>
            <a:r>
              <a:rPr b="1"/>
              <a:t>4岁开始专业训练</a:t>
            </a:r>
            <a:r>
              <a:t>：4岁时，伍兹开始跟随职业教练鲁迪·杜兰（Rudy Duran）打球，展现出惊人的击球技巧。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1.2 父亲的预见与支持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父亲的预感</a:t>
            </a:r>
            <a:r>
              <a:t>：厄尔·伍兹（Earl Woods）早在儿子蹒跚学步时就意识到他的过人天赋，并预言他会称霸世界。</a:t>
            </a:r>
          </a:p>
          <a:p>
            <a:pPr>
              <a:defRPr sz="2000"/>
            </a:pPr>
            <a:r>
              <a:t/>
            </a:r>
            <a:r>
              <a:rPr b="1"/>
              <a:t>家庭的支持</a:t>
            </a:r>
            <a:r>
              <a:t>：伍兹的家庭为他的高尔夫事业提供了全力支持，帮助他从小就开始接受专业的训练。</a:t>
            </a:r>
          </a:p>
        </p:txBody>
      </p:sp>
      <p:pic>
        <p:nvPicPr>
          <p:cNvPr id="4" name="Picture 3" descr="Bing_1.jpeg">
            <a:hlinkClick action="ppaction://hlinksldjump" r:id="rId4" tooltip="family support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264" y="3665220"/>
            <a:ext cx="8023471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2. 伍兹的职业成就与超级明星地位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2.1 职业生涯的辉煌战绩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6岁至15岁的成就</a:t>
            </a:r>
            <a:r>
              <a:t>：6岁时，伍兹在10岁以下少年世界锦标赛中获得第8名；8岁时获得第1名；15岁时成为美国少年高尔夫业余比赛冠军。</a:t>
            </a:r>
          </a:p>
          <a:p>
            <a:pPr>
              <a:defRPr sz="2000"/>
            </a:pPr>
            <a:r>
              <a:t/>
            </a:r>
            <a:r>
              <a:rPr b="1"/>
              <a:t>18岁的突破</a:t>
            </a:r>
            <a:r>
              <a:t>：18岁时，伍兹获得了人生中第一个美国业余高尔夫锦标赛的冠军。</a:t>
            </a:r>
          </a:p>
          <a:p>
            <a:pPr>
              <a:defRPr sz="2000"/>
            </a:pPr>
            <a:r>
              <a:t/>
            </a:r>
            <a:r>
              <a:rPr b="1"/>
              <a:t>职业赛场的统治力</a:t>
            </a:r>
            <a:r>
              <a:t>：加入美国职业高尔夫球协会后，伍兹在球场上表现出色，创下多项纪录，包括平均最低杆数纪录。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2.2 财富与商业成功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10亿美元的收入</a:t>
            </a:r>
            <a:r>
              <a:t>：2009年，伍兹成为第一位职业生涯净收入达到10亿多美元的运动员。</a:t>
            </a:r>
          </a:p>
          <a:p>
            <a:pPr>
              <a:defRPr sz="2000"/>
            </a:pPr>
            <a:r>
              <a:t/>
            </a:r>
            <a:r>
              <a:rPr b="1"/>
              <a:t>代言广告的广泛覆盖</a:t>
            </a:r>
            <a:r>
              <a:t>：伍兹的财富不仅来自比赛奖金，还来自广泛的代言广告，涵盖了高尔夫用具、运动饮料、剃须刀、汽车等多个领域。</a:t>
            </a:r>
          </a:p>
          <a:p>
            <a:pPr>
              <a:defRPr sz="2000"/>
            </a:pPr>
            <a:r>
              <a:t/>
            </a:r>
            <a:r>
              <a:rPr b="1"/>
              <a:t>耐克的巨额合同</a:t>
            </a:r>
            <a:r>
              <a:t>：2000年，伍兹与耐克集团签订了5年的1.05亿美元合同，这是当时历史上金额最高的运动员合同之一。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3. 能力表现与成功的不均衡关系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