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通过对罗琳、史蒂芬·金、音乐实验室以及Ben &amp; Jerry冰激凌的故事的分析，我们可以看到，成功不仅是个人才华的体现，还受到社会影响、团队合作等多种因素的共同作用。理解这些因素，可以帮助我们在复杂的社会环境中做出更明智的选择，识别真正优质的产品和服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(pseudonym experiment)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(success and reputation)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6.xml"/><Relationship Id="rId4" Type="http://schemas.openxmlformats.org/officeDocument/2006/relationships/slide" Target="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7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8.xml"/><Relationship Id="rId4" Type="http://schemas.openxmlformats.org/officeDocument/2006/relationships/slide" Target="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4" Type="http://schemas.openxmlformats.org/officeDocument/2006/relationships/slide" Target="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10.xml"/><Relationship Id="rId4" Type="http://schemas.openxmlformats.org/officeDocument/2006/relationships/slide" Target="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notesSlide" Target="../notesSlides/notesSlide11.xml"/><Relationship Id="rId4" Type="http://schemas.openxmlformats.org/officeDocument/2006/relationships/slide" Target="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2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3.xml"/><Relationship Id="rId4" Type="http://schemas.openxmlformats.org/officeDocument/2006/relationships/slide" Target="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11:12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3.1. 音乐实验室的实验设计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雅虎音乐实验室的研究方法</a:t>
            </a:r>
          </a:p>
          <a:p>
            <a:pPr lvl="1">
              <a:defRPr sz="1800"/>
            </a:pPr>
            <a:r>
              <a:t>研究人员邀请了14000名参与者欣赏歌曲，但未标注演唱乐队。</a:t>
            </a:r>
          </a:p>
          <a:p>
            <a:pPr lvl="1">
              <a:defRPr sz="1800"/>
            </a:pPr>
            <a:r>
              <a:t>参与者被分为9个虚拟房间，其中8个房间可以看到其他成员的下载次数。</a:t>
            </a:r>
          </a:p>
          <a:p>
            <a:pPr lvl="1">
              <a:defRPr sz="1800"/>
            </a:pPr>
            <a:r>
              <a:t>对照组成员只能根据个人喜好下载歌曲，不受他人影响。</a:t>
            </a:r>
          </a:p>
        </p:txBody>
      </p:sp>
      <p:pic>
        <p:nvPicPr>
          <p:cNvPr id="4" name="Picture 3" descr="Bing_2.jpeg">
            <a:hlinkClick action="ppaction://hlinksldjump" r:id="rId4" tooltip="music lab experi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3.2. 社会影响对选择的影响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社会影响导致选择的不可预测性</a:t>
            </a:r>
          </a:p>
          <a:p>
            <a:pPr lvl="1">
              <a:defRPr sz="1800"/>
            </a:pPr>
            <a:r>
              <a:t>每个虚拟房间对同一首歌的评价差异很大，表明社会影响左右了参与者的判断。</a:t>
            </a:r>
          </a:p>
          <a:p>
            <a:pPr lvl="1">
              <a:defRPr sz="1800"/>
            </a:pPr>
            <a:r>
              <a:t>优秀歌曲并不总是获胜，平庸歌曲也可能因社会影响而走红。</a:t>
            </a:r>
          </a:p>
          <a:p>
            <a:pPr>
              <a:defRPr sz="2000"/>
            </a:pPr>
            <a:r>
              <a:t>自我应验预言的作用</a:t>
            </a:r>
          </a:p>
          <a:p>
            <a:pPr lvl="1">
              <a:defRPr sz="1800"/>
            </a:pPr>
            <a:r>
              <a:t>当参与者被告知某首歌非常受欢迎时，即使这首歌本身并不出色，他们也会更倾向于下载它。</a:t>
            </a:r>
          </a:p>
          <a:p>
            <a:pPr lvl="1">
              <a:defRPr sz="1800"/>
            </a:pPr>
            <a:r>
              <a:t>这种现象类似于奥克学校的实验，虚假的高智商标签导致学生表现更好。</a:t>
            </a:r>
          </a:p>
        </p:txBody>
      </p:sp>
      <p:pic>
        <p:nvPicPr>
          <p:cNvPr id="4" name="Picture 3" descr="Bing_3.jpeg">
            <a:hlinkClick action="ppaction://hlinksldjump" r:id="rId4" tooltip="self-fulfilling prophec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41" y="3665220"/>
            <a:ext cx="5384116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4. 社会适应度与成功的动态关系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4.1. 成功第三定律的提出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成功第三定律的内容</a:t>
            </a:r>
          </a:p>
          <a:p>
            <a:pPr lvl="1">
              <a:defRPr sz="1800"/>
            </a:pPr>
            <a:r>
              <a:t>未来的成功是产品的社会适应度和初始成功的共同产物。</a:t>
            </a:r>
          </a:p>
          <a:p>
            <a:pPr lvl="1">
              <a:defRPr sz="1800"/>
            </a:pPr>
            <a:r>
              <a:t>社会适应度帮助我们评估产品在竞争中的内在能力，而不仅仅是依赖流行度。</a:t>
            </a:r>
          </a:p>
          <a:p>
            <a:pPr>
              <a:defRPr sz="2000"/>
            </a:pPr>
            <a:r>
              <a:t>例子：谷歌的成功</a:t>
            </a:r>
          </a:p>
          <a:p>
            <a:pPr lvl="1">
              <a:defRPr sz="1800"/>
            </a:pPr>
            <a:r>
              <a:t>谷歌在1997年刚刚登场时，面对强大的竞争对手，但凭借其独特的搜索引擎技术迅速崛起。</a:t>
            </a:r>
          </a:p>
          <a:p>
            <a:pPr lvl="1">
              <a:defRPr sz="1800"/>
            </a:pPr>
            <a:r>
              <a:t>谷歌的成功证明了高社会适应度的产品可以克服默默无闻的障碍，最终获得市场认可。</a:t>
            </a:r>
          </a:p>
        </p:txBody>
      </p:sp>
      <p:pic>
        <p:nvPicPr>
          <p:cNvPr id="4" name="Picture 3" descr="Bing_4.jpeg">
            <a:hlinkClick action="ppaction://hlinksldjump" r:id="rId4" tooltip="success third law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3665220"/>
            <a:ext cx="336550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4.2. 社会适应度的应用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算法分离流行度与社会适应度</a:t>
            </a:r>
          </a:p>
          <a:p>
            <a:pPr lvl="1">
              <a:defRPr sz="1800"/>
            </a:pPr>
            <a:r>
              <a:t>澳大利亚研究者开发了一种算法，能够通过分析数据分离出产品的社会适应度。</a:t>
            </a:r>
          </a:p>
          <a:p>
            <a:pPr lvl="1">
              <a:defRPr sz="1800"/>
            </a:pPr>
            <a:r>
              <a:t>该算法应用于音乐实验室的数据，成功预测了打榜歌曲。</a:t>
            </a:r>
          </a:p>
          <a:p>
            <a:pPr>
              <a:defRPr sz="2000"/>
            </a:pPr>
            <a:r>
              <a:t>提升在线市场的效率</a:t>
            </a:r>
          </a:p>
          <a:p>
            <a:pPr lvl="1">
              <a:defRPr sz="1800"/>
            </a:pPr>
            <a:r>
              <a:t>通过优化测量社会适应度的方法，市场可以更好地利用集体智慧，推荐真正优质的产品。</a:t>
            </a:r>
          </a:p>
          <a:p>
            <a:pPr lvl="1">
              <a:defRPr sz="1800"/>
            </a:pPr>
            <a:r>
              <a:t>例如，亚马逊的评分系统可以通过算法调整，避免受到过多社会影响的干扰。</a:t>
            </a:r>
          </a:p>
        </p:txBody>
      </p:sp>
      <p:pic>
        <p:nvPicPr>
          <p:cNvPr id="4" name="Picture 3" descr="Bing_2.png">
            <a:hlinkClick action="ppaction://hlinksldjump" r:id="rId4" tooltip="algorithm and market efficienc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41" y="3665220"/>
            <a:ext cx="6297916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5. 团队合作与成功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5.1. Ben &amp; Jerry冰激凌的成功故事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创始人的独特理念</a:t>
            </a:r>
          </a:p>
          <a:p>
            <a:pPr lvl="1">
              <a:defRPr sz="1800"/>
            </a:pPr>
            <a:r>
              <a:t>本·科恩和杰里·格林菲尔德坚信可以做出更美味、更天然的冰激凌。</a:t>
            </a:r>
          </a:p>
          <a:p>
            <a:pPr lvl="1">
              <a:defRPr sz="1800"/>
            </a:pPr>
            <a:r>
              <a:t>他们推出了富有创意的口味，如Cherry Garcia，并强调手工制作的独特性。</a:t>
            </a:r>
          </a:p>
          <a:p>
            <a:pPr>
              <a:defRPr sz="2000"/>
            </a:pPr>
            <a:r>
              <a:t>免费蛋卷冰激凌策略</a:t>
            </a:r>
          </a:p>
          <a:p>
            <a:pPr lvl="1">
              <a:defRPr sz="1800"/>
            </a:pPr>
            <a:r>
              <a:t>为了快速启动优先连接，公司提供免费蛋卷冰激凌，吸引了大量顾客。</a:t>
            </a:r>
          </a:p>
          <a:p>
            <a:pPr lvl="1">
              <a:defRPr sz="1800"/>
            </a:pPr>
            <a:r>
              <a:t>优质的冰激凌体验让顾客口口相传，品牌逐渐声名大噪。</a:t>
            </a:r>
          </a:p>
        </p:txBody>
      </p:sp>
      <p:pic>
        <p:nvPicPr>
          <p:cNvPr id="4" name="Picture 3" descr="Bing_5.jpeg">
            <a:hlinkClick action="ppaction://hlinksldjump" r:id="rId4" tooltip="Ben &amp; Jerry's success stor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5" y="3665220"/>
            <a:ext cx="2900669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5.2. 团队合作的重要性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成功很少是单打独斗的结果</a:t>
            </a:r>
          </a:p>
          <a:p>
            <a:pPr lvl="1">
              <a:defRPr sz="1800"/>
            </a:pPr>
            <a:r>
              <a:t>Ben &amp; Jerry的成功不仅依赖于产品的质量，还依赖于创始人的密切合作。</a:t>
            </a:r>
          </a:p>
          <a:p>
            <a:pPr lvl="1">
              <a:defRPr sz="1800"/>
            </a:pPr>
            <a:r>
              <a:t>团队的合作精神和创新能力是推动企业发展的关键因素。</a:t>
            </a:r>
          </a:p>
          <a:p>
            <a:pPr>
              <a:defRPr sz="2000"/>
            </a:pPr>
            <a:r>
              <a:t>成功第四定律</a:t>
            </a:r>
          </a:p>
          <a:p>
            <a:pPr lvl="1">
              <a:defRPr sz="1800"/>
            </a:pPr>
            <a:r>
              <a:t>团队的成功是成功第四定律的主题，强调团队合作在实现目标中的重要性。</a:t>
            </a:r>
          </a:p>
        </p:txBody>
      </p:sp>
      <p:pic>
        <p:nvPicPr>
          <p:cNvPr id="4" name="Picture 3" descr="Bing_6.jpeg">
            <a:hlinkClick action="ppaction://hlinksldjump" r:id="rId4" tooltip="teamwork and succes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5" y="3665220"/>
            <a:ext cx="424053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成功的偶然性与必然性：从《哈利·波特》到音乐实验室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1. 罗琳的匿名写作实验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1.1. 《布谷鸟的呼唤》的初次亮相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凯特·米尔斯对《布谷鸟的呼唤》的初步评价</a:t>
            </a:r>
          </a:p>
          <a:p>
            <a:pPr lvl="1">
              <a:defRPr sz="1800"/>
            </a:pPr>
            <a:r>
              <a:t>米尔斯认为这本书“相当不错，但情节过于平稳”，并将其弃之一旁。</a:t>
            </a:r>
          </a:p>
          <a:p>
            <a:pPr lvl="1">
              <a:defRPr sz="1800"/>
            </a:pPr>
            <a:r>
              <a:t>书稿最终找到一家愿意出版的出版社，但初期销量仅为500册，未形成可观的读者群。</a:t>
            </a:r>
          </a:p>
          <a:p>
            <a:pPr>
              <a:defRPr sz="2000"/>
            </a:pPr>
            <a:r>
              <a:t>传言引发的轰动</a:t>
            </a:r>
          </a:p>
          <a:p>
            <a:pPr lvl="1">
              <a:defRPr sz="1800"/>
            </a:pPr>
            <a:r>
              <a:t>传言称罗伯特·加尔布雷斯与J.K.罗琳有相同的代理商和编辑。</a:t>
            </a:r>
          </a:p>
          <a:p>
            <a:pPr lvl="1">
              <a:defRPr sz="1800"/>
            </a:pPr>
            <a:r>
              <a:t>计算机科学家发现罗琳的《偶发空缺》与加尔布雷斯的新书存在语言上的相似性。</a:t>
            </a:r>
          </a:p>
          <a:p>
            <a:pPr lvl="1">
              <a:defRPr sz="1800"/>
            </a:pPr>
            <a:r>
              <a:t>罗琳最终承认自己就是罗伯特·加尔布雷斯，《布谷鸟的呼唤》随即成为全球畅销书。</a:t>
            </a:r>
          </a:p>
        </p:txBody>
      </p:sp>
      <p:pic>
        <p:nvPicPr>
          <p:cNvPr id="4" name="Picture 3" descr="Bing_1.jpeg">
            <a:hlinkClick action="ppaction://hlinksldjump" r:id="rId4" tooltip="anonymous writing experi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33" y="3665220"/>
            <a:ext cx="422993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1.2. 罗琳的动机与实验目的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罗琳希望通过匿名写作检验自己的写作价值</a:t>
            </a:r>
          </a:p>
          <a:p>
            <a:pPr lvl="1">
              <a:defRPr sz="1800"/>
            </a:pPr>
            <a:r>
              <a:t>她希望新书在“没有炒作和预期”的环境下出版，获得客观公正的反馈。</a:t>
            </a:r>
          </a:p>
          <a:p>
            <a:pPr lvl="1">
              <a:defRPr sz="1800"/>
            </a:pPr>
            <a:r>
              <a:t>她想验证自己的作品是否能凭借自身的质量赢得读者。</a:t>
            </a:r>
          </a:p>
          <a:p>
            <a:pPr>
              <a:defRPr sz="2000"/>
            </a:pPr>
            <a:r>
              <a:t>初始兴趣缺失的现象</a:t>
            </a:r>
          </a:p>
          <a:p>
            <a:pPr lvl="1">
              <a:defRPr sz="1800"/>
            </a:pPr>
            <a:r>
              <a:t>《哈利·波特》曾被12家出版商拒绝，罗琳当时是英国最贫穷的人之一。</a:t>
            </a:r>
          </a:p>
          <a:p>
            <a:pPr lvl="1">
              <a:defRPr sz="1800"/>
            </a:pPr>
            <a:r>
              <a:t>《布谷鸟的呼唤》在罗琳匿名时未能引起广泛关注，直到她公开身份后才大获成功。</a:t>
            </a:r>
          </a:p>
        </p:txBody>
      </p:sp>
      <p:pic>
        <p:nvPicPr>
          <p:cNvPr id="4" name="Picture 3" descr="Bing_1.png">
            <a:hlinkClick action="ppaction://hlinksldjump" r:id="rId4" tooltip="initial interest and anonymit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82" y="3665220"/>
            <a:ext cx="3879035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2. 史蒂芬·金的笔名实验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2.1. 理查德·巴克曼的诞生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史蒂芬·金用理查德·巴克曼的笔名进行实验</a:t>
            </a:r>
          </a:p>
          <a:p>
            <a:pPr lvl="1">
              <a:defRPr sz="1800"/>
            </a:pPr>
            <a:r>
              <a:t>金想验证自己的成功是基于才华还是运气。</a:t>
            </a:r>
          </a:p>
          <a:p>
            <a:pPr lvl="1">
              <a:defRPr sz="1800"/>
            </a:pPr>
            <a:r>
              <a:t>巴克曼的小说附有详细的作者背景和个人经历，包括商船水手和养鸡场的经历。</a:t>
            </a:r>
          </a:p>
          <a:p>
            <a:pPr lvl="1">
              <a:defRPr sz="1800"/>
            </a:pPr>
            <a:r>
              <a:t>金故意使巴克曼看起来生活拮据，以减少外界对他的期望。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2.2. 实验的结果与启示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巴克曼的作品逐渐获得认可</a:t>
            </a:r>
          </a:p>
          <a:p>
            <a:pPr lvl="1">
              <a:defRPr sz="1800"/>
            </a:pPr>
            <a:r>
              <a:t>金用巴克曼的笔名写了4本书，最后一本《销形蚀骸》卖了4万册。</a:t>
            </a:r>
          </a:p>
          <a:p>
            <a:pPr lvl="1">
              <a:defRPr sz="1800"/>
            </a:pPr>
            <a:r>
              <a:t>一旦金的身份被揭露，巴克曼的作品销量大增10倍。</a:t>
            </a:r>
          </a:p>
          <a:p>
            <a:pPr>
              <a:defRPr sz="2000"/>
            </a:pPr>
            <a:r>
              <a:t>金调侃巴克曼死于“假名癌”</a:t>
            </a:r>
          </a:p>
          <a:p>
            <a:pPr lvl="1">
              <a:defRPr sz="1800"/>
            </a:pPr>
            <a:r>
              <a:t>金认为，如果没有他的名声，巴克曼的作品可能不会如此成功。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3. 社会影响与自我应验预言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