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sldIdLst>
    <p:sldId id="256" r:id="rId2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777"/>
  </p:normalViewPr>
  <p:slideViewPr>
    <p:cSldViewPr snapToGrid="0" snapToObjects="1">
      <p:cViewPr varScale="1">
        <p:scale>
          <a:sx n="118" d="100"/>
          <a:sy n="118" d="100"/>
        </p:scale>
        <p:origin x="904" y="20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D78BF-0394-D549-A535-A40133B5DC51}" type="datetimeFigureOut">
              <a:rPr lang="en-US" smtClean="0"/>
              <a:t>2/28/22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4FCC19-E3A1-4B4F-9AAC-715A6622D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406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通过以上总结，我们可以看到，技术的进化与经济结构的演变是密不可分的。技术不仅是经济的驱动力，还是经济结构的塑造者。经济作为一个复杂的、进化的系统，始终处于自我创造和重构的过程中，新的技术、制度和组织形式不断涌现，推动经济结构的演变。这种变化是永恒的，充满了不确定性和复杂性，但也正是这种变化使得经济充满了活力和创新的可能性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(economic structure, technological evolution)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(creative destruction, continuous change)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33D12-CE5E-6B41-8E9D-91EDFBAFC85F}" type="datetime1">
              <a:rPr lang="en-GB" smtClean="0"/>
              <a:t>28/02/2022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04EF-A919-EC45-85DB-57CE605E88BB}" type="datetime1">
              <a:rPr lang="en-GB" smtClean="0"/>
              <a:t>28/02/2022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C58A9-E6BC-7F41-94AC-B8DAC026E873}" type="datetime1">
              <a:rPr lang="en-GB" smtClean="0"/>
              <a:t>28/02/2022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181542"/>
          </a:xfrm>
        </p:spPr>
        <p:txBody>
          <a:bodyPr anchor="b"/>
          <a:lstStyle>
            <a:lvl1pPr>
              <a:defRPr sz="600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73D1F-7830-B741-BC96-A837CBC9E079}" type="datetime1">
              <a:rPr lang="en-GB" smtClean="0"/>
              <a:t>28/02/2022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87325" indent="-187325">
              <a:tabLst/>
              <a:defRPr/>
            </a:lvl1pPr>
            <a:lvl2pPr marL="536575" indent="-176213">
              <a:tabLst/>
              <a:defRPr/>
            </a:lvl2pPr>
            <a:lvl3pPr marL="889000" indent="-169863">
              <a:tabLst/>
              <a:defRPr/>
            </a:lvl3pPr>
            <a:lvl4pPr marL="1255713" indent="-182563">
              <a:tabLst/>
              <a:defRPr/>
            </a:lvl4pPr>
            <a:lvl5pPr marL="1600200" indent="-174625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C13FA-6531-0245-A446-9EAD81E0D53B}" type="datetime1">
              <a:rPr lang="en-GB" smtClean="0"/>
              <a:t>28/02/2022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6DD8A-E471-384F-883D-F219A186BE0F}" type="datetime1">
              <a:rPr lang="en-GB" smtClean="0"/>
              <a:t>28/02/2022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C274D-85F4-2344-8F58-DEA89BF0D7C7}" type="datetime1">
              <a:rPr lang="en-GB" smtClean="0"/>
              <a:t>28/02/2022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6350E-419E-7C4C-BD45-32442656A010}" type="datetime1">
              <a:rPr lang="en-GB" smtClean="0"/>
              <a:t>28/02/2022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231B4-F3B9-2E43-AEE7-50097B5E42D8}" type="datetime1">
              <a:rPr lang="en-GB" smtClean="0"/>
              <a:t>28/02/2022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06DA0-7E1E-D24A-B31F-F1C778CBD10F}" type="datetime1">
              <a:rPr lang="en-GB" smtClean="0"/>
              <a:t>28/02/2022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9E593-3AEE-9148-B659-A83BC92509F8}" type="datetime1">
              <a:rPr lang="en-GB" smtClean="0"/>
              <a:t>28/02/2022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F538D9-71E6-DF45-AEE6-3D5D1058FDA2}" type="datetime1">
              <a:rPr lang="en-GB" smtClean="0"/>
              <a:t>28/02/2022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9F652B3-5D2C-0040-B40A-524F653AA2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308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5" r:id="rId2"/>
    <p:sldLayoutId id="2147483674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0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10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170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530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jpg"/><Relationship Id="rId3" Type="http://schemas.openxmlformats.org/officeDocument/2006/relationships/notesSlide" Target="../notesSlides/notesSlide10.xml"/><Relationship Id="rId4" Type="http://schemas.openxmlformats.org/officeDocument/2006/relationships/slide" Target="slide1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jpg"/><Relationship Id="rId3" Type="http://schemas.openxmlformats.org/officeDocument/2006/relationships/notesSlide" Target="../notesSlides/notesSlide11.xml"/><Relationship Id="rId4" Type="http://schemas.openxmlformats.org/officeDocument/2006/relationships/slide" Target="slide1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jpg"/><Relationship Id="rId3" Type="http://schemas.openxmlformats.org/officeDocument/2006/relationships/notesSlide" Target="../notesSlides/notesSlide13.xml"/><Relationship Id="rId4" Type="http://schemas.openxmlformats.org/officeDocument/2006/relationships/slide" Target="slide14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Relationship Id="rId3" Type="http://schemas.openxmlformats.org/officeDocument/2006/relationships/notesSlide" Target="../notesSlides/notesSlide14.xml"/><Relationship Id="rId4" Type="http://schemas.openxmlformats.org/officeDocument/2006/relationships/slide" Target="slide15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3" Type="http://schemas.openxmlformats.org/officeDocument/2006/relationships/notesSlide" Target="../notesSlides/notesSlide6.xml"/><Relationship Id="rId4" Type="http://schemas.openxmlformats.org/officeDocument/2006/relationships/slide" Target="slide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Relationship Id="rId3" Type="http://schemas.openxmlformats.org/officeDocument/2006/relationships/notesSlide" Target="../notesSlides/notesSlide7.xml"/><Relationship Id="rId4" Type="http://schemas.openxmlformats.org/officeDocument/2006/relationships/slide" Target="slide8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jpg"/><Relationship Id="rId3" Type="http://schemas.openxmlformats.org/officeDocument/2006/relationships/notesSlide" Target="../notesSlides/notesSlide8.xml"/><Relationship Id="rId4" Type="http://schemas.openxmlformats.org/officeDocument/2006/relationships/slide" Target="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5992BF2-46A2-1C46-85E4-A27A85560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" y="182880"/>
            <a:ext cx="11826240" cy="762000"/>
          </a:xfrm>
        </p:spPr>
        <p:txBody>
          <a:bodyPr anchor="t"/>
          <a:lstStyle/>
          <a:p>
            <a:pPr algn="l">
              <a:spcAft>
                <a:spcPts val="0"/>
              </a:spcAft>
              <a:defRPr sz="3000"/>
            </a:pPr>
            <a:r>
              <a:t>md2pptx Markdown To Powerpoint Converter 5.1+ 23 September, 2024</a:t>
            </a:r>
            <a:endParaRPr lang="en-GB"/>
          </a:p>
          <a:p>
            <a:pPr algn="l">
              <a:spcBef>
                <a:spcPts val="0"/>
              </a:spcBef>
              <a:defRPr sz="3000"/>
            </a:pPr>
            <a:r>
              <a:t>Presentation built: 11:17 on 1 December, 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56C224-A300-9F4C-8BF6-F1D559088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82880" y="1219200"/>
          <a:ext cx="11826240" cy="1600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913120"/>
                <a:gridCol w="5913120"/>
              </a:tblGrid>
              <a:tr h="228600"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template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Martin Template.pptx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cardlayout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horizontal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baseTextSize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20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CardColour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BACKGROUND 2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CardTitlePosition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inside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cardshadow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yes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cardshape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rounded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show="1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/>
            </a:pPr>
            <a:r>
              <a:t>3. 结构变化的复杂性和不可预测性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257041"/>
            <a:ext cx="10515600" cy="365760"/>
          </a:xfrm>
        </p:spPr>
        <p:txBody>
          <a:bodyPr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show="1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1826240" cy="381000"/>
          </a:xfrm>
        </p:spPr>
        <p:txBody>
          <a:bodyPr anchor="t"/>
          <a:lstStyle/>
          <a:p>
            <a:pPr algn="l">
              <a:spcAft>
                <a:spcPts val="0"/>
              </a:spcAft>
              <a:defRPr sz="3000"/>
            </a:pPr>
            <a:r>
              <a:t>3.1 多因多果的结构变化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" y="838200"/>
            <a:ext cx="11826240" cy="2827020"/>
          </a:xfrm>
        </p:spPr>
        <p:txBody>
          <a:bodyPr>
            <a:normAutofit/>
          </a:bodyPr>
          <a:lstStyle/>
          <a:p>
            <a:pPr>
              <a:defRPr sz="2000"/>
            </a:pPr>
            <a:r>
              <a:t/>
            </a:r>
            <a:r>
              <a:rPr b="1"/>
              <a:t>结构变化的复杂性</a:t>
            </a:r>
          </a:p>
          <a:p>
            <a:pPr lvl="1">
              <a:defRPr sz="1800"/>
            </a:pPr>
            <a:r>
              <a:t>结构变化并不是线性的，而是多因多果的。新技术的引入可能会引发多个层面的变化，每个变化又会带来新的问题和需求。</a:t>
            </a:r>
          </a:p>
          <a:p>
            <a:pPr lvl="1">
              <a:defRPr sz="1800"/>
            </a:pPr>
            <a:r>
              <a:t>例如，纺织机械的引入不仅改变了生产方式，还引发了劳动力需求、城市化、劳动法等一系列复杂的社会和经济现象。</a:t>
            </a:r>
          </a:p>
          <a:p>
            <a:pPr>
              <a:defRPr sz="2000"/>
            </a:pPr>
            <a:r>
              <a:t/>
            </a:r>
            <a:r>
              <a:rPr b="1"/>
              <a:t>不可预测性</a:t>
            </a:r>
          </a:p>
          <a:p>
            <a:pPr lvl="1">
              <a:defRPr sz="1800"/>
            </a:pPr>
            <a:r>
              <a:t>结构变化的具体路径和结果往往是不可预测的，取决于历史事件、个性偏好、行动选择等多种因素。</a:t>
            </a:r>
          </a:p>
          <a:p>
            <a:pPr lvl="1">
              <a:defRPr sz="1800"/>
            </a:pPr>
            <a:r>
              <a:t>例如，工厂制度的建立并不是必然的结果，而是多种历史条件共同作用的结果。</a:t>
            </a:r>
          </a:p>
        </p:txBody>
      </p:sp>
      <p:pic>
        <p:nvPicPr>
          <p:cNvPr id="4" name="Picture 3" descr="Bing_2.jpeg">
            <a:hlinkClick action="ppaction://hlinksldjump" r:id="rId4" tooltip="complexity, unpredictability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1381" y="3665220"/>
            <a:ext cx="3089236" cy="282702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show="1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1826240" cy="381000"/>
          </a:xfrm>
        </p:spPr>
        <p:txBody>
          <a:bodyPr anchor="t"/>
          <a:lstStyle/>
          <a:p>
            <a:pPr algn="l">
              <a:spcAft>
                <a:spcPts val="0"/>
              </a:spcAft>
              <a:defRPr sz="3000"/>
            </a:pPr>
            <a:r>
              <a:t>3.2 持续的创新与问题解决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" y="838200"/>
            <a:ext cx="11826240" cy="2827020"/>
          </a:xfrm>
        </p:spPr>
        <p:txBody>
          <a:bodyPr>
            <a:normAutofit/>
          </a:bodyPr>
          <a:lstStyle/>
          <a:p>
            <a:pPr>
              <a:defRPr sz="2000"/>
            </a:pPr>
            <a:r>
              <a:t/>
            </a:r>
            <a:r>
              <a:rPr b="1"/>
              <a:t>解决方案带来的新问题</a:t>
            </a:r>
          </a:p>
          <a:p>
            <a:pPr lvl="1">
              <a:defRPr sz="1800"/>
            </a:pPr>
            <a:r>
              <a:t>每一项技术创新都会带来新的问题，这些问题又会催生进一步的技术创新。</a:t>
            </a:r>
          </a:p>
          <a:p>
            <a:pPr lvl="1">
              <a:defRPr sz="1800"/>
            </a:pPr>
            <a:r>
              <a:t>例如，化石燃料技术带来了全球变暖的问题，核能技术带来了核废料处理的问题，航空交通带来了感染传播的风险。</a:t>
            </a:r>
          </a:p>
          <a:p>
            <a:pPr>
              <a:defRPr sz="2000"/>
            </a:pPr>
            <a:r>
              <a:t/>
            </a:r>
            <a:r>
              <a:rPr b="1"/>
              <a:t>永不停止的变化</a:t>
            </a:r>
          </a:p>
          <a:p>
            <a:pPr lvl="1">
              <a:defRPr sz="1800"/>
            </a:pPr>
            <a:r>
              <a:t>正因为每项技术都包含着问题的种子，经济始终处于持续的变化之中，永远在寻求新的解决方案。</a:t>
            </a:r>
          </a:p>
          <a:p>
            <a:pPr lvl="1">
              <a:defRPr sz="1800"/>
            </a:pPr>
            <a:r>
              <a:t>这种变化不仅是技术的进步，也是经济结构的不断重构。</a:t>
            </a:r>
          </a:p>
        </p:txBody>
      </p:sp>
      <p:pic>
        <p:nvPicPr>
          <p:cNvPr id="4" name="Picture 3" descr="Bing_3.jpeg">
            <a:hlinkClick action="ppaction://hlinksldjump" r:id="rId4" tooltip="continuous innovation, problem-solving cycl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2490" y="3665220"/>
            <a:ext cx="2827020" cy="282702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show="1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/>
            </a:pPr>
            <a:r>
              <a:t>4. 经济学的动态本质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257041"/>
            <a:ext cx="10515600" cy="365760"/>
          </a:xfrm>
        </p:spPr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show="1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1826240" cy="381000"/>
          </a:xfrm>
        </p:spPr>
        <p:txBody>
          <a:bodyPr anchor="t"/>
          <a:lstStyle/>
          <a:p>
            <a:pPr algn="l">
              <a:spcAft>
                <a:spcPts val="0"/>
              </a:spcAft>
              <a:defRPr sz="3000"/>
            </a:pPr>
            <a:r>
              <a:t>4.1 经济学的复杂性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" y="838200"/>
            <a:ext cx="11826240" cy="2827020"/>
          </a:xfrm>
        </p:spPr>
        <p:txBody>
          <a:bodyPr>
            <a:normAutofit/>
          </a:bodyPr>
          <a:lstStyle/>
          <a:p>
            <a:pPr>
              <a:defRPr sz="2000"/>
            </a:pPr>
            <a:r>
              <a:t/>
            </a:r>
            <a:r>
              <a:rPr b="1"/>
              <a:t>经济学的动态性</a:t>
            </a:r>
          </a:p>
          <a:p>
            <a:pPr lvl="1">
              <a:defRPr sz="1800"/>
            </a:pPr>
            <a:r>
              <a:t>经济学不是一门静态的学科，它必须随着经济结构的变化而不断更新和发展。</a:t>
            </a:r>
          </a:p>
          <a:p>
            <a:pPr lvl="1">
              <a:defRPr sz="1800"/>
            </a:pPr>
            <a:r>
              <a:t>经济学家的理论就像战场上的照明弹，偶尔照亮经济的某个方面，但真正的变化一直在黑暗中进行。</a:t>
            </a:r>
          </a:p>
          <a:p>
            <a:pPr>
              <a:defRPr sz="2000"/>
            </a:pPr>
            <a:r>
              <a:t/>
            </a:r>
            <a:r>
              <a:rPr b="1"/>
              <a:t>经济学的局限性</a:t>
            </a:r>
          </a:p>
          <a:p>
            <a:pPr lvl="1">
              <a:defRPr sz="1800"/>
            </a:pPr>
            <a:r>
              <a:t>经济学无法像物理学或化学那样保持一套不变的描述，因为经济本身是一个复杂的、进化的系统。</a:t>
            </a:r>
          </a:p>
          <a:p>
            <a:pPr lvl="1">
              <a:defRPr sz="1800"/>
            </a:pPr>
            <a:r>
              <a:t>经济学家的任务是不断探索和解释这个复杂系统的动态变化，而不是试图用固定的模型来描述它。</a:t>
            </a:r>
          </a:p>
        </p:txBody>
      </p:sp>
      <p:pic>
        <p:nvPicPr>
          <p:cNvPr id="4" name="Picture 3" descr="Bing_4.jpeg">
            <a:hlinkClick action="ppaction://hlinksldjump" r:id="rId4" tooltip="dynamic nature, complexity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2490" y="3665220"/>
            <a:ext cx="2827020" cy="282702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show="1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1826240" cy="381000"/>
          </a:xfrm>
        </p:spPr>
        <p:txBody>
          <a:bodyPr anchor="t"/>
          <a:lstStyle/>
          <a:p>
            <a:pPr algn="l">
              <a:spcAft>
                <a:spcPts val="0"/>
              </a:spcAft>
              <a:defRPr sz="3000"/>
            </a:pPr>
            <a:r>
              <a:t>4.2 经济的永恒变化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" y="838200"/>
            <a:ext cx="11826240" cy="2827020"/>
          </a:xfrm>
        </p:spPr>
        <p:txBody>
          <a:bodyPr>
            <a:normAutofit/>
          </a:bodyPr>
          <a:lstStyle/>
          <a:p>
            <a:pPr>
              <a:defRPr sz="2000"/>
            </a:pPr>
            <a:r>
              <a:t/>
            </a:r>
            <a:r>
              <a:rPr b="1"/>
              <a:t>经济的自我创造</a:t>
            </a:r>
          </a:p>
          <a:p>
            <a:pPr lvl="1">
              <a:defRPr sz="1800"/>
            </a:pPr>
            <a:r>
              <a:t>经济始终处于自我创造的过程中，新的技术、制度和组织形式不断涌现，推动经济结构的演变。</a:t>
            </a:r>
          </a:p>
          <a:p>
            <a:pPr lvl="1">
              <a:defRPr sz="1800"/>
            </a:pPr>
            <a:r>
              <a:t>这种变化是永恒的，除非人类的需求和技术进步完全停止，但这几乎是不可能的。</a:t>
            </a:r>
          </a:p>
          <a:p>
            <a:pPr>
              <a:defRPr sz="2000"/>
            </a:pPr>
            <a:r>
              <a:t/>
            </a:r>
            <a:r>
              <a:rPr b="1"/>
              <a:t>经济的生物特性</a:t>
            </a:r>
          </a:p>
          <a:p>
            <a:pPr lvl="1">
              <a:defRPr sz="1800"/>
            </a:pPr>
            <a:r>
              <a:t>经济可以被视为一种生物系统，它具有自我组织、自我修复和自我进化的特性。</a:t>
            </a:r>
          </a:p>
          <a:p>
            <a:pPr lvl="1">
              <a:defRPr sz="1800"/>
            </a:pPr>
            <a:r>
              <a:t>经济结构的演变类似于生物进化，新的安排为下一个将要到来的安排设立条件，形成一个持续的、分形的、不可阻挡的变化过程。</a:t>
            </a:r>
          </a:p>
        </p:txBody>
      </p:sp>
      <p:pic>
        <p:nvPicPr>
          <p:cNvPr id="4" name="Picture 3" descr="Bing_3.png">
            <a:hlinkClick action="ppaction://hlinksldjump" r:id="rId4" tooltip="eternal change, biological analogy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3093" y="3665220"/>
            <a:ext cx="5025813" cy="282702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show="1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4000"/>
            </a:pPr>
            <a:r>
              <a:t>技术进化与经济结构的共生关系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75723"/>
            <a:ext cx="9144000" cy="365760"/>
          </a:xfrm>
        </p:spPr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show="1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/>
            </a:pPr>
            <a:r>
              <a:t>1. 技术进化的经济视角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257041"/>
            <a:ext cx="10515600" cy="365760"/>
          </a:xfrm>
        </p:spPr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show="1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1826240" cy="381000"/>
          </a:xfrm>
        </p:spPr>
        <p:txBody>
          <a:bodyPr anchor="t"/>
          <a:lstStyle/>
          <a:p>
            <a:pPr algn="l">
              <a:spcAft>
                <a:spcPts val="0"/>
              </a:spcAft>
              <a:defRPr sz="3000"/>
            </a:pPr>
            <a:r>
              <a:t>1.1 经济作为技术的表达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" y="838200"/>
            <a:ext cx="11826240" cy="5654040"/>
          </a:xfrm>
        </p:spPr>
        <p:txBody>
          <a:bodyPr>
            <a:normAutofit/>
          </a:bodyPr>
          <a:lstStyle/>
          <a:p>
            <a:pPr>
              <a:defRPr sz="2000"/>
            </a:pPr>
            <a:r>
              <a:t/>
            </a:r>
            <a:r>
              <a:rPr b="1"/>
              <a:t>技术与经济的关系</a:t>
            </a:r>
          </a:p>
          <a:p>
            <a:pPr lvl="1">
              <a:defRPr sz="1800"/>
            </a:pPr>
            <a:r>
              <a:t>技术的进化不仅改变了生产方式，还深刻影响了经济的结构和制度安排。</a:t>
            </a:r>
          </a:p>
          <a:p>
            <a:pPr lvl="1">
              <a:defRPr sz="1800"/>
            </a:pPr>
            <a:r>
              <a:t>经济不仅仅是技术的载体，而是由技术塑造的。技术的变化会引发经济结构的重组，形成新的制度和组织形式。</a:t>
            </a:r>
          </a:p>
          <a:p>
            <a:pPr lvl="1">
              <a:defRPr sz="1800"/>
            </a:pPr>
            <a:r>
              <a:t>经济的特征（如形式和结构）随着技术的变化而变化，二者之间存在因果循环：技术创造了经济的结构，经济则调节着新技术的创造。</a:t>
            </a:r>
          </a:p>
          <a:p>
            <a:pPr>
              <a:defRPr sz="2000"/>
            </a:pPr>
            <a:r>
              <a:t/>
            </a:r>
            <a:r>
              <a:rPr b="1"/>
              <a:t>经济的定义</a:t>
            </a:r>
          </a:p>
          <a:p>
            <a:pPr lvl="1">
              <a:defRPr sz="1800"/>
            </a:pPr>
            <a:r>
              <a:t>经济不仅仅是一个“生产、分配和消费的系统”，它是由一系列技术构成的，这些技术包括工业生产过程、市场机制、金融系统、法律体系等。</a:t>
            </a:r>
          </a:p>
          <a:p>
            <a:pPr lvl="1">
              <a:defRPr sz="1800"/>
            </a:pPr>
            <a:r>
              <a:t>经济是技术的一种表达，它通过技术的进化不断自我创造和重构。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show="1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1826240" cy="381000"/>
          </a:xfrm>
        </p:spPr>
        <p:txBody>
          <a:bodyPr anchor="t"/>
          <a:lstStyle/>
          <a:p>
            <a:pPr algn="l">
              <a:spcAft>
                <a:spcPts val="0"/>
              </a:spcAft>
              <a:defRPr sz="3000"/>
            </a:pPr>
            <a:r>
              <a:t>1.2 经济的动态性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" y="838200"/>
            <a:ext cx="11826240" cy="5654040"/>
          </a:xfrm>
        </p:spPr>
        <p:txBody>
          <a:bodyPr>
            <a:normAutofit/>
          </a:bodyPr>
          <a:lstStyle/>
          <a:p>
            <a:pPr>
              <a:defRPr sz="2000"/>
            </a:pPr>
            <a:r>
              <a:t/>
            </a:r>
            <a:r>
              <a:rPr b="1"/>
              <a:t>经济的持续变化</a:t>
            </a:r>
          </a:p>
          <a:p>
            <a:pPr lvl="1">
              <a:defRPr sz="1800"/>
            </a:pPr>
            <a:r>
              <a:t>经济并不是一个静态的系统，而是处于永恒的变化之中。新技术的引入会打破现有的经济平衡，引发一系列的结构性变化。</a:t>
            </a:r>
          </a:p>
          <a:p>
            <a:pPr lvl="1">
              <a:defRPr sz="1800"/>
            </a:pPr>
            <a:r>
              <a:t>这些变化不仅仅是简单的调整或替换，而是涉及到整个经济系统的重新构建，包括新的产业、制度和组织形式的出现。</a:t>
            </a:r>
          </a:p>
          <a:p>
            <a:pPr>
              <a:defRPr sz="2000"/>
            </a:pPr>
            <a:r>
              <a:t/>
            </a:r>
            <a:r>
              <a:rPr b="1"/>
              <a:t>熊彼特的“创造性破坏”</a:t>
            </a:r>
          </a:p>
          <a:p>
            <a:pPr lvl="1">
              <a:defRPr sz="1800"/>
            </a:pPr>
            <a:r>
              <a:t>熊彼特指出，经济结构的改革是通过“创造性破坏”实现的，即通过引入新的产品、生产方法、市场和组织形式，不断破旧立新。</a:t>
            </a:r>
          </a:p>
          <a:p>
            <a:pPr lvl="1">
              <a:defRPr sz="1800"/>
            </a:pPr>
            <a:r>
              <a:t>新技术的引入不仅打破了现有的均衡，还会引发连锁反应，进一步推动经济的变革。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show="1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/>
            </a:pPr>
            <a:r>
              <a:t>2. 结构性变化的过程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257041"/>
            <a:ext cx="10515600" cy="365760"/>
          </a:xfrm>
        </p:spPr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show="1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1826240" cy="381000"/>
          </a:xfrm>
        </p:spPr>
        <p:txBody>
          <a:bodyPr anchor="t"/>
          <a:lstStyle/>
          <a:p>
            <a:pPr algn="l">
              <a:spcAft>
                <a:spcPts val="0"/>
              </a:spcAft>
              <a:defRPr sz="3000"/>
            </a:pPr>
            <a:r>
              <a:t>2.1 新技术的引入与扩散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" y="838200"/>
            <a:ext cx="11826240" cy="2827020"/>
          </a:xfrm>
        </p:spPr>
        <p:txBody>
          <a:bodyPr>
            <a:normAutofit/>
          </a:bodyPr>
          <a:lstStyle/>
          <a:p>
            <a:pPr>
              <a:defRPr sz="2000"/>
            </a:pPr>
            <a:r>
              <a:t/>
            </a:r>
            <a:r>
              <a:rPr b="1"/>
              <a:t>新技术的替代作用</a:t>
            </a:r>
          </a:p>
          <a:p>
            <a:pPr lvl="1">
              <a:defRPr sz="1800"/>
            </a:pPr>
            <a:r>
              <a:t>当一项新技术进入经济时，它通常会替代旧的技术或产业，以更高效的方式实现相同的目的。</a:t>
            </a:r>
          </a:p>
          <a:p>
            <a:pPr lvl="1">
              <a:defRPr sz="1800"/>
            </a:pPr>
            <a:r>
              <a:t>例如，纺织机械的出现取代了传统的手工作坊，推动了工厂制度的建立。</a:t>
            </a:r>
          </a:p>
          <a:p>
            <a:pPr>
              <a:defRPr sz="2000"/>
            </a:pPr>
            <a:r>
              <a:t/>
            </a:r>
            <a:r>
              <a:rPr b="1"/>
              <a:t>新技术的扩展效应</a:t>
            </a:r>
          </a:p>
          <a:p>
            <a:pPr lvl="1">
              <a:defRPr sz="1800"/>
            </a:pPr>
            <a:r>
              <a:t>新技术不仅替代了旧技术，还会引发一系列的扩展效应，创造出新的机会利基。</a:t>
            </a:r>
          </a:p>
          <a:p>
            <a:pPr lvl="1">
              <a:defRPr sz="1800"/>
            </a:pPr>
            <a:r>
              <a:t>例如，纺织机械的引入不仅改变了生产方式，还催生了工厂制度、劳动力需求、城市化等一系列新的社会和经济现象。</a:t>
            </a:r>
          </a:p>
        </p:txBody>
      </p:sp>
      <p:pic>
        <p:nvPicPr>
          <p:cNvPr id="4" name="Picture 3" descr="Bing_1.png">
            <a:hlinkClick action="ppaction://hlinksldjump" r:id="rId4" tooltip="structural transformation, new opportunities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3093" y="3665220"/>
            <a:ext cx="5025813" cy="282702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show="1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1826240" cy="381000"/>
          </a:xfrm>
        </p:spPr>
        <p:txBody>
          <a:bodyPr anchor="t"/>
          <a:lstStyle/>
          <a:p>
            <a:pPr algn="l">
              <a:spcAft>
                <a:spcPts val="0"/>
              </a:spcAft>
              <a:defRPr sz="3000"/>
            </a:pPr>
            <a:r>
              <a:t>2.2 新制度的建立与适应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" y="838200"/>
            <a:ext cx="11826240" cy="2827020"/>
          </a:xfrm>
        </p:spPr>
        <p:txBody>
          <a:bodyPr>
            <a:normAutofit/>
          </a:bodyPr>
          <a:lstStyle/>
          <a:p>
            <a:pPr>
              <a:defRPr sz="2000"/>
            </a:pPr>
            <a:r>
              <a:t/>
            </a:r>
            <a:r>
              <a:rPr b="1"/>
              <a:t>新制度的需求</a:t>
            </a:r>
          </a:p>
          <a:p>
            <a:pPr lvl="1">
              <a:defRPr sz="1800"/>
            </a:pPr>
            <a:r>
              <a:t>新技术的引入往往会带来新的问题和挑战，这些问题需要通过新的制度安排来解决。</a:t>
            </a:r>
          </a:p>
          <a:p>
            <a:pPr lvl="1">
              <a:defRPr sz="1800"/>
            </a:pPr>
            <a:r>
              <a:t>例如，工厂制度的建立带来了劳动法、工会组织等新的制度需求，以应对工人权益保护等问题。</a:t>
            </a:r>
          </a:p>
          <a:p>
            <a:pPr>
              <a:defRPr sz="2000"/>
            </a:pPr>
            <a:r>
              <a:t/>
            </a:r>
            <a:r>
              <a:rPr b="1"/>
              <a:t>制度的递归循环</a:t>
            </a:r>
          </a:p>
          <a:p>
            <a:pPr lvl="1">
              <a:defRPr sz="1800"/>
            </a:pPr>
            <a:r>
              <a:t>新制度的建立又会引发进一步的技术需求，形成一个递归循环。例如，工厂制度需要新的动力系统、管理方式和运输方式，这些又会催生更多的技术创新。</a:t>
            </a:r>
          </a:p>
        </p:txBody>
      </p:sp>
      <p:pic>
        <p:nvPicPr>
          <p:cNvPr id="4" name="Picture 3" descr="Bing_2.png">
            <a:hlinkClick action="ppaction://hlinksldjump" r:id="rId4" tooltip="institutional adaptation, recursive cycles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0345" y="3665220"/>
            <a:ext cx="5711309" cy="282702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show="1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1826240" cy="381000"/>
          </a:xfrm>
        </p:spPr>
        <p:txBody>
          <a:bodyPr anchor="t"/>
          <a:lstStyle/>
          <a:p>
            <a:pPr algn="l">
              <a:spcAft>
                <a:spcPts val="0"/>
              </a:spcAft>
              <a:defRPr sz="3000"/>
            </a:pPr>
            <a:r>
              <a:t>2.3 心理和社会层面的变化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" y="838200"/>
            <a:ext cx="11826240" cy="2827020"/>
          </a:xfrm>
        </p:spPr>
        <p:txBody>
          <a:bodyPr>
            <a:normAutofit/>
          </a:bodyPr>
          <a:lstStyle/>
          <a:p>
            <a:pPr>
              <a:defRPr sz="2000"/>
            </a:pPr>
            <a:r>
              <a:t/>
            </a:r>
            <a:r>
              <a:rPr b="1"/>
              <a:t>心理层面的影响</a:t>
            </a:r>
          </a:p>
          <a:p>
            <a:pPr lvl="1">
              <a:defRPr sz="1800"/>
            </a:pPr>
            <a:r>
              <a:t>新技术不仅改变了经济结构，还对人们的生活方式和心理产生了深远影响。</a:t>
            </a:r>
          </a:p>
          <a:p>
            <a:pPr lvl="1">
              <a:defRPr sz="1800"/>
            </a:pPr>
            <a:r>
              <a:t>例如，工厂制度的建立改变了工人的工作方式，从自由的家庭作坊转变为受严格监督的工厂劳动，这在心理上给工人带来了巨大的压力。</a:t>
            </a:r>
          </a:p>
          <a:p>
            <a:pPr>
              <a:defRPr sz="2000"/>
            </a:pPr>
            <a:r>
              <a:t/>
            </a:r>
            <a:r>
              <a:rPr b="1"/>
              <a:t>社会层面的变化</a:t>
            </a:r>
          </a:p>
          <a:p>
            <a:pPr lvl="1">
              <a:defRPr sz="1800"/>
            </a:pPr>
            <a:r>
              <a:t>新技术的引入还会引发社会结构的变化，例如城市化进程、阶级分化等。</a:t>
            </a:r>
          </a:p>
          <a:p>
            <a:pPr lvl="1">
              <a:defRPr sz="1800"/>
            </a:pPr>
            <a:r>
              <a:t>工业革命时期的工厂制度不仅改变了生产方式，还催生了新的工人阶级，并引发了社会运动和政治变革。</a:t>
            </a:r>
          </a:p>
        </p:txBody>
      </p:sp>
      <p:pic>
        <p:nvPicPr>
          <p:cNvPr id="4" name="Picture 3" descr="Bing_1.jpeg">
            <a:hlinkClick action="ppaction://hlinksldjump" r:id="rId4" tooltip="psychological impact, social change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3245" y="3665220"/>
            <a:ext cx="1365508" cy="282702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</TotalTime>
  <Words>1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>generated using python-pptx</dc:description>
  <cp:lastModifiedBy>Martin Packer</cp:lastModifiedBy>
  <cp:revision>19</cp:revision>
  <dcterms:created xsi:type="dcterms:W3CDTF">2013-01-27T09:14:16Z</dcterms:created>
  <dcterms:modified xsi:type="dcterms:W3CDTF">2022-02-28T10:25:19Z</dcterms:modified>
  <cp:category/>
</cp:coreProperties>
</file>