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77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78BF-0394-D549-A535-A40133B5DC5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CC19-E3A1-4B4F-9AAC-715A6622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3D12-CE5E-6B41-8E9D-91EDFBAFC85F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04EF-A919-EC45-85DB-57CE605E88B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58A9-E6BC-7F41-94AC-B8DAC026E873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181542"/>
          </a:xfrm>
        </p:spPr>
        <p:txBody>
          <a:bodyPr anchor="b"/>
          <a:lstStyle>
            <a:lvl1pPr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3D1F-7830-B741-BC96-A837CBC9E079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7325" indent="-187325">
              <a:tabLst/>
              <a:defRPr/>
            </a:lvl1pPr>
            <a:lvl2pPr marL="536575" indent="-176213">
              <a:tabLst/>
              <a:defRPr/>
            </a:lvl2pPr>
            <a:lvl3pPr marL="889000" indent="-169863">
              <a:tabLst/>
              <a:defRPr/>
            </a:lvl3pPr>
            <a:lvl4pPr marL="1255713" indent="-182563">
              <a:tabLst/>
              <a:defRPr/>
            </a:lvl4pPr>
            <a:lvl5pPr marL="1600200" indent="-174625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3FA-6531-0245-A446-9EAD81E0D53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D8A-E471-384F-883D-F219A186BE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274D-85F4-2344-8F58-DEA89BF0D7C7}" type="datetime1">
              <a:rPr lang="en-GB" smtClean="0"/>
              <a:t>28/02/2022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350E-419E-7C4C-BD45-32442656A010}" type="datetime1">
              <a:rPr lang="en-GB" smtClean="0"/>
              <a:t>28/02/2022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31B4-F3B9-2E43-AEE7-50097B5E42D8}" type="datetime1">
              <a:rPr lang="en-GB" smtClean="0"/>
              <a:t>28/02/2022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6DA0-7E1E-D24A-B31F-F1C778CBD1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E593-3AEE-9148-B659-A83BC92509F8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38D9-71E6-DF45-AEE6-3D5D1058FDA2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F652B3-5D2C-0040-B40A-524F653AA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0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7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3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notesSlide" Target="../notesSlides/notesSlide10.xml"/><Relationship Id="rId4" Type="http://schemas.openxmlformats.org/officeDocument/2006/relationships/slide" Target="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Relationship Id="rId3" Type="http://schemas.openxmlformats.org/officeDocument/2006/relationships/notesSlide" Target="../notesSlides/notesSlide11.xml"/><Relationship Id="rId4" Type="http://schemas.openxmlformats.org/officeDocument/2006/relationships/slide" Target="slide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Relationship Id="rId3" Type="http://schemas.openxmlformats.org/officeDocument/2006/relationships/notesSlide" Target="../notesSlides/notesSlide13.xml"/><Relationship Id="rId4" Type="http://schemas.openxmlformats.org/officeDocument/2006/relationships/slide" Target="slide1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notesSlide" Target="../notesSlides/notesSlide14.xml"/><Relationship Id="rId4" Type="http://schemas.openxmlformats.org/officeDocument/2006/relationships/slide" Target="slide1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Relationship Id="rId3" Type="http://schemas.openxmlformats.org/officeDocument/2006/relationships/notesSlide" Target="../notesSlides/notesSlide16.xml"/><Relationship Id="rId4" Type="http://schemas.openxmlformats.org/officeDocument/2006/relationships/slide" Target="slide1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6.xml"/><Relationship Id="rId4" Type="http://schemas.openxmlformats.org/officeDocument/2006/relationships/slide" Target="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992BF2-46A2-1C46-85E4-A27A8556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762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md2pptx Markdown To Powerpoint Converter 5.1+ 23 September, 2024</a:t>
            </a:r>
            <a:endParaRPr lang="en-GB"/>
          </a:p>
          <a:p>
            <a:pPr algn="l">
              <a:spcBef>
                <a:spcPts val="0"/>
              </a:spcBef>
              <a:defRPr sz="3000"/>
            </a:pPr>
            <a:r>
              <a:t>Presentation built: 11:17 on 1 December,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6C224-A300-9F4C-8BF6-F1D55908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" y="1219200"/>
          <a:ext cx="11826240" cy="1600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13120"/>
                <a:gridCol w="5913120"/>
              </a:tblGrid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Martin Template.pptx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horizontal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baseTextSize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20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BACKGROUND 2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CardTitlePosition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inside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cardshadow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rounded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3. 技术的选择与锁定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3.1 技术选择的偶然性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技术的选择并不总是最优的，而是受到多种因素的影响。</a:t>
            </a:r>
          </a:p>
          <a:p>
            <a:pPr lvl="1">
              <a:defRPr sz="1800"/>
            </a:pPr>
            <a:r>
              <a:t>小的偶然事件可能决定某种技术的成功或失败。</a:t>
            </a:r>
          </a:p>
          <a:p>
            <a:pPr lvl="1">
              <a:defRPr sz="1800"/>
            </a:pPr>
            <a:r>
              <a:t>例如，轻水反应堆的普及并非因为它是最优方案，而是因为历史和环境因素。</a:t>
            </a:r>
          </a:p>
          <a:p>
            <a:pPr lvl="1">
              <a:defRPr sz="1800"/>
            </a:pPr>
            <a:r>
              <a:t>一旦某种技术被广泛采用，它可能会被“锁定”，继续主导市场。</a:t>
            </a:r>
          </a:p>
        </p:txBody>
      </p:sp>
      <p:pic>
        <p:nvPicPr>
          <p:cNvPr id="4" name="Picture 3" descr="Bing_1.png">
            <a:hlinkClick action="ppaction://hlinksldjump" r:id="rId4" tooltip="technological lock-i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384" y="3665220"/>
            <a:ext cx="4523232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3.2 正反馈与流行趋势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流行的技术更有可能获得进一步的优势。</a:t>
            </a:r>
          </a:p>
          <a:p>
            <a:pPr lvl="1">
              <a:defRPr sz="1800"/>
            </a:pPr>
            <a:r>
              <a:t>正反馈机制使得某些技术更容易被接受和推广。</a:t>
            </a:r>
          </a:p>
          <a:p>
            <a:pPr lvl="1">
              <a:defRPr sz="1800"/>
            </a:pPr>
            <a:r>
              <a:t>例如，核电站冷却材料的选择中，轻水反应堆的普及就是一个正反馈过程。</a:t>
            </a:r>
          </a:p>
          <a:p>
            <a:pPr lvl="1">
              <a:defRPr sz="1800"/>
            </a:pPr>
            <a:r>
              <a:t>这种现象在技术发展中非常普遍。</a:t>
            </a:r>
          </a:p>
        </p:txBody>
      </p:sp>
      <p:pic>
        <p:nvPicPr>
          <p:cNvPr id="4" name="Picture 3" descr="Bing_2.jpeg">
            <a:hlinkClick action="ppaction://hlinksldjump" r:id="rId4" tooltip="positive feedback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693" y="3665220"/>
            <a:ext cx="3998613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4. 标准工程与技术创新的关系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4.1 标准工程对创新的贡献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标准工程不仅是日常设计，也是技术创新的重要来源。</a:t>
            </a:r>
          </a:p>
          <a:p>
            <a:pPr lvl="1">
              <a:defRPr sz="1800"/>
            </a:pPr>
            <a:r>
              <a:t>每个设计项目都会产生新的解决方案，这些解决方案可能成为未来技术的基础。</a:t>
            </a:r>
          </a:p>
          <a:p>
            <a:pPr lvl="1">
              <a:defRPr sz="1800"/>
            </a:pPr>
            <a:r>
              <a:t>标准工程中的小改进和优化逐渐积累，推动了技术的进化。</a:t>
            </a:r>
          </a:p>
          <a:p>
            <a:pPr lvl="1">
              <a:defRPr sz="1800"/>
            </a:pPr>
            <a:r>
              <a:t>例如，波音747的设计过程中，工程师们解决了许多技术难题，推动了航空技术的进步。</a:t>
            </a:r>
          </a:p>
        </p:txBody>
      </p:sp>
      <p:pic>
        <p:nvPicPr>
          <p:cNvPr id="4" name="Picture 3" descr="Bing_3.jpeg">
            <a:hlinkClick action="ppaction://hlinksldjump" r:id="rId4" tooltip="contribution of standard engineering to innova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093" y="3665220"/>
            <a:ext cx="5025813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4.2 发明与标准工程的区别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发明是指全新的技术创造，而标准工程是对已有技术的改进和应用。</a:t>
            </a:r>
          </a:p>
          <a:p>
            <a:pPr lvl="1">
              <a:defRPr sz="1800"/>
            </a:pPr>
            <a:r>
              <a:t>发明往往更具突破性，但标准工程同样重要，因为它确保了技术的持续进步。</a:t>
            </a:r>
          </a:p>
          <a:p>
            <a:pPr lvl="1">
              <a:defRPr sz="1800"/>
            </a:pPr>
            <a:r>
              <a:t>两者之间的界限并不总是清晰，许多创新是在标准工程的基础上产生的。</a:t>
            </a:r>
          </a:p>
          <a:p>
            <a:pPr lvl="1">
              <a:defRPr sz="1800"/>
            </a:pPr>
            <a:r>
              <a:t>例如，工会的形成并不是刻意发明的，而是从社会实践中逐渐演变而来。</a:t>
            </a:r>
          </a:p>
        </p:txBody>
      </p:sp>
      <p:pic>
        <p:nvPicPr>
          <p:cNvPr id="4" name="Picture 3" descr="Bing_2.png">
            <a:hlinkClick action="ppaction://hlinksldjump" r:id="rId4" tooltip="invention vs. standard engineering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103" y="3665220"/>
            <a:ext cx="3487793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5. 结论与展望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5.1 技术进化的未来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技术进化是一个复杂的过程，涉及组合、选择和锁定。</a:t>
            </a:r>
          </a:p>
          <a:p>
            <a:pPr lvl="1">
              <a:defRPr sz="1800"/>
            </a:pPr>
            <a:r>
              <a:t>标准工程和发明共同推动了技术的进步。</a:t>
            </a:r>
          </a:p>
          <a:p>
            <a:pPr lvl="1">
              <a:defRPr sz="1800"/>
            </a:pPr>
            <a:r>
              <a:t>未来的创新将继续依赖于现有技术的组合和改进。</a:t>
            </a:r>
          </a:p>
          <a:p>
            <a:pPr lvl="1">
              <a:defRPr sz="1800"/>
            </a:pPr>
            <a:r>
              <a:t>理解技术进化的机制有助于我们更好地预测和引导技术发展。</a:t>
            </a:r>
          </a:p>
        </p:txBody>
      </p:sp>
      <p:pic>
        <p:nvPicPr>
          <p:cNvPr id="4" name="Picture 3" descr="Bing_4.jpeg">
            <a:hlinkClick action="ppaction://hlinksldjump" r:id="rId4" tooltip="future of technological evolu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490" y="3665220"/>
            <a:ext cx="2827020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5.2 技术与社会的关系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技术不仅是工具，还是社会发展的驱动力。</a:t>
            </a:r>
          </a:p>
          <a:p>
            <a:pPr lvl="1">
              <a:defRPr sz="1800"/>
            </a:pPr>
            <a:r>
              <a:t>技术的选择和发展受到社会、经济和政治因素的影响。</a:t>
            </a:r>
          </a:p>
          <a:p>
            <a:pPr lvl="1">
              <a:defRPr sz="1800"/>
            </a:pPr>
            <a:r>
              <a:t>未来的技术发展需要考虑其对社会的影响，确保技术进步造福人类。</a:t>
            </a:r>
          </a:p>
          <a:p>
            <a:pPr lvl="1">
              <a:defRPr sz="1800"/>
            </a:pPr>
            <a:r>
              <a:t>例如，核电技术的选择不仅取决于技术本身，还受到政策、公众舆论等因素的影响。</a:t>
            </a:r>
          </a:p>
          <a:p>
            <a:pPr>
              <a:defRPr sz="2000"/>
            </a:pPr>
            <a:r>
              <a:t>(technology and society)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/>
            </a:pPr>
            <a:r>
              <a:t>技术的本质与进化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5723"/>
            <a:ext cx="91440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1. 技术的内部结构与动态性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1.1 技术的内部视角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技术不再是单一的整体，而是由多个组件构成的复杂系统。</a:t>
            </a:r>
          </a:p>
          <a:p>
            <a:pPr lvl="1">
              <a:defRPr sz="1800"/>
            </a:pPr>
            <a:r>
              <a:t>内部组件的变化使得技术具有动态性和适应性。</a:t>
            </a:r>
          </a:p>
          <a:p>
            <a:pPr lvl="1">
              <a:defRPr sz="1800"/>
            </a:pPr>
            <a:r>
              <a:t>技术的生命周期中，内部组件不断更新、改进和替换。</a:t>
            </a:r>
          </a:p>
          <a:p>
            <a:pPr lvl="1">
              <a:defRPr sz="1800"/>
            </a:pPr>
            <a:r>
              <a:t>母域的发展为技术提供了新的元素和可能性。</a:t>
            </a:r>
          </a:p>
          <a:p>
            <a:pPr>
              <a:defRPr sz="2000"/>
            </a:pPr>
            <a:r>
              <a:t>(internal structure)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1.2 技术的可能性与组合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技术不仅是为了完成特定任务，还提供了一个可以无限组合的词汇表。</a:t>
            </a:r>
          </a:p>
          <a:p>
            <a:pPr lvl="1">
              <a:defRPr sz="1800"/>
            </a:pPr>
            <a:r>
              <a:t>通过组合现有技术，可以创造出新的功能和用途。</a:t>
            </a:r>
          </a:p>
          <a:p>
            <a:pPr lvl="1">
              <a:defRPr sz="1800"/>
            </a:pPr>
            <a:r>
              <a:t>以苹果机为例，其内部命令系统可以被重新编程，实现新的任务。</a:t>
            </a:r>
          </a:p>
          <a:p>
            <a:pPr lvl="1">
              <a:defRPr sz="1800"/>
            </a:pPr>
            <a:r>
              <a:t>这种组合能力使技术具有无限的创新潜力。</a:t>
            </a:r>
          </a:p>
          <a:p>
            <a:pPr>
              <a:defRPr sz="2000"/>
            </a:pPr>
            <a:r>
              <a:t>(combinatorial possibilities)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2. 技术进化的机制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2.1 标准工程与日常设计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标准工程是技术进化的重要组成部分。</a:t>
            </a:r>
          </a:p>
          <a:p>
            <a:pPr lvl="1">
              <a:defRPr sz="1800"/>
            </a:pPr>
            <a:r>
              <a:t>标准工程涉及设计和建造已知技术的新版本。</a:t>
            </a:r>
          </a:p>
          <a:p>
            <a:pPr lvl="1">
              <a:defRPr sz="1800"/>
            </a:pPr>
            <a:r>
              <a:t>设计过程包括选择合适的组件、材料和方法，以满足特定需求。</a:t>
            </a:r>
          </a:p>
          <a:p>
            <a:pPr lvl="1">
              <a:defRPr sz="1800"/>
            </a:pPr>
            <a:r>
              <a:t>设计过程中会遇到各种问题，需要不断调整和优化。</a:t>
            </a:r>
          </a:p>
        </p:txBody>
      </p:sp>
      <p:pic>
        <p:nvPicPr>
          <p:cNvPr id="4" name="Picture 3" descr="Bing_1.jpeg">
            <a:hlinkClick action="ppaction://hlinksldjump" r:id="rId4" tooltip="standard engineering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949" y="3665220"/>
            <a:ext cx="2006101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2.2 创新与问题解决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工程师的主要任务是解决问题，而不是简单地执行设计。</a:t>
            </a:r>
          </a:p>
          <a:p>
            <a:pPr lvl="1">
              <a:defRPr sz="1800"/>
            </a:pPr>
            <a:r>
              <a:t>新的设计通常是为了应对新的挑战或需求。</a:t>
            </a:r>
          </a:p>
          <a:p>
            <a:pPr lvl="1">
              <a:defRPr sz="1800"/>
            </a:pPr>
            <a:r>
              <a:t>解决问题的过程推动了技术的进步和创新。</a:t>
            </a:r>
          </a:p>
          <a:p>
            <a:pPr lvl="1">
              <a:defRPr sz="1800"/>
            </a:pPr>
            <a:r>
              <a:t>创新不仅仅是发明，还包括对现有技术的改进和优化。</a:t>
            </a:r>
          </a:p>
          <a:p>
            <a:pPr>
              <a:defRPr sz="2000"/>
            </a:pPr>
            <a:r>
              <a:t>(problem solving and innovation)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2.3 组合与模块化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技术进化的核心机制是组合。</a:t>
            </a:r>
          </a:p>
          <a:p>
            <a:pPr lvl="1">
              <a:defRPr sz="1800"/>
            </a:pPr>
            <a:r>
              <a:t>成功的解决方案会成为新的模块，被广泛采用和传播。</a:t>
            </a:r>
          </a:p>
          <a:p>
            <a:pPr lvl="1">
              <a:defRPr sz="1800"/>
            </a:pPr>
            <a:r>
              <a:t>模块化使得技术更加灵活和可扩展。</a:t>
            </a:r>
          </a:p>
          <a:p>
            <a:pPr lvl="1">
              <a:defRPr sz="1800"/>
            </a:pPr>
            <a:r>
              <a:t>达尔文式的自然选择机制在技术进化中也起作用，但技术的组合更多是突变而非渐变。</a:t>
            </a:r>
          </a:p>
          <a:p>
            <a:pPr>
              <a:defRPr sz="2000"/>
            </a:pPr>
            <a:r>
              <a:t>(modularity and combination)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Martin Packer</cp:lastModifiedBy>
  <cp:revision>19</cp:revision>
  <dcterms:created xsi:type="dcterms:W3CDTF">2013-01-27T09:14:16Z</dcterms:created>
  <dcterms:modified xsi:type="dcterms:W3CDTF">2022-02-28T10:25:19Z</dcterms:modified>
  <cp:category/>
</cp:coreProperties>
</file>