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77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8BF-0394-D549-A535-A40133B5DC5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CC19-E3A1-4B4F-9AAC-715A6622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(cycle of development)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(experimental improvement)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3D12-CE5E-6B41-8E9D-91EDFBAFC85F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04EF-A919-EC45-85DB-57CE605E88B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58A9-E6BC-7F41-94AC-B8DAC026E873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81542"/>
          </a:xfrm>
        </p:spPr>
        <p:txBody>
          <a:bodyPr anchor="b"/>
          <a:lstStyle>
            <a:lvl1pPr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D1F-7830-B741-BC96-A837CBC9E079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7325" indent="-187325">
              <a:tabLst/>
              <a:defRPr/>
            </a:lvl1pPr>
            <a:lvl2pPr marL="536575" indent="-176213">
              <a:tabLst/>
              <a:defRPr/>
            </a:lvl2pPr>
            <a:lvl3pPr marL="889000" indent="-169863">
              <a:tabLst/>
              <a:defRPr/>
            </a:lvl3pPr>
            <a:lvl4pPr marL="1255713" indent="-182563">
              <a:tabLst/>
              <a:defRPr/>
            </a:lvl4pPr>
            <a:lvl5pPr marL="1600200" indent="-174625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3FA-6531-0245-A446-9EAD81E0D53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D8A-E471-384F-883D-F219A186BE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74D-85F4-2344-8F58-DEA89BF0D7C7}" type="datetime1">
              <a:rPr lang="en-GB" smtClean="0"/>
              <a:t>28/02/2022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350E-419E-7C4C-BD45-32442656A010}" type="datetime1">
              <a:rPr lang="en-GB" smtClean="0"/>
              <a:t>28/02/2022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31B4-F3B9-2E43-AEE7-50097B5E42D8}" type="datetime1">
              <a:rPr lang="en-GB" smtClean="0"/>
              <a:t>28/02/2022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6DA0-7E1E-D24A-B31F-F1C778CBD1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E593-3AEE-9148-B659-A83BC92509F8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38D9-71E6-DF45-AEE6-3D5D1058FDA2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F652B3-5D2C-0040-B40A-524F653AA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0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7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3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4.jpg"/><Relationship Id="rId3" Type="http://schemas.openxmlformats.org/officeDocument/2006/relationships/notesSlide" Target="../notesSlides/notesSlide6.xml"/><Relationship Id="rId4" Type="http://schemas.openxmlformats.org/officeDocument/2006/relationships/slide" Target="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5.jpg"/><Relationship Id="rId3" Type="http://schemas.openxmlformats.org/officeDocument/2006/relationships/notesSlide" Target="../notesSlides/notesSlide7.xml"/><Relationship Id="rId4" Type="http://schemas.openxmlformats.org/officeDocument/2006/relationships/slide" Target="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jpg"/><Relationship Id="rId3" Type="http://schemas.openxmlformats.org/officeDocument/2006/relationships/notesSlide" Target="../notesSlides/notesSlide8.xml"/><Relationship Id="rId4" Type="http://schemas.openxmlformats.org/officeDocument/2006/relationships/slide" Target="slide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jpg"/><Relationship Id="rId3" Type="http://schemas.openxmlformats.org/officeDocument/2006/relationships/notesSlide" Target="../notesSlides/notesSlide9.xml"/><Relationship Id="rId4" Type="http://schemas.openxmlformats.org/officeDocument/2006/relationships/slide" Target="slide1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jpg"/><Relationship Id="rId3" Type="http://schemas.openxmlformats.org/officeDocument/2006/relationships/notesSlide" Target="../notesSlides/notesSlide10.xml"/><Relationship Id="rId4" Type="http://schemas.openxmlformats.org/officeDocument/2006/relationships/slide" Target="slide1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jpg"/><Relationship Id="rId3" Type="http://schemas.openxmlformats.org/officeDocument/2006/relationships/notesSlide" Target="../notesSlides/notesSlide11.xml"/><Relationship Id="rId4" Type="http://schemas.openxmlformats.org/officeDocument/2006/relationships/slide" Target="slide1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notesSlide" Target="../notesSlides/notesSlide13.xml"/><Relationship Id="rId4" Type="http://schemas.openxmlformats.org/officeDocument/2006/relationships/slide" Target="slide20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3" Type="http://schemas.openxmlformats.org/officeDocument/2006/relationships/notesSlide" Target="../notesSlides/notesSlide14.xml"/><Relationship Id="rId4" Type="http://schemas.openxmlformats.org/officeDocument/2006/relationships/slide" Target="slide2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Relationship Id="rId3" Type="http://schemas.openxmlformats.org/officeDocument/2006/relationships/notesSlide" Target="../notesSlides/notesSlide15.xml"/><Relationship Id="rId4" Type="http://schemas.openxmlformats.org/officeDocument/2006/relationships/slide" Target="slide2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g"/><Relationship Id="rId3" Type="http://schemas.openxmlformats.org/officeDocument/2006/relationships/notesSlide" Target="../notesSlides/notesSlide2.xml"/><Relationship Id="rId4" Type="http://schemas.openxmlformats.org/officeDocument/2006/relationships/slide" Target="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jpg"/><Relationship Id="rId3" Type="http://schemas.openxmlformats.org/officeDocument/2006/relationships/notesSlide" Target="../notesSlides/notesSlide4.xml"/><Relationship Id="rId4" Type="http://schemas.openxmlformats.org/officeDocument/2006/relationships/slide" Target="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.png"/><Relationship Id="rId3" Type="http://schemas.openxmlformats.org/officeDocument/2006/relationships/notesSlide" Target="../notesSlides/notesSlide5.xml"/><Relationship Id="rId4" Type="http://schemas.openxmlformats.org/officeDocument/2006/relationships/slide" Target="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992BF2-46A2-1C46-85E4-A27A8556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762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md2pptx Markdown To Powerpoint Converter 5.1+ 23 September, 2024</a:t>
            </a:r>
            <a:endParaRPr lang="en-GB"/>
          </a:p>
          <a:p>
            <a:pPr algn="l">
              <a:spcBef>
                <a:spcPts val="0"/>
              </a:spcBef>
              <a:defRPr sz="3000"/>
            </a:pPr>
            <a:r>
              <a:t>Presentation built: 11:17 on 1 December,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6C224-A300-9F4C-8BF6-F1D55908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" y="1219200"/>
          <a:ext cx="11826240" cy="1600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13120"/>
                <a:gridCol w="5913120"/>
              </a:tblGrid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Martin Template.pptx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horizontal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baseTextSize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20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BACKGROUND 2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CardTitlePosition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inside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cardshadow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rounded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1. 递归改进过程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技术的改进不仅发生在整体层面，还发生在次级组件和次次级组件的层级上。</a:t>
            </a:r>
          </a:p>
          <a:p>
            <a:pPr>
              <a:defRPr sz="2000"/>
            </a:pPr>
            <a:r>
              <a:t>每个层级的组件都在不断被优化和替换，形成一个递归性的改进过程。</a:t>
            </a:r>
          </a:p>
          <a:p>
            <a:pPr>
              <a:defRPr sz="2000"/>
            </a:pPr>
            <a:r>
              <a:t>例如，燃气涡轮发动机的压缩机从单轴压缩机发展到多级压缩机，并加入了导叶系统和防喘振系统。</a:t>
            </a:r>
          </a:p>
        </p:txBody>
      </p:sp>
      <p:pic>
        <p:nvPicPr>
          <p:cNvPr id="4" name="Picture 3" descr="Bing_3.jpeg">
            <a:hlinkClick action="ppaction://hlinksldjump" r:id="rId4" tooltip="recursive improvement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4000" y="3665220"/>
            <a:ext cx="2544000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2. 外部依赖与协同进化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技术的发展不仅依赖于内部的努力，还需要外部技术的支持。</a:t>
            </a:r>
          </a:p>
          <a:p>
            <a:pPr>
              <a:defRPr sz="2000"/>
            </a:pPr>
            <a:r>
              <a:t>例如，航空仪表和控制原理受益于电子领域的发展。</a:t>
            </a:r>
          </a:p>
          <a:p>
            <a:pPr>
              <a:defRPr sz="2000"/>
            </a:pPr>
            <a:r>
              <a:t>技术的各个组成部分相互依赖，共同推动技术的整体进步。</a:t>
            </a:r>
          </a:p>
        </p:txBody>
      </p:sp>
      <p:pic>
        <p:nvPicPr>
          <p:cNvPr id="4" name="Picture 3" descr="Bing_4.jpeg">
            <a:hlinkClick action="ppaction://hlinksldjump" r:id="rId4" tooltip="external dependencies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490" y="3665220"/>
            <a:ext cx="2827020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四、技术成熟与锁定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1. 技术成熟的表现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当调换部件和结构深化都不能再为提高性能做出贡献时，技术就进入了成熟阶段。</a:t>
            </a:r>
          </a:p>
          <a:p>
            <a:pPr>
              <a:defRPr sz="2000"/>
            </a:pPr>
            <a:r>
              <a:t>成熟的技术通常表现得比新原理更好，因为它们已经经过了长时间的优化和精致化。</a:t>
            </a:r>
          </a:p>
        </p:txBody>
      </p:sp>
      <p:pic>
        <p:nvPicPr>
          <p:cNvPr id="4" name="Picture 3" descr="Bing_5.jpeg">
            <a:hlinkClick action="ppaction://hlinksldjump" r:id="rId4" tooltip="maturity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4498" y="3665220"/>
            <a:ext cx="4223002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2. 锁定现象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旧技术往往会被锁定，难以被新原理取代。原因包括：</a:t>
            </a:r>
          </a:p>
          <a:p>
            <a:pPr lvl="1">
              <a:defRPr sz="1800"/>
            </a:pPr>
            <a:r>
              <a:t>旧技术已经非常精致，表现优于新原理。</a:t>
            </a:r>
          </a:p>
          <a:p>
            <a:pPr lvl="1">
              <a:defRPr sz="1800"/>
            </a:pPr>
            <a:r>
              <a:t>更换新原理的成本过高，涉及结构和组织的改变。</a:t>
            </a:r>
          </a:p>
          <a:p>
            <a:pPr lvl="1">
              <a:defRPr sz="1800"/>
            </a:pPr>
            <a:r>
              <a:t>从业者对新原理缺乏认同感，存在认知失调和情感上的不匹配。</a:t>
            </a:r>
          </a:p>
          <a:p>
            <a:pPr>
              <a:defRPr sz="2000"/>
            </a:pPr>
            <a:r>
              <a:t>例如，兰开夏郡的棉纺厂没有采用更先进的机器，因为安装新机器需要拆除旧建筑，成本过高。</a:t>
            </a:r>
          </a:p>
        </p:txBody>
      </p:sp>
      <p:pic>
        <p:nvPicPr>
          <p:cNvPr id="4" name="Picture 3" descr="Bing_6.jpeg">
            <a:hlinkClick action="ppaction://hlinksldjump" r:id="rId4" tooltip="lock-in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741" y="3665220"/>
            <a:ext cx="4360517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五、自适应延伸与新原理的出现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1. 自适应延伸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当新技术难以立即取代旧技术时，人们往往会通过“拉伸”旧技术来适应新环境。</a:t>
            </a:r>
          </a:p>
          <a:p>
            <a:pPr>
              <a:defRPr sz="2000"/>
            </a:pPr>
            <a:r>
              <a:t>例如，20世纪30年代的军用飞机被迫在高海拔飞行时，设计者通过增压器和其他系统的深化来改进活塞发动机，而不是立即转向喷气式发动机。</a:t>
            </a:r>
          </a:p>
        </p:txBody>
      </p:sp>
      <p:pic>
        <p:nvPicPr>
          <p:cNvPr id="4" name="Picture 3" descr="Bing_7.jpeg">
            <a:hlinkClick action="ppaction://hlinksldjump" r:id="rId4" tooltip="adaptive stretch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980" y="3665220"/>
            <a:ext cx="5654040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2. 新原理的出现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当旧技术达到其极限时，新原理就有了发展的机会。</a:t>
            </a:r>
          </a:p>
          <a:p>
            <a:pPr>
              <a:defRPr sz="2000"/>
            </a:pPr>
            <a:r>
              <a:t>新原理可能更简单，但在适当的时候也会经历精致化过程。</a:t>
            </a:r>
          </a:p>
          <a:p>
            <a:pPr>
              <a:defRPr sz="2000"/>
            </a:pPr>
            <a:r>
              <a:t>例如，喷气式发动机最终取代了活塞发动机，成为高空飞行的主要动力源。</a:t>
            </a:r>
          </a:p>
        </p:txBody>
      </p:sp>
      <p:pic>
        <p:nvPicPr>
          <p:cNvPr id="4" name="Picture 3" descr="Bing_8.jpeg">
            <a:hlinkClick action="ppaction://hlinksldjump" r:id="rId4" tooltip="new principles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660" y="3665220"/>
            <a:ext cx="1884680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六、技术发展的自然周期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1. 周期的四个阶段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新原理的起源：新技术的出现和发展。</a:t>
            </a:r>
          </a:p>
          <a:p>
            <a:pPr>
              <a:defRPr sz="2000"/>
            </a:pPr>
            <a:r>
              <a:t>结构深化：通过优化和添加新组件来提高性能。</a:t>
            </a:r>
          </a:p>
          <a:p>
            <a:pPr>
              <a:defRPr sz="2000"/>
            </a:pPr>
            <a:r>
              <a:t>锁定：旧技术被锁定，难以被新原理取代。</a:t>
            </a:r>
          </a:p>
          <a:p>
            <a:pPr>
              <a:defRPr sz="2000"/>
            </a:pPr>
            <a:r>
              <a:t>自适应延伸：旧技术通过“拉伸”来适应新环境，直到新原理取代它。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/>
            </a:pPr>
            <a:r>
              <a:t>技术发展的历程与机制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5723"/>
            <a:ext cx="91440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2. 与科学理论发展的相似性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技术发展的周期与托马斯·库恩提出的科学理论发展周期非常相似。</a:t>
            </a:r>
          </a:p>
          <a:p>
            <a:pPr>
              <a:defRPr sz="2000"/>
            </a:pPr>
            <a:r>
              <a:t>两者都经历了新原理的出现、精致化、遇到局限、最终被新原理取代的过程。</a:t>
            </a:r>
          </a:p>
          <a:p>
            <a:pPr>
              <a:defRPr sz="2000"/>
            </a:pPr>
            <a:r>
              <a:t>例如，达尔文的理论通过加入次级论述来解释异常现象，最终可能被新的理论取代。</a:t>
            </a:r>
          </a:p>
        </p:txBody>
      </p:sp>
      <p:pic>
        <p:nvPicPr>
          <p:cNvPr id="4" name="Picture 3" descr="Bing_2.png">
            <a:hlinkClick action="ppaction://hlinksldjump" r:id="rId4" tooltip="similarity with scientific theories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145" y="3665220"/>
            <a:ext cx="4559709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七、总结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1. 技术发展的核心逻辑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技术发展是一个逐步的、试验性的过程，涉及内部替换和结构深化。</a:t>
            </a:r>
          </a:p>
          <a:p>
            <a:pPr>
              <a:defRPr sz="2000"/>
            </a:pPr>
            <a:r>
              <a:t>技术的成熟和锁定现象使得新原理的出现和取代变得更加复杂。</a:t>
            </a:r>
          </a:p>
          <a:p>
            <a:pPr>
              <a:defRPr sz="2000"/>
            </a:pPr>
            <a:r>
              <a:t>自适应延伸是旧技术在新环境中继续发挥作用的方式，直到新原理最终取代它。</a:t>
            </a:r>
          </a:p>
        </p:txBody>
      </p:sp>
      <p:pic>
        <p:nvPicPr>
          <p:cNvPr id="4" name="Picture 3" descr="Bing_3.png">
            <a:hlinkClick action="ppaction://hlinksldjump" r:id="rId4" tooltip="core logic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4050198"/>
            <a:ext cx="11826240" cy="205706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2. 未来展望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技术发展将继续遵循类似的周期，新原理将不断涌现并取代旧原理。</a:t>
            </a:r>
          </a:p>
          <a:p>
            <a:pPr>
              <a:defRPr sz="2000"/>
            </a:pPr>
            <a:r>
              <a:t>理解这一过程有助于更好地预测和管理技术变革，尤其是在面对重大技术转型时。</a:t>
            </a:r>
          </a:p>
        </p:txBody>
      </p:sp>
      <p:pic>
        <p:nvPicPr>
          <p:cNvPr id="4" name="Picture 3" descr="Bing_4.png">
            <a:hlinkClick action="ppaction://hlinksldjump" r:id="rId4" tooltip="future prospects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442" y="3665220"/>
            <a:ext cx="4513115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一、新技术的初步发展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1. 初期的粗糙与拼凑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新技术的最初版本通常是粗糙的，只需发挥基本效用。</a:t>
            </a:r>
          </a:p>
          <a:p>
            <a:pPr>
              <a:defRPr sz="2000"/>
            </a:pPr>
            <a:r>
              <a:t>劳伦斯最初的回旋加速器使用了餐椅、衣帽架、玻璃窗等现成组件。</a:t>
            </a:r>
          </a:p>
          <a:p>
            <a:pPr>
              <a:defRPr sz="2000"/>
            </a:pPr>
            <a:r>
              <a:t>新技术基于手边可用的组件进行调整和扩展，以服务于不同目的。</a:t>
            </a:r>
          </a:p>
        </p:txBody>
      </p:sp>
      <p:pic>
        <p:nvPicPr>
          <p:cNvPr id="4" name="Picture 3" descr="Bing_1.jpeg">
            <a:hlinkClick action="ppaction://hlinksldjump" r:id="rId4" tooltip="early development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63" y="3665220"/>
            <a:ext cx="2183872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2. 逐步改进的过程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推动者通过试验更好的材料、发展理论、解决问题来不断改进新技术。</a:t>
            </a:r>
          </a:p>
          <a:p>
            <a:pPr>
              <a:defRPr sz="2000"/>
            </a:pPr>
            <a:r>
              <a:t>这是一个逐步的、试验性的努力过程，常常会遇到挫折。</a:t>
            </a:r>
          </a:p>
          <a:p>
            <a:pPr>
              <a:defRPr sz="2000"/>
            </a:pPr>
            <a:r>
              <a:t>改进过程中，开发者会制造新配件并优化现有结构。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二、技术发展的两种机制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1. 内部替换 (Internal Replacement)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用更好的部件（子技术）更换形成阻碍的部件。</a:t>
            </a:r>
          </a:p>
          <a:p>
            <a:pPr>
              <a:defRPr sz="2000"/>
            </a:pPr>
            <a:r>
              <a:t>开发人员通过寻找更好的材料或加入新组件来克服限制。</a:t>
            </a:r>
          </a:p>
          <a:p>
            <a:pPr>
              <a:defRPr sz="2000"/>
            </a:pPr>
            <a:r>
              <a:t>例如，喷气式发动机在开发过程中不断改用更强、更耐热的合金零部件。</a:t>
            </a:r>
          </a:p>
        </p:txBody>
      </p:sp>
      <p:pic>
        <p:nvPicPr>
          <p:cNvPr id="4" name="Picture 3" descr="Bing_2.jpeg">
            <a:hlinkClick action="ppaction://hlinksldjump" r:id="rId4" tooltip="internal replacement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320" y="3665220"/>
            <a:ext cx="3769360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2. 结构深化 (Structural Deepening)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>通过加入新的零部件或系统来消除障碍，而不是简单地替换旧零件。</a:t>
            </a:r>
          </a:p>
          <a:p>
            <a:pPr>
              <a:defRPr sz="2000"/>
            </a:pPr>
            <a:r>
              <a:t>例如，喷气式发动机中添加冷却系统以应对高温问题，雷达系统中加入双工器以解决信号同步问题。</a:t>
            </a:r>
          </a:p>
          <a:p>
            <a:pPr>
              <a:defRPr sz="2000"/>
            </a:pPr>
            <a:r>
              <a:t>结构深化使技术变得更为复杂，但也提高了性能和可靠性。</a:t>
            </a:r>
          </a:p>
        </p:txBody>
      </p:sp>
      <p:pic>
        <p:nvPicPr>
          <p:cNvPr id="4" name="Picture 3" descr="Bing_1.png">
            <a:hlinkClick action="ppaction://hlinksldjump" r:id="rId4" tooltip="structural deepening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024" y="3665220"/>
            <a:ext cx="4173951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三、技术发展的递归性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Martin Packer</cp:lastModifiedBy>
  <cp:revision>19</cp:revision>
  <dcterms:created xsi:type="dcterms:W3CDTF">2013-01-27T09:14:16Z</dcterms:created>
  <dcterms:modified xsi:type="dcterms:W3CDTF">2022-02-28T10:25:19Z</dcterms:modified>
  <cp:category/>
</cp:coreProperties>
</file>