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4" r:id="rId8"/>
    <p:sldId id="261" r:id="rId9"/>
    <p:sldId id="263" r:id="rId10"/>
    <p:sldId id="262" r:id="rId11"/>
    <p:sldId id="265" r:id="rId12"/>
    <p:sldId id="271" r:id="rId13"/>
    <p:sldId id="268" r:id="rId14"/>
    <p:sldId id="269" r:id="rId15"/>
    <p:sldId id="26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8806F85-D96A-4F59-80F3-3EF3A9DE3D16}">
          <p14:sldIdLst>
            <p14:sldId id="256"/>
            <p14:sldId id="267"/>
            <p14:sldId id="257"/>
            <p14:sldId id="258"/>
            <p14:sldId id="259"/>
            <p14:sldId id="260"/>
            <p14:sldId id="264"/>
            <p14:sldId id="261"/>
            <p14:sldId id="263"/>
            <p14:sldId id="262"/>
            <p14:sldId id="265"/>
            <p14:sldId id="271"/>
            <p14:sldId id="268"/>
            <p14:sldId id="269"/>
            <p14:sldId id="266"/>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6/22/2019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ransition spd="med">
    <p:pull/>
  </p:transition>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2B115-9083-416F-A9EA-EB2002FBF245}"/>
              </a:ext>
            </a:extLst>
          </p:cNvPr>
          <p:cNvSpPr>
            <a:spLocks noGrp="1"/>
          </p:cNvSpPr>
          <p:nvPr>
            <p:ph type="ctrTitle"/>
          </p:nvPr>
        </p:nvSpPr>
        <p:spPr/>
        <p:txBody>
          <a:bodyPr/>
          <a:lstStyle/>
          <a:p>
            <a:r>
              <a:rPr lang="zh-CN" altLang="en-US" dirty="0"/>
              <a:t>主席树入门</a:t>
            </a:r>
          </a:p>
        </p:txBody>
      </p:sp>
      <p:sp>
        <p:nvSpPr>
          <p:cNvPr id="3" name="副标题 2">
            <a:extLst>
              <a:ext uri="{FF2B5EF4-FFF2-40B4-BE49-F238E27FC236}">
                <a16:creationId xmlns:a16="http://schemas.microsoft.com/office/drawing/2014/main" id="{B0B49C09-0B14-4EF9-9ADE-6DC281FD73A2}"/>
              </a:ext>
            </a:extLst>
          </p:cNvPr>
          <p:cNvSpPr>
            <a:spLocks noGrp="1"/>
          </p:cNvSpPr>
          <p:nvPr>
            <p:ph type="subTitle" idx="1"/>
          </p:nvPr>
        </p:nvSpPr>
        <p:spPr/>
        <p:txBody>
          <a:bodyPr/>
          <a:lstStyle/>
          <a:p>
            <a:r>
              <a:rPr lang="en-US" altLang="zh-CN" dirty="0"/>
              <a:t>AgOH</a:t>
            </a:r>
            <a:endParaRPr lang="zh-CN" altLang="en-US" dirty="0"/>
          </a:p>
        </p:txBody>
      </p:sp>
    </p:spTree>
    <p:extLst>
      <p:ext uri="{BB962C8B-B14F-4D97-AF65-F5344CB8AC3E}">
        <p14:creationId xmlns:p14="http://schemas.microsoft.com/office/powerpoint/2010/main" val="2230993017"/>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487F63-BEC7-442E-AED3-439853D08470}"/>
              </a:ext>
            </a:extLst>
          </p:cNvPr>
          <p:cNvSpPr>
            <a:spLocks noGrp="1"/>
          </p:cNvSpPr>
          <p:nvPr>
            <p:ph idx="1"/>
          </p:nvPr>
        </p:nvSpPr>
        <p:spPr>
          <a:xfrm>
            <a:off x="1024128" y="485192"/>
            <a:ext cx="9720071" cy="5824168"/>
          </a:xfrm>
        </p:spPr>
        <p:txBody>
          <a:bodyPr/>
          <a:lstStyle/>
          <a:p>
            <a:r>
              <a:rPr lang="zh-CN" altLang="en-US" dirty="0"/>
              <a:t>有了权值线段树，我们就可以切这道题了</a:t>
            </a:r>
            <a:endParaRPr lang="en-US" altLang="zh-CN" dirty="0"/>
          </a:p>
          <a:p>
            <a:r>
              <a:rPr lang="zh-CN" altLang="en-US" dirty="0"/>
              <a:t>首先，我们需要先对数据进行离散化。为什么要离散化呢？因为权值线段树维护的是</a:t>
            </a:r>
            <a:r>
              <a:rPr lang="zh-CN" altLang="en-US" b="1" dirty="0">
                <a:solidFill>
                  <a:srgbClr val="FF0000"/>
                </a:solidFill>
              </a:rPr>
              <a:t>值域上值的个数</a:t>
            </a:r>
            <a:r>
              <a:rPr lang="zh-CN" altLang="en-US" dirty="0"/>
              <a:t>，数据范围是</a:t>
            </a:r>
            <a:r>
              <a:rPr lang="en-US" altLang="zh-CN" dirty="0"/>
              <a:t>−1e9≤</a:t>
            </a:r>
            <a:r>
              <a:rPr lang="en-US" altLang="zh-CN" i="1" dirty="0"/>
              <a:t>a[</a:t>
            </a:r>
            <a:r>
              <a:rPr lang="en-US" altLang="zh-CN" i="1" dirty="0" err="1"/>
              <a:t>i</a:t>
            </a:r>
            <a:r>
              <a:rPr lang="en-US" altLang="zh-CN" i="1" dirty="0"/>
              <a:t>]</a:t>
            </a:r>
            <a:r>
              <a:rPr lang="en-US" altLang="zh-CN" dirty="0"/>
              <a:t>≤1e9</a:t>
            </a:r>
            <a:r>
              <a:rPr lang="zh-CN" altLang="en-US" dirty="0"/>
              <a:t>，显然开不出这么大的线段树。因为问题只与数的大小相关，而与数本身是多少无关，所以我们可以对数进行离散化，只保存其大小关系即可</a:t>
            </a:r>
            <a:endParaRPr lang="en-US" altLang="zh-CN" dirty="0"/>
          </a:p>
          <a:p>
            <a:r>
              <a:rPr lang="zh-CN" altLang="en-US" dirty="0"/>
              <a:t>例：</a:t>
            </a:r>
            <a:r>
              <a:rPr lang="en-US" altLang="zh-CN" dirty="0"/>
              <a:t>25957 6405 15770 26287 26465 </a:t>
            </a:r>
            <a:r>
              <a:rPr lang="zh-CN" altLang="en-US" dirty="0"/>
              <a:t>离散化结果：</a:t>
            </a:r>
            <a:r>
              <a:rPr lang="en-US" altLang="zh-CN" dirty="0"/>
              <a:t>3 1 2 4 5</a:t>
            </a:r>
          </a:p>
          <a:p>
            <a:r>
              <a:rPr lang="zh-CN" altLang="en-US" dirty="0"/>
              <a:t>然后我们的主要思想是：用主席树构造一颗可持久化权值线段树，</a:t>
            </a:r>
            <a:r>
              <a:rPr lang="zh-CN" altLang="en-US" b="1" dirty="0">
                <a:solidFill>
                  <a:srgbClr val="FF0000"/>
                </a:solidFill>
              </a:rPr>
              <a:t>对于每个数字</a:t>
            </a:r>
            <a:r>
              <a:rPr lang="zh-CN" altLang="en-US" dirty="0"/>
              <a:t>，</a:t>
            </a:r>
            <a:r>
              <a:rPr lang="zh-CN" altLang="en-US" b="1" dirty="0">
                <a:solidFill>
                  <a:srgbClr val="00B0F0"/>
                </a:solidFill>
              </a:rPr>
              <a:t>将其离散化后</a:t>
            </a:r>
            <a:r>
              <a:rPr lang="zh-CN" altLang="en-US" dirty="0"/>
              <a:t>，</a:t>
            </a:r>
            <a:r>
              <a:rPr lang="zh-CN" altLang="en-US" b="1" dirty="0">
                <a:solidFill>
                  <a:srgbClr val="7030A0"/>
                </a:solidFill>
              </a:rPr>
              <a:t>新建一个版本的权值线段树</a:t>
            </a:r>
            <a:r>
              <a:rPr lang="zh-CN" altLang="en-US" dirty="0"/>
              <a:t>，然后</a:t>
            </a:r>
            <a:r>
              <a:rPr lang="zh-CN" altLang="en-US" b="1" u="sng" dirty="0">
                <a:solidFill>
                  <a:srgbClr val="00B050"/>
                </a:solidFill>
              </a:rPr>
              <a:t>插入</a:t>
            </a:r>
            <a:r>
              <a:rPr lang="zh-CN" altLang="en-US" dirty="0"/>
              <a:t>这个</a:t>
            </a:r>
            <a:r>
              <a:rPr lang="zh-CN" altLang="en-US" b="1" dirty="0">
                <a:solidFill>
                  <a:srgbClr val="C00000"/>
                </a:solidFill>
              </a:rPr>
              <a:t>离散化后的数字</a:t>
            </a:r>
            <a:r>
              <a:rPr lang="zh-CN" altLang="en-US" dirty="0"/>
              <a:t>。例如对于上述序列，我们就要</a:t>
            </a:r>
            <a:r>
              <a:rPr lang="zh-CN" altLang="en-US" dirty="0">
                <a:solidFill>
                  <a:srgbClr val="C00000"/>
                </a:solidFill>
              </a:rPr>
              <a:t>依次</a:t>
            </a:r>
            <a:r>
              <a:rPr lang="zh-CN" altLang="en-US" dirty="0"/>
              <a:t>建立</a:t>
            </a:r>
            <a:r>
              <a:rPr lang="en-US" altLang="zh-CN" dirty="0"/>
              <a:t>5</a:t>
            </a:r>
            <a:r>
              <a:rPr lang="zh-CN" altLang="en-US" dirty="0"/>
              <a:t>个版本的权值线段树，分别插入</a:t>
            </a:r>
            <a:r>
              <a:rPr lang="en-US" altLang="zh-CN" dirty="0"/>
              <a:t>3 1 2 4 5</a:t>
            </a:r>
            <a:r>
              <a:rPr lang="zh-CN" altLang="en-US" dirty="0"/>
              <a:t>这五个数。这就是“对原序列的每一个前缀建树”。</a:t>
            </a:r>
            <a:endParaRPr lang="en-US" altLang="zh-CN" dirty="0"/>
          </a:p>
          <a:p>
            <a:r>
              <a:rPr lang="zh-CN" altLang="en-US" dirty="0"/>
              <a:t>对于查询操作</a:t>
            </a:r>
            <a:r>
              <a:rPr lang="en-US" altLang="zh-CN" dirty="0"/>
              <a:t>L</a:t>
            </a:r>
            <a:r>
              <a:rPr lang="zh-CN" altLang="en-US" dirty="0"/>
              <a:t>，</a:t>
            </a:r>
            <a:r>
              <a:rPr lang="en-US" altLang="zh-CN" dirty="0"/>
              <a:t>R</a:t>
            </a:r>
            <a:r>
              <a:rPr lang="zh-CN" altLang="en-US" dirty="0"/>
              <a:t>，我们利用主席树的函数性质，用</a:t>
            </a:r>
            <a:r>
              <a:rPr lang="en-US" altLang="zh-CN" dirty="0"/>
              <a:t>R</a:t>
            </a:r>
            <a:r>
              <a:rPr lang="zh-CN" altLang="en-US" dirty="0"/>
              <a:t>那个版本的权值线段树减去</a:t>
            </a:r>
            <a:r>
              <a:rPr lang="en-US" altLang="zh-CN" dirty="0"/>
              <a:t>L-1</a:t>
            </a:r>
            <a:r>
              <a:rPr lang="zh-CN" altLang="en-US" dirty="0"/>
              <a:t>那个版本的权值线段树（具体怎么减等下会说），在得到的权值线段树中查找第</a:t>
            </a:r>
            <a:r>
              <a:rPr lang="en-US" altLang="zh-CN" dirty="0"/>
              <a:t>K</a:t>
            </a:r>
            <a:r>
              <a:rPr lang="zh-CN" altLang="en-US" dirty="0"/>
              <a:t>小值就可以了。有点类似前缀和</a:t>
            </a:r>
            <a:endParaRPr lang="en-US" altLang="zh-CN" dirty="0"/>
          </a:p>
          <a:p>
            <a:r>
              <a:rPr lang="zh-CN" altLang="en-US" dirty="0"/>
              <a:t>这样为什么是正确的呢？因为权值线段树储存的是</a:t>
            </a:r>
            <a:r>
              <a:rPr lang="zh-CN" altLang="en-US" b="1" dirty="0">
                <a:solidFill>
                  <a:srgbClr val="FF0000"/>
                </a:solidFill>
              </a:rPr>
              <a:t>值域上值的个数</a:t>
            </a:r>
            <a:r>
              <a:rPr lang="zh-CN" altLang="en-US" dirty="0"/>
              <a:t>，我们用</a:t>
            </a:r>
            <a:r>
              <a:rPr lang="en-US" altLang="zh-CN" dirty="0"/>
              <a:t>R</a:t>
            </a:r>
            <a:r>
              <a:rPr lang="zh-CN" altLang="en-US" dirty="0"/>
              <a:t>版本的权值线段树减去</a:t>
            </a:r>
            <a:r>
              <a:rPr lang="en-US" altLang="zh-CN" dirty="0"/>
              <a:t>L-1</a:t>
            </a:r>
            <a:r>
              <a:rPr lang="zh-CN" altLang="en-US" dirty="0"/>
              <a:t>版本的权值线段树，得到的就是维护</a:t>
            </a:r>
            <a:r>
              <a:rPr lang="en-US" altLang="zh-CN" dirty="0"/>
              <a:t>[L,R]</a:t>
            </a:r>
            <a:r>
              <a:rPr lang="zh-CN" altLang="en-US" dirty="0"/>
              <a:t>上值的个数的权值线段树。</a:t>
            </a:r>
            <a:endParaRPr lang="en-US" altLang="zh-CN" dirty="0"/>
          </a:p>
        </p:txBody>
      </p:sp>
    </p:spTree>
    <p:extLst>
      <p:ext uri="{BB962C8B-B14F-4D97-AF65-F5344CB8AC3E}">
        <p14:creationId xmlns:p14="http://schemas.microsoft.com/office/powerpoint/2010/main" val="28069826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4B3FF-8601-4CBF-9FEB-B3C2248E7A36}"/>
              </a:ext>
            </a:extLst>
          </p:cNvPr>
          <p:cNvSpPr>
            <a:spLocks noGrp="1"/>
          </p:cNvSpPr>
          <p:nvPr>
            <p:ph type="title"/>
          </p:nvPr>
        </p:nvSpPr>
        <p:spPr/>
        <p:txBody>
          <a:bodyPr/>
          <a:lstStyle/>
          <a:p>
            <a:r>
              <a:rPr lang="zh-CN" altLang="en-US" dirty="0"/>
              <a:t>如何进一步节省空间？</a:t>
            </a:r>
          </a:p>
        </p:txBody>
      </p:sp>
      <p:sp>
        <p:nvSpPr>
          <p:cNvPr id="3" name="内容占位符 2">
            <a:extLst>
              <a:ext uri="{FF2B5EF4-FFF2-40B4-BE49-F238E27FC236}">
                <a16:creationId xmlns:a16="http://schemas.microsoft.com/office/drawing/2014/main" id="{BE56A847-10BF-4082-B873-19AC878A0915}"/>
              </a:ext>
            </a:extLst>
          </p:cNvPr>
          <p:cNvSpPr>
            <a:spLocks noGrp="1"/>
          </p:cNvSpPr>
          <p:nvPr>
            <p:ph idx="1"/>
          </p:nvPr>
        </p:nvSpPr>
        <p:spPr/>
        <p:txBody>
          <a:bodyPr/>
          <a:lstStyle/>
          <a:p>
            <a:r>
              <a:rPr lang="zh-CN" altLang="en-US" dirty="0"/>
              <a:t>现在有一维护</a:t>
            </a:r>
            <a:r>
              <a:rPr lang="en-US" altLang="zh-CN" dirty="0"/>
              <a:t>[1,4]</a:t>
            </a:r>
            <a:r>
              <a:rPr lang="zh-CN" altLang="en-US" dirty="0"/>
              <a:t>的空主席树，我们向其中插入一个</a:t>
            </a:r>
            <a:r>
              <a:rPr lang="en-US" altLang="zh-CN" dirty="0"/>
              <a:t>2</a:t>
            </a:r>
            <a:r>
              <a:rPr lang="zh-CN" altLang="en-US" dirty="0"/>
              <a:t>：</a:t>
            </a:r>
            <a:endParaRPr lang="en-US" altLang="zh-CN" dirty="0"/>
          </a:p>
          <a:p>
            <a:r>
              <a:rPr lang="zh-CN" altLang="en-US" dirty="0"/>
              <a:t>再插入一个</a:t>
            </a:r>
            <a:r>
              <a:rPr lang="en-US" altLang="zh-CN" dirty="0"/>
              <a:t>3</a:t>
            </a:r>
            <a:r>
              <a:rPr lang="zh-CN" altLang="en-US" dirty="0"/>
              <a:t>：</a:t>
            </a:r>
            <a:endParaRPr lang="en-US" altLang="zh-CN" dirty="0"/>
          </a:p>
          <a:p>
            <a:r>
              <a:rPr lang="zh-CN" altLang="en-US" dirty="0"/>
              <a:t>观察可以发现，第一版本的权值线段树树的</a:t>
            </a:r>
            <a:r>
              <a:rPr lang="en-US" altLang="zh-CN" dirty="0"/>
              <a:t>4</a:t>
            </a:r>
            <a:r>
              <a:rPr lang="zh-CN" altLang="en-US" dirty="0"/>
              <a:t>个</a:t>
            </a:r>
            <a:r>
              <a:rPr lang="en-US" altLang="zh-CN" dirty="0"/>
              <a:t>0</a:t>
            </a:r>
            <a:r>
              <a:rPr lang="zh-CN" altLang="en-US" dirty="0"/>
              <a:t>结点</a:t>
            </a:r>
            <a:endParaRPr lang="en-US" altLang="zh-CN" dirty="0"/>
          </a:p>
          <a:p>
            <a:r>
              <a:rPr lang="zh-CN" altLang="en-US" dirty="0"/>
              <a:t>一直都不会被使用（你可以再多插入几个数试试）</a:t>
            </a:r>
            <a:endParaRPr lang="en-US" altLang="zh-CN" dirty="0"/>
          </a:p>
          <a:p>
            <a:r>
              <a:rPr lang="zh-CN" altLang="en-US" dirty="0"/>
              <a:t>于是我们可以把这个主席树简化为：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grpSp>
        <p:nvGrpSpPr>
          <p:cNvPr id="4" name="组合 3">
            <a:extLst>
              <a:ext uri="{FF2B5EF4-FFF2-40B4-BE49-F238E27FC236}">
                <a16:creationId xmlns:a16="http://schemas.microsoft.com/office/drawing/2014/main" id="{619E68AE-4001-47EF-85E8-C52C0C41813F}"/>
              </a:ext>
            </a:extLst>
          </p:cNvPr>
          <p:cNvGrpSpPr/>
          <p:nvPr/>
        </p:nvGrpSpPr>
        <p:grpSpPr>
          <a:xfrm>
            <a:off x="8038779" y="2084832"/>
            <a:ext cx="3129093" cy="1793063"/>
            <a:chOff x="76963" y="4479721"/>
            <a:chExt cx="3129093" cy="1793063"/>
          </a:xfrm>
        </p:grpSpPr>
        <p:sp>
          <p:nvSpPr>
            <p:cNvPr id="5" name="椭圆 4">
              <a:extLst>
                <a:ext uri="{FF2B5EF4-FFF2-40B4-BE49-F238E27FC236}">
                  <a16:creationId xmlns:a16="http://schemas.microsoft.com/office/drawing/2014/main" id="{94783676-4851-4A7E-841E-0EBABBA9C41B}"/>
                </a:ext>
              </a:extLst>
            </p:cNvPr>
            <p:cNvSpPr/>
            <p:nvPr/>
          </p:nvSpPr>
          <p:spPr>
            <a:xfrm>
              <a:off x="1408680" y="4479721"/>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6" name="直接连接符 5">
              <a:extLst>
                <a:ext uri="{FF2B5EF4-FFF2-40B4-BE49-F238E27FC236}">
                  <a16:creationId xmlns:a16="http://schemas.microsoft.com/office/drawing/2014/main" id="{88F6F51F-4263-43B8-A2D6-E80DF3A63431}"/>
                </a:ext>
              </a:extLst>
            </p:cNvPr>
            <p:cNvCxnSpPr>
              <a:stCxn id="5" idx="3"/>
            </p:cNvCxnSpPr>
            <p:nvPr/>
          </p:nvCxnSpPr>
          <p:spPr>
            <a:xfrm flipH="1">
              <a:off x="1129020"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7A614D6-F6E5-4B68-9739-84DB1FB32969}"/>
                </a:ext>
              </a:extLst>
            </p:cNvPr>
            <p:cNvCxnSpPr>
              <a:cxnSpLocks/>
            </p:cNvCxnSpPr>
            <p:nvPr/>
          </p:nvCxnSpPr>
          <p:spPr>
            <a:xfrm flipH="1" flipV="1">
              <a:off x="1804284"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CB35C965-505B-4255-8435-E229B77BEDA8}"/>
                </a:ext>
              </a:extLst>
            </p:cNvPr>
            <p:cNvSpPr/>
            <p:nvPr/>
          </p:nvSpPr>
          <p:spPr>
            <a:xfrm>
              <a:off x="734067"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9" name="直接连接符 8">
              <a:extLst>
                <a:ext uri="{FF2B5EF4-FFF2-40B4-BE49-F238E27FC236}">
                  <a16:creationId xmlns:a16="http://schemas.microsoft.com/office/drawing/2014/main" id="{448F7D26-0039-4F44-9C3F-7B5A6D49A216}"/>
                </a:ext>
              </a:extLst>
            </p:cNvPr>
            <p:cNvCxnSpPr>
              <a:stCxn id="8" idx="3"/>
            </p:cNvCxnSpPr>
            <p:nvPr/>
          </p:nvCxnSpPr>
          <p:spPr>
            <a:xfrm flipH="1">
              <a:off x="454407"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F69FE0E-BE1B-461B-8263-A0F428CDB2C5}"/>
                </a:ext>
              </a:extLst>
            </p:cNvPr>
            <p:cNvCxnSpPr>
              <a:cxnSpLocks/>
            </p:cNvCxnSpPr>
            <p:nvPr/>
          </p:nvCxnSpPr>
          <p:spPr>
            <a:xfrm rot="1200000" flipH="1" flipV="1">
              <a:off x="1083467" y="5560681"/>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A772D131-BCBF-478A-B213-535B07ACDC05}"/>
                </a:ext>
              </a:extLst>
            </p:cNvPr>
            <p:cNvSpPr/>
            <p:nvPr/>
          </p:nvSpPr>
          <p:spPr>
            <a:xfrm>
              <a:off x="2083944"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12" name="直接连接符 11">
              <a:extLst>
                <a:ext uri="{FF2B5EF4-FFF2-40B4-BE49-F238E27FC236}">
                  <a16:creationId xmlns:a16="http://schemas.microsoft.com/office/drawing/2014/main" id="{93CD16AB-ADF3-40DE-BC15-7B8A04980B76}"/>
                </a:ext>
              </a:extLst>
            </p:cNvPr>
            <p:cNvCxnSpPr>
              <a:cxnSpLocks/>
            </p:cNvCxnSpPr>
            <p:nvPr/>
          </p:nvCxnSpPr>
          <p:spPr>
            <a:xfrm rot="-1200000" flipH="1">
              <a:off x="1855685" y="5587873"/>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708D0DF-01E9-4771-8EBE-261D6ED81240}"/>
                </a:ext>
              </a:extLst>
            </p:cNvPr>
            <p:cNvCxnSpPr>
              <a:cxnSpLocks/>
            </p:cNvCxnSpPr>
            <p:nvPr/>
          </p:nvCxnSpPr>
          <p:spPr>
            <a:xfrm flipH="1" flipV="1">
              <a:off x="2479548"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74EFC78F-ECB4-49AD-BDB3-5587DA235754}"/>
                </a:ext>
              </a:extLst>
            </p:cNvPr>
            <p:cNvSpPr/>
            <p:nvPr/>
          </p:nvSpPr>
          <p:spPr>
            <a:xfrm>
              <a:off x="76963"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5" name="椭圆 14">
              <a:extLst>
                <a:ext uri="{FF2B5EF4-FFF2-40B4-BE49-F238E27FC236}">
                  <a16:creationId xmlns:a16="http://schemas.microsoft.com/office/drawing/2014/main" id="{EF44E4F8-8596-451E-B11E-07F54151E653}"/>
                </a:ext>
              </a:extLst>
            </p:cNvPr>
            <p:cNvSpPr/>
            <p:nvPr/>
          </p:nvSpPr>
          <p:spPr>
            <a:xfrm>
              <a:off x="1124818" y="5819778"/>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6" name="椭圆 15">
              <a:extLst>
                <a:ext uri="{FF2B5EF4-FFF2-40B4-BE49-F238E27FC236}">
                  <a16:creationId xmlns:a16="http://schemas.microsoft.com/office/drawing/2014/main" id="{849A21EF-69C9-403F-AAA4-B785DEF6B965}"/>
                </a:ext>
              </a:extLst>
            </p:cNvPr>
            <p:cNvSpPr/>
            <p:nvPr/>
          </p:nvSpPr>
          <p:spPr>
            <a:xfrm>
              <a:off x="1697280" y="581977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7" name="椭圆 16">
              <a:extLst>
                <a:ext uri="{FF2B5EF4-FFF2-40B4-BE49-F238E27FC236}">
                  <a16:creationId xmlns:a16="http://schemas.microsoft.com/office/drawing/2014/main" id="{BB4A218D-9965-47C5-87CB-DEB3DFB41F41}"/>
                </a:ext>
              </a:extLst>
            </p:cNvPr>
            <p:cNvSpPr/>
            <p:nvPr/>
          </p:nvSpPr>
          <p:spPr>
            <a:xfrm>
              <a:off x="2753051"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grpSp>
      <p:grpSp>
        <p:nvGrpSpPr>
          <p:cNvPr id="18" name="组合 17">
            <a:extLst>
              <a:ext uri="{FF2B5EF4-FFF2-40B4-BE49-F238E27FC236}">
                <a16:creationId xmlns:a16="http://schemas.microsoft.com/office/drawing/2014/main" id="{25682B3A-1649-4D78-9B1A-C0A9B3EBF6D0}"/>
              </a:ext>
            </a:extLst>
          </p:cNvPr>
          <p:cNvGrpSpPr/>
          <p:nvPr/>
        </p:nvGrpSpPr>
        <p:grpSpPr>
          <a:xfrm>
            <a:off x="7583584" y="4178586"/>
            <a:ext cx="3912109" cy="1799896"/>
            <a:chOff x="7381603" y="3568932"/>
            <a:chExt cx="3912109" cy="1799896"/>
          </a:xfrm>
        </p:grpSpPr>
        <p:sp>
          <p:nvSpPr>
            <p:cNvPr id="19" name="椭圆 18">
              <a:extLst>
                <a:ext uri="{FF2B5EF4-FFF2-40B4-BE49-F238E27FC236}">
                  <a16:creationId xmlns:a16="http://schemas.microsoft.com/office/drawing/2014/main" id="{2B74880D-4BCA-4703-9E32-89755FDCA387}"/>
                </a:ext>
              </a:extLst>
            </p:cNvPr>
            <p:cNvSpPr/>
            <p:nvPr/>
          </p:nvSpPr>
          <p:spPr>
            <a:xfrm>
              <a:off x="8713320" y="356893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0" name="直接连接符 19">
              <a:extLst>
                <a:ext uri="{FF2B5EF4-FFF2-40B4-BE49-F238E27FC236}">
                  <a16:creationId xmlns:a16="http://schemas.microsoft.com/office/drawing/2014/main" id="{0C891358-4F94-44D1-9684-B3B7F6968D2B}"/>
                </a:ext>
              </a:extLst>
            </p:cNvPr>
            <p:cNvCxnSpPr>
              <a:stCxn id="19" idx="3"/>
            </p:cNvCxnSpPr>
            <p:nvPr/>
          </p:nvCxnSpPr>
          <p:spPr>
            <a:xfrm flipH="1">
              <a:off x="8433660" y="395559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5BE5C07-11D4-4349-AD93-5F30DBAB6817}"/>
                </a:ext>
              </a:extLst>
            </p:cNvPr>
            <p:cNvCxnSpPr>
              <a:cxnSpLocks/>
            </p:cNvCxnSpPr>
            <p:nvPr/>
          </p:nvCxnSpPr>
          <p:spPr>
            <a:xfrm flipH="1" flipV="1">
              <a:off x="9108924" y="395559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B6101810-4E77-4AD7-BEBD-82452921B1C9}"/>
                </a:ext>
              </a:extLst>
            </p:cNvPr>
            <p:cNvSpPr/>
            <p:nvPr/>
          </p:nvSpPr>
          <p:spPr>
            <a:xfrm>
              <a:off x="8038707" y="4216073"/>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3" name="直接连接符 22">
              <a:extLst>
                <a:ext uri="{FF2B5EF4-FFF2-40B4-BE49-F238E27FC236}">
                  <a16:creationId xmlns:a16="http://schemas.microsoft.com/office/drawing/2014/main" id="{A700DB33-1AC9-48D7-84C7-8CBE9DD95DE0}"/>
                </a:ext>
              </a:extLst>
            </p:cNvPr>
            <p:cNvCxnSpPr>
              <a:stCxn id="22" idx="3"/>
            </p:cNvCxnSpPr>
            <p:nvPr/>
          </p:nvCxnSpPr>
          <p:spPr>
            <a:xfrm flipH="1">
              <a:off x="7759047" y="4602737"/>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907B9AD-8960-4A14-80B5-FE0B54E188FD}"/>
                </a:ext>
              </a:extLst>
            </p:cNvPr>
            <p:cNvCxnSpPr>
              <a:cxnSpLocks/>
            </p:cNvCxnSpPr>
            <p:nvPr/>
          </p:nvCxnSpPr>
          <p:spPr>
            <a:xfrm rot="1200000" flipH="1" flipV="1">
              <a:off x="8388107" y="4649892"/>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11B782B5-EFB7-4544-9D65-BFFEA65D8CD9}"/>
                </a:ext>
              </a:extLst>
            </p:cNvPr>
            <p:cNvSpPr/>
            <p:nvPr/>
          </p:nvSpPr>
          <p:spPr>
            <a:xfrm>
              <a:off x="9388584" y="4216073"/>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26" name="直接连接符 25">
              <a:extLst>
                <a:ext uri="{FF2B5EF4-FFF2-40B4-BE49-F238E27FC236}">
                  <a16:creationId xmlns:a16="http://schemas.microsoft.com/office/drawing/2014/main" id="{DA51A25A-F21E-4FFE-B3EF-5967414D6223}"/>
                </a:ext>
              </a:extLst>
            </p:cNvPr>
            <p:cNvCxnSpPr>
              <a:cxnSpLocks/>
            </p:cNvCxnSpPr>
            <p:nvPr/>
          </p:nvCxnSpPr>
          <p:spPr>
            <a:xfrm rot="20400000" flipH="1">
              <a:off x="9189383" y="4672781"/>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B5E2F2E6-0414-42EB-AAFC-6A351CEEF9CE}"/>
                </a:ext>
              </a:extLst>
            </p:cNvPr>
            <p:cNvSpPr/>
            <p:nvPr/>
          </p:nvSpPr>
          <p:spPr>
            <a:xfrm>
              <a:off x="7381603" y="4878803"/>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28" name="椭圆 27">
              <a:extLst>
                <a:ext uri="{FF2B5EF4-FFF2-40B4-BE49-F238E27FC236}">
                  <a16:creationId xmlns:a16="http://schemas.microsoft.com/office/drawing/2014/main" id="{DFB552BD-1F09-42C7-8FD2-7109DF8E5BC2}"/>
                </a:ext>
              </a:extLst>
            </p:cNvPr>
            <p:cNvSpPr/>
            <p:nvPr/>
          </p:nvSpPr>
          <p:spPr>
            <a:xfrm>
              <a:off x="8429458" y="490898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9" name="椭圆 28">
              <a:extLst>
                <a:ext uri="{FF2B5EF4-FFF2-40B4-BE49-F238E27FC236}">
                  <a16:creationId xmlns:a16="http://schemas.microsoft.com/office/drawing/2014/main" id="{7284A1D6-4C3B-40E5-BE44-9B08AB25DD94}"/>
                </a:ext>
              </a:extLst>
            </p:cNvPr>
            <p:cNvSpPr/>
            <p:nvPr/>
          </p:nvSpPr>
          <p:spPr>
            <a:xfrm>
              <a:off x="9001920" y="4908990"/>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0" name="椭圆 29">
              <a:extLst>
                <a:ext uri="{FF2B5EF4-FFF2-40B4-BE49-F238E27FC236}">
                  <a16:creationId xmlns:a16="http://schemas.microsoft.com/office/drawing/2014/main" id="{11AFAB4A-E749-429D-84D6-E01EA8CF8E52}"/>
                </a:ext>
              </a:extLst>
            </p:cNvPr>
            <p:cNvSpPr/>
            <p:nvPr/>
          </p:nvSpPr>
          <p:spPr>
            <a:xfrm>
              <a:off x="10840707" y="4878803"/>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1" name="椭圆 30">
              <a:extLst>
                <a:ext uri="{FF2B5EF4-FFF2-40B4-BE49-F238E27FC236}">
                  <a16:creationId xmlns:a16="http://schemas.microsoft.com/office/drawing/2014/main" id="{548FBFB6-F175-4334-A683-1218993E9606}"/>
                </a:ext>
              </a:extLst>
            </p:cNvPr>
            <p:cNvSpPr/>
            <p:nvPr/>
          </p:nvSpPr>
          <p:spPr>
            <a:xfrm>
              <a:off x="9471390" y="3570646"/>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32" name="直接连接符 31">
              <a:extLst>
                <a:ext uri="{FF2B5EF4-FFF2-40B4-BE49-F238E27FC236}">
                  <a16:creationId xmlns:a16="http://schemas.microsoft.com/office/drawing/2014/main" id="{02E24073-B92C-447A-8D4D-34D8CB3C5261}"/>
                </a:ext>
              </a:extLst>
            </p:cNvPr>
            <p:cNvCxnSpPr>
              <a:stCxn id="31" idx="3"/>
              <a:endCxn id="22" idx="6"/>
            </p:cNvCxnSpPr>
            <p:nvPr/>
          </p:nvCxnSpPr>
          <p:spPr>
            <a:xfrm flipH="1">
              <a:off x="8491712" y="3957310"/>
              <a:ext cx="1046019" cy="485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AFDD5B1-96D4-468D-B0B6-C4021745F6AF}"/>
                </a:ext>
              </a:extLst>
            </p:cNvPr>
            <p:cNvCxnSpPr>
              <a:stCxn id="25" idx="5"/>
              <a:endCxn id="30" idx="1"/>
            </p:cNvCxnSpPr>
            <p:nvPr/>
          </p:nvCxnSpPr>
          <p:spPr>
            <a:xfrm>
              <a:off x="9775248" y="4602737"/>
              <a:ext cx="1131800" cy="342407"/>
            </a:xfrm>
            <a:prstGeom prst="line">
              <a:avLst/>
            </a:prstGeom>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69CEE5C9-55FD-4C0F-A63D-1EBD0651219F}"/>
                </a:ext>
              </a:extLst>
            </p:cNvPr>
            <p:cNvSpPr/>
            <p:nvPr/>
          </p:nvSpPr>
          <p:spPr>
            <a:xfrm>
              <a:off x="10124883" y="4216072"/>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35" name="直接连接符 34">
              <a:extLst>
                <a:ext uri="{FF2B5EF4-FFF2-40B4-BE49-F238E27FC236}">
                  <a16:creationId xmlns:a16="http://schemas.microsoft.com/office/drawing/2014/main" id="{37EC71B9-06D0-4139-A5AA-B8A1AD1A2709}"/>
                </a:ext>
              </a:extLst>
            </p:cNvPr>
            <p:cNvCxnSpPr>
              <a:stCxn id="31" idx="5"/>
              <a:endCxn id="34" idx="1"/>
            </p:cNvCxnSpPr>
            <p:nvPr/>
          </p:nvCxnSpPr>
          <p:spPr>
            <a:xfrm>
              <a:off x="9858054" y="3957310"/>
              <a:ext cx="333170" cy="325103"/>
            </a:xfrm>
            <a:prstGeom prst="line">
              <a:avLst/>
            </a:prstGeom>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75762876-38DE-4FCE-96FF-FA0F31D410EF}"/>
                </a:ext>
              </a:extLst>
            </p:cNvPr>
            <p:cNvSpPr/>
            <p:nvPr/>
          </p:nvSpPr>
          <p:spPr>
            <a:xfrm>
              <a:off x="9791810" y="4915823"/>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37" name="直接连接符 36">
              <a:extLst>
                <a:ext uri="{FF2B5EF4-FFF2-40B4-BE49-F238E27FC236}">
                  <a16:creationId xmlns:a16="http://schemas.microsoft.com/office/drawing/2014/main" id="{EA378471-EEF4-4505-813A-ACF645D28938}"/>
                </a:ext>
              </a:extLst>
            </p:cNvPr>
            <p:cNvCxnSpPr>
              <a:stCxn id="34" idx="3"/>
              <a:endCxn id="36" idx="0"/>
            </p:cNvCxnSpPr>
            <p:nvPr/>
          </p:nvCxnSpPr>
          <p:spPr>
            <a:xfrm flipH="1">
              <a:off x="10018313" y="4602736"/>
              <a:ext cx="172911" cy="31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5CCA84A-530F-4349-AFF4-F2EDA66D52BF}"/>
                </a:ext>
              </a:extLst>
            </p:cNvPr>
            <p:cNvCxnSpPr>
              <a:stCxn id="34" idx="5"/>
              <a:endCxn id="30" idx="1"/>
            </p:cNvCxnSpPr>
            <p:nvPr/>
          </p:nvCxnSpPr>
          <p:spPr>
            <a:xfrm>
              <a:off x="10511547" y="4602736"/>
              <a:ext cx="395501" cy="3424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组合 62">
            <a:extLst>
              <a:ext uri="{FF2B5EF4-FFF2-40B4-BE49-F238E27FC236}">
                <a16:creationId xmlns:a16="http://schemas.microsoft.com/office/drawing/2014/main" id="{49734D66-B3D5-4D30-8ABF-1D75C094A8FC}"/>
              </a:ext>
            </a:extLst>
          </p:cNvPr>
          <p:cNvGrpSpPr/>
          <p:nvPr/>
        </p:nvGrpSpPr>
        <p:grpSpPr>
          <a:xfrm>
            <a:off x="774263" y="4588509"/>
            <a:ext cx="4240549" cy="1799896"/>
            <a:chOff x="774263" y="4588509"/>
            <a:chExt cx="4240549" cy="1799896"/>
          </a:xfrm>
        </p:grpSpPr>
        <p:grpSp>
          <p:nvGrpSpPr>
            <p:cNvPr id="39" name="组合 38">
              <a:extLst>
                <a:ext uri="{FF2B5EF4-FFF2-40B4-BE49-F238E27FC236}">
                  <a16:creationId xmlns:a16="http://schemas.microsoft.com/office/drawing/2014/main" id="{5FAEE05D-60C6-4BDC-9706-D34345B97B3B}"/>
                </a:ext>
              </a:extLst>
            </p:cNvPr>
            <p:cNvGrpSpPr/>
            <p:nvPr/>
          </p:nvGrpSpPr>
          <p:grpSpPr>
            <a:xfrm>
              <a:off x="1290749" y="4588509"/>
              <a:ext cx="3148001" cy="1799896"/>
              <a:chOff x="7759047" y="3568932"/>
              <a:chExt cx="3148001" cy="1799896"/>
            </a:xfrm>
          </p:grpSpPr>
          <p:sp>
            <p:nvSpPr>
              <p:cNvPr id="40" name="椭圆 39">
                <a:extLst>
                  <a:ext uri="{FF2B5EF4-FFF2-40B4-BE49-F238E27FC236}">
                    <a16:creationId xmlns:a16="http://schemas.microsoft.com/office/drawing/2014/main" id="{36C50033-960F-4078-A54E-06E83E2DE077}"/>
                  </a:ext>
                </a:extLst>
              </p:cNvPr>
              <p:cNvSpPr/>
              <p:nvPr/>
            </p:nvSpPr>
            <p:spPr>
              <a:xfrm>
                <a:off x="8713320" y="356893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41" name="直接连接符 40">
                <a:extLst>
                  <a:ext uri="{FF2B5EF4-FFF2-40B4-BE49-F238E27FC236}">
                    <a16:creationId xmlns:a16="http://schemas.microsoft.com/office/drawing/2014/main" id="{44857B35-F59F-4D29-BAA7-394FA053C3CD}"/>
                  </a:ext>
                </a:extLst>
              </p:cNvPr>
              <p:cNvCxnSpPr>
                <a:stCxn id="40" idx="3"/>
              </p:cNvCxnSpPr>
              <p:nvPr/>
            </p:nvCxnSpPr>
            <p:spPr>
              <a:xfrm flipH="1">
                <a:off x="8433660" y="395559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6733915B-6BDB-4237-AF72-0253A852B5CB}"/>
                  </a:ext>
                </a:extLst>
              </p:cNvPr>
              <p:cNvCxnSpPr>
                <a:cxnSpLocks/>
              </p:cNvCxnSpPr>
              <p:nvPr/>
            </p:nvCxnSpPr>
            <p:spPr>
              <a:xfrm flipH="1" flipV="1">
                <a:off x="9108924" y="395559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07C44973-5268-4271-B629-3D740AB9E077}"/>
                  </a:ext>
                </a:extLst>
              </p:cNvPr>
              <p:cNvSpPr/>
              <p:nvPr/>
            </p:nvSpPr>
            <p:spPr>
              <a:xfrm>
                <a:off x="8038707" y="4216073"/>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44" name="直接连接符 43">
                <a:extLst>
                  <a:ext uri="{FF2B5EF4-FFF2-40B4-BE49-F238E27FC236}">
                    <a16:creationId xmlns:a16="http://schemas.microsoft.com/office/drawing/2014/main" id="{386EA312-FF5F-4CA0-BC01-69B72C9B56C2}"/>
                  </a:ext>
                </a:extLst>
              </p:cNvPr>
              <p:cNvCxnSpPr>
                <a:stCxn id="43" idx="3"/>
              </p:cNvCxnSpPr>
              <p:nvPr/>
            </p:nvCxnSpPr>
            <p:spPr>
              <a:xfrm flipH="1">
                <a:off x="7759047" y="4602737"/>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27FB0A4-89FB-4C9C-8915-53F8E64E5DC5}"/>
                  </a:ext>
                </a:extLst>
              </p:cNvPr>
              <p:cNvCxnSpPr>
                <a:cxnSpLocks/>
              </p:cNvCxnSpPr>
              <p:nvPr/>
            </p:nvCxnSpPr>
            <p:spPr>
              <a:xfrm rot="1200000" flipH="1" flipV="1">
                <a:off x="8388107" y="4649892"/>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54E3502F-ECEE-48C9-A62F-DC67953C5655}"/>
                  </a:ext>
                </a:extLst>
              </p:cNvPr>
              <p:cNvSpPr/>
              <p:nvPr/>
            </p:nvSpPr>
            <p:spPr>
              <a:xfrm>
                <a:off x="8429458" y="490898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2" name="椭圆 51">
                <a:extLst>
                  <a:ext uri="{FF2B5EF4-FFF2-40B4-BE49-F238E27FC236}">
                    <a16:creationId xmlns:a16="http://schemas.microsoft.com/office/drawing/2014/main" id="{129E4E45-E35A-4933-9CF0-5A369EC41823}"/>
                  </a:ext>
                </a:extLst>
              </p:cNvPr>
              <p:cNvSpPr/>
              <p:nvPr/>
            </p:nvSpPr>
            <p:spPr>
              <a:xfrm>
                <a:off x="9471390" y="3570646"/>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53" name="直接连接符 52">
                <a:extLst>
                  <a:ext uri="{FF2B5EF4-FFF2-40B4-BE49-F238E27FC236}">
                    <a16:creationId xmlns:a16="http://schemas.microsoft.com/office/drawing/2014/main" id="{A8D0276B-3BED-44CF-9FAA-F45776E01789}"/>
                  </a:ext>
                </a:extLst>
              </p:cNvPr>
              <p:cNvCxnSpPr>
                <a:stCxn id="52" idx="3"/>
                <a:endCxn id="43" idx="6"/>
              </p:cNvCxnSpPr>
              <p:nvPr/>
            </p:nvCxnSpPr>
            <p:spPr>
              <a:xfrm flipH="1">
                <a:off x="8491712" y="3957310"/>
                <a:ext cx="1046019" cy="485266"/>
              </a:xfrm>
              <a:prstGeom prst="line">
                <a:avLst/>
              </a:prstGeom>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F352B08E-15E4-4EC6-B0AB-F5203454C91E}"/>
                  </a:ext>
                </a:extLst>
              </p:cNvPr>
              <p:cNvSpPr/>
              <p:nvPr/>
            </p:nvSpPr>
            <p:spPr>
              <a:xfrm>
                <a:off x="10124883" y="4216072"/>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56" name="直接连接符 55">
                <a:extLst>
                  <a:ext uri="{FF2B5EF4-FFF2-40B4-BE49-F238E27FC236}">
                    <a16:creationId xmlns:a16="http://schemas.microsoft.com/office/drawing/2014/main" id="{59F02A44-8493-4D6D-8B18-10784E9B9A1E}"/>
                  </a:ext>
                </a:extLst>
              </p:cNvPr>
              <p:cNvCxnSpPr>
                <a:stCxn id="52" idx="5"/>
                <a:endCxn id="55" idx="1"/>
              </p:cNvCxnSpPr>
              <p:nvPr/>
            </p:nvCxnSpPr>
            <p:spPr>
              <a:xfrm>
                <a:off x="9858054" y="3957310"/>
                <a:ext cx="333170" cy="325103"/>
              </a:xfrm>
              <a:prstGeom prst="line">
                <a:avLst/>
              </a:prstGeom>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DFCD84E6-8271-4FAC-AA4F-98E041103CE0}"/>
                  </a:ext>
                </a:extLst>
              </p:cNvPr>
              <p:cNvSpPr/>
              <p:nvPr/>
            </p:nvSpPr>
            <p:spPr>
              <a:xfrm>
                <a:off x="9791810" y="4915823"/>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58" name="直接连接符 57">
                <a:extLst>
                  <a:ext uri="{FF2B5EF4-FFF2-40B4-BE49-F238E27FC236}">
                    <a16:creationId xmlns:a16="http://schemas.microsoft.com/office/drawing/2014/main" id="{86ADD19B-E62E-4494-BB20-B6C2E4DDE6C1}"/>
                  </a:ext>
                </a:extLst>
              </p:cNvPr>
              <p:cNvCxnSpPr>
                <a:stCxn id="55" idx="3"/>
                <a:endCxn id="57" idx="0"/>
              </p:cNvCxnSpPr>
              <p:nvPr/>
            </p:nvCxnSpPr>
            <p:spPr>
              <a:xfrm flipH="1">
                <a:off x="10018313" y="4602736"/>
                <a:ext cx="172911" cy="31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9F35A20-A398-41A1-BAF4-4CEC50008C0E}"/>
                  </a:ext>
                </a:extLst>
              </p:cNvPr>
              <p:cNvCxnSpPr>
                <a:cxnSpLocks/>
                <a:stCxn id="55" idx="5"/>
              </p:cNvCxnSpPr>
              <p:nvPr/>
            </p:nvCxnSpPr>
            <p:spPr>
              <a:xfrm>
                <a:off x="10511547" y="4602736"/>
                <a:ext cx="395501" cy="3424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矩形 59">
              <a:extLst>
                <a:ext uri="{FF2B5EF4-FFF2-40B4-BE49-F238E27FC236}">
                  <a16:creationId xmlns:a16="http://schemas.microsoft.com/office/drawing/2014/main" id="{90C940D0-C8C4-46AF-8619-AAD2FAF87FDC}"/>
                </a:ext>
              </a:extLst>
            </p:cNvPr>
            <p:cNvSpPr/>
            <p:nvPr/>
          </p:nvSpPr>
          <p:spPr>
            <a:xfrm>
              <a:off x="4160091" y="5847695"/>
              <a:ext cx="854721" cy="461665"/>
            </a:xfrm>
            <a:prstGeom prst="rect">
              <a:avLst/>
            </a:prstGeom>
            <a:noFill/>
          </p:spPr>
          <p:txBody>
            <a:bodyPr wrap="none" lIns="91440" tIns="45720" rIns="91440" bIns="45720">
              <a:spAutoFit/>
            </a:bodyPr>
            <a:lstStyle/>
            <a:p>
              <a:pPr algn="ctr"/>
              <a:r>
                <a:rPr lang="en-US" altLang="zh-CN"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NULL</a:t>
              </a:r>
              <a:endParaRPr lang="zh-CN" altLang="en-US"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1" name="矩形 60">
              <a:extLst>
                <a:ext uri="{FF2B5EF4-FFF2-40B4-BE49-F238E27FC236}">
                  <a16:creationId xmlns:a16="http://schemas.microsoft.com/office/drawing/2014/main" id="{2BF8BE06-9871-4075-824A-4026CD78E002}"/>
                </a:ext>
              </a:extLst>
            </p:cNvPr>
            <p:cNvSpPr/>
            <p:nvPr/>
          </p:nvSpPr>
          <p:spPr>
            <a:xfrm>
              <a:off x="2580498" y="5197345"/>
              <a:ext cx="854721" cy="461665"/>
            </a:xfrm>
            <a:prstGeom prst="rect">
              <a:avLst/>
            </a:prstGeom>
            <a:noFill/>
          </p:spPr>
          <p:txBody>
            <a:bodyPr wrap="none" lIns="91440" tIns="45720" rIns="91440" bIns="45720">
              <a:spAutoFit/>
            </a:bodyPr>
            <a:lstStyle/>
            <a:p>
              <a:pPr algn="ctr"/>
              <a:r>
                <a:rPr lang="en-US" altLang="zh-CN"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NULL</a:t>
              </a:r>
              <a:endParaRPr lang="zh-CN" altLang="en-US"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2" name="矩形 61">
              <a:extLst>
                <a:ext uri="{FF2B5EF4-FFF2-40B4-BE49-F238E27FC236}">
                  <a16:creationId xmlns:a16="http://schemas.microsoft.com/office/drawing/2014/main" id="{13C071CB-10BA-4826-B7C0-C7F1697B5DD1}"/>
                </a:ext>
              </a:extLst>
            </p:cNvPr>
            <p:cNvSpPr/>
            <p:nvPr/>
          </p:nvSpPr>
          <p:spPr>
            <a:xfrm>
              <a:off x="774263" y="5824280"/>
              <a:ext cx="854721" cy="461665"/>
            </a:xfrm>
            <a:prstGeom prst="rect">
              <a:avLst/>
            </a:prstGeom>
            <a:noFill/>
          </p:spPr>
          <p:txBody>
            <a:bodyPr wrap="none" lIns="91440" tIns="45720" rIns="91440" bIns="45720">
              <a:spAutoFit/>
            </a:bodyPr>
            <a:lstStyle/>
            <a:p>
              <a:pPr algn="ctr"/>
              <a:r>
                <a:rPr lang="en-US" altLang="zh-CN"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NULL</a:t>
              </a:r>
              <a:endParaRPr lang="zh-CN" altLang="en-US"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spTree>
    <p:extLst>
      <p:ext uri="{BB962C8B-B14F-4D97-AF65-F5344CB8AC3E}">
        <p14:creationId xmlns:p14="http://schemas.microsoft.com/office/powerpoint/2010/main" val="39658935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barn(inVertical)">
                                      <p:cBhvr>
                                        <p:cTn id="33" dur="500"/>
                                        <p:tgtEl>
                                          <p:spTgt spid="3">
                                            <p:txEl>
                                              <p:pRg st="2" end="2"/>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barn(inVertical)">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circle(in)">
                                      <p:cBhvr>
                                        <p:cTn id="41" dur="20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randombar(horizontal)">
                                      <p:cBhvr>
                                        <p:cTn id="4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2B115-9083-416F-A9EA-EB2002FBF245}"/>
              </a:ext>
            </a:extLst>
          </p:cNvPr>
          <p:cNvSpPr>
            <a:spLocks noGrp="1"/>
          </p:cNvSpPr>
          <p:nvPr>
            <p:ph type="ctrTitle"/>
          </p:nvPr>
        </p:nvSpPr>
        <p:spPr/>
        <p:txBody>
          <a:bodyPr/>
          <a:lstStyle/>
          <a:p>
            <a:r>
              <a:rPr lang="zh-CN" altLang="en-US" dirty="0"/>
              <a:t>主席树入门</a:t>
            </a:r>
          </a:p>
        </p:txBody>
      </p:sp>
      <p:sp>
        <p:nvSpPr>
          <p:cNvPr id="3" name="副标题 2">
            <a:extLst>
              <a:ext uri="{FF2B5EF4-FFF2-40B4-BE49-F238E27FC236}">
                <a16:creationId xmlns:a16="http://schemas.microsoft.com/office/drawing/2014/main" id="{B0B49C09-0B14-4EF9-9ADE-6DC281FD73A2}"/>
              </a:ext>
            </a:extLst>
          </p:cNvPr>
          <p:cNvSpPr>
            <a:spLocks noGrp="1"/>
          </p:cNvSpPr>
          <p:nvPr>
            <p:ph type="subTitle" idx="1"/>
          </p:nvPr>
        </p:nvSpPr>
        <p:spPr/>
        <p:txBody>
          <a:bodyPr/>
          <a:lstStyle/>
          <a:p>
            <a:r>
              <a:rPr lang="en-US" altLang="zh-CN" dirty="0"/>
              <a:t>AgOH</a:t>
            </a:r>
            <a:endParaRPr lang="zh-CN" altLang="en-US" dirty="0"/>
          </a:p>
        </p:txBody>
      </p:sp>
    </p:spTree>
    <p:extLst>
      <p:ext uri="{BB962C8B-B14F-4D97-AF65-F5344CB8AC3E}">
        <p14:creationId xmlns:p14="http://schemas.microsoft.com/office/powerpoint/2010/main" val="104859007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3B53CB1-FB0F-4B71-BE41-810E3F5561B9}"/>
              </a:ext>
            </a:extLst>
          </p:cNvPr>
          <p:cNvSpPr>
            <a:spLocks noGrp="1"/>
          </p:cNvSpPr>
          <p:nvPr>
            <p:ph type="title"/>
          </p:nvPr>
        </p:nvSpPr>
        <p:spPr/>
        <p:txBody>
          <a:bodyPr/>
          <a:lstStyle/>
          <a:p>
            <a:r>
              <a:rPr lang="zh-CN" altLang="en-US" dirty="0"/>
              <a:t>第二节</a:t>
            </a:r>
          </a:p>
        </p:txBody>
      </p:sp>
      <p:sp>
        <p:nvSpPr>
          <p:cNvPr id="5" name="文本占位符 4">
            <a:extLst>
              <a:ext uri="{FF2B5EF4-FFF2-40B4-BE49-F238E27FC236}">
                <a16:creationId xmlns:a16="http://schemas.microsoft.com/office/drawing/2014/main" id="{1A9830A5-E2F3-4AAE-98A0-557C9FB04A1F}"/>
              </a:ext>
            </a:extLst>
          </p:cNvPr>
          <p:cNvSpPr>
            <a:spLocks noGrp="1"/>
          </p:cNvSpPr>
          <p:nvPr>
            <p:ph type="body" idx="1"/>
          </p:nvPr>
        </p:nvSpPr>
        <p:spPr/>
        <p:txBody>
          <a:bodyPr/>
          <a:lstStyle/>
          <a:p>
            <a:r>
              <a:rPr lang="zh-CN" altLang="en-US" dirty="0"/>
              <a:t>代码实现</a:t>
            </a:r>
            <a:r>
              <a:rPr lang="en-US" altLang="zh-CN" dirty="0"/>
              <a:t>Q&amp;A</a:t>
            </a:r>
            <a:r>
              <a:rPr lang="zh-CN" altLang="en-US" dirty="0"/>
              <a:t>及代码实现</a:t>
            </a:r>
          </a:p>
        </p:txBody>
      </p:sp>
    </p:spTree>
    <p:extLst>
      <p:ext uri="{BB962C8B-B14F-4D97-AF65-F5344CB8AC3E}">
        <p14:creationId xmlns:p14="http://schemas.microsoft.com/office/powerpoint/2010/main" val="77178256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9C8A92C1-2D99-4651-A847-6272612027C2}"/>
              </a:ext>
            </a:extLst>
          </p:cNvPr>
          <p:cNvSpPr>
            <a:spLocks noGrp="1"/>
          </p:cNvSpPr>
          <p:nvPr>
            <p:ph idx="1"/>
          </p:nvPr>
        </p:nvSpPr>
        <p:spPr>
          <a:xfrm>
            <a:off x="1024128" y="511728"/>
            <a:ext cx="9720071" cy="5797632"/>
          </a:xfrm>
        </p:spPr>
        <p:txBody>
          <a:bodyPr/>
          <a:lstStyle/>
          <a:p>
            <a:r>
              <a:rPr lang="en-US" altLang="zh-CN" dirty="0"/>
              <a:t>Q</a:t>
            </a:r>
            <a:r>
              <a:rPr lang="zh-CN" altLang="en-US" dirty="0"/>
              <a:t>：如何离散化？</a:t>
            </a:r>
            <a:endParaRPr lang="en-US" altLang="zh-CN" dirty="0"/>
          </a:p>
          <a:p>
            <a:r>
              <a:rPr lang="en-US" altLang="zh-CN" dirty="0"/>
              <a:t>A</a:t>
            </a:r>
            <a:r>
              <a:rPr lang="zh-CN" altLang="en-US" dirty="0"/>
              <a:t>：最好写的当然是用</a:t>
            </a:r>
            <a:r>
              <a:rPr lang="en-US" altLang="zh-CN" dirty="0"/>
              <a:t>vector</a:t>
            </a:r>
            <a:r>
              <a:rPr lang="zh-CN" altLang="en-US" dirty="0"/>
              <a:t>了！把所有数全部存到</a:t>
            </a:r>
            <a:r>
              <a:rPr lang="en-US" altLang="zh-CN" dirty="0"/>
              <a:t>vector</a:t>
            </a:r>
            <a:r>
              <a:rPr lang="zh-CN" altLang="en-US" dirty="0"/>
              <a:t>里，然后对其排序（因为要保存大小关系嘛），再去掉重复的。查询一个数字离散化后的值就在</a:t>
            </a:r>
            <a:r>
              <a:rPr lang="en-US" altLang="zh-CN" dirty="0"/>
              <a:t>vector</a:t>
            </a:r>
            <a:r>
              <a:rPr lang="zh-CN" altLang="en-US" dirty="0"/>
              <a:t>里二分查找然后返回它的位置就好了！</a:t>
            </a:r>
            <a:endParaRPr lang="en-US" altLang="zh-CN" dirty="0"/>
          </a:p>
          <a:p>
            <a:r>
              <a:rPr lang="zh-CN" altLang="en-US" dirty="0"/>
              <a:t>排序，去重，二分查找，</a:t>
            </a:r>
            <a:r>
              <a:rPr lang="en-US" altLang="zh-CN" dirty="0"/>
              <a:t>algorithm</a:t>
            </a:r>
            <a:r>
              <a:rPr lang="zh-CN" altLang="en-US" dirty="0"/>
              <a:t>里都有，所以：</a:t>
            </a:r>
            <a:endParaRPr lang="en-US" altLang="zh-CN" dirty="0"/>
          </a:p>
          <a:p>
            <a:endParaRPr lang="zh-CN" altLang="en-US" dirty="0"/>
          </a:p>
        </p:txBody>
      </p:sp>
      <p:pic>
        <p:nvPicPr>
          <p:cNvPr id="7" name="图片 6">
            <a:extLst>
              <a:ext uri="{FF2B5EF4-FFF2-40B4-BE49-F238E27FC236}">
                <a16:creationId xmlns:a16="http://schemas.microsoft.com/office/drawing/2014/main" id="{0C84335A-0971-426E-9FD5-E58C205F6349}"/>
              </a:ext>
            </a:extLst>
          </p:cNvPr>
          <p:cNvPicPr>
            <a:picLocks noChangeAspect="1"/>
          </p:cNvPicPr>
          <p:nvPr/>
        </p:nvPicPr>
        <p:blipFill rotWithShape="1">
          <a:blip r:embed="rId2"/>
          <a:srcRect b="1629"/>
          <a:stretch/>
        </p:blipFill>
        <p:spPr>
          <a:xfrm>
            <a:off x="3195571" y="2446615"/>
            <a:ext cx="5800857" cy="4054853"/>
          </a:xfrm>
          <a:prstGeom prst="rect">
            <a:avLst/>
          </a:prstGeom>
        </p:spPr>
      </p:pic>
    </p:spTree>
    <p:extLst>
      <p:ext uri="{BB962C8B-B14F-4D97-AF65-F5344CB8AC3E}">
        <p14:creationId xmlns:p14="http://schemas.microsoft.com/office/powerpoint/2010/main" val="26182121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style.rotation</p:attrName>
                                        </p:attrNameLst>
                                      </p:cBhvr>
                                      <p:tavLst>
                                        <p:tav tm="0">
                                          <p:val>
                                            <p:fltVal val="90"/>
                                          </p:val>
                                        </p:tav>
                                        <p:tav tm="100000">
                                          <p:val>
                                            <p:fltVal val="0"/>
                                          </p:val>
                                        </p:tav>
                                      </p:tavLst>
                                    </p:anim>
                                    <p:animEffect transition="in" filter="fade">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3F1FEC-7B4D-4400-96E8-D9A544A30CBC}"/>
              </a:ext>
            </a:extLst>
          </p:cNvPr>
          <p:cNvSpPr>
            <a:spLocks noGrp="1"/>
          </p:cNvSpPr>
          <p:nvPr>
            <p:ph idx="1"/>
          </p:nvPr>
        </p:nvSpPr>
        <p:spPr>
          <a:xfrm>
            <a:off x="1024128" y="562062"/>
            <a:ext cx="9720071" cy="5939406"/>
          </a:xfrm>
        </p:spPr>
        <p:txBody>
          <a:bodyPr>
            <a:normAutofit/>
          </a:bodyPr>
          <a:lstStyle/>
          <a:p>
            <a:r>
              <a:rPr lang="en-US" altLang="zh-CN" dirty="0"/>
              <a:t>Q:</a:t>
            </a:r>
            <a:r>
              <a:rPr lang="zh-CN" altLang="en-US" dirty="0"/>
              <a:t>如何储存主席树？</a:t>
            </a:r>
            <a:endParaRPr lang="en-US" altLang="zh-CN" dirty="0"/>
          </a:p>
          <a:p>
            <a:r>
              <a:rPr lang="en-US" altLang="zh-CN" dirty="0"/>
              <a:t>A:</a:t>
            </a:r>
            <a:r>
              <a:rPr lang="zh-CN" altLang="en-US" dirty="0"/>
              <a:t>首先，我们可以建立一个数组</a:t>
            </a:r>
            <a:r>
              <a:rPr lang="en-US" altLang="zh-CN" dirty="0"/>
              <a:t>int root[</a:t>
            </a:r>
            <a:r>
              <a:rPr lang="en-US" altLang="zh-CN" dirty="0" err="1"/>
              <a:t>maxn</a:t>
            </a:r>
            <a:r>
              <a:rPr lang="en-US" altLang="zh-CN" dirty="0"/>
              <a:t>];</a:t>
            </a:r>
            <a:r>
              <a:rPr lang="zh-CN" altLang="en-US" dirty="0"/>
              <a:t>来储存各个根节点的编号。对于儿子结点，可以看出主席树不像线段树可以用当前结点编号乘</a:t>
            </a:r>
            <a:r>
              <a:rPr lang="en-US" altLang="zh-CN" dirty="0"/>
              <a:t>2</a:t>
            </a:r>
            <a:r>
              <a:rPr lang="zh-CN" altLang="en-US" dirty="0"/>
              <a:t>和乘</a:t>
            </a:r>
            <a:r>
              <a:rPr lang="en-US" altLang="zh-CN" dirty="0"/>
              <a:t>2</a:t>
            </a:r>
            <a:r>
              <a:rPr lang="zh-CN" altLang="en-US" dirty="0"/>
              <a:t>加</a:t>
            </a:r>
            <a:r>
              <a:rPr lang="en-US" altLang="zh-CN" dirty="0"/>
              <a:t>1</a:t>
            </a:r>
            <a:r>
              <a:rPr lang="zh-CN" altLang="en-US" dirty="0"/>
              <a:t>来得到左右儿子的结点编号。于是我们可以这样做：用一个</a:t>
            </a:r>
            <a:r>
              <a:rPr lang="en-US" altLang="zh-CN" dirty="0"/>
              <a:t>struct</a:t>
            </a:r>
            <a:r>
              <a:rPr lang="zh-CN" altLang="en-US" dirty="0"/>
              <a:t>储存当前结点的左右儿子结点的编号和当前结点的值，然后用这个</a:t>
            </a:r>
            <a:r>
              <a:rPr lang="en-US" altLang="zh-CN" dirty="0"/>
              <a:t>struct</a:t>
            </a:r>
            <a:r>
              <a:rPr lang="zh-CN" altLang="en-US" dirty="0"/>
              <a:t>开一个内存池，每新建一个主席树的结点，就从内存池里取一块新的空间送给这个结点。取空间从</a:t>
            </a:r>
            <a:r>
              <a:rPr lang="en-US" altLang="zh-CN" dirty="0" err="1"/>
              <a:t>hjt</a:t>
            </a:r>
            <a:r>
              <a:rPr lang="en-US" altLang="zh-CN" dirty="0"/>
              <a:t>[1]</a:t>
            </a:r>
            <a:r>
              <a:rPr lang="zh-CN" altLang="en-US" dirty="0"/>
              <a:t>开始，</a:t>
            </a:r>
            <a:r>
              <a:rPr lang="en-US" altLang="zh-CN" dirty="0" err="1"/>
              <a:t>hjt</a:t>
            </a:r>
            <a:r>
              <a:rPr lang="en-US" altLang="zh-CN" dirty="0"/>
              <a:t>[0]</a:t>
            </a:r>
            <a:r>
              <a:rPr lang="zh-CN" altLang="en-US" dirty="0"/>
              <a:t>充当</a:t>
            </a:r>
            <a:r>
              <a:rPr lang="en-US" altLang="zh-CN" dirty="0"/>
              <a:t>NULL</a:t>
            </a:r>
            <a:r>
              <a:rPr lang="zh-CN" altLang="en-US" dirty="0"/>
              <a:t>（参见上个视频的最后一段）</a:t>
            </a:r>
            <a:endParaRPr lang="en-US" altLang="zh-CN" dirty="0"/>
          </a:p>
          <a:p>
            <a:r>
              <a:rPr lang="en-US" altLang="zh-CN" dirty="0"/>
              <a:t>const int </a:t>
            </a:r>
            <a:r>
              <a:rPr lang="en-US" altLang="zh-CN" dirty="0" err="1"/>
              <a:t>maxn</a:t>
            </a:r>
            <a:r>
              <a:rPr lang="en-US" altLang="zh-CN" dirty="0"/>
              <a:t> = 2e5+5;</a:t>
            </a:r>
          </a:p>
          <a:p>
            <a:r>
              <a:rPr lang="en-US" altLang="zh-CN" dirty="0"/>
              <a:t>struct Node</a:t>
            </a:r>
          </a:p>
          <a:p>
            <a:r>
              <a:rPr lang="en-US" altLang="zh-CN" dirty="0"/>
              <a:t>{</a:t>
            </a:r>
          </a:p>
          <a:p>
            <a:pPr lvl="1"/>
            <a:r>
              <a:rPr lang="en-US" altLang="zh-CN" dirty="0"/>
              <a:t>int </a:t>
            </a:r>
            <a:r>
              <a:rPr lang="en-US" altLang="zh-CN" dirty="0" err="1"/>
              <a:t>l,r,sum</a:t>
            </a:r>
            <a:r>
              <a:rPr lang="en-US" altLang="zh-CN" dirty="0"/>
              <a:t>;		//</a:t>
            </a:r>
            <a:r>
              <a:rPr lang="zh-CN" altLang="en-US" dirty="0"/>
              <a:t>该结点左儿子是</a:t>
            </a:r>
            <a:r>
              <a:rPr lang="en-US" altLang="zh-CN" dirty="0" err="1"/>
              <a:t>hjt</a:t>
            </a:r>
            <a:r>
              <a:rPr lang="en-US" altLang="zh-CN" dirty="0"/>
              <a:t>[l]</a:t>
            </a:r>
            <a:r>
              <a:rPr lang="zh-CN" altLang="en-US" dirty="0"/>
              <a:t>，右儿子是</a:t>
            </a:r>
            <a:r>
              <a:rPr lang="en-US" altLang="zh-CN" dirty="0" err="1"/>
              <a:t>hjt</a:t>
            </a:r>
            <a:r>
              <a:rPr lang="en-US" altLang="zh-CN" dirty="0"/>
              <a:t>[r]</a:t>
            </a:r>
            <a:r>
              <a:rPr lang="zh-CN" altLang="en-US" dirty="0"/>
              <a:t>，值为</a:t>
            </a:r>
            <a:r>
              <a:rPr lang="en-US" altLang="zh-CN" dirty="0"/>
              <a:t>sum</a:t>
            </a:r>
          </a:p>
          <a:p>
            <a:pPr marL="128016" lvl="1" indent="0">
              <a:buNone/>
            </a:pPr>
            <a:r>
              <a:rPr lang="en-US" altLang="zh-CN" dirty="0"/>
              <a:t>}</a:t>
            </a:r>
            <a:r>
              <a:rPr lang="en-US" altLang="zh-CN" dirty="0" err="1"/>
              <a:t>hjt</a:t>
            </a:r>
            <a:r>
              <a:rPr lang="en-US" altLang="zh-CN" dirty="0"/>
              <a:t>[</a:t>
            </a:r>
            <a:r>
              <a:rPr lang="en-US" altLang="zh-CN" dirty="0" err="1"/>
              <a:t>maxn</a:t>
            </a:r>
            <a:r>
              <a:rPr lang="en-US" altLang="zh-CN" dirty="0"/>
              <a:t>*40];		//</a:t>
            </a:r>
            <a:r>
              <a:rPr lang="zh-CN" altLang="en-US" dirty="0"/>
              <a:t>这里的乘</a:t>
            </a:r>
            <a:r>
              <a:rPr lang="en-US" altLang="zh-CN" dirty="0"/>
              <a:t>40</a:t>
            </a:r>
            <a:r>
              <a:rPr lang="zh-CN" altLang="en-US" dirty="0"/>
              <a:t>只是个人习惯，写</a:t>
            </a:r>
            <a:r>
              <a:rPr lang="en-US" altLang="zh-CN" dirty="0"/>
              <a:t>32</a:t>
            </a:r>
            <a:r>
              <a:rPr lang="zh-CN" altLang="en-US" dirty="0"/>
              <a:t>，</a:t>
            </a:r>
            <a:r>
              <a:rPr lang="en-US" altLang="zh-CN" dirty="0"/>
              <a:t>40</a:t>
            </a:r>
            <a:r>
              <a:rPr lang="zh-CN" altLang="en-US" dirty="0"/>
              <a:t>，</a:t>
            </a:r>
            <a:r>
              <a:rPr lang="en-US" altLang="zh-CN" dirty="0"/>
              <a:t>50</a:t>
            </a:r>
            <a:r>
              <a:rPr lang="zh-CN" altLang="en-US" dirty="0"/>
              <a:t>的都有</a:t>
            </a:r>
            <a:endParaRPr lang="en-US" altLang="zh-CN" dirty="0"/>
          </a:p>
          <a:p>
            <a:pPr marL="128016" lvl="1" indent="0">
              <a:buNone/>
            </a:pPr>
            <a:r>
              <a:rPr lang="en-US" altLang="zh-CN" dirty="0"/>
              <a:t>int </a:t>
            </a:r>
            <a:r>
              <a:rPr lang="en-US" altLang="zh-CN" dirty="0" err="1"/>
              <a:t>cnt,root</a:t>
            </a:r>
            <a:r>
              <a:rPr lang="en-US" altLang="zh-CN" dirty="0"/>
              <a:t>[</a:t>
            </a:r>
            <a:r>
              <a:rPr lang="en-US" altLang="zh-CN" dirty="0" err="1"/>
              <a:t>maxn</a:t>
            </a:r>
            <a:r>
              <a:rPr lang="en-US" altLang="zh-CN" dirty="0"/>
              <a:t>];		//</a:t>
            </a:r>
            <a:r>
              <a:rPr lang="zh-CN" altLang="en-US" dirty="0"/>
              <a:t>内存池计数器和根节点编号</a:t>
            </a:r>
          </a:p>
        </p:txBody>
      </p:sp>
    </p:spTree>
    <p:extLst>
      <p:ext uri="{BB962C8B-B14F-4D97-AF65-F5344CB8AC3E}">
        <p14:creationId xmlns:p14="http://schemas.microsoft.com/office/powerpoint/2010/main" val="22683441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D617819-D2B8-486A-B21E-13CC4195ED3C}"/>
              </a:ext>
            </a:extLst>
          </p:cNvPr>
          <p:cNvSpPr>
            <a:spLocks noGrp="1"/>
          </p:cNvSpPr>
          <p:nvPr>
            <p:ph idx="1"/>
          </p:nvPr>
        </p:nvSpPr>
        <p:spPr>
          <a:xfrm>
            <a:off x="1024128" y="528506"/>
            <a:ext cx="9720071" cy="5780854"/>
          </a:xfrm>
        </p:spPr>
        <p:txBody>
          <a:bodyPr/>
          <a:lstStyle/>
          <a:p>
            <a:r>
              <a:rPr lang="en-US" altLang="zh-CN" dirty="0"/>
              <a:t>Q</a:t>
            </a:r>
            <a:r>
              <a:rPr lang="zh-CN" altLang="en-US" dirty="0"/>
              <a:t>：用不用像线段树那样先构建好整个主席树然后再执行操作？</a:t>
            </a:r>
            <a:endParaRPr lang="en-US" altLang="zh-CN" dirty="0"/>
          </a:p>
          <a:p>
            <a:r>
              <a:rPr lang="en-US" altLang="zh-CN" dirty="0"/>
              <a:t>A</a:t>
            </a:r>
            <a:r>
              <a:rPr lang="zh-CN" altLang="en-US" dirty="0"/>
              <a:t>：不用，准确地说，是程序已经帮我们构建好了。因为一开始时树里什么都没有，所以所有节点的</a:t>
            </a:r>
            <a:r>
              <a:rPr lang="en-US" altLang="zh-CN" dirty="0"/>
              <a:t>l</a:t>
            </a:r>
            <a:r>
              <a:rPr lang="zh-CN" altLang="en-US" dirty="0"/>
              <a:t>，</a:t>
            </a:r>
            <a:r>
              <a:rPr lang="en-US" altLang="zh-CN" dirty="0"/>
              <a:t>r</a:t>
            </a:r>
            <a:r>
              <a:rPr lang="zh-CN" altLang="en-US" dirty="0"/>
              <a:t>，</a:t>
            </a:r>
            <a:r>
              <a:rPr lang="en-US" altLang="zh-CN" dirty="0"/>
              <a:t>sum</a:t>
            </a:r>
            <a:r>
              <a:rPr lang="zh-CN" altLang="en-US" dirty="0"/>
              <a:t>都是</a:t>
            </a:r>
            <a:r>
              <a:rPr lang="en-US" altLang="zh-CN" dirty="0"/>
              <a:t>0</a:t>
            </a:r>
            <a:r>
              <a:rPr lang="zh-CN" altLang="en-US" dirty="0"/>
              <a:t>，而全局变量和数组都是默认赋值为</a:t>
            </a:r>
            <a:r>
              <a:rPr lang="en-US" altLang="zh-CN" dirty="0"/>
              <a:t>0</a:t>
            </a:r>
            <a:r>
              <a:rPr lang="zh-CN" altLang="en-US" dirty="0"/>
              <a:t>的。所以我们直接边插入边建树就</a:t>
            </a:r>
            <a:r>
              <a:rPr lang="en-US" altLang="zh-CN" dirty="0"/>
              <a:t>OK</a:t>
            </a:r>
            <a:r>
              <a:rPr lang="zh-CN" altLang="en-US" dirty="0"/>
              <a:t>了。</a:t>
            </a:r>
            <a:endParaRPr lang="en-US" altLang="zh-CN" dirty="0"/>
          </a:p>
          <a:p>
            <a:r>
              <a:rPr lang="en-US" altLang="zh-CN" dirty="0"/>
              <a:t>Q</a:t>
            </a:r>
            <a:r>
              <a:rPr lang="zh-CN" altLang="en-US" dirty="0"/>
              <a:t>：如何进行两树之间的减法？用不用新建一个权值线段树令其等于主席树两版本之差然后对这个权值线段树进行询问？</a:t>
            </a:r>
            <a:endParaRPr lang="en-US" altLang="zh-CN" dirty="0"/>
          </a:p>
          <a:p>
            <a:r>
              <a:rPr lang="en-US" altLang="zh-CN" dirty="0"/>
              <a:t>A</a:t>
            </a:r>
            <a:r>
              <a:rPr lang="zh-CN" altLang="en-US" dirty="0"/>
              <a:t>：不用，我们可以在询问的时候边递归边减，具体看接下来的代码实现。</a:t>
            </a:r>
          </a:p>
        </p:txBody>
      </p:sp>
    </p:spTree>
    <p:extLst>
      <p:ext uri="{BB962C8B-B14F-4D97-AF65-F5344CB8AC3E}">
        <p14:creationId xmlns:p14="http://schemas.microsoft.com/office/powerpoint/2010/main" val="6400749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555CAC5-58AC-4C67-BEB8-047B8AACBB9F}"/>
              </a:ext>
            </a:extLst>
          </p:cNvPr>
          <p:cNvSpPr>
            <a:spLocks noGrp="1"/>
          </p:cNvSpPr>
          <p:nvPr>
            <p:ph type="title"/>
          </p:nvPr>
        </p:nvSpPr>
        <p:spPr/>
        <p:txBody>
          <a:bodyPr/>
          <a:lstStyle/>
          <a:p>
            <a:r>
              <a:rPr lang="zh-CN" altLang="en-US" dirty="0"/>
              <a:t>第一节</a:t>
            </a:r>
          </a:p>
        </p:txBody>
      </p:sp>
      <p:sp>
        <p:nvSpPr>
          <p:cNvPr id="5" name="文本占位符 4">
            <a:extLst>
              <a:ext uri="{FF2B5EF4-FFF2-40B4-BE49-F238E27FC236}">
                <a16:creationId xmlns:a16="http://schemas.microsoft.com/office/drawing/2014/main" id="{AC4EB901-38C8-445E-B2CF-BFC31E8CE0DC}"/>
              </a:ext>
            </a:extLst>
          </p:cNvPr>
          <p:cNvSpPr>
            <a:spLocks noGrp="1"/>
          </p:cNvSpPr>
          <p:nvPr>
            <p:ph type="body" idx="1"/>
          </p:nvPr>
        </p:nvSpPr>
        <p:spPr/>
        <p:txBody>
          <a:bodyPr/>
          <a:lstStyle/>
          <a:p>
            <a:r>
              <a:rPr lang="zh-CN" altLang="en-US" dirty="0"/>
              <a:t>基本概念与例题</a:t>
            </a:r>
          </a:p>
        </p:txBody>
      </p:sp>
    </p:spTree>
    <p:extLst>
      <p:ext uri="{BB962C8B-B14F-4D97-AF65-F5344CB8AC3E}">
        <p14:creationId xmlns:p14="http://schemas.microsoft.com/office/powerpoint/2010/main" val="331143834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DAA52-7432-4FC9-A735-BF38045B6D8F}"/>
              </a:ext>
            </a:extLst>
          </p:cNvPr>
          <p:cNvSpPr>
            <a:spLocks noGrp="1"/>
          </p:cNvSpPr>
          <p:nvPr>
            <p:ph type="title"/>
          </p:nvPr>
        </p:nvSpPr>
        <p:spPr/>
        <p:txBody>
          <a:bodyPr/>
          <a:lstStyle/>
          <a:p>
            <a:r>
              <a:rPr lang="zh-CN" altLang="en-US" dirty="0"/>
              <a:t>主席树</a:t>
            </a:r>
          </a:p>
        </p:txBody>
      </p:sp>
      <p:sp>
        <p:nvSpPr>
          <p:cNvPr id="3" name="内容占位符 2">
            <a:extLst>
              <a:ext uri="{FF2B5EF4-FFF2-40B4-BE49-F238E27FC236}">
                <a16:creationId xmlns:a16="http://schemas.microsoft.com/office/drawing/2014/main" id="{2E10F438-3D7E-420F-AA42-FC4169FD1D16}"/>
              </a:ext>
            </a:extLst>
          </p:cNvPr>
          <p:cNvSpPr>
            <a:spLocks noGrp="1"/>
          </p:cNvSpPr>
          <p:nvPr>
            <p:ph idx="1"/>
          </p:nvPr>
        </p:nvSpPr>
        <p:spPr/>
        <p:txBody>
          <a:bodyPr/>
          <a:lstStyle/>
          <a:p>
            <a:r>
              <a:rPr lang="zh-CN" altLang="en-US" dirty="0"/>
              <a:t>主席树是一种可持久化的数据结构</a:t>
            </a:r>
            <a:r>
              <a:rPr lang="en-US" altLang="zh-CN" dirty="0"/>
              <a:t>——</a:t>
            </a:r>
            <a:r>
              <a:rPr lang="zh-CN" altLang="en-US" dirty="0"/>
              <a:t>可持久化线段树（因为其有函数的性质也叫函数式线段树）</a:t>
            </a:r>
            <a:endParaRPr lang="en-US" altLang="zh-CN" dirty="0"/>
          </a:p>
          <a:p>
            <a:r>
              <a:rPr lang="zh-CN" altLang="en-US" dirty="0"/>
              <a:t>据说发明人是黄嘉泰大佬</a:t>
            </a:r>
            <a:r>
              <a:rPr lang="en-US" altLang="zh-CN" dirty="0"/>
              <a:t>%%%</a:t>
            </a:r>
          </a:p>
          <a:p>
            <a:r>
              <a:rPr lang="zh-CN" altLang="en-US" dirty="0"/>
              <a:t>至于为什么是“主席”树，黄嘉泰（</a:t>
            </a:r>
            <a:r>
              <a:rPr lang="en-US" altLang="zh-CN" dirty="0"/>
              <a:t>HJT</a:t>
            </a:r>
            <a:r>
              <a:rPr lang="zh-CN" altLang="en-US" dirty="0"/>
              <a:t>）</a:t>
            </a:r>
            <a:r>
              <a:rPr lang="en-US" altLang="zh-CN" dirty="0"/>
              <a:t>……</a:t>
            </a:r>
          </a:p>
          <a:p>
            <a:r>
              <a:rPr lang="zh-CN" altLang="en-US" dirty="0"/>
              <a:t>其充分利用了前后两版本之间的重复的部分，使得空间复杂度下降</a:t>
            </a:r>
            <a:endParaRPr lang="en-US" altLang="zh-CN" dirty="0"/>
          </a:p>
        </p:txBody>
      </p:sp>
      <p:pic>
        <p:nvPicPr>
          <p:cNvPr id="4" name="图片 3">
            <a:extLst>
              <a:ext uri="{FF2B5EF4-FFF2-40B4-BE49-F238E27FC236}">
                <a16:creationId xmlns:a16="http://schemas.microsoft.com/office/drawing/2014/main" id="{B7A77764-446D-43A5-9A99-DDA71B8D4A7A}"/>
              </a:ext>
            </a:extLst>
          </p:cNvPr>
          <p:cNvPicPr>
            <a:picLocks noChangeAspect="1"/>
          </p:cNvPicPr>
          <p:nvPr/>
        </p:nvPicPr>
        <p:blipFill>
          <a:blip r:embed="rId2"/>
          <a:stretch>
            <a:fillRect/>
          </a:stretch>
        </p:blipFill>
        <p:spPr>
          <a:xfrm>
            <a:off x="1024128" y="4356979"/>
            <a:ext cx="4876190" cy="1952381"/>
          </a:xfrm>
          <a:prstGeom prst="rect">
            <a:avLst/>
          </a:prstGeom>
        </p:spPr>
      </p:pic>
    </p:spTree>
    <p:extLst>
      <p:ext uri="{BB962C8B-B14F-4D97-AF65-F5344CB8AC3E}">
        <p14:creationId xmlns:p14="http://schemas.microsoft.com/office/powerpoint/2010/main" val="116169707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D3662-BBBA-45B4-AD45-00BE29F76C1C}"/>
              </a:ext>
            </a:extLst>
          </p:cNvPr>
          <p:cNvSpPr>
            <a:spLocks noGrp="1"/>
          </p:cNvSpPr>
          <p:nvPr>
            <p:ph type="title"/>
          </p:nvPr>
        </p:nvSpPr>
        <p:spPr/>
        <p:txBody>
          <a:bodyPr/>
          <a:lstStyle/>
          <a:p>
            <a:r>
              <a:rPr lang="zh-CN" altLang="en-US" dirty="0"/>
              <a:t>如何实现？</a:t>
            </a:r>
          </a:p>
        </p:txBody>
      </p:sp>
      <p:sp>
        <p:nvSpPr>
          <p:cNvPr id="3" name="内容占位符 2">
            <a:extLst>
              <a:ext uri="{FF2B5EF4-FFF2-40B4-BE49-F238E27FC236}">
                <a16:creationId xmlns:a16="http://schemas.microsoft.com/office/drawing/2014/main" id="{156B8EDA-D50D-401C-982C-44A77883026F}"/>
              </a:ext>
            </a:extLst>
          </p:cNvPr>
          <p:cNvSpPr>
            <a:spLocks noGrp="1"/>
          </p:cNvSpPr>
          <p:nvPr>
            <p:ph idx="1"/>
          </p:nvPr>
        </p:nvSpPr>
        <p:spPr/>
        <p:txBody>
          <a:bodyPr/>
          <a:lstStyle/>
          <a:p>
            <a:r>
              <a:rPr lang="zh-CN" altLang="en-US" strike="sngStrike" dirty="0"/>
              <a:t>先说一下：蒟蒻</a:t>
            </a:r>
            <a:r>
              <a:rPr lang="en-US" altLang="zh-CN" strike="sngStrike" dirty="0"/>
              <a:t>AgOH</a:t>
            </a:r>
            <a:r>
              <a:rPr lang="zh-CN" altLang="en-US" strike="sngStrike" dirty="0"/>
              <a:t>只会单点修改的主席树</a:t>
            </a:r>
            <a:endParaRPr lang="en-US" altLang="zh-CN" strike="sngStrike" dirty="0"/>
          </a:p>
          <a:p>
            <a:r>
              <a:rPr lang="zh-CN" altLang="en-US" dirty="0"/>
              <a:t>我们先考虑朴素做法：对于每一个版本都新建一个线段树</a:t>
            </a:r>
            <a:endParaRPr lang="en-US" altLang="zh-CN" dirty="0"/>
          </a:p>
          <a:p>
            <a:r>
              <a:rPr lang="zh-CN" altLang="en-US" dirty="0"/>
              <a:t>空间复杂度爆炸</a:t>
            </a:r>
            <a:endParaRPr lang="en-US" altLang="zh-CN" dirty="0"/>
          </a:p>
          <a:p>
            <a:r>
              <a:rPr lang="zh-CN" altLang="en-US" dirty="0"/>
              <a:t>但是，可以发现，两版本之间有很多的相同之处，如果能利用上这些相同的部分，那么就可以节省很大一部分空间</a:t>
            </a:r>
          </a:p>
        </p:txBody>
      </p:sp>
      <p:grpSp>
        <p:nvGrpSpPr>
          <p:cNvPr id="24" name="组合 23">
            <a:extLst>
              <a:ext uri="{FF2B5EF4-FFF2-40B4-BE49-F238E27FC236}">
                <a16:creationId xmlns:a16="http://schemas.microsoft.com/office/drawing/2014/main" id="{430E4A3D-A4E2-4813-A9E8-10612470CC7A}"/>
              </a:ext>
            </a:extLst>
          </p:cNvPr>
          <p:cNvGrpSpPr/>
          <p:nvPr/>
        </p:nvGrpSpPr>
        <p:grpSpPr>
          <a:xfrm>
            <a:off x="554434" y="4479721"/>
            <a:ext cx="3129093" cy="1793063"/>
            <a:chOff x="76963" y="4479721"/>
            <a:chExt cx="3129093" cy="1793063"/>
          </a:xfrm>
        </p:grpSpPr>
        <p:sp>
          <p:nvSpPr>
            <p:cNvPr id="4" name="椭圆 3">
              <a:extLst>
                <a:ext uri="{FF2B5EF4-FFF2-40B4-BE49-F238E27FC236}">
                  <a16:creationId xmlns:a16="http://schemas.microsoft.com/office/drawing/2014/main" id="{5B71B25E-DAE8-4EFF-B057-682AEAE26FAC}"/>
                </a:ext>
              </a:extLst>
            </p:cNvPr>
            <p:cNvSpPr/>
            <p:nvPr/>
          </p:nvSpPr>
          <p:spPr>
            <a:xfrm>
              <a:off x="1408680" y="4479721"/>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4D49E67B-C54F-4D86-A250-99E8F46864E2}"/>
                </a:ext>
              </a:extLst>
            </p:cNvPr>
            <p:cNvCxnSpPr>
              <a:stCxn id="4" idx="3"/>
            </p:cNvCxnSpPr>
            <p:nvPr/>
          </p:nvCxnSpPr>
          <p:spPr>
            <a:xfrm flipH="1">
              <a:off x="1129020"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56F3C99-35F7-424C-8E87-6E2F755B6D24}"/>
                </a:ext>
              </a:extLst>
            </p:cNvPr>
            <p:cNvCxnSpPr>
              <a:cxnSpLocks/>
            </p:cNvCxnSpPr>
            <p:nvPr/>
          </p:nvCxnSpPr>
          <p:spPr>
            <a:xfrm flipH="1" flipV="1">
              <a:off x="1804284"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A94D1E7-4A51-4A99-819C-61C81CB5E96A}"/>
                </a:ext>
              </a:extLst>
            </p:cNvPr>
            <p:cNvSpPr/>
            <p:nvPr/>
          </p:nvSpPr>
          <p:spPr>
            <a:xfrm>
              <a:off x="734067"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0C4BD5F9-9851-4B66-8C88-43F62F17EB48}"/>
                </a:ext>
              </a:extLst>
            </p:cNvPr>
            <p:cNvCxnSpPr>
              <a:stCxn id="9" idx="3"/>
            </p:cNvCxnSpPr>
            <p:nvPr/>
          </p:nvCxnSpPr>
          <p:spPr>
            <a:xfrm flipH="1">
              <a:off x="454407"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99FB499-6304-4EED-9AF1-4482F050A924}"/>
                </a:ext>
              </a:extLst>
            </p:cNvPr>
            <p:cNvCxnSpPr>
              <a:cxnSpLocks/>
            </p:cNvCxnSpPr>
            <p:nvPr/>
          </p:nvCxnSpPr>
          <p:spPr>
            <a:xfrm rot="1200000" flipH="1" flipV="1">
              <a:off x="1083467" y="5560681"/>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29237DAE-43A3-43B4-82F3-9638C5695C7A}"/>
                </a:ext>
              </a:extLst>
            </p:cNvPr>
            <p:cNvSpPr/>
            <p:nvPr/>
          </p:nvSpPr>
          <p:spPr>
            <a:xfrm>
              <a:off x="2083944"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A88E7818-C41D-470B-949E-26C8BC793CF1}"/>
                </a:ext>
              </a:extLst>
            </p:cNvPr>
            <p:cNvCxnSpPr>
              <a:cxnSpLocks/>
            </p:cNvCxnSpPr>
            <p:nvPr/>
          </p:nvCxnSpPr>
          <p:spPr>
            <a:xfrm rot="-1200000" flipH="1">
              <a:off x="1855685" y="5587873"/>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43050C2-BEFF-4671-8AC5-FBC4797454AC}"/>
                </a:ext>
              </a:extLst>
            </p:cNvPr>
            <p:cNvCxnSpPr>
              <a:cxnSpLocks/>
            </p:cNvCxnSpPr>
            <p:nvPr/>
          </p:nvCxnSpPr>
          <p:spPr>
            <a:xfrm flipH="1" flipV="1">
              <a:off x="2479548"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A8F9152-496E-433E-8F5A-F5DB477EEAE4}"/>
                </a:ext>
              </a:extLst>
            </p:cNvPr>
            <p:cNvSpPr/>
            <p:nvPr/>
          </p:nvSpPr>
          <p:spPr>
            <a:xfrm>
              <a:off x="76963"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F885542E-2A46-41AB-B918-563912153653}"/>
                </a:ext>
              </a:extLst>
            </p:cNvPr>
            <p:cNvSpPr/>
            <p:nvPr/>
          </p:nvSpPr>
          <p:spPr>
            <a:xfrm>
              <a:off x="1124818" y="5819778"/>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D35DA66-EA4E-402A-B1B3-D00F6894AA2B}"/>
                </a:ext>
              </a:extLst>
            </p:cNvPr>
            <p:cNvSpPr/>
            <p:nvPr/>
          </p:nvSpPr>
          <p:spPr>
            <a:xfrm>
              <a:off x="1697280" y="581977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5075AC1-D51D-44AD-8A64-EC223DD21454}"/>
                </a:ext>
              </a:extLst>
            </p:cNvPr>
            <p:cNvSpPr/>
            <p:nvPr/>
          </p:nvSpPr>
          <p:spPr>
            <a:xfrm>
              <a:off x="2753051"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987BE1A6-0741-450E-82C9-FDDBDA2E9246}"/>
              </a:ext>
            </a:extLst>
          </p:cNvPr>
          <p:cNvGrpSpPr/>
          <p:nvPr/>
        </p:nvGrpSpPr>
        <p:grpSpPr>
          <a:xfrm>
            <a:off x="4294034" y="4479720"/>
            <a:ext cx="3129093" cy="1793063"/>
            <a:chOff x="76963" y="4479721"/>
            <a:chExt cx="3129093" cy="1793063"/>
          </a:xfrm>
        </p:grpSpPr>
        <p:sp>
          <p:nvSpPr>
            <p:cNvPr id="26" name="椭圆 25">
              <a:extLst>
                <a:ext uri="{FF2B5EF4-FFF2-40B4-BE49-F238E27FC236}">
                  <a16:creationId xmlns:a16="http://schemas.microsoft.com/office/drawing/2014/main" id="{5C8ABF37-98C4-4E32-9190-A9A8DF10C4CA}"/>
                </a:ext>
              </a:extLst>
            </p:cNvPr>
            <p:cNvSpPr/>
            <p:nvPr/>
          </p:nvSpPr>
          <p:spPr>
            <a:xfrm>
              <a:off x="1408680" y="4479721"/>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0C5929E7-6583-4B32-ABC3-748C2A36ADAB}"/>
                </a:ext>
              </a:extLst>
            </p:cNvPr>
            <p:cNvCxnSpPr>
              <a:stCxn id="26" idx="3"/>
            </p:cNvCxnSpPr>
            <p:nvPr/>
          </p:nvCxnSpPr>
          <p:spPr>
            <a:xfrm flipH="1">
              <a:off x="1129020"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89D7AAB-B7CA-4AD8-ABAC-A703F5F3D9E2}"/>
                </a:ext>
              </a:extLst>
            </p:cNvPr>
            <p:cNvCxnSpPr>
              <a:cxnSpLocks/>
            </p:cNvCxnSpPr>
            <p:nvPr/>
          </p:nvCxnSpPr>
          <p:spPr>
            <a:xfrm flipH="1" flipV="1">
              <a:off x="1804284"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45C4077B-BB89-454F-AC40-8353ED9DA186}"/>
                </a:ext>
              </a:extLst>
            </p:cNvPr>
            <p:cNvSpPr/>
            <p:nvPr/>
          </p:nvSpPr>
          <p:spPr>
            <a:xfrm>
              <a:off x="734067"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8A9D5C2B-5F0D-414C-927D-C037EB38B6F2}"/>
                </a:ext>
              </a:extLst>
            </p:cNvPr>
            <p:cNvCxnSpPr>
              <a:stCxn id="29" idx="3"/>
            </p:cNvCxnSpPr>
            <p:nvPr/>
          </p:nvCxnSpPr>
          <p:spPr>
            <a:xfrm flipH="1">
              <a:off x="454407"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135FAF7-C9D5-4F29-8B79-306A541E1C49}"/>
                </a:ext>
              </a:extLst>
            </p:cNvPr>
            <p:cNvCxnSpPr>
              <a:cxnSpLocks/>
            </p:cNvCxnSpPr>
            <p:nvPr/>
          </p:nvCxnSpPr>
          <p:spPr>
            <a:xfrm rot="1200000" flipH="1" flipV="1">
              <a:off x="1083467" y="5560681"/>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B8ABF67C-6BED-4874-B12D-79B593929F1A}"/>
                </a:ext>
              </a:extLst>
            </p:cNvPr>
            <p:cNvSpPr/>
            <p:nvPr/>
          </p:nvSpPr>
          <p:spPr>
            <a:xfrm>
              <a:off x="2083944"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91BEFAE6-E748-4D03-B060-7B9178471B05}"/>
                </a:ext>
              </a:extLst>
            </p:cNvPr>
            <p:cNvCxnSpPr>
              <a:cxnSpLocks/>
            </p:cNvCxnSpPr>
            <p:nvPr/>
          </p:nvCxnSpPr>
          <p:spPr>
            <a:xfrm rot="-1200000" flipH="1">
              <a:off x="1855685" y="5587873"/>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7B82B20-5282-4A1C-BBC5-FCDD8D3FE430}"/>
                </a:ext>
              </a:extLst>
            </p:cNvPr>
            <p:cNvCxnSpPr>
              <a:cxnSpLocks/>
            </p:cNvCxnSpPr>
            <p:nvPr/>
          </p:nvCxnSpPr>
          <p:spPr>
            <a:xfrm flipH="1" flipV="1">
              <a:off x="2479548"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36E1C314-2764-4710-9652-4F44A985CD24}"/>
                </a:ext>
              </a:extLst>
            </p:cNvPr>
            <p:cNvSpPr/>
            <p:nvPr/>
          </p:nvSpPr>
          <p:spPr>
            <a:xfrm>
              <a:off x="76963"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E85AA83B-377B-40C2-B4F6-2E8C274D6ED0}"/>
                </a:ext>
              </a:extLst>
            </p:cNvPr>
            <p:cNvSpPr/>
            <p:nvPr/>
          </p:nvSpPr>
          <p:spPr>
            <a:xfrm>
              <a:off x="1124818" y="5819778"/>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0B11690-97D3-4318-884E-F8A7DF868F69}"/>
                </a:ext>
              </a:extLst>
            </p:cNvPr>
            <p:cNvSpPr/>
            <p:nvPr/>
          </p:nvSpPr>
          <p:spPr>
            <a:xfrm>
              <a:off x="1697280" y="581977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142F8834-0458-4B5D-824C-BC4B4694D971}"/>
                </a:ext>
              </a:extLst>
            </p:cNvPr>
            <p:cNvSpPr/>
            <p:nvPr/>
          </p:nvSpPr>
          <p:spPr>
            <a:xfrm>
              <a:off x="2753051"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74C1430A-46AC-4A68-9F86-3693CB4A91B9}"/>
              </a:ext>
            </a:extLst>
          </p:cNvPr>
          <p:cNvGrpSpPr/>
          <p:nvPr/>
        </p:nvGrpSpPr>
        <p:grpSpPr>
          <a:xfrm>
            <a:off x="8038779" y="4479720"/>
            <a:ext cx="3129093" cy="1793063"/>
            <a:chOff x="76963" y="4479721"/>
            <a:chExt cx="3129093" cy="1793063"/>
          </a:xfrm>
        </p:grpSpPr>
        <p:sp>
          <p:nvSpPr>
            <p:cNvPr id="40" name="椭圆 39">
              <a:extLst>
                <a:ext uri="{FF2B5EF4-FFF2-40B4-BE49-F238E27FC236}">
                  <a16:creationId xmlns:a16="http://schemas.microsoft.com/office/drawing/2014/main" id="{1D7851BA-8E49-49BF-BB1C-070D6ADBE242}"/>
                </a:ext>
              </a:extLst>
            </p:cNvPr>
            <p:cNvSpPr/>
            <p:nvPr/>
          </p:nvSpPr>
          <p:spPr>
            <a:xfrm>
              <a:off x="1408680" y="4479721"/>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6091F0EE-2874-4A4E-A0D6-23445DBDAC63}"/>
                </a:ext>
              </a:extLst>
            </p:cNvPr>
            <p:cNvCxnSpPr>
              <a:stCxn id="40" idx="3"/>
            </p:cNvCxnSpPr>
            <p:nvPr/>
          </p:nvCxnSpPr>
          <p:spPr>
            <a:xfrm flipH="1">
              <a:off x="1129020"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F1905E4D-8CE6-40A9-9FAA-7A571E6B6CF3}"/>
                </a:ext>
              </a:extLst>
            </p:cNvPr>
            <p:cNvCxnSpPr>
              <a:cxnSpLocks/>
            </p:cNvCxnSpPr>
            <p:nvPr/>
          </p:nvCxnSpPr>
          <p:spPr>
            <a:xfrm flipH="1" flipV="1">
              <a:off x="1804284"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A99D2961-152E-4A41-82D9-A094A9304F72}"/>
                </a:ext>
              </a:extLst>
            </p:cNvPr>
            <p:cNvSpPr/>
            <p:nvPr/>
          </p:nvSpPr>
          <p:spPr>
            <a:xfrm>
              <a:off x="734067"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a:extLst>
                <a:ext uri="{FF2B5EF4-FFF2-40B4-BE49-F238E27FC236}">
                  <a16:creationId xmlns:a16="http://schemas.microsoft.com/office/drawing/2014/main" id="{2B688BFC-66A0-4F7B-A9B0-46516B29538C}"/>
                </a:ext>
              </a:extLst>
            </p:cNvPr>
            <p:cNvCxnSpPr>
              <a:stCxn id="43" idx="3"/>
            </p:cNvCxnSpPr>
            <p:nvPr/>
          </p:nvCxnSpPr>
          <p:spPr>
            <a:xfrm flipH="1">
              <a:off x="454407"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7D074D55-3458-4211-97AA-B9A0516D58B5}"/>
                </a:ext>
              </a:extLst>
            </p:cNvPr>
            <p:cNvCxnSpPr>
              <a:cxnSpLocks/>
            </p:cNvCxnSpPr>
            <p:nvPr/>
          </p:nvCxnSpPr>
          <p:spPr>
            <a:xfrm rot="1200000" flipH="1" flipV="1">
              <a:off x="1083467" y="5560681"/>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106047B7-35D8-4EC5-8A9C-0BC43B1D9613}"/>
                </a:ext>
              </a:extLst>
            </p:cNvPr>
            <p:cNvSpPr/>
            <p:nvPr/>
          </p:nvSpPr>
          <p:spPr>
            <a:xfrm>
              <a:off x="2083944"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D7D88016-1973-46A7-999B-22492CDED171}"/>
                </a:ext>
              </a:extLst>
            </p:cNvPr>
            <p:cNvCxnSpPr>
              <a:cxnSpLocks/>
            </p:cNvCxnSpPr>
            <p:nvPr/>
          </p:nvCxnSpPr>
          <p:spPr>
            <a:xfrm rot="-1200000" flipH="1">
              <a:off x="1855685" y="5587873"/>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594925F5-EE77-473F-BC98-4532258D3FF0}"/>
                </a:ext>
              </a:extLst>
            </p:cNvPr>
            <p:cNvCxnSpPr>
              <a:cxnSpLocks/>
            </p:cNvCxnSpPr>
            <p:nvPr/>
          </p:nvCxnSpPr>
          <p:spPr>
            <a:xfrm flipH="1" flipV="1">
              <a:off x="2479548"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05184281-98D8-4479-A2A2-CEB058A3F116}"/>
                </a:ext>
              </a:extLst>
            </p:cNvPr>
            <p:cNvSpPr/>
            <p:nvPr/>
          </p:nvSpPr>
          <p:spPr>
            <a:xfrm>
              <a:off x="76963"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D5255E54-7FF8-498E-8DC2-7BD3B75B1D2B}"/>
                </a:ext>
              </a:extLst>
            </p:cNvPr>
            <p:cNvSpPr/>
            <p:nvPr/>
          </p:nvSpPr>
          <p:spPr>
            <a:xfrm>
              <a:off x="1124818" y="5819778"/>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F6F2916-B085-434A-B486-411AB4826641}"/>
                </a:ext>
              </a:extLst>
            </p:cNvPr>
            <p:cNvSpPr/>
            <p:nvPr/>
          </p:nvSpPr>
          <p:spPr>
            <a:xfrm>
              <a:off x="1697280" y="581977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75EFB15F-008A-40F9-AC10-8A798721400B}"/>
                </a:ext>
              </a:extLst>
            </p:cNvPr>
            <p:cNvSpPr/>
            <p:nvPr/>
          </p:nvSpPr>
          <p:spPr>
            <a:xfrm>
              <a:off x="2753051"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1253207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086F3-1ABD-4686-8625-2BE7D767F101}"/>
              </a:ext>
            </a:extLst>
          </p:cNvPr>
          <p:cNvSpPr>
            <a:spLocks noGrp="1"/>
          </p:cNvSpPr>
          <p:nvPr>
            <p:ph type="title"/>
          </p:nvPr>
        </p:nvSpPr>
        <p:spPr/>
        <p:txBody>
          <a:bodyPr/>
          <a:lstStyle/>
          <a:p>
            <a:r>
              <a:rPr lang="zh-CN" altLang="en-US" dirty="0"/>
              <a:t>如何利用版本之间相同的内容？</a:t>
            </a:r>
          </a:p>
        </p:txBody>
      </p:sp>
      <p:sp>
        <p:nvSpPr>
          <p:cNvPr id="3" name="内容占位符 2">
            <a:extLst>
              <a:ext uri="{FF2B5EF4-FFF2-40B4-BE49-F238E27FC236}">
                <a16:creationId xmlns:a16="http://schemas.microsoft.com/office/drawing/2014/main" id="{87206B3B-18A3-45F6-8023-47D35CA013E3}"/>
              </a:ext>
            </a:extLst>
          </p:cNvPr>
          <p:cNvSpPr>
            <a:spLocks noGrp="1"/>
          </p:cNvSpPr>
          <p:nvPr>
            <p:ph idx="1"/>
          </p:nvPr>
        </p:nvSpPr>
        <p:spPr/>
        <p:txBody>
          <a:bodyPr/>
          <a:lstStyle/>
          <a:p>
            <a:r>
              <a:rPr lang="zh-CN" altLang="en-US" dirty="0"/>
              <a:t>我们可以在构建新版本的线段树的时候，把没有变动的部分连回到上一个版本的那个部分上</a:t>
            </a:r>
            <a:endParaRPr lang="en-US" altLang="zh-CN" dirty="0"/>
          </a:p>
          <a:p>
            <a:r>
              <a:rPr lang="zh-CN" altLang="en-US" dirty="0"/>
              <a:t>这样就可以实现</a:t>
            </a:r>
            <a:r>
              <a:rPr lang="en-US" altLang="zh-CN" dirty="0"/>
              <a:t>0</a:t>
            </a:r>
            <a:r>
              <a:rPr lang="zh-CN" altLang="en-US" dirty="0"/>
              <a:t>浪费了</a:t>
            </a:r>
          </a:p>
        </p:txBody>
      </p:sp>
      <p:grpSp>
        <p:nvGrpSpPr>
          <p:cNvPr id="66" name="组合 65">
            <a:extLst>
              <a:ext uri="{FF2B5EF4-FFF2-40B4-BE49-F238E27FC236}">
                <a16:creationId xmlns:a16="http://schemas.microsoft.com/office/drawing/2014/main" id="{5528154D-2B8B-4ADC-B92F-24ECD9C9105C}"/>
              </a:ext>
            </a:extLst>
          </p:cNvPr>
          <p:cNvGrpSpPr/>
          <p:nvPr/>
        </p:nvGrpSpPr>
        <p:grpSpPr>
          <a:xfrm>
            <a:off x="4137264" y="3591821"/>
            <a:ext cx="3129093" cy="1793063"/>
            <a:chOff x="3363033" y="3601151"/>
            <a:chExt cx="3129093" cy="1793063"/>
          </a:xfrm>
        </p:grpSpPr>
        <p:grpSp>
          <p:nvGrpSpPr>
            <p:cNvPr id="19" name="组合 18">
              <a:extLst>
                <a:ext uri="{FF2B5EF4-FFF2-40B4-BE49-F238E27FC236}">
                  <a16:creationId xmlns:a16="http://schemas.microsoft.com/office/drawing/2014/main" id="{8EF44B4C-7A13-4AD0-8761-95E424115724}"/>
                </a:ext>
              </a:extLst>
            </p:cNvPr>
            <p:cNvGrpSpPr/>
            <p:nvPr/>
          </p:nvGrpSpPr>
          <p:grpSpPr>
            <a:xfrm>
              <a:off x="3363033" y="3601151"/>
              <a:ext cx="3129093" cy="1793063"/>
              <a:chOff x="76963" y="4479721"/>
              <a:chExt cx="3129093" cy="1793063"/>
            </a:xfrm>
          </p:grpSpPr>
          <p:sp>
            <p:nvSpPr>
              <p:cNvPr id="20" name="椭圆 19">
                <a:extLst>
                  <a:ext uri="{FF2B5EF4-FFF2-40B4-BE49-F238E27FC236}">
                    <a16:creationId xmlns:a16="http://schemas.microsoft.com/office/drawing/2014/main" id="{A242CC09-FE5A-4E3C-A2A0-EE06160E8143}"/>
                  </a:ext>
                </a:extLst>
              </p:cNvPr>
              <p:cNvSpPr/>
              <p:nvPr/>
            </p:nvSpPr>
            <p:spPr>
              <a:xfrm>
                <a:off x="1408680" y="4479721"/>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549C0EA4-A48F-4D76-AD5D-2F24DDA359F2}"/>
                  </a:ext>
                </a:extLst>
              </p:cNvPr>
              <p:cNvCxnSpPr>
                <a:stCxn id="20" idx="3"/>
              </p:cNvCxnSpPr>
              <p:nvPr/>
            </p:nvCxnSpPr>
            <p:spPr>
              <a:xfrm flipH="1">
                <a:off x="1129020"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3D14BB-CDD9-441F-916A-2F8ED8513F04}"/>
                  </a:ext>
                </a:extLst>
              </p:cNvPr>
              <p:cNvCxnSpPr>
                <a:cxnSpLocks/>
              </p:cNvCxnSpPr>
              <p:nvPr/>
            </p:nvCxnSpPr>
            <p:spPr>
              <a:xfrm flipH="1" flipV="1">
                <a:off x="1804284"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441A1134-C431-46D0-A964-79EB74551B67}"/>
                  </a:ext>
                </a:extLst>
              </p:cNvPr>
              <p:cNvSpPr/>
              <p:nvPr/>
            </p:nvSpPr>
            <p:spPr>
              <a:xfrm>
                <a:off x="734067"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1ADDCF32-3659-4C26-897E-82D873C1135C}"/>
                  </a:ext>
                </a:extLst>
              </p:cNvPr>
              <p:cNvCxnSpPr>
                <a:stCxn id="23" idx="3"/>
              </p:cNvCxnSpPr>
              <p:nvPr/>
            </p:nvCxnSpPr>
            <p:spPr>
              <a:xfrm flipH="1">
                <a:off x="454407"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B69B619-3CB7-412D-A416-06BF11A64387}"/>
                  </a:ext>
                </a:extLst>
              </p:cNvPr>
              <p:cNvCxnSpPr>
                <a:cxnSpLocks/>
              </p:cNvCxnSpPr>
              <p:nvPr/>
            </p:nvCxnSpPr>
            <p:spPr>
              <a:xfrm rot="1200000" flipH="1" flipV="1">
                <a:off x="1083467" y="5560681"/>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898176F9-06B9-4EAA-83A7-820FBAE799E0}"/>
                  </a:ext>
                </a:extLst>
              </p:cNvPr>
              <p:cNvSpPr/>
              <p:nvPr/>
            </p:nvSpPr>
            <p:spPr>
              <a:xfrm>
                <a:off x="2083944"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6E205B42-615F-418B-B433-3E09D0BF7EBD}"/>
                  </a:ext>
                </a:extLst>
              </p:cNvPr>
              <p:cNvCxnSpPr>
                <a:cxnSpLocks/>
              </p:cNvCxnSpPr>
              <p:nvPr/>
            </p:nvCxnSpPr>
            <p:spPr>
              <a:xfrm rot="-1200000" flipH="1">
                <a:off x="1855685" y="5587873"/>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C844329-F659-4FFF-8B59-F38A1056E332}"/>
                  </a:ext>
                </a:extLst>
              </p:cNvPr>
              <p:cNvCxnSpPr>
                <a:cxnSpLocks/>
              </p:cNvCxnSpPr>
              <p:nvPr/>
            </p:nvCxnSpPr>
            <p:spPr>
              <a:xfrm flipH="1" flipV="1">
                <a:off x="2479548"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304A012B-649C-4338-B029-FF1904F7350B}"/>
                  </a:ext>
                </a:extLst>
              </p:cNvPr>
              <p:cNvSpPr/>
              <p:nvPr/>
            </p:nvSpPr>
            <p:spPr>
              <a:xfrm>
                <a:off x="76963"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6DB2E35-ACBF-43E0-BB7C-4874EE50BCF0}"/>
                  </a:ext>
                </a:extLst>
              </p:cNvPr>
              <p:cNvSpPr/>
              <p:nvPr/>
            </p:nvSpPr>
            <p:spPr>
              <a:xfrm>
                <a:off x="1124818" y="5819778"/>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8D318612-8354-4047-8F57-0EB5E151BBA9}"/>
                  </a:ext>
                </a:extLst>
              </p:cNvPr>
              <p:cNvSpPr/>
              <p:nvPr/>
            </p:nvSpPr>
            <p:spPr>
              <a:xfrm>
                <a:off x="1697280" y="581977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5B9D7C7C-5EF7-4D4F-98C0-5BFFB1F9CA27}"/>
                  </a:ext>
                </a:extLst>
              </p:cNvPr>
              <p:cNvSpPr/>
              <p:nvPr/>
            </p:nvSpPr>
            <p:spPr>
              <a:xfrm>
                <a:off x="2753051"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椭圆 32">
              <a:extLst>
                <a:ext uri="{FF2B5EF4-FFF2-40B4-BE49-F238E27FC236}">
                  <a16:creationId xmlns:a16="http://schemas.microsoft.com/office/drawing/2014/main" id="{2CDA6DB0-DB66-413C-B8E8-85B3536907BC}"/>
                </a:ext>
              </a:extLst>
            </p:cNvPr>
            <p:cNvSpPr/>
            <p:nvPr/>
          </p:nvSpPr>
          <p:spPr>
            <a:xfrm>
              <a:off x="5378954" y="4248292"/>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211AC2D-5B95-46F3-A749-522A74A62C6A}"/>
                </a:ext>
              </a:extLst>
            </p:cNvPr>
            <p:cNvSpPr/>
            <p:nvPr/>
          </p:nvSpPr>
          <p:spPr>
            <a:xfrm>
              <a:off x="4979782" y="4941208"/>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61FD709-E77B-4B6C-A328-7FC0DDB781DF}"/>
                </a:ext>
              </a:extLst>
            </p:cNvPr>
            <p:cNvSpPr/>
            <p:nvPr/>
          </p:nvSpPr>
          <p:spPr>
            <a:xfrm>
              <a:off x="4694749" y="3604583"/>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ED1B13DD-1C14-4C1D-A0AE-6D1D5BD73D25}"/>
              </a:ext>
            </a:extLst>
          </p:cNvPr>
          <p:cNvGrpSpPr/>
          <p:nvPr/>
        </p:nvGrpSpPr>
        <p:grpSpPr>
          <a:xfrm>
            <a:off x="898287" y="3591821"/>
            <a:ext cx="3129093" cy="1793063"/>
            <a:chOff x="76963" y="4479721"/>
            <a:chExt cx="3129093" cy="1793063"/>
          </a:xfrm>
        </p:grpSpPr>
        <p:sp>
          <p:nvSpPr>
            <p:cNvPr id="37" name="椭圆 36">
              <a:extLst>
                <a:ext uri="{FF2B5EF4-FFF2-40B4-BE49-F238E27FC236}">
                  <a16:creationId xmlns:a16="http://schemas.microsoft.com/office/drawing/2014/main" id="{E43EB7DA-3741-4D08-A00F-5E630DBA6489}"/>
                </a:ext>
              </a:extLst>
            </p:cNvPr>
            <p:cNvSpPr/>
            <p:nvPr/>
          </p:nvSpPr>
          <p:spPr>
            <a:xfrm>
              <a:off x="1408680" y="4479721"/>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335840AF-3362-4440-B8D9-F0DEDECC4D2E}"/>
                </a:ext>
              </a:extLst>
            </p:cNvPr>
            <p:cNvCxnSpPr>
              <a:stCxn id="37" idx="3"/>
            </p:cNvCxnSpPr>
            <p:nvPr/>
          </p:nvCxnSpPr>
          <p:spPr>
            <a:xfrm flipH="1">
              <a:off x="1129020"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856D3C66-0CF1-409B-887D-7FACDD2FEA9F}"/>
                </a:ext>
              </a:extLst>
            </p:cNvPr>
            <p:cNvCxnSpPr>
              <a:cxnSpLocks/>
            </p:cNvCxnSpPr>
            <p:nvPr/>
          </p:nvCxnSpPr>
          <p:spPr>
            <a:xfrm flipH="1" flipV="1">
              <a:off x="1804284"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284D7BA1-7F55-4A24-9418-EC605A8BC3E0}"/>
                </a:ext>
              </a:extLst>
            </p:cNvPr>
            <p:cNvSpPr/>
            <p:nvPr/>
          </p:nvSpPr>
          <p:spPr>
            <a:xfrm>
              <a:off x="734067"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0AFE977F-4418-4D2B-9190-0DD578F217CE}"/>
                </a:ext>
              </a:extLst>
            </p:cNvPr>
            <p:cNvCxnSpPr>
              <a:stCxn id="40" idx="3"/>
            </p:cNvCxnSpPr>
            <p:nvPr/>
          </p:nvCxnSpPr>
          <p:spPr>
            <a:xfrm flipH="1">
              <a:off x="454407"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F331AC1-CC5D-43D6-9C74-3D70B695BA53}"/>
                </a:ext>
              </a:extLst>
            </p:cNvPr>
            <p:cNvCxnSpPr>
              <a:cxnSpLocks/>
            </p:cNvCxnSpPr>
            <p:nvPr/>
          </p:nvCxnSpPr>
          <p:spPr>
            <a:xfrm rot="1200000" flipH="1" flipV="1">
              <a:off x="1083467" y="5560681"/>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5DADF53E-0523-42E8-B366-8AECB4EB49C0}"/>
                </a:ext>
              </a:extLst>
            </p:cNvPr>
            <p:cNvSpPr/>
            <p:nvPr/>
          </p:nvSpPr>
          <p:spPr>
            <a:xfrm>
              <a:off x="2083944"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a:extLst>
                <a:ext uri="{FF2B5EF4-FFF2-40B4-BE49-F238E27FC236}">
                  <a16:creationId xmlns:a16="http://schemas.microsoft.com/office/drawing/2014/main" id="{B995708A-BE6D-495A-BE0A-8A7FE983E6F3}"/>
                </a:ext>
              </a:extLst>
            </p:cNvPr>
            <p:cNvCxnSpPr>
              <a:cxnSpLocks/>
            </p:cNvCxnSpPr>
            <p:nvPr/>
          </p:nvCxnSpPr>
          <p:spPr>
            <a:xfrm rot="-1200000" flipH="1">
              <a:off x="1855685" y="5587873"/>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7CE4F57-A926-4A46-8E80-15F7825AA9A8}"/>
                </a:ext>
              </a:extLst>
            </p:cNvPr>
            <p:cNvCxnSpPr>
              <a:cxnSpLocks/>
            </p:cNvCxnSpPr>
            <p:nvPr/>
          </p:nvCxnSpPr>
          <p:spPr>
            <a:xfrm flipH="1" flipV="1">
              <a:off x="2479548"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E294E505-97FB-4A6F-B2E5-147D97C3BF95}"/>
                </a:ext>
              </a:extLst>
            </p:cNvPr>
            <p:cNvSpPr/>
            <p:nvPr/>
          </p:nvSpPr>
          <p:spPr>
            <a:xfrm>
              <a:off x="76963"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969E6E78-9885-44AA-86FC-7B2743867E3D}"/>
                </a:ext>
              </a:extLst>
            </p:cNvPr>
            <p:cNvSpPr/>
            <p:nvPr/>
          </p:nvSpPr>
          <p:spPr>
            <a:xfrm>
              <a:off x="1124818" y="5819778"/>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ADC18228-2C5D-4A63-98E4-6285B81D507F}"/>
                </a:ext>
              </a:extLst>
            </p:cNvPr>
            <p:cNvSpPr/>
            <p:nvPr/>
          </p:nvSpPr>
          <p:spPr>
            <a:xfrm>
              <a:off x="1697280" y="581977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9711EF2-481F-4ECF-AEF7-7F8924DE3D43}"/>
                </a:ext>
              </a:extLst>
            </p:cNvPr>
            <p:cNvSpPr/>
            <p:nvPr/>
          </p:nvSpPr>
          <p:spPr>
            <a:xfrm>
              <a:off x="2753051"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F186D8EB-7CBD-473D-89D9-8D3424B0471A}"/>
              </a:ext>
            </a:extLst>
          </p:cNvPr>
          <p:cNvGrpSpPr/>
          <p:nvPr/>
        </p:nvGrpSpPr>
        <p:grpSpPr>
          <a:xfrm>
            <a:off x="7381603" y="3568932"/>
            <a:ext cx="3912109" cy="1799896"/>
            <a:chOff x="7381603" y="3568932"/>
            <a:chExt cx="3912109" cy="1799896"/>
          </a:xfrm>
        </p:grpSpPr>
        <p:sp>
          <p:nvSpPr>
            <p:cNvPr id="52" name="椭圆 51">
              <a:extLst>
                <a:ext uri="{FF2B5EF4-FFF2-40B4-BE49-F238E27FC236}">
                  <a16:creationId xmlns:a16="http://schemas.microsoft.com/office/drawing/2014/main" id="{C2BEEC5A-C44C-4180-AA34-51F163A2DBBB}"/>
                </a:ext>
              </a:extLst>
            </p:cNvPr>
            <p:cNvSpPr/>
            <p:nvPr/>
          </p:nvSpPr>
          <p:spPr>
            <a:xfrm>
              <a:off x="8713320" y="356893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C6D883F8-1F10-45FC-BC2D-4B379AA0EDC9}"/>
                </a:ext>
              </a:extLst>
            </p:cNvPr>
            <p:cNvCxnSpPr>
              <a:stCxn id="52" idx="3"/>
            </p:cNvCxnSpPr>
            <p:nvPr/>
          </p:nvCxnSpPr>
          <p:spPr>
            <a:xfrm flipH="1">
              <a:off x="8433660" y="395559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7C8997D-903D-4FA8-A3C5-6C9C1F81235A}"/>
                </a:ext>
              </a:extLst>
            </p:cNvPr>
            <p:cNvCxnSpPr>
              <a:cxnSpLocks/>
            </p:cNvCxnSpPr>
            <p:nvPr/>
          </p:nvCxnSpPr>
          <p:spPr>
            <a:xfrm flipH="1" flipV="1">
              <a:off x="9108924" y="395559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E7152563-6746-4F49-B920-A99A40408EA8}"/>
                </a:ext>
              </a:extLst>
            </p:cNvPr>
            <p:cNvSpPr/>
            <p:nvPr/>
          </p:nvSpPr>
          <p:spPr>
            <a:xfrm>
              <a:off x="8038707" y="4216073"/>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a:extLst>
                <a:ext uri="{FF2B5EF4-FFF2-40B4-BE49-F238E27FC236}">
                  <a16:creationId xmlns:a16="http://schemas.microsoft.com/office/drawing/2014/main" id="{2F7006B5-B527-4115-881F-85041646DE31}"/>
                </a:ext>
              </a:extLst>
            </p:cNvPr>
            <p:cNvCxnSpPr>
              <a:stCxn id="55" idx="3"/>
            </p:cNvCxnSpPr>
            <p:nvPr/>
          </p:nvCxnSpPr>
          <p:spPr>
            <a:xfrm flipH="1">
              <a:off x="7759047" y="4602737"/>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C28C92D4-5722-411B-999A-18A086D9EFF7}"/>
                </a:ext>
              </a:extLst>
            </p:cNvPr>
            <p:cNvCxnSpPr>
              <a:cxnSpLocks/>
            </p:cNvCxnSpPr>
            <p:nvPr/>
          </p:nvCxnSpPr>
          <p:spPr>
            <a:xfrm rot="1200000" flipH="1" flipV="1">
              <a:off x="8388107" y="4649892"/>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ADE7152A-16CE-4232-9B2B-9379D0586DAE}"/>
                </a:ext>
              </a:extLst>
            </p:cNvPr>
            <p:cNvSpPr/>
            <p:nvPr/>
          </p:nvSpPr>
          <p:spPr>
            <a:xfrm>
              <a:off x="9388584" y="4216073"/>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3ACFEF48-70C4-47B0-8665-596593FFD1FE}"/>
                </a:ext>
              </a:extLst>
            </p:cNvPr>
            <p:cNvCxnSpPr>
              <a:cxnSpLocks/>
            </p:cNvCxnSpPr>
            <p:nvPr/>
          </p:nvCxnSpPr>
          <p:spPr>
            <a:xfrm rot="20400000" flipH="1">
              <a:off x="9189383" y="4672781"/>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E090A1FA-D425-44E1-A5EE-6AFA2501E4C4}"/>
                </a:ext>
              </a:extLst>
            </p:cNvPr>
            <p:cNvSpPr/>
            <p:nvPr/>
          </p:nvSpPr>
          <p:spPr>
            <a:xfrm>
              <a:off x="7381603" y="4878803"/>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892B30BE-6FE5-48E2-B6C8-AAAE91FA29E4}"/>
                </a:ext>
              </a:extLst>
            </p:cNvPr>
            <p:cNvSpPr/>
            <p:nvPr/>
          </p:nvSpPr>
          <p:spPr>
            <a:xfrm>
              <a:off x="8429458" y="490898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2E10B4A7-B186-4CA7-9825-760B53BA062D}"/>
                </a:ext>
              </a:extLst>
            </p:cNvPr>
            <p:cNvSpPr/>
            <p:nvPr/>
          </p:nvSpPr>
          <p:spPr>
            <a:xfrm>
              <a:off x="9001920" y="4908990"/>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1E6D3C79-274B-471C-BD54-3D5899601976}"/>
                </a:ext>
              </a:extLst>
            </p:cNvPr>
            <p:cNvSpPr/>
            <p:nvPr/>
          </p:nvSpPr>
          <p:spPr>
            <a:xfrm>
              <a:off x="10840707" y="4878803"/>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0402DAAB-AC7B-4355-B6E1-14679089BD3D}"/>
                </a:ext>
              </a:extLst>
            </p:cNvPr>
            <p:cNvSpPr/>
            <p:nvPr/>
          </p:nvSpPr>
          <p:spPr>
            <a:xfrm>
              <a:off x="9471390" y="3570646"/>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85544F78-A47D-4947-A77F-85F92F35FD19}"/>
                </a:ext>
              </a:extLst>
            </p:cNvPr>
            <p:cNvCxnSpPr>
              <a:stCxn id="65" idx="3"/>
              <a:endCxn id="55" idx="6"/>
            </p:cNvCxnSpPr>
            <p:nvPr/>
          </p:nvCxnSpPr>
          <p:spPr>
            <a:xfrm flipH="1">
              <a:off x="8491712" y="3957310"/>
              <a:ext cx="1046019" cy="485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CBCCDB37-475E-424C-96B7-0B568B31B1B7}"/>
                </a:ext>
              </a:extLst>
            </p:cNvPr>
            <p:cNvCxnSpPr>
              <a:stCxn id="58" idx="5"/>
              <a:endCxn id="64" idx="1"/>
            </p:cNvCxnSpPr>
            <p:nvPr/>
          </p:nvCxnSpPr>
          <p:spPr>
            <a:xfrm>
              <a:off x="9775248" y="4602737"/>
              <a:ext cx="1131800" cy="342407"/>
            </a:xfrm>
            <a:prstGeom prst="line">
              <a:avLst/>
            </a:prstGeom>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4956C333-F75C-47EE-880B-286B4F8F74B0}"/>
                </a:ext>
              </a:extLst>
            </p:cNvPr>
            <p:cNvSpPr/>
            <p:nvPr/>
          </p:nvSpPr>
          <p:spPr>
            <a:xfrm>
              <a:off x="10124883" y="4216072"/>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a:extLst>
                <a:ext uri="{FF2B5EF4-FFF2-40B4-BE49-F238E27FC236}">
                  <a16:creationId xmlns:a16="http://schemas.microsoft.com/office/drawing/2014/main" id="{ACA57395-E402-403D-9A5B-7F0EDA200D16}"/>
                </a:ext>
              </a:extLst>
            </p:cNvPr>
            <p:cNvCxnSpPr>
              <a:stCxn id="65" idx="5"/>
              <a:endCxn id="81" idx="1"/>
            </p:cNvCxnSpPr>
            <p:nvPr/>
          </p:nvCxnSpPr>
          <p:spPr>
            <a:xfrm>
              <a:off x="9858054" y="3957310"/>
              <a:ext cx="333170" cy="3251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6FE3C00D-03F2-4E19-A885-71B176748115}"/>
                </a:ext>
              </a:extLst>
            </p:cNvPr>
            <p:cNvSpPr/>
            <p:nvPr/>
          </p:nvSpPr>
          <p:spPr>
            <a:xfrm>
              <a:off x="9791810" y="4915823"/>
              <a:ext cx="453005" cy="4530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连接符 85">
              <a:extLst>
                <a:ext uri="{FF2B5EF4-FFF2-40B4-BE49-F238E27FC236}">
                  <a16:creationId xmlns:a16="http://schemas.microsoft.com/office/drawing/2014/main" id="{DF7585E2-F96A-408F-8D3F-E393AF3F6531}"/>
                </a:ext>
              </a:extLst>
            </p:cNvPr>
            <p:cNvCxnSpPr>
              <a:stCxn id="81" idx="3"/>
              <a:endCxn id="84" idx="0"/>
            </p:cNvCxnSpPr>
            <p:nvPr/>
          </p:nvCxnSpPr>
          <p:spPr>
            <a:xfrm flipH="1">
              <a:off x="10018313" y="4602736"/>
              <a:ext cx="172911" cy="31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234FF8B-F4FD-4B3C-BC12-34321569E085}"/>
                </a:ext>
              </a:extLst>
            </p:cNvPr>
            <p:cNvCxnSpPr>
              <a:stCxn id="81" idx="5"/>
              <a:endCxn id="64" idx="1"/>
            </p:cNvCxnSpPr>
            <p:nvPr/>
          </p:nvCxnSpPr>
          <p:spPr>
            <a:xfrm>
              <a:off x="10511547" y="4602736"/>
              <a:ext cx="395501" cy="3424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51010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heel(1)">
                                      <p:cBhvr>
                                        <p:cTn id="12" dur="20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081EB6-8CC6-40AE-B07C-64DD87CF95DA}"/>
              </a:ext>
            </a:extLst>
          </p:cNvPr>
          <p:cNvSpPr>
            <a:spLocks noGrp="1"/>
          </p:cNvSpPr>
          <p:nvPr>
            <p:ph idx="1"/>
          </p:nvPr>
        </p:nvSpPr>
        <p:spPr>
          <a:xfrm>
            <a:off x="1024128" y="457200"/>
            <a:ext cx="9720071" cy="5852160"/>
          </a:xfrm>
        </p:spPr>
        <p:txBody>
          <a:bodyPr>
            <a:normAutofit/>
          </a:bodyPr>
          <a:lstStyle/>
          <a:p>
            <a:r>
              <a:rPr lang="zh-CN" altLang="en-US" dirty="0"/>
              <a:t>以上就是主席树的概念，看起来是不是很简单，其实写起来也是很简单的</a:t>
            </a:r>
            <a:endParaRPr lang="en-US" altLang="zh-CN" dirty="0"/>
          </a:p>
          <a:p>
            <a:r>
              <a:rPr lang="zh-CN" altLang="en-US" dirty="0"/>
              <a:t>我们来看一道主席树的经典题目</a:t>
            </a:r>
            <a:r>
              <a:rPr lang="en-US" altLang="zh-CN" dirty="0"/>
              <a:t>——</a:t>
            </a:r>
            <a:r>
              <a:rPr lang="zh-CN" altLang="en-US" dirty="0"/>
              <a:t>求区间</a:t>
            </a:r>
            <a:r>
              <a:rPr lang="en-US" altLang="zh-CN" dirty="0"/>
              <a:t>K</a:t>
            </a:r>
            <a:r>
              <a:rPr lang="zh-CN" altLang="en-US" dirty="0"/>
              <a:t>小值</a:t>
            </a:r>
            <a:endParaRPr lang="en-US" altLang="zh-CN" dirty="0"/>
          </a:p>
          <a:p>
            <a:r>
              <a:rPr lang="zh-CN" altLang="en-US" b="1" dirty="0"/>
              <a:t>题目描述</a:t>
            </a:r>
          </a:p>
          <a:p>
            <a:r>
              <a:rPr lang="zh-CN" altLang="en-US" dirty="0"/>
              <a:t>给定</a:t>
            </a:r>
            <a:r>
              <a:rPr lang="en-US" altLang="zh-CN" dirty="0"/>
              <a:t>N</a:t>
            </a:r>
            <a:r>
              <a:rPr lang="zh-CN" altLang="en-US" dirty="0"/>
              <a:t>个整数构成的序列，将对于指定的闭区间查询其区间内的第</a:t>
            </a:r>
            <a:r>
              <a:rPr lang="en-US" altLang="zh-CN" dirty="0"/>
              <a:t>K</a:t>
            </a:r>
            <a:r>
              <a:rPr lang="zh-CN" altLang="en-US" dirty="0"/>
              <a:t>小值。</a:t>
            </a:r>
          </a:p>
          <a:p>
            <a:r>
              <a:rPr lang="zh-CN" altLang="en-US" b="1" dirty="0"/>
              <a:t>输入格式：</a:t>
            </a:r>
            <a:endParaRPr lang="zh-CN" altLang="en-US" dirty="0"/>
          </a:p>
          <a:p>
            <a:r>
              <a:rPr lang="zh-CN" altLang="en-US" dirty="0"/>
              <a:t>第一行包含两个正整数</a:t>
            </a:r>
            <a:r>
              <a:rPr lang="en-US" altLang="zh-CN" dirty="0"/>
              <a:t>N</a:t>
            </a:r>
            <a:r>
              <a:rPr lang="zh-CN" altLang="en-US" dirty="0"/>
              <a:t>、</a:t>
            </a:r>
            <a:r>
              <a:rPr lang="en-US" altLang="zh-CN" dirty="0"/>
              <a:t>M</a:t>
            </a:r>
            <a:r>
              <a:rPr lang="zh-CN" altLang="en-US" dirty="0"/>
              <a:t>，分别表示序列的长度和查询的个数。</a:t>
            </a:r>
          </a:p>
          <a:p>
            <a:r>
              <a:rPr lang="zh-CN" altLang="en-US" dirty="0"/>
              <a:t>第二行包含</a:t>
            </a:r>
            <a:r>
              <a:rPr lang="en-US" altLang="zh-CN" dirty="0"/>
              <a:t>N</a:t>
            </a:r>
            <a:r>
              <a:rPr lang="zh-CN" altLang="en-US" dirty="0"/>
              <a:t>个整数，表示这个序列各项的数字。</a:t>
            </a:r>
          </a:p>
          <a:p>
            <a:r>
              <a:rPr lang="zh-CN" altLang="en-US" dirty="0"/>
              <a:t>接下来</a:t>
            </a:r>
            <a:r>
              <a:rPr lang="en-US" altLang="zh-CN" dirty="0"/>
              <a:t>M</a:t>
            </a:r>
            <a:r>
              <a:rPr lang="zh-CN" altLang="en-US" dirty="0"/>
              <a:t>行每行包含三个整数</a:t>
            </a:r>
            <a:r>
              <a:rPr lang="en-US" altLang="zh-CN" dirty="0"/>
              <a:t>l, r, k</a:t>
            </a:r>
            <a:r>
              <a:rPr lang="zh-CN" altLang="en-US" dirty="0"/>
              <a:t>，表示查询区间</a:t>
            </a:r>
            <a:r>
              <a:rPr lang="en-US" altLang="zh-CN" dirty="0"/>
              <a:t>[l, r]</a:t>
            </a:r>
            <a:r>
              <a:rPr lang="zh-CN" altLang="en-US" dirty="0"/>
              <a:t>内的第</a:t>
            </a:r>
            <a:r>
              <a:rPr lang="en-US" altLang="zh-CN" dirty="0"/>
              <a:t>k</a:t>
            </a:r>
            <a:r>
              <a:rPr lang="zh-CN" altLang="en-US" dirty="0"/>
              <a:t>小值。</a:t>
            </a:r>
          </a:p>
          <a:p>
            <a:r>
              <a:rPr lang="zh-CN" altLang="en-US" b="1" dirty="0"/>
              <a:t>输出格式：</a:t>
            </a:r>
            <a:endParaRPr lang="zh-CN" altLang="en-US" dirty="0"/>
          </a:p>
          <a:p>
            <a:r>
              <a:rPr lang="zh-CN" altLang="en-US" dirty="0"/>
              <a:t>输出包含</a:t>
            </a:r>
            <a:r>
              <a:rPr lang="en-US" altLang="zh-CN" dirty="0"/>
              <a:t>k</a:t>
            </a:r>
            <a:r>
              <a:rPr lang="zh-CN" altLang="en-US" dirty="0"/>
              <a:t>行，每行</a:t>
            </a:r>
            <a:r>
              <a:rPr lang="en-US" altLang="zh-CN" dirty="0"/>
              <a:t>1</a:t>
            </a:r>
            <a:r>
              <a:rPr lang="zh-CN" altLang="en-US" dirty="0"/>
              <a:t>个整数，依次表示每一次查询的结果</a:t>
            </a:r>
            <a:endParaRPr lang="en-US" altLang="zh-CN" dirty="0"/>
          </a:p>
          <a:p>
            <a:r>
              <a:rPr lang="zh-CN" altLang="en-US" dirty="0"/>
              <a:t>洛谷</a:t>
            </a:r>
            <a:r>
              <a:rPr lang="en-US" altLang="zh-CN" dirty="0"/>
              <a:t>P3834 【</a:t>
            </a:r>
            <a:r>
              <a:rPr lang="zh-CN" altLang="en-US" dirty="0"/>
              <a:t>模板</a:t>
            </a:r>
            <a:r>
              <a:rPr lang="en-US" altLang="zh-CN" dirty="0"/>
              <a:t>】</a:t>
            </a:r>
            <a:r>
              <a:rPr lang="zh-CN" altLang="en-US" dirty="0"/>
              <a:t>可持久化线段树 </a:t>
            </a:r>
            <a:r>
              <a:rPr lang="en-US" altLang="zh-CN" dirty="0"/>
              <a:t>1</a:t>
            </a:r>
            <a:r>
              <a:rPr lang="zh-CN" altLang="en-US" dirty="0"/>
              <a:t>（主席树）</a:t>
            </a:r>
          </a:p>
          <a:p>
            <a:r>
              <a:rPr lang="en-US" altLang="zh-CN" dirty="0"/>
              <a:t>POJ 2104 K-</a:t>
            </a:r>
            <a:r>
              <a:rPr lang="en-US" altLang="zh-CN" dirty="0" err="1"/>
              <a:t>th</a:t>
            </a:r>
            <a:r>
              <a:rPr lang="en-US" altLang="zh-CN" dirty="0"/>
              <a:t> Number</a:t>
            </a:r>
            <a:endParaRPr lang="zh-CN" altLang="en-US" dirty="0"/>
          </a:p>
          <a:p>
            <a:endParaRPr lang="zh-CN" altLang="en-US" dirty="0"/>
          </a:p>
        </p:txBody>
      </p:sp>
    </p:spTree>
    <p:extLst>
      <p:ext uri="{BB962C8B-B14F-4D97-AF65-F5344CB8AC3E}">
        <p14:creationId xmlns:p14="http://schemas.microsoft.com/office/powerpoint/2010/main" val="11951846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7374AC-FB96-42BD-8C4F-2819BD59349D}"/>
              </a:ext>
            </a:extLst>
          </p:cNvPr>
          <p:cNvSpPr>
            <a:spLocks noGrp="1"/>
          </p:cNvSpPr>
          <p:nvPr>
            <p:ph idx="1"/>
          </p:nvPr>
        </p:nvSpPr>
        <p:spPr>
          <a:xfrm>
            <a:off x="1024128" y="457200"/>
            <a:ext cx="9720071" cy="5852160"/>
          </a:xfrm>
        </p:spPr>
        <p:txBody>
          <a:bodyPr/>
          <a:lstStyle/>
          <a:p>
            <a:r>
              <a:rPr lang="zh-CN" altLang="en-US" dirty="0"/>
              <a:t>考虑朴素算法：每次对于</a:t>
            </a:r>
            <a:r>
              <a:rPr lang="en-US" altLang="zh-CN" dirty="0"/>
              <a:t>[L,R]</a:t>
            </a:r>
            <a:r>
              <a:rPr lang="zh-CN" altLang="en-US" dirty="0"/>
              <a:t>区间的副本进行排序，然后输入这个区间内的第</a:t>
            </a:r>
            <a:r>
              <a:rPr lang="en-US" altLang="zh-CN" dirty="0"/>
              <a:t>K</a:t>
            </a:r>
            <a:r>
              <a:rPr lang="zh-CN" altLang="en-US" dirty="0"/>
              <a:t>个数</a:t>
            </a:r>
            <a:endParaRPr lang="en-US" altLang="zh-CN" dirty="0"/>
          </a:p>
          <a:p>
            <a:r>
              <a:rPr lang="zh-CN" altLang="en-US" dirty="0"/>
              <a:t>时间复杂度：排序</a:t>
            </a:r>
            <a:r>
              <a:rPr lang="en-US" altLang="zh-CN" dirty="0"/>
              <a:t>O(</a:t>
            </a:r>
            <a:r>
              <a:rPr lang="en-US" altLang="zh-CN" dirty="0" err="1"/>
              <a:t>nlogn</a:t>
            </a:r>
            <a:r>
              <a:rPr lang="en-US" altLang="zh-CN" dirty="0"/>
              <a:t>)</a:t>
            </a:r>
            <a:r>
              <a:rPr lang="zh-CN" altLang="en-US" dirty="0"/>
              <a:t>，</a:t>
            </a:r>
            <a:r>
              <a:rPr lang="en-US" altLang="zh-CN" dirty="0"/>
              <a:t>m</a:t>
            </a:r>
            <a:r>
              <a:rPr lang="zh-CN" altLang="en-US" dirty="0"/>
              <a:t>次询问，总：</a:t>
            </a:r>
            <a:r>
              <a:rPr lang="en-US" altLang="zh-CN" dirty="0"/>
              <a:t>O(</a:t>
            </a:r>
            <a:r>
              <a:rPr lang="en-US" altLang="zh-CN" dirty="0" err="1"/>
              <a:t>mnlogn</a:t>
            </a:r>
            <a:r>
              <a:rPr lang="en-US" altLang="zh-CN" dirty="0"/>
              <a:t>)</a:t>
            </a:r>
          </a:p>
          <a:p>
            <a:r>
              <a:rPr lang="zh-CN" altLang="en-US" dirty="0"/>
              <a:t>看一哈数据范围：</a:t>
            </a:r>
            <a:r>
              <a:rPr lang="fi-FI" altLang="zh-CN" dirty="0"/>
              <a:t>1≤</a:t>
            </a:r>
            <a:r>
              <a:rPr lang="fi-FI" altLang="zh-CN" i="1" dirty="0"/>
              <a:t>N</a:t>
            </a:r>
            <a:r>
              <a:rPr lang="fi-FI" altLang="zh-CN" dirty="0"/>
              <a:t>,</a:t>
            </a:r>
            <a:r>
              <a:rPr lang="fi-FI" altLang="zh-CN" i="1" dirty="0"/>
              <a:t>M</a:t>
            </a:r>
            <a:r>
              <a:rPr lang="fi-FI" altLang="zh-CN" dirty="0"/>
              <a:t>≤</a:t>
            </a:r>
            <a:r>
              <a:rPr lang="en-US" altLang="zh-CN" dirty="0"/>
              <a:t>2e5</a:t>
            </a:r>
          </a:p>
          <a:p>
            <a:r>
              <a:rPr lang="zh-CN" altLang="en-US" dirty="0"/>
              <a:t>妥妥</a:t>
            </a:r>
            <a:r>
              <a:rPr lang="en-US" altLang="zh-CN" dirty="0"/>
              <a:t>T</a:t>
            </a:r>
            <a:r>
              <a:rPr lang="zh-CN" altLang="en-US" dirty="0"/>
              <a:t>飞</a:t>
            </a:r>
            <a:endParaRPr lang="en-US" altLang="zh-CN" dirty="0"/>
          </a:p>
          <a:p>
            <a:r>
              <a:rPr lang="zh-CN" altLang="en-US" dirty="0"/>
              <a:t>我们来看正解：（发明者的原话）“对于原序列的每一个前缀</a:t>
            </a:r>
            <a:r>
              <a:rPr lang="en-US" altLang="zh-CN" dirty="0"/>
              <a:t>[1···</a:t>
            </a:r>
            <a:r>
              <a:rPr lang="en-US" altLang="zh-CN" dirty="0" err="1"/>
              <a:t>i</a:t>
            </a:r>
            <a:r>
              <a:rPr lang="en-US" altLang="zh-CN" dirty="0"/>
              <a:t>]</a:t>
            </a:r>
            <a:r>
              <a:rPr lang="zh-CN" altLang="en-US" dirty="0"/>
              <a:t>建立出一棵线段树维护值域上每个数出现的次数，则其树是可减的”</a:t>
            </a:r>
            <a:endParaRPr lang="en-US" altLang="zh-CN" dirty="0"/>
          </a:p>
          <a:p>
            <a:r>
              <a:rPr lang="zh-CN" altLang="en-US" dirty="0"/>
              <a:t>还是没有头绪是吧，没关系，往下看。</a:t>
            </a:r>
            <a:endParaRPr lang="en-US" altLang="zh-CN" dirty="0"/>
          </a:p>
          <a:p>
            <a:r>
              <a:rPr lang="zh-CN" altLang="en-US" strike="sngStrike" dirty="0"/>
              <a:t>我第一次看这话的时候我也是懵逼的</a:t>
            </a:r>
          </a:p>
        </p:txBody>
      </p:sp>
    </p:spTree>
    <p:extLst>
      <p:ext uri="{BB962C8B-B14F-4D97-AF65-F5344CB8AC3E}">
        <p14:creationId xmlns:p14="http://schemas.microsoft.com/office/powerpoint/2010/main" val="17945067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D3EEA-AD52-4BCF-A970-0732AB66F16E}"/>
              </a:ext>
            </a:extLst>
          </p:cNvPr>
          <p:cNvSpPr>
            <a:spLocks noGrp="1"/>
          </p:cNvSpPr>
          <p:nvPr>
            <p:ph type="title"/>
          </p:nvPr>
        </p:nvSpPr>
        <p:spPr/>
        <p:txBody>
          <a:bodyPr/>
          <a:lstStyle/>
          <a:p>
            <a:r>
              <a:rPr lang="zh-CN" altLang="en-US" dirty="0"/>
              <a:t>权值线段树</a:t>
            </a:r>
          </a:p>
        </p:txBody>
      </p:sp>
      <p:sp>
        <p:nvSpPr>
          <p:cNvPr id="3" name="内容占位符 2">
            <a:extLst>
              <a:ext uri="{FF2B5EF4-FFF2-40B4-BE49-F238E27FC236}">
                <a16:creationId xmlns:a16="http://schemas.microsoft.com/office/drawing/2014/main" id="{835CE968-8A54-42FC-A669-68830D2492E4}"/>
              </a:ext>
            </a:extLst>
          </p:cNvPr>
          <p:cNvSpPr>
            <a:spLocks noGrp="1"/>
          </p:cNvSpPr>
          <p:nvPr>
            <p:ph idx="1"/>
          </p:nvPr>
        </p:nvSpPr>
        <p:spPr/>
        <p:txBody>
          <a:bodyPr/>
          <a:lstStyle/>
          <a:p>
            <a:r>
              <a:rPr lang="zh-CN" altLang="en-US" dirty="0"/>
              <a:t>要做这道题，你还需要的一个前置技能是</a:t>
            </a:r>
            <a:r>
              <a:rPr lang="zh-CN" altLang="en-US" b="1" u="sng" dirty="0">
                <a:solidFill>
                  <a:srgbClr val="7030A0"/>
                </a:solidFill>
                <a:effectLst>
                  <a:outerShdw blurRad="38100" dist="38100" dir="2700000" algn="tl">
                    <a:srgbClr val="000000">
                      <a:alpha val="43137"/>
                    </a:srgbClr>
                  </a:outerShdw>
                </a:effectLst>
              </a:rPr>
              <a:t>权值线段树</a:t>
            </a:r>
            <a:endParaRPr lang="en-US" altLang="zh-CN" b="1" u="sng" dirty="0">
              <a:solidFill>
                <a:srgbClr val="7030A0"/>
              </a:solidFill>
              <a:effectLst>
                <a:outerShdw blurRad="38100" dist="38100" dir="2700000" algn="tl">
                  <a:srgbClr val="000000">
                    <a:alpha val="43137"/>
                  </a:srgbClr>
                </a:outerShdw>
              </a:effectLst>
            </a:endParaRPr>
          </a:p>
          <a:p>
            <a:r>
              <a:rPr lang="zh-CN" altLang="en-US" dirty="0"/>
              <a:t>权值线段树就是对一个</a:t>
            </a:r>
            <a:r>
              <a:rPr lang="zh-CN" altLang="en-US" b="1" dirty="0">
                <a:solidFill>
                  <a:srgbClr val="FF0000"/>
                </a:solidFill>
              </a:rPr>
              <a:t>值域上值的个数</a:t>
            </a:r>
            <a:r>
              <a:rPr lang="zh-CN" altLang="en-US" dirty="0"/>
              <a:t>进行维护的线段树</a:t>
            </a:r>
            <a:endParaRPr lang="en-US" altLang="zh-CN" dirty="0"/>
          </a:p>
          <a:p>
            <a:r>
              <a:rPr lang="zh-CN" altLang="en-US" dirty="0"/>
              <a:t>举个栗子，对于</a:t>
            </a:r>
            <a:r>
              <a:rPr lang="en-US" altLang="zh-CN" dirty="0"/>
              <a:t>1</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3</a:t>
            </a:r>
            <a:r>
              <a:rPr lang="zh-CN" altLang="en-US" dirty="0"/>
              <a:t>，</a:t>
            </a:r>
            <a:r>
              <a:rPr lang="en-US" altLang="zh-CN" dirty="0"/>
              <a:t>3</a:t>
            </a:r>
            <a:r>
              <a:rPr lang="zh-CN" altLang="en-US" dirty="0"/>
              <a:t>，</a:t>
            </a:r>
            <a:r>
              <a:rPr lang="en-US" altLang="zh-CN" dirty="0"/>
              <a:t>4</a:t>
            </a:r>
            <a:r>
              <a:rPr lang="zh-CN" altLang="en-US" dirty="0"/>
              <a:t>，</a:t>
            </a:r>
            <a:r>
              <a:rPr lang="en-US" altLang="zh-CN" dirty="0"/>
              <a:t>4</a:t>
            </a:r>
          </a:p>
          <a:p>
            <a:r>
              <a:rPr lang="zh-CN" altLang="en-US" dirty="0"/>
              <a:t>这就是它的权值线段树：</a:t>
            </a:r>
            <a:endParaRPr lang="en-US" altLang="zh-CN" dirty="0"/>
          </a:p>
        </p:txBody>
      </p:sp>
      <p:grpSp>
        <p:nvGrpSpPr>
          <p:cNvPr id="19" name="组合 18">
            <a:extLst>
              <a:ext uri="{FF2B5EF4-FFF2-40B4-BE49-F238E27FC236}">
                <a16:creationId xmlns:a16="http://schemas.microsoft.com/office/drawing/2014/main" id="{D9A52372-555F-4268-9EA0-722D5981FA4F}"/>
              </a:ext>
            </a:extLst>
          </p:cNvPr>
          <p:cNvGrpSpPr/>
          <p:nvPr/>
        </p:nvGrpSpPr>
        <p:grpSpPr>
          <a:xfrm>
            <a:off x="4245429" y="3595122"/>
            <a:ext cx="3560626" cy="2260156"/>
            <a:chOff x="4245429" y="3595122"/>
            <a:chExt cx="3560626" cy="2260156"/>
          </a:xfrm>
        </p:grpSpPr>
        <p:grpSp>
          <p:nvGrpSpPr>
            <p:cNvPr id="4" name="组合 3">
              <a:extLst>
                <a:ext uri="{FF2B5EF4-FFF2-40B4-BE49-F238E27FC236}">
                  <a16:creationId xmlns:a16="http://schemas.microsoft.com/office/drawing/2014/main" id="{954A4675-FC54-4979-B165-786895D93111}"/>
                </a:ext>
              </a:extLst>
            </p:cNvPr>
            <p:cNvGrpSpPr/>
            <p:nvPr/>
          </p:nvGrpSpPr>
          <p:grpSpPr>
            <a:xfrm>
              <a:off x="4319616" y="3667958"/>
              <a:ext cx="3129093" cy="1793063"/>
              <a:chOff x="76963" y="4479721"/>
              <a:chExt cx="3129093" cy="1793063"/>
            </a:xfrm>
          </p:grpSpPr>
          <p:sp>
            <p:nvSpPr>
              <p:cNvPr id="5" name="椭圆 4">
                <a:extLst>
                  <a:ext uri="{FF2B5EF4-FFF2-40B4-BE49-F238E27FC236}">
                    <a16:creationId xmlns:a16="http://schemas.microsoft.com/office/drawing/2014/main" id="{A53CB4F3-8E86-45B9-86FC-2642D80B9947}"/>
                  </a:ext>
                </a:extLst>
              </p:cNvPr>
              <p:cNvSpPr/>
              <p:nvPr/>
            </p:nvSpPr>
            <p:spPr>
              <a:xfrm>
                <a:off x="1408680" y="4479721"/>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cxnSp>
            <p:nvCxnSpPr>
              <p:cNvPr id="6" name="直接连接符 5">
                <a:extLst>
                  <a:ext uri="{FF2B5EF4-FFF2-40B4-BE49-F238E27FC236}">
                    <a16:creationId xmlns:a16="http://schemas.microsoft.com/office/drawing/2014/main" id="{3F2C809D-A45C-4B72-B4F9-B323B6204296}"/>
                  </a:ext>
                </a:extLst>
              </p:cNvPr>
              <p:cNvCxnSpPr>
                <a:stCxn id="5" idx="3"/>
              </p:cNvCxnSpPr>
              <p:nvPr/>
            </p:nvCxnSpPr>
            <p:spPr>
              <a:xfrm flipH="1">
                <a:off x="1129020"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D15A4A2-86FF-4A14-A2F6-7C3EF007BC11}"/>
                  </a:ext>
                </a:extLst>
              </p:cNvPr>
              <p:cNvCxnSpPr>
                <a:cxnSpLocks/>
              </p:cNvCxnSpPr>
              <p:nvPr/>
            </p:nvCxnSpPr>
            <p:spPr>
              <a:xfrm flipH="1" flipV="1">
                <a:off x="1804284" y="4866385"/>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6BAA0479-E495-41A1-B16B-6D9C149E7AA0}"/>
                  </a:ext>
                </a:extLst>
              </p:cNvPr>
              <p:cNvSpPr/>
              <p:nvPr/>
            </p:nvSpPr>
            <p:spPr>
              <a:xfrm>
                <a:off x="734067"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9" name="直接连接符 8">
                <a:extLst>
                  <a:ext uri="{FF2B5EF4-FFF2-40B4-BE49-F238E27FC236}">
                    <a16:creationId xmlns:a16="http://schemas.microsoft.com/office/drawing/2014/main" id="{E1A40697-A697-4AD5-AE2E-C2A6AD72A91C}"/>
                  </a:ext>
                </a:extLst>
              </p:cNvPr>
              <p:cNvCxnSpPr>
                <a:stCxn id="8" idx="3"/>
              </p:cNvCxnSpPr>
              <p:nvPr/>
            </p:nvCxnSpPr>
            <p:spPr>
              <a:xfrm flipH="1">
                <a:off x="454407"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54661A4-82AE-481F-AF06-66CFD0E947C5}"/>
                  </a:ext>
                </a:extLst>
              </p:cNvPr>
              <p:cNvCxnSpPr>
                <a:cxnSpLocks/>
              </p:cNvCxnSpPr>
              <p:nvPr/>
            </p:nvCxnSpPr>
            <p:spPr>
              <a:xfrm rot="1200000" flipH="1" flipV="1">
                <a:off x="1083467" y="5560681"/>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1B8DD477-ABDE-4F9F-9EB8-8D7A13280377}"/>
                  </a:ext>
                </a:extLst>
              </p:cNvPr>
              <p:cNvSpPr/>
              <p:nvPr/>
            </p:nvSpPr>
            <p:spPr>
              <a:xfrm>
                <a:off x="2083944" y="512686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A769F863-7FEC-49B9-9A9C-E2C07635F1A5}"/>
                  </a:ext>
                </a:extLst>
              </p:cNvPr>
              <p:cNvCxnSpPr>
                <a:cxnSpLocks/>
              </p:cNvCxnSpPr>
              <p:nvPr/>
            </p:nvCxnSpPr>
            <p:spPr>
              <a:xfrm rot="-1200000" flipH="1">
                <a:off x="1855685" y="5587873"/>
                <a:ext cx="346001" cy="309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CCD5EB1-4E70-416E-9522-C04B32A94A79}"/>
                  </a:ext>
                </a:extLst>
              </p:cNvPr>
              <p:cNvCxnSpPr>
                <a:cxnSpLocks/>
              </p:cNvCxnSpPr>
              <p:nvPr/>
            </p:nvCxnSpPr>
            <p:spPr>
              <a:xfrm flipH="1" flipV="1">
                <a:off x="2479548" y="5513526"/>
                <a:ext cx="346001" cy="309622"/>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4E5A70FF-10ED-44A6-8026-690483FCB11D}"/>
                  </a:ext>
                </a:extLst>
              </p:cNvPr>
              <p:cNvSpPr/>
              <p:nvPr/>
            </p:nvSpPr>
            <p:spPr>
              <a:xfrm>
                <a:off x="76963"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5" name="椭圆 14">
                <a:extLst>
                  <a:ext uri="{FF2B5EF4-FFF2-40B4-BE49-F238E27FC236}">
                    <a16:creationId xmlns:a16="http://schemas.microsoft.com/office/drawing/2014/main" id="{33368950-6BCF-4843-A022-C3C89909C4B6}"/>
                  </a:ext>
                </a:extLst>
              </p:cNvPr>
              <p:cNvSpPr/>
              <p:nvPr/>
            </p:nvSpPr>
            <p:spPr>
              <a:xfrm>
                <a:off x="1124818" y="5819778"/>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6" name="椭圆 15">
                <a:extLst>
                  <a:ext uri="{FF2B5EF4-FFF2-40B4-BE49-F238E27FC236}">
                    <a16:creationId xmlns:a16="http://schemas.microsoft.com/office/drawing/2014/main" id="{694BAED6-3C77-43C8-A558-DC2AE1CD24BE}"/>
                  </a:ext>
                </a:extLst>
              </p:cNvPr>
              <p:cNvSpPr/>
              <p:nvPr/>
            </p:nvSpPr>
            <p:spPr>
              <a:xfrm>
                <a:off x="1697280" y="5819779"/>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D18ADE20-7CAA-4521-BE2D-234D7C45EEEA}"/>
                  </a:ext>
                </a:extLst>
              </p:cNvPr>
              <p:cNvSpPr/>
              <p:nvPr/>
            </p:nvSpPr>
            <p:spPr>
              <a:xfrm>
                <a:off x="2753051" y="5789592"/>
                <a:ext cx="453005" cy="45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sp>
          <p:nvSpPr>
            <p:cNvPr id="18" name="文本框 17">
              <a:extLst>
                <a:ext uri="{FF2B5EF4-FFF2-40B4-BE49-F238E27FC236}">
                  <a16:creationId xmlns:a16="http://schemas.microsoft.com/office/drawing/2014/main" id="{7D0C773D-F80E-49EE-A490-9D9512956DE3}"/>
                </a:ext>
              </a:extLst>
            </p:cNvPr>
            <p:cNvSpPr txBox="1"/>
            <p:nvPr/>
          </p:nvSpPr>
          <p:spPr>
            <a:xfrm>
              <a:off x="4245429" y="5486211"/>
              <a:ext cx="3560626" cy="369067"/>
            </a:xfrm>
            <a:prstGeom prst="rect">
              <a:avLst/>
            </a:prstGeom>
            <a:noFill/>
          </p:spPr>
          <p:txBody>
            <a:bodyPr wrap="square" rtlCol="0">
              <a:spAutoFit/>
            </a:bodyPr>
            <a:lstStyle/>
            <a:p>
              <a:r>
                <a:rPr lang="en-US" altLang="zh-CN" dirty="0"/>
                <a:t>[1,1]          [2,2]   [3,3]         [4,4]</a:t>
              </a:r>
              <a:endParaRPr lang="zh-CN" altLang="en-US" dirty="0"/>
            </a:p>
          </p:txBody>
        </p:sp>
        <p:sp>
          <p:nvSpPr>
            <p:cNvPr id="20" name="文本框 19">
              <a:extLst>
                <a:ext uri="{FF2B5EF4-FFF2-40B4-BE49-F238E27FC236}">
                  <a16:creationId xmlns:a16="http://schemas.microsoft.com/office/drawing/2014/main" id="{54248964-CF01-4FEF-864E-AFC1E912A34E}"/>
                </a:ext>
              </a:extLst>
            </p:cNvPr>
            <p:cNvSpPr txBox="1"/>
            <p:nvPr/>
          </p:nvSpPr>
          <p:spPr>
            <a:xfrm>
              <a:off x="4401712" y="4346131"/>
              <a:ext cx="575008" cy="369332"/>
            </a:xfrm>
            <a:prstGeom prst="rect">
              <a:avLst/>
            </a:prstGeom>
            <a:noFill/>
          </p:spPr>
          <p:txBody>
            <a:bodyPr wrap="square" rtlCol="0">
              <a:spAutoFit/>
            </a:bodyPr>
            <a:lstStyle/>
            <a:p>
              <a:r>
                <a:rPr lang="en-US" altLang="zh-CN" dirty="0"/>
                <a:t>[1,2]</a:t>
              </a:r>
              <a:endParaRPr lang="zh-CN" altLang="en-US" dirty="0"/>
            </a:p>
          </p:txBody>
        </p:sp>
        <p:sp>
          <p:nvSpPr>
            <p:cNvPr id="21" name="文本框 20">
              <a:extLst>
                <a:ext uri="{FF2B5EF4-FFF2-40B4-BE49-F238E27FC236}">
                  <a16:creationId xmlns:a16="http://schemas.microsoft.com/office/drawing/2014/main" id="{13452EE8-8B7C-49A5-B738-21A28EDB403A}"/>
                </a:ext>
              </a:extLst>
            </p:cNvPr>
            <p:cNvSpPr txBox="1"/>
            <p:nvPr/>
          </p:nvSpPr>
          <p:spPr>
            <a:xfrm>
              <a:off x="6790349" y="4346131"/>
              <a:ext cx="575008" cy="369332"/>
            </a:xfrm>
            <a:prstGeom prst="rect">
              <a:avLst/>
            </a:prstGeom>
            <a:noFill/>
          </p:spPr>
          <p:txBody>
            <a:bodyPr wrap="square" rtlCol="0">
              <a:spAutoFit/>
            </a:bodyPr>
            <a:lstStyle/>
            <a:p>
              <a:r>
                <a:rPr lang="en-US" altLang="zh-CN" dirty="0"/>
                <a:t>[3,4]</a:t>
              </a:r>
              <a:endParaRPr lang="zh-CN" altLang="en-US" dirty="0"/>
            </a:p>
          </p:txBody>
        </p:sp>
        <p:sp>
          <p:nvSpPr>
            <p:cNvPr id="36" name="文本框 35">
              <a:extLst>
                <a:ext uri="{FF2B5EF4-FFF2-40B4-BE49-F238E27FC236}">
                  <a16:creationId xmlns:a16="http://schemas.microsoft.com/office/drawing/2014/main" id="{F48893B7-A4A8-419F-93AA-3F2F90570BBC}"/>
                </a:ext>
              </a:extLst>
            </p:cNvPr>
            <p:cNvSpPr txBox="1"/>
            <p:nvPr/>
          </p:nvSpPr>
          <p:spPr>
            <a:xfrm>
              <a:off x="6104338" y="3595122"/>
              <a:ext cx="575008" cy="369332"/>
            </a:xfrm>
            <a:prstGeom prst="rect">
              <a:avLst/>
            </a:prstGeom>
            <a:noFill/>
          </p:spPr>
          <p:txBody>
            <a:bodyPr wrap="square" rtlCol="0">
              <a:spAutoFit/>
            </a:bodyPr>
            <a:lstStyle/>
            <a:p>
              <a:r>
                <a:rPr lang="en-US" altLang="zh-CN" dirty="0"/>
                <a:t>[1,4]</a:t>
              </a:r>
              <a:endParaRPr lang="zh-CN" altLang="en-US" dirty="0"/>
            </a:p>
          </p:txBody>
        </p:sp>
      </p:grpSp>
    </p:spTree>
    <p:extLst>
      <p:ext uri="{BB962C8B-B14F-4D97-AF65-F5344CB8AC3E}">
        <p14:creationId xmlns:p14="http://schemas.microsoft.com/office/powerpoint/2010/main" val="27342865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fltVal val="0"/>
                                          </p:val>
                                        </p:tav>
                                        <p:tav tm="100000">
                                          <p:val>
                                            <p:strVal val="#ppt_w"/>
                                          </p:val>
                                        </p:tav>
                                      </p:tavLst>
                                    </p:anim>
                                    <p:anim calcmode="lin" valueType="num">
                                      <p:cBhvr>
                                        <p:cTn id="28" dur="1000" fill="hold"/>
                                        <p:tgtEl>
                                          <p:spTgt spid="19"/>
                                        </p:tgtEl>
                                        <p:attrNameLst>
                                          <p:attrName>ppt_h</p:attrName>
                                        </p:attrNameLst>
                                      </p:cBhvr>
                                      <p:tavLst>
                                        <p:tav tm="0">
                                          <p:val>
                                            <p:fltVal val="0"/>
                                          </p:val>
                                        </p:tav>
                                        <p:tav tm="100000">
                                          <p:val>
                                            <p:strVal val="#ppt_h"/>
                                          </p:val>
                                        </p:tav>
                                      </p:tavLst>
                                    </p:anim>
                                    <p:anim calcmode="lin" valueType="num">
                                      <p:cBhvr>
                                        <p:cTn id="29" dur="1000" fill="hold"/>
                                        <p:tgtEl>
                                          <p:spTgt spid="19"/>
                                        </p:tgtEl>
                                        <p:attrNameLst>
                                          <p:attrName>style.rotation</p:attrName>
                                        </p:attrNameLst>
                                      </p:cBhvr>
                                      <p:tavLst>
                                        <p:tav tm="0">
                                          <p:val>
                                            <p:fltVal val="90"/>
                                          </p:val>
                                        </p:tav>
                                        <p:tav tm="100000">
                                          <p:val>
                                            <p:fltVal val="0"/>
                                          </p:val>
                                        </p:tav>
                                      </p:tavLst>
                                    </p:anim>
                                    <p:animEffect transition="in" filter="fade">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61903-62F4-467A-846C-AA832D88854F}"/>
              </a:ext>
            </a:extLst>
          </p:cNvPr>
          <p:cNvSpPr>
            <a:spLocks noGrp="1"/>
          </p:cNvSpPr>
          <p:nvPr>
            <p:ph type="title"/>
          </p:nvPr>
        </p:nvSpPr>
        <p:spPr/>
        <p:txBody>
          <a:bodyPr/>
          <a:lstStyle/>
          <a:p>
            <a:r>
              <a:rPr lang="zh-CN" altLang="en-US" dirty="0"/>
              <a:t>练手</a:t>
            </a:r>
          </a:p>
        </p:txBody>
      </p:sp>
      <p:sp>
        <p:nvSpPr>
          <p:cNvPr id="3" name="内容占位符 2">
            <a:extLst>
              <a:ext uri="{FF2B5EF4-FFF2-40B4-BE49-F238E27FC236}">
                <a16:creationId xmlns:a16="http://schemas.microsoft.com/office/drawing/2014/main" id="{E6CADD43-A1DE-42B7-BFA7-D80A8B84F970}"/>
              </a:ext>
            </a:extLst>
          </p:cNvPr>
          <p:cNvSpPr>
            <a:spLocks noGrp="1"/>
          </p:cNvSpPr>
          <p:nvPr>
            <p:ph idx="1"/>
          </p:nvPr>
        </p:nvSpPr>
        <p:spPr/>
        <p:txBody>
          <a:bodyPr>
            <a:normAutofit/>
          </a:bodyPr>
          <a:lstStyle/>
          <a:p>
            <a:r>
              <a:rPr lang="zh-CN" altLang="en-US" dirty="0"/>
              <a:t>我们先用权值线段树练练手：</a:t>
            </a:r>
            <a:endParaRPr lang="en-US" altLang="zh-CN" dirty="0"/>
          </a:p>
          <a:p>
            <a:r>
              <a:rPr lang="zh-CN" altLang="en-US" dirty="0"/>
              <a:t>对于一段数字序列，每次询问其第</a:t>
            </a:r>
            <a:r>
              <a:rPr lang="en-US" altLang="zh-CN" dirty="0"/>
              <a:t>K</a:t>
            </a:r>
            <a:r>
              <a:rPr lang="zh-CN" altLang="en-US" dirty="0"/>
              <a:t>小值</a:t>
            </a:r>
            <a:endParaRPr lang="en-US" altLang="zh-CN" dirty="0"/>
          </a:p>
          <a:p>
            <a:r>
              <a:rPr lang="zh-CN" altLang="en-US" dirty="0"/>
              <a:t>很简单，先建树然后对于每次询问递归查找即可。要找的数如果在左子树上，就递归查找左子树上的第</a:t>
            </a:r>
            <a:r>
              <a:rPr lang="en-US" altLang="zh-CN" dirty="0"/>
              <a:t>k</a:t>
            </a:r>
            <a:r>
              <a:rPr lang="zh-CN" altLang="en-US" dirty="0"/>
              <a:t>大；如果在右子树上，那么就递归查找右子树上的第</a:t>
            </a:r>
            <a:r>
              <a:rPr lang="en-US" altLang="zh-CN" dirty="0"/>
              <a:t>(k-</a:t>
            </a:r>
            <a:r>
              <a:rPr lang="zh-CN" altLang="en-US" dirty="0"/>
              <a:t>左子树值</a:t>
            </a:r>
            <a:r>
              <a:rPr lang="en-US" altLang="zh-CN" dirty="0"/>
              <a:t>)</a:t>
            </a:r>
            <a:r>
              <a:rPr lang="zh-CN" altLang="en-US" dirty="0"/>
              <a:t>大。</a:t>
            </a:r>
            <a:endParaRPr lang="en-US" altLang="zh-CN" dirty="0"/>
          </a:p>
        </p:txBody>
      </p:sp>
    </p:spTree>
    <p:extLst>
      <p:ext uri="{BB962C8B-B14F-4D97-AF65-F5344CB8AC3E}">
        <p14:creationId xmlns:p14="http://schemas.microsoft.com/office/powerpoint/2010/main" val="5176813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286</TotalTime>
  <Words>1494</Words>
  <Application>Microsoft Office PowerPoint</Application>
  <PresentationFormat>宽屏</PresentationFormat>
  <Paragraphs>116</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Arial</vt:lpstr>
      <vt:lpstr>Tw Cen MT</vt:lpstr>
      <vt:lpstr>Tw Cen MT Condensed</vt:lpstr>
      <vt:lpstr>Wingdings 3</vt:lpstr>
      <vt:lpstr>积分</vt:lpstr>
      <vt:lpstr>主席树入门</vt:lpstr>
      <vt:lpstr>第一节</vt:lpstr>
      <vt:lpstr>主席树</vt:lpstr>
      <vt:lpstr>如何实现？</vt:lpstr>
      <vt:lpstr>如何利用版本之间相同的内容？</vt:lpstr>
      <vt:lpstr>PowerPoint 演示文稿</vt:lpstr>
      <vt:lpstr>PowerPoint 演示文稿</vt:lpstr>
      <vt:lpstr>权值线段树</vt:lpstr>
      <vt:lpstr>练手</vt:lpstr>
      <vt:lpstr>PowerPoint 演示文稿</vt:lpstr>
      <vt:lpstr>如何进一步节省空间？</vt:lpstr>
      <vt:lpstr>主席树入门</vt:lpstr>
      <vt:lpstr>第二节</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主席树入门</dc:title>
  <dc:creator>DanielLiu130@outlook.com</dc:creator>
  <cp:lastModifiedBy>DanielLiu130@outlook.com</cp:lastModifiedBy>
  <cp:revision>26</cp:revision>
  <dcterms:created xsi:type="dcterms:W3CDTF">2019-06-21T12:36:05Z</dcterms:created>
  <dcterms:modified xsi:type="dcterms:W3CDTF">2019-06-22T10:45:49Z</dcterms:modified>
</cp:coreProperties>
</file>