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p:cViewPr varScale="1">
        <p:scale>
          <a:sx n="108" d="100"/>
          <a:sy n="108"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FFEE46B1-B84B-4750-A95B-3527B203686A}" type="datetimeFigureOut">
              <a:rPr lang="zh-CN" altLang="en-US" smtClean="0"/>
              <a:t>2019/7/4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39EA6-8B1E-43D1-B5E7-81C997A2BC1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12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39EA6-8B1E-43D1-B5E7-81C997A2BC1A}" type="slidenum">
              <a:rPr lang="zh-CN" altLang="en-US" smtClean="0"/>
              <a:t>‹#›</a:t>
            </a:fld>
            <a:endParaRPr lang="zh-CN" altLang="en-US"/>
          </a:p>
        </p:txBody>
      </p:sp>
    </p:spTree>
    <p:extLst>
      <p:ext uri="{BB962C8B-B14F-4D97-AF65-F5344CB8AC3E}">
        <p14:creationId xmlns:p14="http://schemas.microsoft.com/office/powerpoint/2010/main" val="265849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39EA6-8B1E-43D1-B5E7-81C997A2BC1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35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39EA6-8B1E-43D1-B5E7-81C997A2BC1A}" type="slidenum">
              <a:rPr lang="zh-CN" altLang="en-US" smtClean="0"/>
              <a:t>‹#›</a:t>
            </a:fld>
            <a:endParaRPr lang="zh-CN" altLang="en-US"/>
          </a:p>
        </p:txBody>
      </p:sp>
    </p:spTree>
    <p:extLst>
      <p:ext uri="{BB962C8B-B14F-4D97-AF65-F5344CB8AC3E}">
        <p14:creationId xmlns:p14="http://schemas.microsoft.com/office/powerpoint/2010/main" val="203196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939EA6-8B1E-43D1-B5E7-81C997A2BC1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60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939EA6-8B1E-43D1-B5E7-81C997A2BC1A}" type="slidenum">
              <a:rPr lang="zh-CN" altLang="en-US" smtClean="0"/>
              <a:t>‹#›</a:t>
            </a:fld>
            <a:endParaRPr lang="zh-CN" altLang="en-US"/>
          </a:p>
        </p:txBody>
      </p:sp>
    </p:spTree>
    <p:extLst>
      <p:ext uri="{BB962C8B-B14F-4D97-AF65-F5344CB8AC3E}">
        <p14:creationId xmlns:p14="http://schemas.microsoft.com/office/powerpoint/2010/main" val="89963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939EA6-8B1E-43D1-B5E7-81C997A2BC1A}" type="slidenum">
              <a:rPr lang="zh-CN" altLang="en-US" smtClean="0"/>
              <a:t>‹#›</a:t>
            </a:fld>
            <a:endParaRPr lang="zh-CN" altLang="en-US"/>
          </a:p>
        </p:txBody>
      </p:sp>
    </p:spTree>
    <p:extLst>
      <p:ext uri="{BB962C8B-B14F-4D97-AF65-F5344CB8AC3E}">
        <p14:creationId xmlns:p14="http://schemas.microsoft.com/office/powerpoint/2010/main" val="82370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939EA6-8B1E-43D1-B5E7-81C997A2BC1A}" type="slidenum">
              <a:rPr lang="zh-CN" altLang="en-US" smtClean="0"/>
              <a:t>‹#›</a:t>
            </a:fld>
            <a:endParaRPr lang="zh-CN" altLang="en-US"/>
          </a:p>
        </p:txBody>
      </p:sp>
    </p:spTree>
    <p:extLst>
      <p:ext uri="{BB962C8B-B14F-4D97-AF65-F5344CB8AC3E}">
        <p14:creationId xmlns:p14="http://schemas.microsoft.com/office/powerpoint/2010/main" val="222318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939EA6-8B1E-43D1-B5E7-81C997A2BC1A}" type="slidenum">
              <a:rPr lang="zh-CN" altLang="en-US" smtClean="0"/>
              <a:t>‹#›</a:t>
            </a:fld>
            <a:endParaRPr lang="zh-CN" altLang="en-US"/>
          </a:p>
        </p:txBody>
      </p:sp>
    </p:spTree>
    <p:extLst>
      <p:ext uri="{BB962C8B-B14F-4D97-AF65-F5344CB8AC3E}">
        <p14:creationId xmlns:p14="http://schemas.microsoft.com/office/powerpoint/2010/main" val="129172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939EA6-8B1E-43D1-B5E7-81C997A2BC1A}" type="slidenum">
              <a:rPr lang="zh-CN" altLang="en-US" smtClean="0"/>
              <a:t>‹#›</a:t>
            </a:fld>
            <a:endParaRPr lang="zh-CN" altLang="en-US"/>
          </a:p>
        </p:txBody>
      </p:sp>
    </p:spTree>
    <p:extLst>
      <p:ext uri="{BB962C8B-B14F-4D97-AF65-F5344CB8AC3E}">
        <p14:creationId xmlns:p14="http://schemas.microsoft.com/office/powerpoint/2010/main" val="49600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FEE46B1-B84B-4750-A95B-3527B203686A}" type="datetimeFigureOut">
              <a:rPr lang="zh-CN" altLang="en-US" smtClean="0"/>
              <a:t>2019/7/4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939EA6-8B1E-43D1-B5E7-81C997A2BC1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84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FEE46B1-B84B-4750-A95B-3527B203686A}" type="datetimeFigureOut">
              <a:rPr lang="zh-CN" altLang="en-US" smtClean="0"/>
              <a:t>2019/7/4 Thursday</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939EA6-8B1E-43D1-B5E7-81C997A2BC1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287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7AFA4-C105-4557-84CB-BC2D64A52A46}"/>
              </a:ext>
            </a:extLst>
          </p:cNvPr>
          <p:cNvSpPr>
            <a:spLocks noGrp="1"/>
          </p:cNvSpPr>
          <p:nvPr>
            <p:ph type="ctrTitle"/>
          </p:nvPr>
        </p:nvSpPr>
        <p:spPr/>
        <p:txBody>
          <a:bodyPr/>
          <a:lstStyle/>
          <a:p>
            <a:r>
              <a:rPr lang="zh-CN" altLang="en-US" dirty="0"/>
              <a:t>可持久化并查集</a:t>
            </a:r>
          </a:p>
        </p:txBody>
      </p:sp>
      <p:sp>
        <p:nvSpPr>
          <p:cNvPr id="3" name="副标题 2">
            <a:extLst>
              <a:ext uri="{FF2B5EF4-FFF2-40B4-BE49-F238E27FC236}">
                <a16:creationId xmlns:a16="http://schemas.microsoft.com/office/drawing/2014/main" id="{547C3A39-6A35-4173-899E-AFACB96AC147}"/>
              </a:ext>
            </a:extLst>
          </p:cNvPr>
          <p:cNvSpPr>
            <a:spLocks noGrp="1"/>
          </p:cNvSpPr>
          <p:nvPr>
            <p:ph type="subTitle" idx="1"/>
          </p:nvPr>
        </p:nvSpPr>
        <p:spPr/>
        <p:txBody>
          <a:bodyPr/>
          <a:lstStyle/>
          <a:p>
            <a:r>
              <a:rPr lang="en-US" altLang="zh-CN" dirty="0"/>
              <a:t>AgOH</a:t>
            </a:r>
            <a:endParaRPr lang="zh-CN" altLang="en-US" dirty="0"/>
          </a:p>
        </p:txBody>
      </p:sp>
    </p:spTree>
    <p:extLst>
      <p:ext uri="{BB962C8B-B14F-4D97-AF65-F5344CB8AC3E}">
        <p14:creationId xmlns:p14="http://schemas.microsoft.com/office/powerpoint/2010/main" val="140712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42DE38A0-3492-426C-9C17-6A019CBAF110}"/>
              </a:ext>
            </a:extLst>
          </p:cNvPr>
          <p:cNvSpPr>
            <a:spLocks noGrp="1"/>
          </p:cNvSpPr>
          <p:nvPr>
            <p:ph idx="1"/>
          </p:nvPr>
        </p:nvSpPr>
        <p:spPr>
          <a:xfrm>
            <a:off x="1024128" y="532660"/>
            <a:ext cx="9720073" cy="5776700"/>
          </a:xfrm>
        </p:spPr>
        <p:txBody>
          <a:bodyPr/>
          <a:lstStyle/>
          <a:p>
            <a:r>
              <a:rPr lang="en-US" altLang="zh-CN" dirty="0"/>
              <a:t>Q</a:t>
            </a:r>
            <a:r>
              <a:rPr lang="zh-CN" altLang="en-US" dirty="0"/>
              <a:t>：怎样开两个可持久化数组（主席树）记录</a:t>
            </a:r>
            <a:r>
              <a:rPr lang="en-US" altLang="zh-CN" dirty="0"/>
              <a:t>fa</a:t>
            </a:r>
            <a:r>
              <a:rPr lang="zh-CN" altLang="en-US" dirty="0"/>
              <a:t>和</a:t>
            </a:r>
            <a:r>
              <a:rPr lang="en-US" altLang="zh-CN" dirty="0"/>
              <a:t>dep</a:t>
            </a:r>
            <a:r>
              <a:rPr lang="zh-CN" altLang="en-US" dirty="0"/>
              <a:t>？</a:t>
            </a:r>
            <a:endParaRPr lang="en-US" altLang="zh-CN" dirty="0"/>
          </a:p>
          <a:p>
            <a:r>
              <a:rPr lang="en-US" altLang="zh-CN" dirty="0"/>
              <a:t>A</a:t>
            </a:r>
            <a:r>
              <a:rPr lang="zh-CN" altLang="en-US" dirty="0"/>
              <a:t>：我们可以建立一个双倍大小的内存池，然后建立两个根节点数组</a:t>
            </a:r>
            <a:r>
              <a:rPr lang="en-US" altLang="zh-CN" dirty="0" err="1"/>
              <a:t>rootfa</a:t>
            </a:r>
            <a:r>
              <a:rPr lang="en-US" altLang="zh-CN" dirty="0"/>
              <a:t>[]</a:t>
            </a:r>
            <a:r>
              <a:rPr lang="zh-CN" altLang="en-US" dirty="0"/>
              <a:t>和</a:t>
            </a:r>
            <a:r>
              <a:rPr lang="en-US" altLang="zh-CN" dirty="0" err="1"/>
              <a:t>rootdep</a:t>
            </a:r>
            <a:r>
              <a:rPr lang="en-US" altLang="zh-CN" dirty="0"/>
              <a:t>[]</a:t>
            </a:r>
            <a:r>
              <a:rPr lang="zh-CN" altLang="en-US" dirty="0"/>
              <a:t>来维护这两个可持久化数组（主席树）的根节点，而内存池的计数器还是就那一个</a:t>
            </a:r>
            <a:r>
              <a:rPr lang="en-US" altLang="zh-CN" dirty="0" err="1"/>
              <a:t>cnt</a:t>
            </a:r>
            <a:r>
              <a:rPr lang="zh-CN" altLang="en-US" dirty="0"/>
              <a:t>就够了（计数器肯定不能开俩啊对吧）</a:t>
            </a:r>
            <a:endParaRPr lang="en-US" altLang="zh-CN" dirty="0"/>
          </a:p>
          <a:p>
            <a:pPr lvl="1"/>
            <a:r>
              <a:rPr lang="zh-CN" altLang="en-US" dirty="0"/>
              <a:t>也就是，你要开几个主席树，那么就开多少个</a:t>
            </a:r>
            <a:r>
              <a:rPr lang="en-US" altLang="zh-CN" dirty="0"/>
              <a:t>root</a:t>
            </a:r>
            <a:r>
              <a:rPr lang="zh-CN" altLang="en-US" dirty="0"/>
              <a:t>数组。如果数量大，那就把</a:t>
            </a:r>
            <a:r>
              <a:rPr lang="en-US" altLang="zh-CN" dirty="0"/>
              <a:t>root</a:t>
            </a:r>
            <a:r>
              <a:rPr lang="zh-CN" altLang="en-US" dirty="0"/>
              <a:t>数组开成二维数组，这是很多主席树毒瘤题的做法。</a:t>
            </a:r>
            <a:endParaRPr lang="en-US" altLang="zh-CN" dirty="0"/>
          </a:p>
          <a:p>
            <a:endParaRPr lang="en-US" altLang="zh-CN" dirty="0"/>
          </a:p>
          <a:p>
            <a:r>
              <a:rPr lang="en-US" altLang="zh-CN" dirty="0"/>
              <a:t>Q</a:t>
            </a:r>
            <a:r>
              <a:rPr lang="zh-CN" altLang="en-US" dirty="0"/>
              <a:t>：两个可持久化数组是否需要先构建？</a:t>
            </a:r>
            <a:endParaRPr lang="en-US" altLang="zh-CN" dirty="0"/>
          </a:p>
          <a:p>
            <a:r>
              <a:rPr lang="en-US" altLang="zh-CN" dirty="0"/>
              <a:t>A</a:t>
            </a:r>
            <a:r>
              <a:rPr lang="zh-CN" altLang="en-US" dirty="0"/>
              <a:t>：</a:t>
            </a:r>
            <a:r>
              <a:rPr lang="en-US" altLang="zh-CN" dirty="0"/>
              <a:t>fa</a:t>
            </a:r>
            <a:r>
              <a:rPr lang="zh-CN" altLang="en-US" dirty="0"/>
              <a:t>数组需要，</a:t>
            </a:r>
            <a:r>
              <a:rPr lang="en-US" altLang="zh-CN" dirty="0"/>
              <a:t>dep</a:t>
            </a:r>
            <a:r>
              <a:rPr lang="zh-CN" altLang="en-US" dirty="0"/>
              <a:t>数组不需要。因为初始时作为并查集的</a:t>
            </a:r>
            <a:r>
              <a:rPr lang="en-US" altLang="zh-CN" dirty="0"/>
              <a:t>fa</a:t>
            </a:r>
            <a:r>
              <a:rPr lang="zh-CN" altLang="en-US" dirty="0"/>
              <a:t>数组是要初始化的，而对于</a:t>
            </a:r>
            <a:r>
              <a:rPr lang="en-US" altLang="zh-CN" dirty="0"/>
              <a:t>dep</a:t>
            </a:r>
            <a:r>
              <a:rPr lang="zh-CN" altLang="en-US" dirty="0"/>
              <a:t>数组来说，初始时所有结点的深度都为</a:t>
            </a:r>
            <a:r>
              <a:rPr lang="en-US" altLang="zh-CN" dirty="0"/>
              <a:t>0</a:t>
            </a:r>
            <a:r>
              <a:rPr lang="zh-CN" altLang="en-US" dirty="0"/>
              <a:t>，编译器帮我们构造好了，与权值线段树同理</a:t>
            </a:r>
            <a:endParaRPr lang="en-US" altLang="zh-CN" dirty="0"/>
          </a:p>
          <a:p>
            <a:r>
              <a:rPr lang="zh-CN" altLang="en-US" dirty="0"/>
              <a:t>当然听说有另外一种并查集的写法是初始化时所有结点的父亲都是指向</a:t>
            </a:r>
            <a:r>
              <a:rPr lang="en-US" altLang="zh-CN" dirty="0"/>
              <a:t>0</a:t>
            </a:r>
            <a:r>
              <a:rPr lang="zh-CN" altLang="en-US" dirty="0"/>
              <a:t>而不是自己，如果是那样的话貌似也不用初始化</a:t>
            </a:r>
            <a:r>
              <a:rPr lang="en-US" altLang="zh-CN" dirty="0"/>
              <a:t>……</a:t>
            </a:r>
            <a:r>
              <a:rPr lang="zh-CN" altLang="en-US" dirty="0"/>
              <a:t>（我太菜了不会）</a:t>
            </a:r>
            <a:endParaRPr lang="en-US" altLang="zh-CN" dirty="0"/>
          </a:p>
        </p:txBody>
      </p:sp>
    </p:spTree>
    <p:extLst>
      <p:ext uri="{BB962C8B-B14F-4D97-AF65-F5344CB8AC3E}">
        <p14:creationId xmlns:p14="http://schemas.microsoft.com/office/powerpoint/2010/main" val="1190173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arn(inVertical)">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arn(inVertical)">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barn(inVertical)">
                                      <p:cBhvr>
                                        <p:cTn id="3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639387-B6FD-4787-9EE1-B3C80936B20B}"/>
              </a:ext>
            </a:extLst>
          </p:cNvPr>
          <p:cNvSpPr>
            <a:spLocks noGrp="1"/>
          </p:cNvSpPr>
          <p:nvPr>
            <p:ph type="title"/>
          </p:nvPr>
        </p:nvSpPr>
        <p:spPr/>
        <p:txBody>
          <a:bodyPr/>
          <a:lstStyle/>
          <a:p>
            <a:r>
              <a:rPr lang="zh-CN" altLang="en-US" dirty="0"/>
              <a:t>第一节</a:t>
            </a:r>
          </a:p>
        </p:txBody>
      </p:sp>
      <p:sp>
        <p:nvSpPr>
          <p:cNvPr id="5" name="文本占位符 4">
            <a:extLst>
              <a:ext uri="{FF2B5EF4-FFF2-40B4-BE49-F238E27FC236}">
                <a16:creationId xmlns:a16="http://schemas.microsoft.com/office/drawing/2014/main" id="{8F9A4DA7-BB88-433F-956B-5A47D81FB5D4}"/>
              </a:ext>
            </a:extLst>
          </p:cNvPr>
          <p:cNvSpPr>
            <a:spLocks noGrp="1"/>
          </p:cNvSpPr>
          <p:nvPr>
            <p:ph type="body" idx="1"/>
          </p:nvPr>
        </p:nvSpPr>
        <p:spPr/>
        <p:txBody>
          <a:bodyPr/>
          <a:lstStyle/>
          <a:p>
            <a:r>
              <a:rPr lang="zh-CN" altLang="en-US" dirty="0"/>
              <a:t>基本概念</a:t>
            </a:r>
            <a:endParaRPr lang="en-US" altLang="zh-CN" dirty="0"/>
          </a:p>
        </p:txBody>
      </p:sp>
    </p:spTree>
    <p:extLst>
      <p:ext uri="{BB962C8B-B14F-4D97-AF65-F5344CB8AC3E}">
        <p14:creationId xmlns:p14="http://schemas.microsoft.com/office/powerpoint/2010/main" val="21547187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7527549-F623-489F-8C8C-3704C125E72B}"/>
              </a:ext>
            </a:extLst>
          </p:cNvPr>
          <p:cNvSpPr>
            <a:spLocks noGrp="1"/>
          </p:cNvSpPr>
          <p:nvPr>
            <p:ph type="title"/>
          </p:nvPr>
        </p:nvSpPr>
        <p:spPr/>
        <p:txBody>
          <a:bodyPr/>
          <a:lstStyle/>
          <a:p>
            <a:r>
              <a:rPr lang="zh-CN" altLang="en-US" dirty="0"/>
              <a:t>可持久化并查集</a:t>
            </a:r>
          </a:p>
        </p:txBody>
      </p:sp>
      <p:sp>
        <p:nvSpPr>
          <p:cNvPr id="5" name="内容占位符 4">
            <a:extLst>
              <a:ext uri="{FF2B5EF4-FFF2-40B4-BE49-F238E27FC236}">
                <a16:creationId xmlns:a16="http://schemas.microsoft.com/office/drawing/2014/main" id="{705B0A77-9393-4013-9E8A-F406F4C45063}"/>
              </a:ext>
            </a:extLst>
          </p:cNvPr>
          <p:cNvSpPr>
            <a:spLocks noGrp="1"/>
          </p:cNvSpPr>
          <p:nvPr>
            <p:ph idx="1"/>
          </p:nvPr>
        </p:nvSpPr>
        <p:spPr/>
        <p:txBody>
          <a:bodyPr/>
          <a:lstStyle/>
          <a:p>
            <a:r>
              <a:rPr lang="zh-CN" altLang="en-US" dirty="0"/>
              <a:t>套用可持久化数据结构的定义就是：是一种可以支持回退，访问之前版本的并查集（废话）</a:t>
            </a:r>
            <a:endParaRPr lang="en-US" altLang="zh-CN" dirty="0"/>
          </a:p>
          <a:p>
            <a:r>
              <a:rPr lang="zh-CN" altLang="en-US" dirty="0"/>
              <a:t>可持久化并查集是建立在可持久化数组上的，强烈建议先学习主席树和可持久化数组</a:t>
            </a:r>
            <a:endParaRPr lang="en-US" altLang="zh-CN" dirty="0"/>
          </a:p>
        </p:txBody>
      </p:sp>
      <p:pic>
        <p:nvPicPr>
          <p:cNvPr id="3" name="图片 2">
            <a:extLst>
              <a:ext uri="{FF2B5EF4-FFF2-40B4-BE49-F238E27FC236}">
                <a16:creationId xmlns:a16="http://schemas.microsoft.com/office/drawing/2014/main" id="{813DDEA2-1C37-4BD0-83E4-32E6CDA9C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3967645"/>
            <a:ext cx="3942727" cy="2305139"/>
          </a:xfrm>
          <a:prstGeom prst="rect">
            <a:avLst/>
          </a:prstGeom>
        </p:spPr>
      </p:pic>
      <p:pic>
        <p:nvPicPr>
          <p:cNvPr id="7" name="图片 6">
            <a:extLst>
              <a:ext uri="{FF2B5EF4-FFF2-40B4-BE49-F238E27FC236}">
                <a16:creationId xmlns:a16="http://schemas.microsoft.com/office/drawing/2014/main" id="{F5B22ADF-49FD-4F1B-8865-002BD9FF0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472" y="3972929"/>
            <a:ext cx="3942728" cy="2336431"/>
          </a:xfrm>
          <a:prstGeom prst="rect">
            <a:avLst/>
          </a:prstGeom>
        </p:spPr>
      </p:pic>
    </p:spTree>
    <p:extLst>
      <p:ext uri="{BB962C8B-B14F-4D97-AF65-F5344CB8AC3E}">
        <p14:creationId xmlns:p14="http://schemas.microsoft.com/office/powerpoint/2010/main" val="1269182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513DF-5A41-4C9E-AEA1-10CB9A3B4F31}"/>
              </a:ext>
            </a:extLst>
          </p:cNvPr>
          <p:cNvSpPr>
            <a:spLocks noGrp="1"/>
          </p:cNvSpPr>
          <p:nvPr>
            <p:ph type="title"/>
          </p:nvPr>
        </p:nvSpPr>
        <p:spPr/>
        <p:txBody>
          <a:bodyPr/>
          <a:lstStyle/>
          <a:p>
            <a:r>
              <a:rPr lang="zh-CN" altLang="en-US" dirty="0"/>
              <a:t>如何使并查集可持久化？</a:t>
            </a:r>
          </a:p>
        </p:txBody>
      </p:sp>
      <p:sp>
        <p:nvSpPr>
          <p:cNvPr id="3" name="内容占位符 2">
            <a:extLst>
              <a:ext uri="{FF2B5EF4-FFF2-40B4-BE49-F238E27FC236}">
                <a16:creationId xmlns:a16="http://schemas.microsoft.com/office/drawing/2014/main" id="{F9FFDED1-965C-4B44-AB40-F5D586539ADB}"/>
              </a:ext>
            </a:extLst>
          </p:cNvPr>
          <p:cNvSpPr>
            <a:spLocks noGrp="1"/>
          </p:cNvSpPr>
          <p:nvPr>
            <p:ph idx="1"/>
          </p:nvPr>
        </p:nvSpPr>
        <p:spPr/>
        <p:txBody>
          <a:bodyPr/>
          <a:lstStyle/>
          <a:p>
            <a:r>
              <a:rPr lang="zh-CN" altLang="en-US" dirty="0"/>
              <a:t>考虑一下，并查集的核心是什么？</a:t>
            </a:r>
            <a:endParaRPr lang="en-US" altLang="zh-CN" dirty="0"/>
          </a:p>
          <a:p>
            <a:r>
              <a:rPr lang="zh-CN" altLang="en-US" dirty="0"/>
              <a:t>我们来看一下并查集的核心代码</a:t>
            </a:r>
          </a:p>
        </p:txBody>
      </p:sp>
      <p:pic>
        <p:nvPicPr>
          <p:cNvPr id="4" name="图片 3">
            <a:extLst>
              <a:ext uri="{FF2B5EF4-FFF2-40B4-BE49-F238E27FC236}">
                <a16:creationId xmlns:a16="http://schemas.microsoft.com/office/drawing/2014/main" id="{98EC51BA-DEF9-425B-A62A-369AB0758C20}"/>
              </a:ext>
            </a:extLst>
          </p:cNvPr>
          <p:cNvPicPr>
            <a:picLocks noChangeAspect="1"/>
          </p:cNvPicPr>
          <p:nvPr/>
        </p:nvPicPr>
        <p:blipFill>
          <a:blip r:embed="rId2"/>
          <a:stretch>
            <a:fillRect/>
          </a:stretch>
        </p:blipFill>
        <p:spPr>
          <a:xfrm>
            <a:off x="1176501" y="3331013"/>
            <a:ext cx="4492361" cy="2941771"/>
          </a:xfrm>
          <a:prstGeom prst="rect">
            <a:avLst/>
          </a:prstGeom>
        </p:spPr>
      </p:pic>
      <p:pic>
        <p:nvPicPr>
          <p:cNvPr id="1026" name="Picture 2" descr="https://timgsa.baidu.com/timg?image&amp;quality=80&amp;size=b9999_10000&amp;sec=1562244572890&amp;di=f2e6971fdf1e643a9d558ec328d336e1&amp;imgtype=0&amp;src=http%3A%2F%2Fb-ssl.duitang.com%2Fuploads%2Fitem%2F201806%2F13%2F20180613153455_cimen.jpg">
            <a:extLst>
              <a:ext uri="{FF2B5EF4-FFF2-40B4-BE49-F238E27FC236}">
                <a16:creationId xmlns:a16="http://schemas.microsoft.com/office/drawing/2014/main" id="{7E87E6F0-7AD1-4440-9051-DE4FEA2FF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431" y="1957932"/>
            <a:ext cx="4766569" cy="476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191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07520-77B3-4E80-B105-0AE5EC5770DD}"/>
              </a:ext>
            </a:extLst>
          </p:cNvPr>
          <p:cNvSpPr>
            <a:spLocks noGrp="1"/>
          </p:cNvSpPr>
          <p:nvPr>
            <p:ph type="title"/>
          </p:nvPr>
        </p:nvSpPr>
        <p:spPr/>
        <p:txBody>
          <a:bodyPr/>
          <a:lstStyle/>
          <a:p>
            <a:r>
              <a:rPr lang="zh-CN" altLang="en-US" dirty="0"/>
              <a:t>并查集的优化</a:t>
            </a:r>
          </a:p>
        </p:txBody>
      </p:sp>
      <p:sp>
        <p:nvSpPr>
          <p:cNvPr id="3" name="内容占位符 2">
            <a:extLst>
              <a:ext uri="{FF2B5EF4-FFF2-40B4-BE49-F238E27FC236}">
                <a16:creationId xmlns:a16="http://schemas.microsoft.com/office/drawing/2014/main" id="{9ABFC710-C6F6-4EE5-8471-72199B272E38}"/>
              </a:ext>
            </a:extLst>
          </p:cNvPr>
          <p:cNvSpPr>
            <a:spLocks noGrp="1"/>
          </p:cNvSpPr>
          <p:nvPr>
            <p:ph idx="1"/>
          </p:nvPr>
        </p:nvSpPr>
        <p:spPr/>
        <p:txBody>
          <a:bodyPr/>
          <a:lstStyle/>
          <a:p>
            <a:r>
              <a:rPr lang="zh-CN" altLang="en-US" dirty="0"/>
              <a:t>不优化的并查集妥妥</a:t>
            </a:r>
            <a:r>
              <a:rPr lang="en-US" altLang="zh-CN" dirty="0"/>
              <a:t>TLE</a:t>
            </a:r>
            <a:r>
              <a:rPr lang="zh-CN" altLang="en-US" dirty="0"/>
              <a:t>的对吧（对）</a:t>
            </a:r>
            <a:endParaRPr lang="en-US" altLang="zh-CN" dirty="0"/>
          </a:p>
          <a:p>
            <a:r>
              <a:rPr lang="zh-CN" altLang="en-US" dirty="0"/>
              <a:t>众所周知，并查集有两种优化方式</a:t>
            </a:r>
            <a:endParaRPr lang="en-US" altLang="zh-CN" dirty="0"/>
          </a:p>
          <a:p>
            <a:r>
              <a:rPr lang="zh-CN" altLang="en-US" dirty="0"/>
              <a:t>第一种，路径压缩</a:t>
            </a:r>
            <a:endParaRPr lang="en-US" altLang="zh-CN" dirty="0"/>
          </a:p>
          <a:p>
            <a:r>
              <a:rPr lang="zh-CN" altLang="en-US" dirty="0"/>
              <a:t>第二种，按秩合并（就不放代码了</a:t>
            </a:r>
            <a:r>
              <a:rPr lang="zh-CN" altLang="en-US" strike="sngStrike" dirty="0"/>
              <a:t>懒得打</a:t>
            </a:r>
            <a:r>
              <a:rPr lang="zh-CN" altLang="en-US" dirty="0"/>
              <a:t>）</a:t>
            </a:r>
            <a:endParaRPr lang="en-US" altLang="zh-CN" dirty="0"/>
          </a:p>
          <a:p>
            <a:r>
              <a:rPr lang="zh-CN" altLang="en-US" dirty="0"/>
              <a:t>（还有按照子树大小合并的启发式合并，和按秩合并很像，</a:t>
            </a:r>
            <a:r>
              <a:rPr lang="zh-CN" altLang="en-US" strike="sngStrike" dirty="0"/>
              <a:t>我太菜了没写过</a:t>
            </a:r>
            <a:r>
              <a:rPr lang="zh-CN" altLang="en-US" dirty="0"/>
              <a:t>这里就不提了；玄学的随机合并就更不说了</a:t>
            </a:r>
            <a:r>
              <a:rPr lang="en-US" altLang="zh-CN" dirty="0"/>
              <a:t>……</a:t>
            </a:r>
            <a:r>
              <a:rPr lang="zh-CN" altLang="en-US" dirty="0"/>
              <a:t>）</a:t>
            </a:r>
          </a:p>
        </p:txBody>
      </p:sp>
      <p:pic>
        <p:nvPicPr>
          <p:cNvPr id="4" name="图片 3">
            <a:extLst>
              <a:ext uri="{FF2B5EF4-FFF2-40B4-BE49-F238E27FC236}">
                <a16:creationId xmlns:a16="http://schemas.microsoft.com/office/drawing/2014/main" id="{04EC0388-7693-4759-8ECC-1ED734661DCF}"/>
              </a:ext>
            </a:extLst>
          </p:cNvPr>
          <p:cNvPicPr>
            <a:picLocks noChangeAspect="1"/>
          </p:cNvPicPr>
          <p:nvPr/>
        </p:nvPicPr>
        <p:blipFill>
          <a:blip r:embed="rId2"/>
          <a:stretch>
            <a:fillRect/>
          </a:stretch>
        </p:blipFill>
        <p:spPr>
          <a:xfrm>
            <a:off x="3853143" y="3262333"/>
            <a:ext cx="4485714" cy="333333"/>
          </a:xfrm>
          <a:prstGeom prst="rect">
            <a:avLst/>
          </a:prstGeom>
        </p:spPr>
      </p:pic>
    </p:spTree>
    <p:extLst>
      <p:ext uri="{BB962C8B-B14F-4D97-AF65-F5344CB8AC3E}">
        <p14:creationId xmlns:p14="http://schemas.microsoft.com/office/powerpoint/2010/main" val="1671038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D639A6-456B-4D03-8FFF-51FBC38B52B4}"/>
              </a:ext>
            </a:extLst>
          </p:cNvPr>
          <p:cNvSpPr>
            <a:spLocks noGrp="1"/>
          </p:cNvSpPr>
          <p:nvPr>
            <p:ph idx="1"/>
          </p:nvPr>
        </p:nvSpPr>
        <p:spPr>
          <a:xfrm>
            <a:off x="1024128" y="621437"/>
            <a:ext cx="9720073" cy="5687923"/>
          </a:xfrm>
        </p:spPr>
        <p:txBody>
          <a:bodyPr>
            <a:normAutofit lnSpcReduction="10000"/>
          </a:bodyPr>
          <a:lstStyle/>
          <a:p>
            <a:r>
              <a:rPr lang="zh-CN" altLang="en-US" dirty="0"/>
              <a:t>我们的并查集的</a:t>
            </a:r>
            <a:r>
              <a:rPr lang="en-US" altLang="zh-CN" dirty="0"/>
              <a:t>fa</a:t>
            </a:r>
            <a:r>
              <a:rPr lang="zh-CN" altLang="en-US" dirty="0"/>
              <a:t>数组是要用可持久化数组来维护的，那么路径压缩基本就不要考虑了</a:t>
            </a:r>
            <a:endParaRPr lang="en-US" altLang="zh-CN" dirty="0"/>
          </a:p>
          <a:p>
            <a:r>
              <a:rPr lang="zh-CN" altLang="en-US" dirty="0"/>
              <a:t>为什么？</a:t>
            </a:r>
            <a:endParaRPr lang="en-US" altLang="zh-CN" dirty="0"/>
          </a:p>
          <a:p>
            <a:r>
              <a:rPr lang="zh-CN" altLang="en-US" dirty="0"/>
              <a:t>我们来看路径压缩的代码：</a:t>
            </a:r>
            <a:endParaRPr lang="en-US" altLang="zh-CN" dirty="0"/>
          </a:p>
          <a:p>
            <a:r>
              <a:rPr lang="zh-CN" altLang="en-US" dirty="0"/>
              <a:t>每递归一次，只要没有满足条件，</a:t>
            </a:r>
            <a:r>
              <a:rPr lang="en-US" altLang="zh-CN" dirty="0"/>
              <a:t>fa</a:t>
            </a:r>
            <a:r>
              <a:rPr lang="zh-CN" altLang="en-US" dirty="0"/>
              <a:t>数组就会有一个位置被修改</a:t>
            </a:r>
            <a:endParaRPr lang="en-US" altLang="zh-CN" dirty="0"/>
          </a:p>
          <a:p>
            <a:r>
              <a:rPr lang="zh-CN" altLang="en-US" dirty="0"/>
              <a:t>对于普通数组来说，这修改完全没问题，但是不要忘了对于建立在主席树上的可持久化数组每进行一次单点修改就会多一个新的版本存放新的结点。小数据暂且无妨，但是大数据妥妥</a:t>
            </a:r>
            <a:r>
              <a:rPr lang="en-US" altLang="zh-CN" dirty="0"/>
              <a:t>MLE</a:t>
            </a:r>
          </a:p>
          <a:p>
            <a:r>
              <a:rPr lang="zh-CN" altLang="en-US" dirty="0"/>
              <a:t>所以路径压缩就不要使用了</a:t>
            </a:r>
            <a:endParaRPr lang="en-US" altLang="zh-CN" dirty="0"/>
          </a:p>
          <a:p>
            <a:r>
              <a:rPr lang="zh-CN" altLang="en-US" dirty="0"/>
              <a:t>但不要忘了按秩合并，它也是一种很优秀的优化方式</a:t>
            </a:r>
            <a:endParaRPr lang="en-US" altLang="zh-CN" dirty="0"/>
          </a:p>
          <a:p>
            <a:r>
              <a:rPr lang="zh-CN" altLang="en-US" dirty="0"/>
              <a:t>不会并查集的按秩合并的同学建议先百度搜索一下并查集的按秩合并</a:t>
            </a:r>
            <a:r>
              <a:rPr lang="zh-CN" altLang="en-US" strike="sngStrike" dirty="0"/>
              <a:t>，当然我也可能在不久的将来抽风发一个并查集的视频</a:t>
            </a:r>
            <a:endParaRPr lang="en-US" altLang="zh-CN" strike="sngStrike" dirty="0"/>
          </a:p>
          <a:p>
            <a:r>
              <a:rPr lang="zh-CN" altLang="en-US" dirty="0"/>
              <a:t>因为每个版本的并查集的结点深度可能是不一样的，所以我们还需要要新开一个可持久化数组来记录每个版本的</a:t>
            </a:r>
            <a:r>
              <a:rPr lang="en-US" altLang="zh-CN" dirty="0"/>
              <a:t>dep</a:t>
            </a:r>
            <a:r>
              <a:rPr lang="zh-CN" altLang="en-US" dirty="0"/>
              <a:t>数组</a:t>
            </a:r>
          </a:p>
        </p:txBody>
      </p:sp>
      <p:pic>
        <p:nvPicPr>
          <p:cNvPr id="4" name="图片 3">
            <a:extLst>
              <a:ext uri="{FF2B5EF4-FFF2-40B4-BE49-F238E27FC236}">
                <a16:creationId xmlns:a16="http://schemas.microsoft.com/office/drawing/2014/main" id="{13BCE3A9-6F30-49C3-94AC-D3600A7272CC}"/>
              </a:ext>
            </a:extLst>
          </p:cNvPr>
          <p:cNvPicPr>
            <a:picLocks noChangeAspect="1"/>
          </p:cNvPicPr>
          <p:nvPr/>
        </p:nvPicPr>
        <p:blipFill>
          <a:blip r:embed="rId2"/>
          <a:stretch>
            <a:fillRect/>
          </a:stretch>
        </p:blipFill>
        <p:spPr>
          <a:xfrm>
            <a:off x="4634378" y="1797517"/>
            <a:ext cx="4485714" cy="333333"/>
          </a:xfrm>
          <a:prstGeom prst="rect">
            <a:avLst/>
          </a:prstGeom>
        </p:spPr>
      </p:pic>
    </p:spTree>
    <p:extLst>
      <p:ext uri="{BB962C8B-B14F-4D97-AF65-F5344CB8AC3E}">
        <p14:creationId xmlns:p14="http://schemas.microsoft.com/office/powerpoint/2010/main" val="18377729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arn(inVertic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barn(inVertical)">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arn(inVertical)">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98387-F8FF-4EAC-A5F0-E9CBB6656E7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89804EF-6F6E-402D-A5D1-960B50EABD3F}"/>
              </a:ext>
            </a:extLst>
          </p:cNvPr>
          <p:cNvSpPr>
            <a:spLocks noGrp="1"/>
          </p:cNvSpPr>
          <p:nvPr>
            <p:ph idx="1"/>
          </p:nvPr>
        </p:nvSpPr>
        <p:spPr/>
        <p:txBody>
          <a:bodyPr/>
          <a:lstStyle/>
          <a:p>
            <a:r>
              <a:rPr lang="zh-CN" altLang="en-US" dirty="0"/>
              <a:t>用两个可持久化数组分别维护并查集的</a:t>
            </a:r>
            <a:r>
              <a:rPr lang="en-US" altLang="zh-CN" dirty="0"/>
              <a:t>fa</a:t>
            </a:r>
            <a:r>
              <a:rPr lang="zh-CN" altLang="en-US" dirty="0"/>
              <a:t>数组（每个集合的根结点）和</a:t>
            </a:r>
            <a:r>
              <a:rPr lang="en-US" altLang="zh-CN" dirty="0"/>
              <a:t>dep</a:t>
            </a:r>
            <a:r>
              <a:rPr lang="zh-CN" altLang="en-US" dirty="0"/>
              <a:t>数组（每个结点的深度）</a:t>
            </a:r>
            <a:endParaRPr lang="en-US" altLang="zh-CN" dirty="0"/>
          </a:p>
          <a:p>
            <a:r>
              <a:rPr lang="zh-CN" altLang="en-US" dirty="0"/>
              <a:t>并查集要按秩合并，不要路径压缩</a:t>
            </a:r>
            <a:endParaRPr lang="en-US" altLang="zh-CN" dirty="0"/>
          </a:p>
          <a:p>
            <a:r>
              <a:rPr lang="zh-CN" altLang="en-US" dirty="0"/>
              <a:t>这样就好啦</a:t>
            </a:r>
          </a:p>
        </p:txBody>
      </p:sp>
    </p:spTree>
    <p:extLst>
      <p:ext uri="{BB962C8B-B14F-4D97-AF65-F5344CB8AC3E}">
        <p14:creationId xmlns:p14="http://schemas.microsoft.com/office/powerpoint/2010/main" val="42590575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7AFA4-C105-4557-84CB-BC2D64A52A46}"/>
              </a:ext>
            </a:extLst>
          </p:cNvPr>
          <p:cNvSpPr>
            <a:spLocks noGrp="1"/>
          </p:cNvSpPr>
          <p:nvPr>
            <p:ph type="ctrTitle"/>
          </p:nvPr>
        </p:nvSpPr>
        <p:spPr/>
        <p:txBody>
          <a:bodyPr/>
          <a:lstStyle/>
          <a:p>
            <a:r>
              <a:rPr lang="zh-CN" altLang="en-US" dirty="0"/>
              <a:t>可持久化并查集</a:t>
            </a:r>
          </a:p>
        </p:txBody>
      </p:sp>
      <p:sp>
        <p:nvSpPr>
          <p:cNvPr id="3" name="副标题 2">
            <a:extLst>
              <a:ext uri="{FF2B5EF4-FFF2-40B4-BE49-F238E27FC236}">
                <a16:creationId xmlns:a16="http://schemas.microsoft.com/office/drawing/2014/main" id="{547C3A39-6A35-4173-899E-AFACB96AC147}"/>
              </a:ext>
            </a:extLst>
          </p:cNvPr>
          <p:cNvSpPr>
            <a:spLocks noGrp="1"/>
          </p:cNvSpPr>
          <p:nvPr>
            <p:ph type="subTitle" idx="1"/>
          </p:nvPr>
        </p:nvSpPr>
        <p:spPr/>
        <p:txBody>
          <a:bodyPr/>
          <a:lstStyle/>
          <a:p>
            <a:r>
              <a:rPr lang="en-US" altLang="zh-CN" dirty="0"/>
              <a:t>AgOH</a:t>
            </a:r>
            <a:endParaRPr lang="zh-CN" altLang="en-US" dirty="0"/>
          </a:p>
        </p:txBody>
      </p:sp>
    </p:spTree>
    <p:extLst>
      <p:ext uri="{BB962C8B-B14F-4D97-AF65-F5344CB8AC3E}">
        <p14:creationId xmlns:p14="http://schemas.microsoft.com/office/powerpoint/2010/main" val="95864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DB8A257-C073-4759-A1B6-3BBCE591E8F3}"/>
              </a:ext>
            </a:extLst>
          </p:cNvPr>
          <p:cNvSpPr>
            <a:spLocks noGrp="1"/>
          </p:cNvSpPr>
          <p:nvPr>
            <p:ph type="title"/>
          </p:nvPr>
        </p:nvSpPr>
        <p:spPr/>
        <p:txBody>
          <a:bodyPr/>
          <a:lstStyle/>
          <a:p>
            <a:r>
              <a:rPr lang="zh-CN" altLang="en-US" dirty="0"/>
              <a:t>第二节</a:t>
            </a:r>
          </a:p>
        </p:txBody>
      </p:sp>
      <p:sp>
        <p:nvSpPr>
          <p:cNvPr id="7" name="文本占位符 6">
            <a:extLst>
              <a:ext uri="{FF2B5EF4-FFF2-40B4-BE49-F238E27FC236}">
                <a16:creationId xmlns:a16="http://schemas.microsoft.com/office/drawing/2014/main" id="{8BAEEFBB-9A41-440C-8B25-351F381C6863}"/>
              </a:ext>
            </a:extLst>
          </p:cNvPr>
          <p:cNvSpPr>
            <a:spLocks noGrp="1"/>
          </p:cNvSpPr>
          <p:nvPr>
            <p:ph type="body" idx="1"/>
          </p:nvPr>
        </p:nvSpPr>
        <p:spPr/>
        <p:txBody>
          <a:bodyPr/>
          <a:lstStyle/>
          <a:p>
            <a:r>
              <a:rPr lang="en-US" altLang="zh-CN" dirty="0"/>
              <a:t>Q&amp;A</a:t>
            </a:r>
            <a:r>
              <a:rPr lang="zh-CN" altLang="en-US" dirty="0"/>
              <a:t>及代码实现</a:t>
            </a:r>
          </a:p>
        </p:txBody>
      </p:sp>
    </p:spTree>
    <p:extLst>
      <p:ext uri="{BB962C8B-B14F-4D97-AF65-F5344CB8AC3E}">
        <p14:creationId xmlns:p14="http://schemas.microsoft.com/office/powerpoint/2010/main" val="14629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382</TotalTime>
  <Words>700</Words>
  <Application>Microsoft Office PowerPoint</Application>
  <PresentationFormat>宽屏</PresentationFormat>
  <Paragraphs>40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Tw Cen MT</vt:lpstr>
      <vt:lpstr>Tw Cen MT Condensed</vt:lpstr>
      <vt:lpstr>Wingdings 3</vt:lpstr>
      <vt:lpstr>积分</vt:lpstr>
      <vt:lpstr>可持久化并查集</vt:lpstr>
      <vt:lpstr>第一节</vt:lpstr>
      <vt:lpstr>可持久化并查集</vt:lpstr>
      <vt:lpstr>如何使并查集可持久化？</vt:lpstr>
      <vt:lpstr>并查集的优化</vt:lpstr>
      <vt:lpstr>PowerPoint 演示文稿</vt:lpstr>
      <vt:lpstr>总结</vt:lpstr>
      <vt:lpstr>可持久化并查集</vt:lpstr>
      <vt:lpstr>第二节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可持久化并查集</dc:title>
  <dc:creator>DanielLiu130@outlook.com</dc:creator>
  <cp:lastModifiedBy>DanielLiu130@outlook.com</cp:lastModifiedBy>
  <cp:revision>20</cp:revision>
  <dcterms:created xsi:type="dcterms:W3CDTF">2019-06-27T08:03:53Z</dcterms:created>
  <dcterms:modified xsi:type="dcterms:W3CDTF">2019-07-04T16:02:05Z</dcterms:modified>
</cp:coreProperties>
</file>