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5128B03F-00B1-4157-9A70-A78B63D5934F}" type="datetimeFigureOut">
              <a:rPr lang="zh-CN" altLang="en-US" smtClean="0"/>
              <a:t>2019/6/27 Thursday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D67450-E55B-46DF-8371-19D4BB3975A6}" type="slidenum">
              <a:rPr lang="zh-CN" altLang="en-US" smtClean="0"/>
              <a:t>‹#›</a:t>
            </a:fld>
            <a:endParaRPr lang="zh-CN" altLang="en-US"/>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694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128B03F-00B1-4157-9A70-A78B63D5934F}" type="datetimeFigureOut">
              <a:rPr lang="zh-CN" altLang="en-US" smtClean="0"/>
              <a:t>2019/6/27 Thursday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D67450-E55B-46DF-8371-19D4BB3975A6}" type="slidenum">
              <a:rPr lang="zh-CN" altLang="en-US" smtClean="0"/>
              <a:t>‹#›</a:t>
            </a:fld>
            <a:endParaRPr lang="zh-CN" altLang="en-US"/>
          </a:p>
        </p:txBody>
      </p:sp>
    </p:spTree>
    <p:extLst>
      <p:ext uri="{BB962C8B-B14F-4D97-AF65-F5344CB8AC3E}">
        <p14:creationId xmlns:p14="http://schemas.microsoft.com/office/powerpoint/2010/main" val="3472977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128B03F-00B1-4157-9A70-A78B63D5934F}" type="datetimeFigureOut">
              <a:rPr lang="zh-CN" altLang="en-US" smtClean="0"/>
              <a:t>2019/6/27 Thursday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D67450-E55B-46DF-8371-19D4BB3975A6}"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5423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128B03F-00B1-4157-9A70-A78B63D5934F}" type="datetimeFigureOut">
              <a:rPr lang="zh-CN" altLang="en-US" smtClean="0"/>
              <a:t>2019/6/27 Thursday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D67450-E55B-46DF-8371-19D4BB3975A6}" type="slidenum">
              <a:rPr lang="zh-CN" altLang="en-US" smtClean="0"/>
              <a:t>‹#›</a:t>
            </a:fld>
            <a:endParaRPr lang="zh-CN" altLang="en-US"/>
          </a:p>
        </p:txBody>
      </p:sp>
    </p:spTree>
    <p:extLst>
      <p:ext uri="{BB962C8B-B14F-4D97-AF65-F5344CB8AC3E}">
        <p14:creationId xmlns:p14="http://schemas.microsoft.com/office/powerpoint/2010/main" val="3697960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128B03F-00B1-4157-9A70-A78B63D5934F}" type="datetimeFigureOut">
              <a:rPr lang="zh-CN" altLang="en-US" smtClean="0"/>
              <a:t>2019/6/27 Thursday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D67450-E55B-46DF-8371-19D4BB3975A6}" type="slidenum">
              <a:rPr lang="zh-CN" altLang="en-US" smtClean="0"/>
              <a:t>‹#›</a:t>
            </a:fld>
            <a:endParaRPr lang="zh-CN" altLang="en-US"/>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693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128B03F-00B1-4157-9A70-A78B63D5934F}" type="datetimeFigureOut">
              <a:rPr lang="zh-CN" altLang="en-US" smtClean="0"/>
              <a:t>2019/6/27 Thursday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D67450-E55B-46DF-8371-19D4BB3975A6}" type="slidenum">
              <a:rPr lang="zh-CN" altLang="en-US" smtClean="0"/>
              <a:t>‹#›</a:t>
            </a:fld>
            <a:endParaRPr lang="zh-CN" altLang="en-US"/>
          </a:p>
        </p:txBody>
      </p:sp>
    </p:spTree>
    <p:extLst>
      <p:ext uri="{BB962C8B-B14F-4D97-AF65-F5344CB8AC3E}">
        <p14:creationId xmlns:p14="http://schemas.microsoft.com/office/powerpoint/2010/main" val="1858561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128B03F-00B1-4157-9A70-A78B63D5934F}" type="datetimeFigureOut">
              <a:rPr lang="zh-CN" altLang="en-US" smtClean="0"/>
              <a:t>2019/6/27 Thursday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1D67450-E55B-46DF-8371-19D4BB3975A6}" type="slidenum">
              <a:rPr lang="zh-CN" altLang="en-US" smtClean="0"/>
              <a:t>‹#›</a:t>
            </a:fld>
            <a:endParaRPr lang="zh-CN" altLang="en-US"/>
          </a:p>
        </p:txBody>
      </p:sp>
    </p:spTree>
    <p:extLst>
      <p:ext uri="{BB962C8B-B14F-4D97-AF65-F5344CB8AC3E}">
        <p14:creationId xmlns:p14="http://schemas.microsoft.com/office/powerpoint/2010/main" val="3511884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128B03F-00B1-4157-9A70-A78B63D5934F}" type="datetimeFigureOut">
              <a:rPr lang="zh-CN" altLang="en-US" smtClean="0"/>
              <a:t>2019/6/27 Thursday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1D67450-E55B-46DF-8371-19D4BB3975A6}" type="slidenum">
              <a:rPr lang="zh-CN" altLang="en-US" smtClean="0"/>
              <a:t>‹#›</a:t>
            </a:fld>
            <a:endParaRPr lang="zh-CN" altLang="en-US"/>
          </a:p>
        </p:txBody>
      </p:sp>
    </p:spTree>
    <p:extLst>
      <p:ext uri="{BB962C8B-B14F-4D97-AF65-F5344CB8AC3E}">
        <p14:creationId xmlns:p14="http://schemas.microsoft.com/office/powerpoint/2010/main" val="1791360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28B03F-00B1-4157-9A70-A78B63D5934F}" type="datetimeFigureOut">
              <a:rPr lang="zh-CN" altLang="en-US" smtClean="0"/>
              <a:t>2019/6/27 Thursday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1D67450-E55B-46DF-8371-19D4BB3975A6}" type="slidenum">
              <a:rPr lang="zh-CN" altLang="en-US" smtClean="0"/>
              <a:t>‹#›</a:t>
            </a:fld>
            <a:endParaRPr lang="zh-CN" altLang="en-US"/>
          </a:p>
        </p:txBody>
      </p:sp>
    </p:spTree>
    <p:extLst>
      <p:ext uri="{BB962C8B-B14F-4D97-AF65-F5344CB8AC3E}">
        <p14:creationId xmlns:p14="http://schemas.microsoft.com/office/powerpoint/2010/main" val="22703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28B03F-00B1-4157-9A70-A78B63D5934F}" type="datetimeFigureOut">
              <a:rPr lang="zh-CN" altLang="en-US" smtClean="0"/>
              <a:t>2019/6/27 Thursday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D67450-E55B-46DF-8371-19D4BB3975A6}" type="slidenum">
              <a:rPr lang="zh-CN" altLang="en-US" smtClean="0"/>
              <a:t>‹#›</a:t>
            </a:fld>
            <a:endParaRPr lang="zh-CN" altLang="en-US"/>
          </a:p>
        </p:txBody>
      </p:sp>
    </p:spTree>
    <p:extLst>
      <p:ext uri="{BB962C8B-B14F-4D97-AF65-F5344CB8AC3E}">
        <p14:creationId xmlns:p14="http://schemas.microsoft.com/office/powerpoint/2010/main" val="1250885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28B03F-00B1-4157-9A70-A78B63D5934F}" type="datetimeFigureOut">
              <a:rPr lang="zh-CN" altLang="en-US" smtClean="0"/>
              <a:t>2019/6/27 Thursday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D67450-E55B-46DF-8371-19D4BB3975A6}"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66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128B03F-00B1-4157-9A70-A78B63D5934F}" type="datetimeFigureOut">
              <a:rPr lang="zh-CN" altLang="en-US" smtClean="0"/>
              <a:t>2019/6/27 Thursday</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1D67450-E55B-46DF-8371-19D4BB3975A6}"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2730598"/>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blog.csdn.net/qq_35649707/article/details/7882856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532E6-E133-4C04-8F16-23AE660653FE}"/>
              </a:ext>
            </a:extLst>
          </p:cNvPr>
          <p:cNvSpPr>
            <a:spLocks noGrp="1"/>
          </p:cNvSpPr>
          <p:nvPr>
            <p:ph type="ctrTitle"/>
          </p:nvPr>
        </p:nvSpPr>
        <p:spPr/>
        <p:txBody>
          <a:bodyPr/>
          <a:lstStyle/>
          <a:p>
            <a:r>
              <a:rPr lang="zh-CN" altLang="en-US" dirty="0"/>
              <a:t>可持久化数组</a:t>
            </a:r>
          </a:p>
        </p:txBody>
      </p:sp>
      <p:sp>
        <p:nvSpPr>
          <p:cNvPr id="3" name="副标题 2">
            <a:extLst>
              <a:ext uri="{FF2B5EF4-FFF2-40B4-BE49-F238E27FC236}">
                <a16:creationId xmlns:a16="http://schemas.microsoft.com/office/drawing/2014/main" id="{3B849A53-873A-4D19-9B14-B20F988E2058}"/>
              </a:ext>
            </a:extLst>
          </p:cNvPr>
          <p:cNvSpPr>
            <a:spLocks noGrp="1"/>
          </p:cNvSpPr>
          <p:nvPr>
            <p:ph type="subTitle" idx="1"/>
          </p:nvPr>
        </p:nvSpPr>
        <p:spPr/>
        <p:txBody>
          <a:bodyPr/>
          <a:lstStyle/>
          <a:p>
            <a:r>
              <a:rPr lang="en-US" altLang="zh-CN" dirty="0"/>
              <a:t>AgOH</a:t>
            </a:r>
            <a:endParaRPr lang="zh-CN" altLang="en-US" dirty="0"/>
          </a:p>
        </p:txBody>
      </p:sp>
    </p:spTree>
    <p:extLst>
      <p:ext uri="{BB962C8B-B14F-4D97-AF65-F5344CB8AC3E}">
        <p14:creationId xmlns:p14="http://schemas.microsoft.com/office/powerpoint/2010/main" val="3982668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7B35DB42-543C-44A3-987A-FADDEC0A52C3}"/>
              </a:ext>
            </a:extLst>
          </p:cNvPr>
          <p:cNvSpPr>
            <a:spLocks noGrp="1"/>
          </p:cNvSpPr>
          <p:nvPr>
            <p:ph idx="1"/>
          </p:nvPr>
        </p:nvSpPr>
        <p:spPr>
          <a:xfrm>
            <a:off x="1295400" y="814896"/>
            <a:ext cx="9601200" cy="5228208"/>
          </a:xfrm>
        </p:spPr>
        <p:txBody>
          <a:bodyPr/>
          <a:lstStyle/>
          <a:p>
            <a:r>
              <a:rPr lang="en-US" altLang="zh-CN" dirty="0"/>
              <a:t>Q</a:t>
            </a:r>
            <a:r>
              <a:rPr lang="zh-CN" altLang="en-US" dirty="0"/>
              <a:t>：是否需要建树操作？为什么？</a:t>
            </a:r>
            <a:endParaRPr lang="en-US" altLang="zh-CN" dirty="0"/>
          </a:p>
          <a:p>
            <a:r>
              <a:rPr lang="en-US" altLang="zh-CN" dirty="0"/>
              <a:t>A</a:t>
            </a:r>
            <a:r>
              <a:rPr lang="zh-CN" altLang="en-US" dirty="0"/>
              <a:t>：这次需要了，权值线段树因为初始状态时树中都是</a:t>
            </a:r>
            <a:r>
              <a:rPr lang="en-US" altLang="zh-CN" dirty="0"/>
              <a:t>0</a:t>
            </a:r>
            <a:r>
              <a:rPr lang="zh-CN" altLang="en-US" dirty="0"/>
              <a:t>所以可以省略建树操作，但普通线段树的初始版本是有数值的，所以要先用原数组建立一颗普通线段树，然后再进行操作</a:t>
            </a:r>
            <a:endParaRPr lang="en-US" altLang="zh-CN" dirty="0"/>
          </a:p>
          <a:p>
            <a:endParaRPr lang="en-US" altLang="zh-CN" dirty="0"/>
          </a:p>
          <a:p>
            <a:endParaRPr lang="en-US" altLang="zh-CN" dirty="0"/>
          </a:p>
          <a:p>
            <a:r>
              <a:rPr lang="en-US" altLang="zh-CN" dirty="0"/>
              <a:t>Q</a:t>
            </a:r>
            <a:r>
              <a:rPr lang="zh-CN" altLang="en-US" dirty="0"/>
              <a:t>：一次询问也算作一次操作，那么怎么新建一个与之前版本一样的版本呢？要整体复制一遍吗？</a:t>
            </a:r>
            <a:endParaRPr lang="en-US" altLang="zh-CN" dirty="0"/>
          </a:p>
          <a:p>
            <a:r>
              <a:rPr lang="en-US" altLang="zh-CN" dirty="0"/>
              <a:t>A</a:t>
            </a:r>
            <a:r>
              <a:rPr lang="zh-CN" altLang="en-US" dirty="0"/>
              <a:t>：不用，我们只需要让</a:t>
            </a:r>
            <a:r>
              <a:rPr lang="en-US" altLang="zh-CN" dirty="0"/>
              <a:t>root[</a:t>
            </a:r>
            <a:r>
              <a:rPr lang="zh-CN" altLang="en-US" dirty="0"/>
              <a:t>当前版本编号</a:t>
            </a:r>
            <a:r>
              <a:rPr lang="en-US" altLang="zh-CN" dirty="0"/>
              <a:t>]=root[</a:t>
            </a:r>
            <a:r>
              <a:rPr lang="zh-CN" altLang="en-US" dirty="0"/>
              <a:t>历史版本编号</a:t>
            </a:r>
            <a:r>
              <a:rPr lang="en-US" altLang="zh-CN" dirty="0"/>
              <a:t>]</a:t>
            </a:r>
            <a:r>
              <a:rPr lang="zh-CN" altLang="en-US" dirty="0"/>
              <a:t>就可以了，这样访问当前版本就会访问到历史版本上去，就相当于复制了一遍</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1746428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C4C78D8-66B4-421B-9B21-8BB41A650ECE}"/>
              </a:ext>
            </a:extLst>
          </p:cNvPr>
          <p:cNvSpPr>
            <a:spLocks noGrp="1"/>
          </p:cNvSpPr>
          <p:nvPr>
            <p:ph idx="1"/>
          </p:nvPr>
        </p:nvSpPr>
        <p:spPr>
          <a:xfrm>
            <a:off x="1371600" y="852256"/>
            <a:ext cx="9601200" cy="5015144"/>
          </a:xfrm>
        </p:spPr>
        <p:txBody>
          <a:bodyPr/>
          <a:lstStyle/>
          <a:p>
            <a:r>
              <a:rPr lang="en-US" altLang="zh-CN" dirty="0"/>
              <a:t>Q</a:t>
            </a:r>
            <a:r>
              <a:rPr lang="zh-CN" altLang="en-US" dirty="0"/>
              <a:t>：主席树每个版本的线段树维护什么信息？是区间和还是区间最大值什么的？</a:t>
            </a:r>
            <a:endParaRPr lang="en-US" altLang="zh-CN" dirty="0"/>
          </a:p>
          <a:p>
            <a:r>
              <a:rPr lang="en-US" altLang="zh-CN" dirty="0"/>
              <a:t>A</a:t>
            </a:r>
            <a:r>
              <a:rPr lang="zh-CN" altLang="en-US" dirty="0"/>
              <a:t>：对于这个模板题来说，线段树里什么都不用维护，只需要让所有叶子结点里保存数值即可。</a:t>
            </a:r>
            <a:endParaRPr lang="en-US" altLang="zh-CN" dirty="0"/>
          </a:p>
          <a:p>
            <a:endParaRPr lang="en-US" altLang="zh-CN" dirty="0"/>
          </a:p>
          <a:p>
            <a:endParaRPr lang="en-US" altLang="zh-CN" dirty="0"/>
          </a:p>
          <a:p>
            <a:r>
              <a:rPr lang="zh-CN" altLang="en-US" dirty="0"/>
              <a:t>废话不多说，我们直接看代码吧</a:t>
            </a:r>
          </a:p>
        </p:txBody>
      </p:sp>
    </p:spTree>
    <p:extLst>
      <p:ext uri="{BB962C8B-B14F-4D97-AF65-F5344CB8AC3E}">
        <p14:creationId xmlns:p14="http://schemas.microsoft.com/office/powerpoint/2010/main" val="9332128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4AAE389-9F11-485B-9743-003737A656BE}"/>
              </a:ext>
            </a:extLst>
          </p:cNvPr>
          <p:cNvSpPr>
            <a:spLocks noGrp="1"/>
          </p:cNvSpPr>
          <p:nvPr>
            <p:ph type="title"/>
          </p:nvPr>
        </p:nvSpPr>
        <p:spPr/>
        <p:txBody>
          <a:bodyPr/>
          <a:lstStyle/>
          <a:p>
            <a:r>
              <a:rPr lang="zh-CN" altLang="en-US" dirty="0"/>
              <a:t>第一节</a:t>
            </a:r>
          </a:p>
        </p:txBody>
      </p:sp>
      <p:sp>
        <p:nvSpPr>
          <p:cNvPr id="5" name="文本占位符 4">
            <a:extLst>
              <a:ext uri="{FF2B5EF4-FFF2-40B4-BE49-F238E27FC236}">
                <a16:creationId xmlns:a16="http://schemas.microsoft.com/office/drawing/2014/main" id="{3A427D67-4D5E-43B1-B895-966D165F3E2B}"/>
              </a:ext>
            </a:extLst>
          </p:cNvPr>
          <p:cNvSpPr>
            <a:spLocks noGrp="1"/>
          </p:cNvSpPr>
          <p:nvPr>
            <p:ph type="body" idx="1"/>
          </p:nvPr>
        </p:nvSpPr>
        <p:spPr/>
        <p:txBody>
          <a:bodyPr/>
          <a:lstStyle/>
          <a:p>
            <a:r>
              <a:rPr lang="zh-CN" altLang="en-US" dirty="0"/>
              <a:t>基本概念</a:t>
            </a:r>
          </a:p>
        </p:txBody>
      </p:sp>
    </p:spTree>
    <p:extLst>
      <p:ext uri="{BB962C8B-B14F-4D97-AF65-F5344CB8AC3E}">
        <p14:creationId xmlns:p14="http://schemas.microsoft.com/office/powerpoint/2010/main" val="178463181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FFF6AAB-89D1-40D5-9FEE-AFC234AC3316}"/>
              </a:ext>
            </a:extLst>
          </p:cNvPr>
          <p:cNvSpPr>
            <a:spLocks noGrp="1"/>
          </p:cNvSpPr>
          <p:nvPr>
            <p:ph type="title"/>
          </p:nvPr>
        </p:nvSpPr>
        <p:spPr/>
        <p:txBody>
          <a:bodyPr/>
          <a:lstStyle/>
          <a:p>
            <a:r>
              <a:rPr lang="zh-CN" altLang="en-US" dirty="0"/>
              <a:t>可持久化数组</a:t>
            </a:r>
          </a:p>
        </p:txBody>
      </p:sp>
      <p:sp>
        <p:nvSpPr>
          <p:cNvPr id="5" name="内容占位符 4">
            <a:extLst>
              <a:ext uri="{FF2B5EF4-FFF2-40B4-BE49-F238E27FC236}">
                <a16:creationId xmlns:a16="http://schemas.microsoft.com/office/drawing/2014/main" id="{D455A944-2C97-40E5-8D1B-ECD8CD9CD4EF}"/>
              </a:ext>
            </a:extLst>
          </p:cNvPr>
          <p:cNvSpPr>
            <a:spLocks noGrp="1"/>
          </p:cNvSpPr>
          <p:nvPr>
            <p:ph idx="1"/>
          </p:nvPr>
        </p:nvSpPr>
        <p:spPr/>
        <p:txBody>
          <a:bodyPr/>
          <a:lstStyle/>
          <a:p>
            <a:r>
              <a:rPr lang="zh-CN" altLang="en-US" strike="sngStrike" dirty="0"/>
              <a:t>可持久化数组就是一种比较持久的数组</a:t>
            </a:r>
            <a:endParaRPr lang="en-US" altLang="zh-CN" strike="sngStrike" dirty="0"/>
          </a:p>
          <a:p>
            <a:r>
              <a:rPr lang="zh-CN" altLang="en-US" dirty="0"/>
              <a:t>可持久化数组是一种可以支持回退，访问之前版本的数组</a:t>
            </a:r>
            <a:endParaRPr lang="en-US" altLang="zh-CN" dirty="0"/>
          </a:p>
          <a:p>
            <a:r>
              <a:rPr lang="zh-CN" altLang="en-US" dirty="0"/>
              <a:t>是一些其他可持久化数据结构的基石（例如可持久化并查集）</a:t>
            </a:r>
            <a:endParaRPr lang="en-US" altLang="zh-CN" dirty="0"/>
          </a:p>
        </p:txBody>
      </p:sp>
    </p:spTree>
    <p:extLst>
      <p:ext uri="{BB962C8B-B14F-4D97-AF65-F5344CB8AC3E}">
        <p14:creationId xmlns:p14="http://schemas.microsoft.com/office/powerpoint/2010/main" val="37672696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trips(downLeft)">
                                      <p:cBhvr>
                                        <p:cTn id="7" dur="500"/>
                                        <p:tgtEl>
                                          <p:spTgt spid="5">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strips(downLeft)">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strips(downLeft)">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39BADF6-6244-4A26-9070-1C31A76A82D7}"/>
              </a:ext>
            </a:extLst>
          </p:cNvPr>
          <p:cNvSpPr>
            <a:spLocks noGrp="1"/>
          </p:cNvSpPr>
          <p:nvPr>
            <p:ph idx="1"/>
          </p:nvPr>
        </p:nvSpPr>
        <p:spPr>
          <a:xfrm>
            <a:off x="1546542" y="3537528"/>
            <a:ext cx="9601200" cy="1554018"/>
          </a:xfrm>
        </p:spPr>
        <p:txBody>
          <a:bodyPr/>
          <a:lstStyle/>
          <a:p>
            <a:r>
              <a:rPr lang="en-US" altLang="zh-CN" dirty="0"/>
              <a:t>P3919 【</a:t>
            </a:r>
            <a:r>
              <a:rPr lang="zh-CN" altLang="en-US" dirty="0"/>
              <a:t>模板</a:t>
            </a:r>
            <a:r>
              <a:rPr lang="en-US" altLang="zh-CN" dirty="0"/>
              <a:t>】</a:t>
            </a:r>
            <a:r>
              <a:rPr lang="zh-CN" altLang="en-US" dirty="0"/>
              <a:t>可持久化数组（可持久化线段树</a:t>
            </a:r>
            <a:r>
              <a:rPr lang="en-US" altLang="zh-CN" dirty="0"/>
              <a:t>/</a:t>
            </a:r>
            <a:r>
              <a:rPr lang="zh-CN" altLang="en-US" dirty="0"/>
              <a:t>平衡树）</a:t>
            </a:r>
          </a:p>
          <a:p>
            <a:pPr marL="0" indent="0">
              <a:buNone/>
            </a:pPr>
            <a:endParaRPr lang="zh-CN" altLang="en-US" dirty="0"/>
          </a:p>
        </p:txBody>
      </p:sp>
      <p:pic>
        <p:nvPicPr>
          <p:cNvPr id="5" name="图片 4">
            <a:extLst>
              <a:ext uri="{FF2B5EF4-FFF2-40B4-BE49-F238E27FC236}">
                <a16:creationId xmlns:a16="http://schemas.microsoft.com/office/drawing/2014/main" id="{3F4F9301-9123-4023-A372-0B1D750DF9EC}"/>
              </a:ext>
            </a:extLst>
          </p:cNvPr>
          <p:cNvPicPr>
            <a:picLocks noChangeAspect="1"/>
          </p:cNvPicPr>
          <p:nvPr/>
        </p:nvPicPr>
        <p:blipFill>
          <a:blip r:embed="rId2"/>
          <a:stretch>
            <a:fillRect/>
          </a:stretch>
        </p:blipFill>
        <p:spPr>
          <a:xfrm>
            <a:off x="1470342" y="561107"/>
            <a:ext cx="9251315" cy="2759365"/>
          </a:xfrm>
          <a:prstGeom prst="rect">
            <a:avLst/>
          </a:prstGeom>
        </p:spPr>
      </p:pic>
    </p:spTree>
    <p:extLst>
      <p:ext uri="{BB962C8B-B14F-4D97-AF65-F5344CB8AC3E}">
        <p14:creationId xmlns:p14="http://schemas.microsoft.com/office/powerpoint/2010/main" val="34596706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0ED66B8-BC99-473C-AFB8-43DA0B05D9CC}"/>
              </a:ext>
            </a:extLst>
          </p:cNvPr>
          <p:cNvSpPr>
            <a:spLocks noGrp="1"/>
          </p:cNvSpPr>
          <p:nvPr>
            <p:ph idx="1"/>
          </p:nvPr>
        </p:nvSpPr>
        <p:spPr>
          <a:xfrm>
            <a:off x="1371600" y="766618"/>
            <a:ext cx="9601200" cy="5100782"/>
          </a:xfrm>
        </p:spPr>
        <p:txBody>
          <a:bodyPr/>
          <a:lstStyle/>
          <a:p>
            <a:r>
              <a:rPr lang="zh-CN" altLang="en-US" dirty="0"/>
              <a:t>先考虑朴素方法，开一个二维数组</a:t>
            </a:r>
            <a:r>
              <a:rPr lang="en-US" altLang="zh-CN" dirty="0" err="1"/>
              <a:t>arr</a:t>
            </a:r>
            <a:r>
              <a:rPr lang="en-US" altLang="zh-CN" dirty="0"/>
              <a:t>[</a:t>
            </a:r>
            <a:r>
              <a:rPr lang="en-US" altLang="zh-CN" dirty="0" err="1"/>
              <a:t>i</a:t>
            </a:r>
            <a:r>
              <a:rPr lang="en-US" altLang="zh-CN" dirty="0"/>
              <a:t>][j]</a:t>
            </a:r>
            <a:r>
              <a:rPr lang="zh-CN" altLang="en-US" dirty="0"/>
              <a:t>记录第</a:t>
            </a:r>
            <a:r>
              <a:rPr lang="en-US" altLang="zh-CN" dirty="0" err="1"/>
              <a:t>i</a:t>
            </a:r>
            <a:r>
              <a:rPr lang="zh-CN" altLang="en-US" dirty="0"/>
              <a:t>个版本的第</a:t>
            </a:r>
            <a:r>
              <a:rPr lang="en-US" altLang="zh-CN" dirty="0"/>
              <a:t>J</a:t>
            </a:r>
            <a:r>
              <a:rPr lang="zh-CN" altLang="en-US" dirty="0"/>
              <a:t>个数是什么</a:t>
            </a:r>
            <a:endParaRPr lang="en-US" altLang="zh-CN" dirty="0"/>
          </a:p>
          <a:p>
            <a:r>
              <a:rPr lang="zh-CN" altLang="en-US" dirty="0"/>
              <a:t>老规矩，看一哈数据规模：</a:t>
            </a:r>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好，朴素算法非常稳定，稳定</a:t>
            </a:r>
            <a:r>
              <a:rPr lang="en-US" altLang="zh-CN" dirty="0"/>
              <a:t>M</a:t>
            </a:r>
            <a:r>
              <a:rPr lang="en-US" altLang="zh-CN"/>
              <a:t>LE</a:t>
            </a:r>
            <a:endParaRPr lang="en-US" altLang="zh-CN" dirty="0"/>
          </a:p>
          <a:p>
            <a:endParaRPr lang="zh-CN" altLang="en-US" dirty="0"/>
          </a:p>
        </p:txBody>
      </p:sp>
      <p:pic>
        <p:nvPicPr>
          <p:cNvPr id="4" name="图片 3">
            <a:extLst>
              <a:ext uri="{FF2B5EF4-FFF2-40B4-BE49-F238E27FC236}">
                <a16:creationId xmlns:a16="http://schemas.microsoft.com/office/drawing/2014/main" id="{8BA22145-2047-4A77-821D-F0F42606F22C}"/>
              </a:ext>
            </a:extLst>
          </p:cNvPr>
          <p:cNvPicPr>
            <a:picLocks noChangeAspect="1"/>
          </p:cNvPicPr>
          <p:nvPr/>
        </p:nvPicPr>
        <p:blipFill>
          <a:blip r:embed="rId2"/>
          <a:stretch>
            <a:fillRect/>
          </a:stretch>
        </p:blipFill>
        <p:spPr>
          <a:xfrm>
            <a:off x="2710286" y="1707970"/>
            <a:ext cx="6771428" cy="2057143"/>
          </a:xfrm>
          <a:prstGeom prst="rect">
            <a:avLst/>
          </a:prstGeom>
        </p:spPr>
      </p:pic>
    </p:spTree>
    <p:extLst>
      <p:ext uri="{BB962C8B-B14F-4D97-AF65-F5344CB8AC3E}">
        <p14:creationId xmlns:p14="http://schemas.microsoft.com/office/powerpoint/2010/main" val="231282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fltVal val="0"/>
                                          </p:val>
                                        </p:tav>
                                        <p:tav tm="100000">
                                          <p:val>
                                            <p:strVal val="#ppt_w"/>
                                          </p:val>
                                        </p:tav>
                                      </p:tavLst>
                                    </p:anim>
                                    <p:anim calcmode="lin" valueType="num">
                                      <p:cBhvr>
                                        <p:cTn id="18" dur="1000" fill="hold"/>
                                        <p:tgtEl>
                                          <p:spTgt spid="4"/>
                                        </p:tgtEl>
                                        <p:attrNameLst>
                                          <p:attrName>ppt_h</p:attrName>
                                        </p:attrNameLst>
                                      </p:cBhvr>
                                      <p:tavLst>
                                        <p:tav tm="0">
                                          <p:val>
                                            <p:fltVal val="0"/>
                                          </p:val>
                                        </p:tav>
                                        <p:tav tm="100000">
                                          <p:val>
                                            <p:strVal val="#ppt_h"/>
                                          </p:val>
                                        </p:tav>
                                      </p:tavLst>
                                    </p:anim>
                                    <p:anim calcmode="lin" valueType="num">
                                      <p:cBhvr>
                                        <p:cTn id="19" dur="1000" fill="hold"/>
                                        <p:tgtEl>
                                          <p:spTgt spid="4"/>
                                        </p:tgtEl>
                                        <p:attrNameLst>
                                          <p:attrName>style.rotation</p:attrName>
                                        </p:attrNameLst>
                                      </p:cBhvr>
                                      <p:tavLst>
                                        <p:tav tm="0">
                                          <p:val>
                                            <p:fltVal val="90"/>
                                          </p:val>
                                        </p:tav>
                                        <p:tav tm="100000">
                                          <p:val>
                                            <p:fltVal val="0"/>
                                          </p:val>
                                        </p:tav>
                                      </p:tavLst>
                                    </p:anim>
                                    <p:animEffect transition="in" filter="fade">
                                      <p:cBhvr>
                                        <p:cTn id="20" dur="10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arn(inVertical)">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46AFE77-CBF8-4062-90E4-10E31F5D32C3}"/>
              </a:ext>
            </a:extLst>
          </p:cNvPr>
          <p:cNvSpPr>
            <a:spLocks noGrp="1"/>
          </p:cNvSpPr>
          <p:nvPr>
            <p:ph idx="1"/>
          </p:nvPr>
        </p:nvSpPr>
        <p:spPr>
          <a:xfrm>
            <a:off x="1371600" y="674703"/>
            <a:ext cx="9601200" cy="5761608"/>
          </a:xfrm>
        </p:spPr>
        <p:txBody>
          <a:bodyPr>
            <a:normAutofit lnSpcReduction="10000"/>
          </a:bodyPr>
          <a:lstStyle/>
          <a:p>
            <a:r>
              <a:rPr lang="zh-CN" altLang="en-US" dirty="0"/>
              <a:t>在介绍正解之前，我们先看一个</a:t>
            </a:r>
            <a:r>
              <a:rPr lang="en-US" altLang="zh-CN" dirty="0"/>
              <a:t>C++</a:t>
            </a:r>
            <a:r>
              <a:rPr lang="zh-CN" altLang="en-US" dirty="0"/>
              <a:t>的福利：</a:t>
            </a:r>
            <a:endParaRPr lang="en-US" altLang="zh-CN" dirty="0"/>
          </a:p>
          <a:p>
            <a:r>
              <a:rPr lang="en-US" altLang="zh-CN" b="1" i="1" u="sng" dirty="0">
                <a:effectLst>
                  <a:outerShdw blurRad="38100" dist="38100" dir="2700000" algn="tl">
                    <a:srgbClr val="000000">
                      <a:alpha val="43137"/>
                    </a:srgbClr>
                  </a:outerShdw>
                </a:effectLst>
              </a:rPr>
              <a:t>rope</a:t>
            </a:r>
          </a:p>
          <a:p>
            <a:r>
              <a:rPr lang="zh-CN" altLang="en-US" dirty="0"/>
              <a:t>头文件</a:t>
            </a:r>
            <a:r>
              <a:rPr lang="en-US" altLang="zh-CN" dirty="0"/>
              <a:t>#include&lt;</a:t>
            </a:r>
            <a:r>
              <a:rPr lang="en-US" altLang="zh-CN" dirty="0" err="1"/>
              <a:t>ext</a:t>
            </a:r>
            <a:r>
              <a:rPr lang="en-US" altLang="zh-CN" dirty="0"/>
              <a:t>/rope&gt;</a:t>
            </a:r>
          </a:p>
          <a:p>
            <a:r>
              <a:rPr lang="zh-CN" altLang="en-US" dirty="0"/>
              <a:t>命名空间</a:t>
            </a:r>
            <a:r>
              <a:rPr lang="en-US" altLang="zh-CN" dirty="0"/>
              <a:t>using namespace __</a:t>
            </a:r>
            <a:r>
              <a:rPr lang="en-US" altLang="zh-CN" dirty="0" err="1"/>
              <a:t>gnu_cxx</a:t>
            </a:r>
            <a:r>
              <a:rPr lang="en-US" altLang="zh-CN" dirty="0"/>
              <a:t>;</a:t>
            </a:r>
          </a:p>
          <a:p>
            <a:r>
              <a:rPr lang="zh-CN" altLang="en-US" dirty="0"/>
              <a:t>这是一个神奇的块状链表，支持很多操作。但其中最玄学的操作是：</a:t>
            </a:r>
            <a:endParaRPr lang="en-US" altLang="zh-CN" dirty="0"/>
          </a:p>
          <a:p>
            <a:r>
              <a:rPr lang="zh-CN" altLang="en-US" dirty="0"/>
              <a:t>它支持</a:t>
            </a:r>
            <a:r>
              <a:rPr lang="en-US" altLang="zh-CN" dirty="0"/>
              <a:t>O(1)</a:t>
            </a:r>
            <a:r>
              <a:rPr lang="zh-CN" altLang="en-US" dirty="0"/>
              <a:t>复制</a:t>
            </a:r>
            <a:endParaRPr lang="en-US" altLang="zh-CN" dirty="0"/>
          </a:p>
          <a:p>
            <a:r>
              <a:rPr lang="zh-CN" altLang="en-US" dirty="0"/>
              <a:t>对，你没看错，</a:t>
            </a:r>
            <a:r>
              <a:rPr lang="en-US" altLang="zh-CN" dirty="0"/>
              <a:t>O(1)</a:t>
            </a:r>
            <a:r>
              <a:rPr lang="zh-CN" altLang="en-US" dirty="0"/>
              <a:t>复制！</a:t>
            </a:r>
            <a:endParaRPr lang="en-US" altLang="zh-CN" dirty="0"/>
          </a:p>
          <a:p>
            <a:r>
              <a:rPr lang="zh-CN" altLang="en-US" dirty="0"/>
              <a:t>那么这样我们就可以每进行一个操作就复制一个</a:t>
            </a:r>
            <a:r>
              <a:rPr lang="en-US" altLang="zh-CN" dirty="0"/>
              <a:t>rope</a:t>
            </a:r>
            <a:r>
              <a:rPr lang="zh-CN" altLang="en-US" dirty="0"/>
              <a:t>当作新版本啦！</a:t>
            </a:r>
            <a:endParaRPr lang="en-US" altLang="zh-CN" dirty="0"/>
          </a:p>
          <a:p>
            <a:r>
              <a:rPr lang="zh-CN" altLang="en-US" dirty="0"/>
              <a:t>而且不会炸空间，非常玄学</a:t>
            </a:r>
            <a:endParaRPr lang="en-US" altLang="zh-CN" dirty="0"/>
          </a:p>
          <a:p>
            <a:r>
              <a:rPr lang="zh-CN" altLang="en-US" dirty="0"/>
              <a:t>缺点是所有</a:t>
            </a:r>
            <a:r>
              <a:rPr lang="en-US" altLang="zh-CN" dirty="0"/>
              <a:t>C++</a:t>
            </a:r>
            <a:r>
              <a:rPr lang="zh-CN" altLang="en-US" dirty="0"/>
              <a:t>里封装的东西的通病：常数太大，容易</a:t>
            </a:r>
            <a:r>
              <a:rPr lang="en-US" altLang="zh-CN" dirty="0"/>
              <a:t>TLE</a:t>
            </a:r>
          </a:p>
          <a:p>
            <a:r>
              <a:rPr lang="zh-CN" altLang="en-US" dirty="0"/>
              <a:t>因为我太菜了并没有详细地学习，所以就推荐一个阅读材料以供有兴趣的同学学习</a:t>
            </a:r>
            <a:r>
              <a:rPr lang="en-US" altLang="zh-CN" dirty="0"/>
              <a:t>rope</a:t>
            </a:r>
            <a:r>
              <a:rPr lang="zh-CN" altLang="en-US" dirty="0"/>
              <a:t>咯</a:t>
            </a:r>
            <a:endParaRPr lang="en-US" altLang="zh-CN" dirty="0"/>
          </a:p>
          <a:p>
            <a:r>
              <a:rPr lang="en-US" altLang="zh-CN" dirty="0">
                <a:hlinkClick r:id="rId2"/>
              </a:rPr>
              <a:t>https://blog.csdn.net/qq_35649707/article/details/78828560</a:t>
            </a:r>
            <a:endParaRPr lang="en-US" altLang="zh-CN" dirty="0"/>
          </a:p>
        </p:txBody>
      </p:sp>
    </p:spTree>
    <p:extLst>
      <p:ext uri="{BB962C8B-B14F-4D97-AF65-F5344CB8AC3E}">
        <p14:creationId xmlns:p14="http://schemas.microsoft.com/office/powerpoint/2010/main" val="280630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C6D5D-5B91-4EEE-BA95-C654217F9C0E}"/>
              </a:ext>
            </a:extLst>
          </p:cNvPr>
          <p:cNvSpPr>
            <a:spLocks noGrp="1"/>
          </p:cNvSpPr>
          <p:nvPr>
            <p:ph type="title"/>
          </p:nvPr>
        </p:nvSpPr>
        <p:spPr/>
        <p:txBody>
          <a:bodyPr/>
          <a:lstStyle/>
          <a:p>
            <a:r>
              <a:rPr lang="zh-CN" altLang="en-US" dirty="0"/>
              <a:t>正解</a:t>
            </a:r>
          </a:p>
        </p:txBody>
      </p:sp>
      <p:sp>
        <p:nvSpPr>
          <p:cNvPr id="3" name="内容占位符 2">
            <a:extLst>
              <a:ext uri="{FF2B5EF4-FFF2-40B4-BE49-F238E27FC236}">
                <a16:creationId xmlns:a16="http://schemas.microsoft.com/office/drawing/2014/main" id="{CDB746A8-1D51-43AB-B338-E8E2C6A79158}"/>
              </a:ext>
            </a:extLst>
          </p:cNvPr>
          <p:cNvSpPr>
            <a:spLocks noGrp="1"/>
          </p:cNvSpPr>
          <p:nvPr>
            <p:ph idx="1"/>
          </p:nvPr>
        </p:nvSpPr>
        <p:spPr/>
        <p:txBody>
          <a:bodyPr>
            <a:normAutofit/>
          </a:bodyPr>
          <a:lstStyle/>
          <a:p>
            <a:r>
              <a:rPr lang="zh-CN" altLang="en-US" dirty="0"/>
              <a:t>正解就是用我上一期视频讲解的主席树</a:t>
            </a:r>
            <a:endParaRPr lang="en-US" altLang="zh-CN" dirty="0"/>
          </a:p>
          <a:p>
            <a:r>
              <a:rPr lang="zh-CN" altLang="en-US" dirty="0"/>
              <a:t>但是这次我们就不用主席树维护权值线段树了，只要维护一个普通线段树就好了</a:t>
            </a:r>
            <a:endParaRPr lang="en-US" altLang="zh-CN" dirty="0"/>
          </a:p>
          <a:p>
            <a:r>
              <a:rPr lang="zh-CN" altLang="en-US" dirty="0"/>
              <a:t>①用原数组建立一个普通线段树</a:t>
            </a:r>
            <a:endParaRPr lang="en-US" altLang="zh-CN" dirty="0"/>
          </a:p>
          <a:p>
            <a:r>
              <a:rPr lang="zh-CN" altLang="en-US" dirty="0"/>
              <a:t>②每次要对数组的某一版本的某一位置进行修改，就相当于以主席树的相应版本的相应位置为模板新建执行一次单点修改的新版本；访问同理</a:t>
            </a:r>
            <a:endParaRPr lang="en-US" altLang="zh-CN" dirty="0"/>
          </a:p>
          <a:p>
            <a:r>
              <a:rPr lang="zh-CN" altLang="en-US" dirty="0"/>
              <a:t>有了上期视频的基础，可持久化数组非常好写</a:t>
            </a:r>
            <a:endParaRPr lang="en-US" altLang="zh-CN" dirty="0"/>
          </a:p>
          <a:p>
            <a:r>
              <a:rPr lang="zh-CN" altLang="en-US" dirty="0"/>
              <a:t>这期我就不放图片了，因为和上期视频的几乎一样，我会直接结合代码讲解。</a:t>
            </a:r>
          </a:p>
        </p:txBody>
      </p:sp>
    </p:spTree>
    <p:extLst>
      <p:ext uri="{BB962C8B-B14F-4D97-AF65-F5344CB8AC3E}">
        <p14:creationId xmlns:p14="http://schemas.microsoft.com/office/powerpoint/2010/main" val="179796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532E6-E133-4C04-8F16-23AE660653FE}"/>
              </a:ext>
            </a:extLst>
          </p:cNvPr>
          <p:cNvSpPr>
            <a:spLocks noGrp="1"/>
          </p:cNvSpPr>
          <p:nvPr>
            <p:ph type="ctrTitle"/>
          </p:nvPr>
        </p:nvSpPr>
        <p:spPr/>
        <p:txBody>
          <a:bodyPr/>
          <a:lstStyle/>
          <a:p>
            <a:r>
              <a:rPr lang="zh-CN" altLang="en-US" dirty="0"/>
              <a:t>可持久化数组</a:t>
            </a:r>
          </a:p>
        </p:txBody>
      </p:sp>
      <p:sp>
        <p:nvSpPr>
          <p:cNvPr id="3" name="副标题 2">
            <a:extLst>
              <a:ext uri="{FF2B5EF4-FFF2-40B4-BE49-F238E27FC236}">
                <a16:creationId xmlns:a16="http://schemas.microsoft.com/office/drawing/2014/main" id="{3B849A53-873A-4D19-9B14-B20F988E2058}"/>
              </a:ext>
            </a:extLst>
          </p:cNvPr>
          <p:cNvSpPr>
            <a:spLocks noGrp="1"/>
          </p:cNvSpPr>
          <p:nvPr>
            <p:ph type="subTitle" idx="1"/>
          </p:nvPr>
        </p:nvSpPr>
        <p:spPr/>
        <p:txBody>
          <a:bodyPr/>
          <a:lstStyle/>
          <a:p>
            <a:r>
              <a:rPr lang="en-US" altLang="zh-CN" dirty="0"/>
              <a:t>AgOH</a:t>
            </a:r>
            <a:endParaRPr lang="zh-CN" altLang="en-US" dirty="0"/>
          </a:p>
        </p:txBody>
      </p:sp>
    </p:spTree>
    <p:extLst>
      <p:ext uri="{BB962C8B-B14F-4D97-AF65-F5344CB8AC3E}">
        <p14:creationId xmlns:p14="http://schemas.microsoft.com/office/powerpoint/2010/main" val="2451011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E428D5F-B4DD-43CD-8F61-258EDC677A2A}"/>
              </a:ext>
            </a:extLst>
          </p:cNvPr>
          <p:cNvSpPr>
            <a:spLocks noGrp="1"/>
          </p:cNvSpPr>
          <p:nvPr>
            <p:ph type="title"/>
          </p:nvPr>
        </p:nvSpPr>
        <p:spPr/>
        <p:txBody>
          <a:bodyPr/>
          <a:lstStyle/>
          <a:p>
            <a:r>
              <a:rPr lang="zh-CN" altLang="en-US" dirty="0"/>
              <a:t>第二节</a:t>
            </a:r>
          </a:p>
        </p:txBody>
      </p:sp>
      <p:sp>
        <p:nvSpPr>
          <p:cNvPr id="5" name="文本占位符 4">
            <a:extLst>
              <a:ext uri="{FF2B5EF4-FFF2-40B4-BE49-F238E27FC236}">
                <a16:creationId xmlns:a16="http://schemas.microsoft.com/office/drawing/2014/main" id="{E1E156C5-6EA2-4A08-A040-8ED460FFC574}"/>
              </a:ext>
            </a:extLst>
          </p:cNvPr>
          <p:cNvSpPr>
            <a:spLocks noGrp="1"/>
          </p:cNvSpPr>
          <p:nvPr>
            <p:ph type="body" idx="1"/>
          </p:nvPr>
        </p:nvSpPr>
        <p:spPr/>
        <p:txBody>
          <a:bodyPr/>
          <a:lstStyle/>
          <a:p>
            <a:r>
              <a:rPr lang="zh-CN" altLang="en-US" dirty="0"/>
              <a:t>代码实现</a:t>
            </a:r>
            <a:r>
              <a:rPr lang="en-US" altLang="zh-CN" dirty="0"/>
              <a:t>Q&amp;A</a:t>
            </a:r>
            <a:r>
              <a:rPr lang="zh-CN" altLang="en-US" dirty="0"/>
              <a:t>及代码实现</a:t>
            </a:r>
          </a:p>
        </p:txBody>
      </p:sp>
    </p:spTree>
    <p:extLst>
      <p:ext uri="{BB962C8B-B14F-4D97-AF65-F5344CB8AC3E}">
        <p14:creationId xmlns:p14="http://schemas.microsoft.com/office/powerpoint/2010/main" val="185995337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docProps/app.xml><?xml version="1.0" encoding="utf-8"?>
<Properties xmlns="http://schemas.openxmlformats.org/officeDocument/2006/extended-properties" xmlns:vt="http://schemas.openxmlformats.org/officeDocument/2006/docPropsVTypes">
  <Template>Integral</Template>
  <TotalTime>247</TotalTime>
  <Words>621</Words>
  <Application>Microsoft Office PowerPoint</Application>
  <PresentationFormat>宽屏</PresentationFormat>
  <Paragraphs>52</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Tw Cen MT</vt:lpstr>
      <vt:lpstr>Tw Cen MT Condensed</vt:lpstr>
      <vt:lpstr>Wingdings 3</vt:lpstr>
      <vt:lpstr>积分</vt:lpstr>
      <vt:lpstr>可持久化数组</vt:lpstr>
      <vt:lpstr>第一节</vt:lpstr>
      <vt:lpstr>可持久化数组</vt:lpstr>
      <vt:lpstr>PowerPoint 演示文稿</vt:lpstr>
      <vt:lpstr>PowerPoint 演示文稿</vt:lpstr>
      <vt:lpstr>PowerPoint 演示文稿</vt:lpstr>
      <vt:lpstr>正解</vt:lpstr>
      <vt:lpstr>可持久化数组</vt:lpstr>
      <vt:lpstr>第二节</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可持久化数组</dc:title>
  <dc:creator>DanielLiu130@outlook.com</dc:creator>
  <cp:lastModifiedBy>DanielLiu130@outlook.com</cp:lastModifiedBy>
  <cp:revision>27</cp:revision>
  <dcterms:created xsi:type="dcterms:W3CDTF">2019-06-23T12:39:30Z</dcterms:created>
  <dcterms:modified xsi:type="dcterms:W3CDTF">2019-06-27T07:26:16Z</dcterms:modified>
</cp:coreProperties>
</file>