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62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0424D-2775-4DA6-B1D0-15BBE84EB2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莫队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CBEE9B-852C-4825-891D-6D9E43CFB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AgOH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00958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E3A9C-BB0D-4411-BA95-92558A1C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鸣谢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2C5967-B616-4702-BE07-0ACC12248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感谢</a:t>
            </a:r>
            <a:r>
              <a:rPr lang="en-US" altLang="zh-CN" dirty="0"/>
              <a:t>@</a:t>
            </a:r>
            <a:r>
              <a:rPr lang="zh-CN" altLang="en-US" dirty="0"/>
              <a:t>吟游诗人的最后一击 大佬的充电鼓励</a:t>
            </a:r>
            <a:endParaRPr lang="en-US" altLang="zh-CN" dirty="0"/>
          </a:p>
          <a:p>
            <a:r>
              <a:rPr lang="zh-CN" altLang="en-US" dirty="0"/>
              <a:t>当天是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17</a:t>
            </a:r>
            <a:r>
              <a:rPr lang="zh-CN" altLang="en-US" dirty="0"/>
              <a:t>号，我生日，也算是生日礼物了哈</a:t>
            </a:r>
            <a:r>
              <a:rPr lang="en-US" altLang="zh-CN" dirty="0"/>
              <a:t>233</a:t>
            </a:r>
          </a:p>
          <a:p>
            <a:r>
              <a:rPr lang="zh-CN" altLang="en-US" dirty="0"/>
              <a:t>（其实那天我忘了我过生日，</a:t>
            </a:r>
            <a:r>
              <a:rPr lang="en-US" altLang="zh-CN" dirty="0"/>
              <a:t>18</a:t>
            </a:r>
            <a:r>
              <a:rPr lang="zh-CN" altLang="en-US" dirty="0"/>
              <a:t>号才想起来</a:t>
            </a:r>
            <a:r>
              <a:rPr lang="en-US" altLang="zh-CN" dirty="0"/>
              <a:t>……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4153362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1707F-6237-400E-B989-5C7A53E9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D306F1-7E44-40AB-9988-A375DE2907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莫队算法是一种可以解决大部分区间离线问题的</a:t>
                </a:r>
                <a:r>
                  <a:rPr lang="zh-CN" altLang="en-US" b="1" u="sng" dirty="0"/>
                  <a:t>离线</a:t>
                </a:r>
                <a:r>
                  <a:rPr lang="zh-CN" altLang="en-US" dirty="0"/>
                  <a:t>算法</a:t>
                </a:r>
                <a:endParaRPr lang="en-US" altLang="zh-CN" dirty="0"/>
              </a:p>
              <a:p>
                <a:r>
                  <a:rPr lang="zh-CN" altLang="en-US" dirty="0"/>
                  <a:t>其主要思想是</a:t>
                </a:r>
                <a:r>
                  <a:rPr lang="zh-CN" altLang="en-US" b="1" u="sng" dirty="0"/>
                  <a:t>分块</a:t>
                </a:r>
                <a:endParaRPr lang="en-US" altLang="zh-CN" b="1" u="sng" dirty="0"/>
              </a:p>
              <a:p>
                <a:r>
                  <a:rPr lang="zh-CN" altLang="en-US" dirty="0"/>
                  <a:t>所以呢，时间复杂度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，也不失为一个解决问题的好方法</a:t>
                </a:r>
                <a:endParaRPr lang="en-US" altLang="zh-CN" dirty="0"/>
              </a:p>
              <a:p>
                <a:r>
                  <a:rPr lang="zh-CN" altLang="en-US" dirty="0"/>
                  <a:t>就是会有毒瘤出题人卡莫队</a:t>
                </a:r>
                <a:endParaRPr lang="en-US" altLang="zh-CN" dirty="0"/>
              </a:p>
              <a:p>
                <a:r>
                  <a:rPr lang="zh-CN" altLang="en-US" dirty="0"/>
                  <a:t>但是莫队好写啊，超好写的，所以</a:t>
                </a:r>
                <a:r>
                  <a:rPr lang="en-US" altLang="zh-CN" dirty="0"/>
                  <a:t>……</a:t>
                </a:r>
                <a:r>
                  <a:rPr lang="zh-CN" altLang="en-US" dirty="0"/>
                  <a:t>真香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D306F1-7E44-40AB-9988-A375DE2907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55470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6DC7E-9700-4719-A3D6-8A0CC2362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20785"/>
            <a:ext cx="9720071" cy="568857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假如有这样一道题：对于一个数列，每次给出一个询问</a:t>
            </a:r>
            <a:r>
              <a:rPr lang="en-US" altLang="zh-CN" dirty="0"/>
              <a:t>L,R</a:t>
            </a:r>
            <a:r>
              <a:rPr lang="zh-CN" altLang="en-US" dirty="0"/>
              <a:t>，求</a:t>
            </a:r>
            <a:r>
              <a:rPr lang="en-US" altLang="zh-CN" dirty="0"/>
              <a:t>[L,R]</a:t>
            </a:r>
            <a:r>
              <a:rPr lang="zh-CN" altLang="en-US" dirty="0"/>
              <a:t>的区间和</a:t>
            </a:r>
            <a:endParaRPr lang="en-US" altLang="zh-CN" dirty="0"/>
          </a:p>
          <a:p>
            <a:r>
              <a:rPr lang="zh-CN" altLang="en-US" dirty="0"/>
              <a:t>强制使用莫队来做（只是为了了解一下哈）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我们开一个数组来存放数列：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假设你现在知道</a:t>
            </a:r>
            <a:r>
              <a:rPr lang="en-US" altLang="zh-CN" dirty="0"/>
              <a:t>[2,5]</a:t>
            </a:r>
            <a:r>
              <a:rPr lang="zh-CN" altLang="en-US" dirty="0"/>
              <a:t>区间的和是</a:t>
            </a:r>
            <a:r>
              <a:rPr lang="en-US" altLang="zh-CN" dirty="0"/>
              <a:t>18</a:t>
            </a:r>
            <a:r>
              <a:rPr lang="zh-CN" altLang="en-US" dirty="0"/>
              <a:t>，让你求</a:t>
            </a:r>
            <a:r>
              <a:rPr lang="en-US" altLang="zh-CN" dirty="0"/>
              <a:t>[2,6]</a:t>
            </a:r>
            <a:r>
              <a:rPr lang="zh-CN" altLang="en-US" dirty="0"/>
              <a:t>区间的和，怎么求？</a:t>
            </a:r>
            <a:endParaRPr lang="en-US" altLang="zh-CN" dirty="0"/>
          </a:p>
          <a:p>
            <a:r>
              <a:rPr lang="zh-CN" altLang="en-US" dirty="0"/>
              <a:t>很简单：用</a:t>
            </a:r>
            <a:r>
              <a:rPr lang="en-US" altLang="zh-CN" dirty="0"/>
              <a:t>[2,5]</a:t>
            </a:r>
            <a:r>
              <a:rPr lang="zh-CN" altLang="en-US" dirty="0"/>
              <a:t>区间的和加上数列第六项的值即可，答案为</a:t>
            </a:r>
            <a:r>
              <a:rPr lang="en-US" altLang="zh-CN" dirty="0"/>
              <a:t>18+4=22</a:t>
            </a:r>
          </a:p>
          <a:p>
            <a:r>
              <a:rPr lang="zh-CN" altLang="en-US" dirty="0"/>
              <a:t>那</a:t>
            </a:r>
            <a:r>
              <a:rPr lang="en-US" altLang="zh-CN" dirty="0"/>
              <a:t>[2,4]</a:t>
            </a:r>
            <a:r>
              <a:rPr lang="zh-CN" altLang="en-US" dirty="0"/>
              <a:t>区间的和怎么求呢？</a:t>
            </a:r>
            <a:endParaRPr lang="en-US" altLang="zh-CN" dirty="0"/>
          </a:p>
          <a:p>
            <a:r>
              <a:rPr lang="zh-CN" altLang="en-US" dirty="0"/>
              <a:t>也很简单，用</a:t>
            </a:r>
            <a:r>
              <a:rPr lang="en-US" altLang="zh-CN" dirty="0"/>
              <a:t>[2,5]</a:t>
            </a:r>
            <a:r>
              <a:rPr lang="zh-CN" altLang="en-US" dirty="0"/>
              <a:t>区间的和减去数列第五项的值即可，答案为</a:t>
            </a:r>
            <a:r>
              <a:rPr lang="en-US" altLang="zh-CN" dirty="0"/>
              <a:t>18-7=11</a:t>
            </a:r>
          </a:p>
          <a:p>
            <a:r>
              <a:rPr lang="zh-CN" altLang="en-US" dirty="0"/>
              <a:t>于是像</a:t>
            </a:r>
            <a:r>
              <a:rPr lang="en-US" altLang="zh-CN" dirty="0"/>
              <a:t>[3,6]</a:t>
            </a:r>
            <a:r>
              <a:rPr lang="zh-CN" altLang="en-US" dirty="0"/>
              <a:t>区间的和就可以用</a:t>
            </a:r>
            <a:r>
              <a:rPr lang="en-US" altLang="zh-CN" dirty="0"/>
              <a:t>[2,5]</a:t>
            </a:r>
            <a:r>
              <a:rPr lang="zh-CN" altLang="en-US" dirty="0"/>
              <a:t>区间和减去第二项的值再加上第六项的值来得到了</a:t>
            </a:r>
            <a:endParaRPr lang="en-US" altLang="zh-CN" dirty="0"/>
          </a:p>
          <a:p>
            <a:r>
              <a:rPr lang="zh-CN" altLang="en-US" dirty="0"/>
              <a:t>其它区间也可以以此类推</a:t>
            </a:r>
            <a:endParaRPr lang="en-US" altLang="zh-CN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049886D-CAF4-407D-A6D4-431EE0DE7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633479"/>
              </p:ext>
            </p:extLst>
          </p:nvPr>
        </p:nvGraphicFramePr>
        <p:xfrm>
          <a:off x="2032000" y="2456187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516473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992904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073953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98712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58577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34772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269580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942004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962750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17525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882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488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0157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6BB409E-43C8-454D-8585-56805EC40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761008"/>
              </p:ext>
            </p:extLst>
          </p:nvPr>
        </p:nvGraphicFramePr>
        <p:xfrm>
          <a:off x="1116217" y="817927"/>
          <a:ext cx="9720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26">
                  <a:extLst>
                    <a:ext uri="{9D8B030D-6E8A-4147-A177-3AD203B41FA5}">
                      <a16:colId xmlns:a16="http://schemas.microsoft.com/office/drawing/2014/main" val="602547375"/>
                    </a:ext>
                  </a:extLst>
                </a:gridCol>
                <a:gridCol w="972026">
                  <a:extLst>
                    <a:ext uri="{9D8B030D-6E8A-4147-A177-3AD203B41FA5}">
                      <a16:colId xmlns:a16="http://schemas.microsoft.com/office/drawing/2014/main" val="2735604073"/>
                    </a:ext>
                  </a:extLst>
                </a:gridCol>
                <a:gridCol w="972026">
                  <a:extLst>
                    <a:ext uri="{9D8B030D-6E8A-4147-A177-3AD203B41FA5}">
                      <a16:colId xmlns:a16="http://schemas.microsoft.com/office/drawing/2014/main" val="3914138137"/>
                    </a:ext>
                  </a:extLst>
                </a:gridCol>
                <a:gridCol w="972026">
                  <a:extLst>
                    <a:ext uri="{9D8B030D-6E8A-4147-A177-3AD203B41FA5}">
                      <a16:colId xmlns:a16="http://schemas.microsoft.com/office/drawing/2014/main" val="1486606579"/>
                    </a:ext>
                  </a:extLst>
                </a:gridCol>
                <a:gridCol w="972026">
                  <a:extLst>
                    <a:ext uri="{9D8B030D-6E8A-4147-A177-3AD203B41FA5}">
                      <a16:colId xmlns:a16="http://schemas.microsoft.com/office/drawing/2014/main" val="1167061985"/>
                    </a:ext>
                  </a:extLst>
                </a:gridCol>
                <a:gridCol w="972026">
                  <a:extLst>
                    <a:ext uri="{9D8B030D-6E8A-4147-A177-3AD203B41FA5}">
                      <a16:colId xmlns:a16="http://schemas.microsoft.com/office/drawing/2014/main" val="2990417841"/>
                    </a:ext>
                  </a:extLst>
                </a:gridCol>
                <a:gridCol w="972026">
                  <a:extLst>
                    <a:ext uri="{9D8B030D-6E8A-4147-A177-3AD203B41FA5}">
                      <a16:colId xmlns:a16="http://schemas.microsoft.com/office/drawing/2014/main" val="1229297220"/>
                    </a:ext>
                  </a:extLst>
                </a:gridCol>
                <a:gridCol w="972026">
                  <a:extLst>
                    <a:ext uri="{9D8B030D-6E8A-4147-A177-3AD203B41FA5}">
                      <a16:colId xmlns:a16="http://schemas.microsoft.com/office/drawing/2014/main" val="2166136647"/>
                    </a:ext>
                  </a:extLst>
                </a:gridCol>
                <a:gridCol w="972026">
                  <a:extLst>
                    <a:ext uri="{9D8B030D-6E8A-4147-A177-3AD203B41FA5}">
                      <a16:colId xmlns:a16="http://schemas.microsoft.com/office/drawing/2014/main" val="1117194745"/>
                    </a:ext>
                  </a:extLst>
                </a:gridCol>
                <a:gridCol w="972026">
                  <a:extLst>
                    <a:ext uri="{9D8B030D-6E8A-4147-A177-3AD203B41FA5}">
                      <a16:colId xmlns:a16="http://schemas.microsoft.com/office/drawing/2014/main" val="2252982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883550"/>
                  </a:ext>
                </a:extLst>
              </a:tr>
            </a:tbl>
          </a:graphicData>
        </a:graphic>
      </p:graphicFrame>
      <p:sp>
        <p:nvSpPr>
          <p:cNvPr id="6" name="箭头: 上 5">
            <a:extLst>
              <a:ext uri="{FF2B5EF4-FFF2-40B4-BE49-F238E27FC236}">
                <a16:creationId xmlns:a16="http://schemas.microsoft.com/office/drawing/2014/main" id="{6C63236E-C18C-4827-9097-F980E3A8A0E8}"/>
              </a:ext>
            </a:extLst>
          </p:cNvPr>
          <p:cNvSpPr/>
          <p:nvPr/>
        </p:nvSpPr>
        <p:spPr>
          <a:xfrm>
            <a:off x="4177717" y="1188767"/>
            <a:ext cx="620786" cy="11576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062AC503-C55C-48CD-89B9-AC8DE8334BBB}"/>
              </a:ext>
            </a:extLst>
          </p:cNvPr>
          <p:cNvSpPr/>
          <p:nvPr/>
        </p:nvSpPr>
        <p:spPr>
          <a:xfrm>
            <a:off x="6167306" y="1188767"/>
            <a:ext cx="620786" cy="11576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752608A-31AB-49C3-90A6-3593F20DDBA2}"/>
                  </a:ext>
                </a:extLst>
              </p:cNvPr>
              <p:cNvSpPr txBox="1"/>
              <p:nvPr/>
            </p:nvSpPr>
            <p:spPr>
              <a:xfrm>
                <a:off x="1116217" y="2564172"/>
                <a:ext cx="9403577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对于当前区间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，以下分别讨论所有四种情况</a:t>
                </a:r>
                <a:endParaRPr lang="en-US" altLang="zh-CN" sz="2400" dirty="0"/>
              </a:p>
              <a:p>
                <a:pPr marL="514350" indent="-514350">
                  <a:buFont typeface="+mj-lt"/>
                  <a:buAutoNum type="romanUcPeriod"/>
                </a:pPr>
                <a:r>
                  <a:rPr lang="zh-CN" altLang="en-US" sz="2400" dirty="0"/>
                  <a:t>加上当前区间左边一格的贡献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方法：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𝐴𝑑𝑑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(−−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);</m:t>
                    </m:r>
                  </m:oMath>
                </a14:m>
                <a:endParaRPr lang="en-US" altLang="zh-CN" sz="2400" dirty="0"/>
              </a:p>
              <a:p>
                <a:pPr marL="514350" indent="-514350">
                  <a:buFont typeface="+mj-lt"/>
                  <a:buAutoNum type="romanUcPeriod"/>
                </a:pPr>
                <a:r>
                  <a:rPr lang="zh-CN" altLang="en-US" sz="2400" dirty="0"/>
                  <a:t>加上当前区间右边一格的贡献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方法：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𝐴𝑑𝑑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(++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);</m:t>
                    </m:r>
                  </m:oMath>
                </a14:m>
                <a:endParaRPr lang="en-US" altLang="zh-CN" sz="2400" dirty="0"/>
              </a:p>
              <a:p>
                <a:pPr marL="514350" indent="-514350">
                  <a:buFont typeface="+mj-lt"/>
                  <a:buAutoNum type="romanUcPeriod"/>
                </a:pPr>
                <a:r>
                  <a:rPr lang="zh-CN" altLang="en-US" sz="2400" dirty="0"/>
                  <a:t>减去当前区间最左一格的贡献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方法：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𝑆𝑢𝑏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++);</m:t>
                    </m:r>
                  </m:oMath>
                </a14:m>
                <a:endParaRPr lang="en-US" altLang="zh-CN" sz="2400" dirty="0"/>
              </a:p>
              <a:p>
                <a:pPr marL="514350" indent="-514350">
                  <a:buFont typeface="+mj-lt"/>
                  <a:buAutoNum type="romanUcPeriod"/>
                </a:pPr>
                <a:r>
                  <a:rPr lang="zh-CN" altLang="en-US" sz="2400" dirty="0"/>
                  <a:t>减去当前区间最右一格的贡献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方法：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𝑆𝑢𝑏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−−);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752608A-31AB-49C3-90A6-3593F20DD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217" y="2564172"/>
                <a:ext cx="9403577" cy="3416320"/>
              </a:xfrm>
              <a:prstGeom prst="rect">
                <a:avLst/>
              </a:prstGeom>
              <a:blipFill>
                <a:blip r:embed="rId2"/>
                <a:stretch>
                  <a:fillRect l="-972" t="-1429" b="-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CC3E9B2-A615-4170-B7E5-709737B71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564364"/>
              </p:ext>
            </p:extLst>
          </p:nvPr>
        </p:nvGraphicFramePr>
        <p:xfrm>
          <a:off x="3070852" y="817927"/>
          <a:ext cx="97202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72026">
                  <a:extLst>
                    <a:ext uri="{9D8B030D-6E8A-4147-A177-3AD203B41FA5}">
                      <a16:colId xmlns:a16="http://schemas.microsoft.com/office/drawing/2014/main" val="3136200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975664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02A47C6-4A95-4918-8E1F-0D372A33C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660095"/>
              </p:ext>
            </p:extLst>
          </p:nvPr>
        </p:nvGraphicFramePr>
        <p:xfrm>
          <a:off x="6953664" y="817927"/>
          <a:ext cx="97202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72026">
                  <a:extLst>
                    <a:ext uri="{9D8B030D-6E8A-4147-A177-3AD203B41FA5}">
                      <a16:colId xmlns:a16="http://schemas.microsoft.com/office/drawing/2014/main" val="3136200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975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0492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11111E-6 L -0.07969 -0.0032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4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07969 0.0004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69 -0.00324 L 1.04167E-6 -4.44444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69 0.00046 L 0 1.85185E-6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4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5DCB6-3700-43D1-BE1C-CCA22F29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4645FD-C0CD-4679-98D0-4F9642E2A2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但只是这样还是远远不够的，对于一个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项的数列，假如我这样子询问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次：</a:t>
                </a:r>
                <a:endParaRPr lang="en-US" altLang="zh-CN" dirty="0"/>
              </a:p>
              <a:p>
                <a:r>
                  <a:rPr lang="en-US" altLang="zh-CN" dirty="0"/>
                  <a:t>[1,2]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[n-1,n]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[1,2]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[n-1,n]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[1,2]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[n-1,n]……</a:t>
                </a:r>
              </a:p>
              <a:p>
                <a:r>
                  <a:rPr lang="zh-CN" altLang="en-US" dirty="0"/>
                  <a:t>废了</a:t>
                </a:r>
                <a:r>
                  <a:rPr lang="en-US" altLang="zh-CN" dirty="0"/>
                  <a:t>……</a:t>
                </a:r>
                <a:r>
                  <a:rPr lang="zh-CN" altLang="en-US" dirty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𝑚𝑛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但是对于同样的这些询问，如果我这样子询问：</a:t>
                </a:r>
                <a:endParaRPr lang="en-US" altLang="zh-CN" dirty="0"/>
              </a:p>
              <a:p>
                <a:r>
                  <a:rPr lang="en-US" altLang="zh-CN" dirty="0"/>
                  <a:t>[1,2]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[1,2]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[1,2]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[n-1,n]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[n-1,n]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[n-1,n]……</a:t>
                </a:r>
              </a:p>
              <a:p>
                <a:r>
                  <a:rPr lang="zh-CN" altLang="en-US" dirty="0"/>
                  <a:t>时间复杂度瞬间变成了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所以说询问的顺序对于这种方法的时间复杂度有着很大的影响</a:t>
                </a:r>
                <a:endParaRPr lang="en-US" altLang="zh-CN" dirty="0"/>
              </a:p>
              <a:p>
                <a:r>
                  <a:rPr lang="zh-CN" altLang="en-US" dirty="0"/>
                  <a:t>莫涛大佬为了解决这个问题，套了个神奇的</a:t>
                </a:r>
                <a:r>
                  <a:rPr lang="zh-CN" altLang="en-US" strike="sngStrike" dirty="0"/>
                  <a:t>暴力</a:t>
                </a:r>
                <a:r>
                  <a:rPr lang="zh-CN" altLang="en-US" dirty="0"/>
                  <a:t>算法</a:t>
                </a:r>
                <a:r>
                  <a:rPr lang="en-US" altLang="zh-CN" dirty="0"/>
                  <a:t>——</a:t>
                </a:r>
                <a:r>
                  <a:rPr lang="zh-CN" altLang="en-US" dirty="0"/>
                  <a:t>分块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4645FD-C0CD-4679-98D0-4F9642E2A2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0409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80D9F-F459-408E-82BD-04B81C282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BB673F-D72D-4CCE-95A7-BA9E172CF1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2400" dirty="0"/>
                  <a:t>具体方法是这样子的：首先分块，块大小就是普通的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sz="2400" dirty="0"/>
                  <a:t>，然后对所有询问进行排序</a:t>
                </a:r>
                <a:endParaRPr lang="en-US" altLang="zh-CN" sz="2400" dirty="0"/>
              </a:p>
              <a:p>
                <a:r>
                  <a:rPr lang="zh-CN" altLang="en-US" sz="2400" dirty="0"/>
                  <a:t>排序的准则是这样的：对于一个询问</a:t>
                </a:r>
                <a:r>
                  <a:rPr lang="en-US" altLang="zh-CN" sz="2400" dirty="0"/>
                  <a:t>[L,R]</a:t>
                </a:r>
                <a:r>
                  <a:rPr lang="zh-CN" altLang="en-US" sz="2400" dirty="0"/>
                  <a:t>，对</a:t>
                </a:r>
                <a:r>
                  <a:rPr lang="en-US" altLang="zh-CN" sz="2400" dirty="0"/>
                  <a:t>L</a:t>
                </a:r>
                <a:r>
                  <a:rPr lang="zh-CN" altLang="en-US" sz="2400" dirty="0"/>
                  <a:t>按照其所在块排序，对于</a:t>
                </a:r>
                <a:r>
                  <a:rPr lang="en-US" altLang="zh-CN" sz="2400" dirty="0"/>
                  <a:t>L</a:t>
                </a:r>
                <a:r>
                  <a:rPr lang="zh-CN" altLang="en-US" sz="2400" dirty="0"/>
                  <a:t>在同一块内的，按照</a:t>
                </a:r>
                <a:r>
                  <a:rPr lang="en-US" altLang="zh-CN" sz="2400" dirty="0"/>
                  <a:t>R</a:t>
                </a:r>
                <a:r>
                  <a:rPr lang="zh-CN" altLang="en-US" sz="2400" dirty="0"/>
                  <a:t>的大小排序 </a:t>
                </a:r>
                <a:endParaRPr lang="en-US" altLang="zh-CN" sz="2400" dirty="0"/>
              </a:p>
              <a:p>
                <a:r>
                  <a:rPr lang="zh-CN" altLang="en-US" sz="2400" dirty="0"/>
                  <a:t>如果你连分块都不会的话</a:t>
                </a:r>
                <a:r>
                  <a:rPr lang="en-US" altLang="zh-CN" sz="2400" dirty="0"/>
                  <a:t>……</a:t>
                </a:r>
                <a:r>
                  <a:rPr lang="zh-CN" altLang="en-US" sz="2400" dirty="0"/>
                  <a:t>咳咳</a:t>
                </a:r>
                <a:endParaRPr lang="en-US" altLang="zh-CN" sz="2400" dirty="0"/>
              </a:p>
              <a:p>
                <a:r>
                  <a:rPr lang="zh-CN" altLang="en-US" sz="2400" dirty="0"/>
                  <a:t>排序好后，遍历所有询问，然后用刚刚所说的方法得出各询问的答案记录下来</a:t>
                </a:r>
                <a:r>
                  <a:rPr lang="zh-CN" altLang="en-US" sz="2400"/>
                  <a:t>，最后按原顺序输出</a:t>
                </a:r>
                <a:r>
                  <a:rPr lang="zh-CN" altLang="en-US" sz="2400" dirty="0"/>
                  <a:t>答案即可</a:t>
                </a:r>
                <a:endParaRPr lang="en-US" altLang="zh-CN" sz="2400" dirty="0"/>
              </a:p>
              <a:p>
                <a:r>
                  <a:rPr lang="zh-CN" altLang="en-US" sz="2400" dirty="0"/>
                  <a:t>思路非常简单清晰明了，代码也是如此</a:t>
                </a:r>
                <a:endParaRPr lang="en-US" altLang="zh-CN" sz="2400" dirty="0"/>
              </a:p>
              <a:p>
                <a:r>
                  <a:rPr lang="zh-CN" altLang="en-US" sz="2400" dirty="0"/>
                  <a:t>我们先来看看莫队算法的主要架构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BB673F-D72D-4CCE-95A7-BA9E172CF1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2" t="-1970" r="-1317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9318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83214-8268-42AF-8245-75BEF89C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FF0AB8-7EDE-4016-ABB1-03A7D4CA07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/>
                  <a:t>P2709 </a:t>
                </a:r>
                <a:r>
                  <a:rPr lang="zh-CN" altLang="en-US" b="1" dirty="0"/>
                  <a:t>小</a:t>
                </a:r>
                <a:r>
                  <a:rPr lang="en-US" altLang="zh-CN" b="1" dirty="0"/>
                  <a:t>B</a:t>
                </a:r>
                <a:r>
                  <a:rPr lang="zh-CN" altLang="en-US" b="1" dirty="0"/>
                  <a:t>的询问</a:t>
                </a:r>
              </a:p>
              <a:p>
                <a:r>
                  <a:rPr lang="zh-CN" altLang="en-US" dirty="0"/>
                  <a:t>小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有一个序列，包含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之间的整数。他一共有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个询问，每个询问给定一个区间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zh-CN" altLang="en-US" dirty="0"/>
                  <a:t>，求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/>
                  <a:t>的值其中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表示数字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中的重复次数。小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请你帮助他回答询问。</a:t>
                </a:r>
                <a:endParaRPr lang="en-US" altLang="zh-CN" dirty="0"/>
              </a:p>
              <a:p>
                <a:r>
                  <a:rPr lang="zh-CN" altLang="en-US" dirty="0"/>
                  <a:t>刚刚说了，莫队算法主要需要考虑的只有两个函数：</a:t>
                </a:r>
                <a:r>
                  <a:rPr lang="en-US" altLang="zh-CN" dirty="0"/>
                  <a:t>Add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Sub</a:t>
                </a:r>
              </a:p>
              <a:p>
                <a:r>
                  <a:rPr lang="zh-CN" altLang="en-US" dirty="0"/>
                  <a:t>考虑这道题的</a:t>
                </a:r>
                <a:r>
                  <a:rPr lang="en-US" altLang="zh-CN" dirty="0"/>
                  <a:t>Add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Sub</a:t>
                </a:r>
                <a:r>
                  <a:rPr lang="zh-CN" altLang="en-US" dirty="0"/>
                  <a:t>函数如何实现？</a:t>
                </a:r>
                <a:endParaRPr lang="en-US" altLang="zh-CN" dirty="0"/>
              </a:p>
              <a:p>
                <a:r>
                  <a:rPr lang="zh-CN" altLang="en-US" dirty="0"/>
                  <a:t>我们开一个数组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𝑐𝑛𝑡</m:t>
                    </m:r>
                  </m:oMath>
                </a14:m>
                <a:r>
                  <a:rPr lang="zh-CN" altLang="en-US" dirty="0"/>
                  <a:t>用来存放数字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在当前维护的区间内出现的次数</a:t>
                </a:r>
                <a:endParaRPr lang="en-US" altLang="zh-CN" dirty="0"/>
              </a:p>
              <a:p>
                <a:r>
                  <a:rPr lang="zh-CN" altLang="en-US" dirty="0"/>
                  <a:t>那么</a:t>
                </a:r>
                <a:r>
                  <a:rPr lang="en-US" altLang="zh-CN" dirty="0"/>
                  <a:t>Add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Sub</a:t>
                </a:r>
                <a:r>
                  <a:rPr lang="zh-CN" altLang="en-US" dirty="0"/>
                  <a:t>其实就解决了：减去原此格子的平方再加上新的平方</a:t>
                </a:r>
                <a:endParaRPr lang="en-US" altLang="zh-CN" dirty="0"/>
              </a:p>
              <a:p>
                <a:r>
                  <a:rPr lang="zh-CN" altLang="en-US" dirty="0"/>
                  <a:t>我们来看代码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FF0AB8-7EDE-4016-ABB1-03A7D4CA07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970" r="-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91338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67537-86A9-499A-8984-BCA45523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尾声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C63C1E-5963-4193-A0BF-CF0412C2B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以上就是莫队算法的全部内容了，可以看出：</a:t>
            </a:r>
            <a:endParaRPr lang="en-US" altLang="zh-CN" dirty="0"/>
          </a:p>
          <a:p>
            <a:r>
              <a:rPr lang="zh-CN" altLang="en-US" dirty="0"/>
              <a:t>莫队算法具有暴力算法最基本的性质</a:t>
            </a:r>
            <a:r>
              <a:rPr lang="en-US" altLang="zh-CN" dirty="0"/>
              <a:t>——</a:t>
            </a:r>
            <a:r>
              <a:rPr lang="zh-CN" altLang="en-US" dirty="0"/>
              <a:t>代码好写（</a:t>
            </a:r>
            <a:r>
              <a:rPr lang="en-US" altLang="zh-CN" dirty="0"/>
              <a:t>233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其实莫队算法就是优雅的暴力，它的核心是分块，而分块也是</a:t>
            </a:r>
            <a:r>
              <a:rPr lang="zh-CN" altLang="en-US" strike="sngStrike" dirty="0"/>
              <a:t>公认的</a:t>
            </a:r>
            <a:r>
              <a:rPr lang="zh-CN" altLang="en-US" dirty="0"/>
              <a:t>暴力算法</a:t>
            </a:r>
            <a:endParaRPr lang="en-US" altLang="zh-CN" dirty="0"/>
          </a:p>
          <a:p>
            <a:r>
              <a:rPr lang="zh-CN" altLang="en-US" dirty="0"/>
              <a:t>但是分块和莫队确实又好写又好用啊，值得一学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UP</a:t>
            </a:r>
            <a:r>
              <a:rPr lang="zh-CN" altLang="en-US" dirty="0"/>
              <a:t>主想要二叉树根结点下面那两个东东</a:t>
            </a:r>
            <a:endParaRPr lang="en-US" altLang="zh-CN" dirty="0"/>
          </a:p>
          <a:p>
            <a:r>
              <a:rPr lang="zh-CN" altLang="en-US" dirty="0"/>
              <a:t>提示：圆圆的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7F7059-A83F-4BD1-B219-AB5FFC7EA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628721"/>
            <a:ext cx="3400000" cy="1161905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460CC1EC-F018-44FC-8CBD-B084923F1437}"/>
              </a:ext>
            </a:extLst>
          </p:cNvPr>
          <p:cNvSpPr/>
          <p:nvPr/>
        </p:nvSpPr>
        <p:spPr>
          <a:xfrm>
            <a:off x="3850105" y="5021980"/>
            <a:ext cx="375385" cy="375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C34BF96-A515-42CD-85D8-F267FA7170FA}"/>
              </a:ext>
            </a:extLst>
          </p:cNvPr>
          <p:cNvSpPr/>
          <p:nvPr/>
        </p:nvSpPr>
        <p:spPr>
          <a:xfrm>
            <a:off x="3474720" y="5790625"/>
            <a:ext cx="375385" cy="375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A36FE67-ABCE-4C0E-A50E-98E498041F17}"/>
              </a:ext>
            </a:extLst>
          </p:cNvPr>
          <p:cNvSpPr/>
          <p:nvPr/>
        </p:nvSpPr>
        <p:spPr>
          <a:xfrm>
            <a:off x="4225490" y="5790626"/>
            <a:ext cx="375385" cy="375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C7754DA-E117-4DAA-B711-14FAFBD7FE66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795131" y="5342391"/>
            <a:ext cx="109948" cy="50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7AB0759-E051-4CF7-BF04-8AD92550DAA1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4170516" y="5342391"/>
            <a:ext cx="109948" cy="503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265265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55</TotalTime>
  <Words>884</Words>
  <Application>Microsoft Office PowerPoint</Application>
  <PresentationFormat>宽屏</PresentationFormat>
  <Paragraphs>86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Cambria Math</vt:lpstr>
      <vt:lpstr>Tw Cen MT</vt:lpstr>
      <vt:lpstr>Tw Cen MT Condensed</vt:lpstr>
      <vt:lpstr>Wingdings 3</vt:lpstr>
      <vt:lpstr>积分</vt:lpstr>
      <vt:lpstr>莫队</vt:lpstr>
      <vt:lpstr>鸣谢</vt:lpstr>
      <vt:lpstr>莫队</vt:lpstr>
      <vt:lpstr>PowerPoint 演示文稿</vt:lpstr>
      <vt:lpstr>PowerPoint 演示文稿</vt:lpstr>
      <vt:lpstr>分块</vt:lpstr>
      <vt:lpstr>方法</vt:lpstr>
      <vt:lpstr>例题</vt:lpstr>
      <vt:lpstr>尾声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莫队</dc:title>
  <dc:creator>Daniel Liu</dc:creator>
  <cp:lastModifiedBy>Daniel Liu</cp:lastModifiedBy>
  <cp:revision>16</cp:revision>
  <dcterms:created xsi:type="dcterms:W3CDTF">2019-10-19T16:59:54Z</dcterms:created>
  <dcterms:modified xsi:type="dcterms:W3CDTF">2019-10-20T09:14:47Z</dcterms:modified>
</cp:coreProperties>
</file>