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6" r:id="rId3"/>
    <p:sldId id="336" r:id="rId4"/>
    <p:sldId id="337" r:id="rId5"/>
    <p:sldId id="338" r:id="rId6"/>
    <p:sldId id="339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31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8" autoAdjust="0"/>
    <p:restoredTop sz="90674" autoAdjust="0"/>
  </p:normalViewPr>
  <p:slideViewPr>
    <p:cSldViewPr snapToGrid="0">
      <p:cViewPr varScale="1">
        <p:scale>
          <a:sx n="88" d="100"/>
          <a:sy n="88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4FFBB-5B55-4EFC-A8E3-43D0E7C4164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068-479E-4534-B80E-F81A619C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0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F%A1%E6%81%AF%E8%AE%B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6%95%B0%E5%AD%97%E9%80%9A%E4%BF%A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068-479E-4534-B80E-F81A619C5F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0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麦卡锡：</a:t>
            </a:r>
            <a:r>
              <a:rPr lang="en-US" altLang="zh-CN" dirty="0" smtClean="0">
                <a:solidFill>
                  <a:srgbClr val="FF0000"/>
                </a:solidFill>
              </a:rPr>
              <a:t>lisp 1971</a:t>
            </a:r>
            <a:r>
              <a:rPr lang="zh-CN" altLang="en-US" dirty="0" smtClean="0">
                <a:solidFill>
                  <a:srgbClr val="FF0000"/>
                </a:solidFill>
              </a:rPr>
              <a:t>年图灵奖，帮助</a:t>
            </a:r>
            <a:r>
              <a:rPr lang="en-US" altLang="zh-CN" dirty="0" smtClean="0">
                <a:solidFill>
                  <a:srgbClr val="FF0000"/>
                </a:solidFill>
              </a:rPr>
              <a:t>MIT</a:t>
            </a:r>
            <a:r>
              <a:rPr lang="zh-CN" altLang="en-US" dirty="0" smtClean="0">
                <a:solidFill>
                  <a:srgbClr val="FF0000"/>
                </a:solidFill>
              </a:rPr>
              <a:t>建立了人工智能学院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明斯基：</a:t>
            </a:r>
            <a:r>
              <a:rPr lang="en-US" altLang="zh-CN" dirty="0" smtClean="0">
                <a:solidFill>
                  <a:srgbClr val="FF0000"/>
                </a:solidFill>
              </a:rPr>
              <a:t>1969</a:t>
            </a:r>
            <a:r>
              <a:rPr lang="zh-CN" altLang="en-US" dirty="0" smtClean="0">
                <a:solidFill>
                  <a:srgbClr val="FF0000"/>
                </a:solidFill>
              </a:rPr>
              <a:t>年图灵奖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香农：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信息论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数字通信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时代的奠基人，熵的概念，数字电路奠基人。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068-479E-4534-B80E-F81A619C5F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0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同一个概念在不同的符号系统里，概念名不一定相同，例如雨：汉语是雨，英语是</a:t>
            </a:r>
            <a:r>
              <a:rPr lang="en-US" altLang="zh-CN" dirty="0" smtClean="0"/>
              <a:t>rain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068-479E-4534-B80E-F81A619C5F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灵测试的基本思想实验如下，一个房间里有一台计算机和一个人，计算机和人分别通过各自的打印机与外面联系，外面的人通过打印机像物理的计算机和人体问，屋里的计算机和人分别作答，计算机尽量模仿人，所有的回答都是通过打印机用语言描述出来的，如果屋外的人判断不出哪一个回答是人，哪一个回答是计算机，就可以判定这台计算机具有智能。</a:t>
            </a:r>
          </a:p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068-479E-4534-B80E-F81A619C5F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8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4">
            <a:extLst>
              <a:ext uri="{FF2B5EF4-FFF2-40B4-BE49-F238E27FC236}">
                <a16:creationId xmlns:a16="http://schemas.microsoft.com/office/drawing/2014/main" id="{DF03AFF0-8192-44DE-844C-5F3FC8542F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u="sng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A671313-5718-459B-8B98-41861B2E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C3D6-0A6D-43CB-90B6-EC70085A320A}" type="datetimeFigureOut">
              <a:rPr lang="zh-CN" altLang="en-US"/>
              <a:pPr>
                <a:defRPr/>
              </a:pPr>
              <a:t>2020/9/2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E8E73BA-3A74-4BD5-98CA-0283F13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37064D2-B84D-440A-B563-2D498DD3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9286E-DE18-4FAA-A46F-3893A120DF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1606550"/>
            <a:ext cx="10587038" cy="4240213"/>
          </a:xfrm>
        </p:spPr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83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76BDE23F-A83D-4650-937B-53F52BF352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3649" y="456330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 dirty="0" smtClean="0">
                <a:solidFill>
                  <a:srgbClr val="A6A6A6"/>
                </a:solidFill>
              </a:rPr>
              <a:t>智能科学与技术系</a:t>
            </a:r>
            <a:endParaRPr lang="en-US" altLang="zh-CN" b="1" dirty="0" smtClean="0">
              <a:solidFill>
                <a:srgbClr val="A6A6A6"/>
              </a:solidFill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CFFEEE6-5151-4C6B-A59A-F8C3A6AE22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959" y="357188"/>
            <a:ext cx="4590692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计算机科学与技术学院</a:t>
            </a:r>
            <a:endParaRPr lang="en-US" altLang="zh-CN" dirty="0"/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Computer Science</a:t>
            </a:r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Technology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4C172C8-50D1-4C0E-B527-678DF03C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59C8-07DD-4A20-9F2B-E0CF20072B54}" type="datetimeFigureOut">
              <a:rPr lang="zh-CN" altLang="en-US"/>
              <a:pPr>
                <a:defRPr/>
              </a:pPr>
              <a:t>2020/9/2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B722443-9FBD-449C-BC5F-83061811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CE1C256-ECDA-49A8-848F-894EB16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AEF2-8F5A-4829-BB37-7FB63E7087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2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CBA90CC-57E5-453C-9B69-3209E13114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0A7E4A5-475C-45E1-8A63-F7A05B1D4B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6487E-3330-41B7-8676-7059D0B8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A454D5-4A87-487A-934D-231DD5301429}" type="datetimeFigureOut">
              <a:rPr lang="zh-CN" altLang="en-US"/>
              <a:pPr>
                <a:defRPr/>
              </a:pPr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A78DB-033F-4892-B2EF-274C7C962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3E7F-8F30-44BF-BA0C-C8ED8423D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ABF039-0C81-4352-8272-98547BEA5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>
            <a:extLst>
              <a:ext uri="{FF2B5EF4-FFF2-40B4-BE49-F238E27FC236}">
                <a16:creationId xmlns:a16="http://schemas.microsoft.com/office/drawing/2014/main" id="{B20EC8E1-FB9D-475E-9A7C-D4DFC43A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37" y="2022885"/>
            <a:ext cx="6286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pitchFamily="2" charset="-122"/>
              </a:rPr>
              <a:t>第一章  绪 论</a:t>
            </a:r>
            <a:endParaRPr lang="zh-CN" altLang="en-US" sz="3200" b="1" dirty="0">
              <a:solidFill>
                <a:schemeClr val="bg1"/>
              </a:solidFill>
              <a:latin typeface="等线 Light" panose="02010600030101010101" pitchFamily="2" charset="-122"/>
            </a:endParaRPr>
          </a:p>
        </p:txBody>
      </p:sp>
      <p:sp>
        <p:nvSpPr>
          <p:cNvPr id="5123" name="文本框 2">
            <a:extLst>
              <a:ext uri="{FF2B5EF4-FFF2-40B4-BE49-F238E27FC236}">
                <a16:creationId xmlns:a16="http://schemas.microsoft.com/office/drawing/2014/main" id="{4DB43B63-7658-41C9-93AB-CBA65BD0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490" y="2962225"/>
            <a:ext cx="2128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人工智能课题组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人工智能</a:t>
            </a:r>
            <a:r>
              <a:rPr lang="zh-CN" altLang="en-US" b="1" dirty="0"/>
              <a:t>的三个流派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在现实生活中，如果你要了解一个概念，就需要知道这个概念的三个功能，要知道概念的名字，也要知道概念所指的</a:t>
            </a:r>
            <a:r>
              <a:rPr lang="zh-CN" altLang="en-US" dirty="0" smtClean="0"/>
              <a:t>对象，更要在自己的心智世界里具有该概念的形象（或图像）。如果</a:t>
            </a:r>
            <a:r>
              <a:rPr lang="zh-CN" altLang="en-US" dirty="0"/>
              <a:t>只有一个，那是不行的。</a:t>
            </a:r>
            <a:endParaRPr lang="en-US" altLang="zh-CN" dirty="0"/>
          </a:p>
          <a:p>
            <a:r>
              <a:rPr lang="zh-CN" altLang="en-US" dirty="0"/>
              <a:t>知道了概念的三个功能后，就可以理解人工智能的三个流派以及各流派之间的关系，人工智能也是一个概念，而要使一个概念成为现实，自然要实现概念的三个功能，人工智能的</a:t>
            </a:r>
            <a:r>
              <a:rPr lang="zh-CN" altLang="en-US" b="1" dirty="0">
                <a:solidFill>
                  <a:srgbClr val="FF0000"/>
                </a:solidFill>
              </a:rPr>
              <a:t>三个流派</a:t>
            </a:r>
            <a:r>
              <a:rPr lang="zh-CN" altLang="en-US" dirty="0"/>
              <a:t>关注于如何才能让机器具有智能，并根据概念的不同功能给出不同的研究</a:t>
            </a:r>
            <a:r>
              <a:rPr lang="zh-CN" altLang="en-US" dirty="0" smtClean="0"/>
              <a:t>线路：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专注</a:t>
            </a:r>
            <a:r>
              <a:rPr lang="zh-CN" altLang="en-US" dirty="0"/>
              <a:t>于实现</a:t>
            </a:r>
            <a:r>
              <a:rPr lang="en-US" altLang="zh-CN" dirty="0"/>
              <a:t>AI</a:t>
            </a:r>
            <a:r>
              <a:rPr lang="zh-CN" altLang="en-US" dirty="0"/>
              <a:t>指名功能的人工智能流派，称为</a:t>
            </a:r>
            <a:r>
              <a:rPr lang="zh-CN" altLang="en-US" b="1" dirty="0">
                <a:solidFill>
                  <a:srgbClr val="C00000"/>
                </a:solidFill>
              </a:rPr>
              <a:t>符号</a:t>
            </a:r>
            <a:r>
              <a:rPr lang="zh-CN" altLang="en-US" b="1" dirty="0" smtClean="0">
                <a:solidFill>
                  <a:srgbClr val="C00000"/>
                </a:solidFill>
              </a:rPr>
              <a:t>主义。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专注</a:t>
            </a:r>
            <a:r>
              <a:rPr lang="zh-CN" altLang="en-US" dirty="0"/>
              <a:t>于实现</a:t>
            </a:r>
            <a:r>
              <a:rPr lang="en-US" altLang="zh-CN" dirty="0"/>
              <a:t>AI</a:t>
            </a:r>
            <a:r>
              <a:rPr lang="zh-CN" altLang="en-US" dirty="0" smtClean="0"/>
              <a:t>指心功</a:t>
            </a:r>
            <a:r>
              <a:rPr lang="zh-CN" altLang="en-US" dirty="0"/>
              <a:t>能的人工智能流派，称为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主义。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专注</a:t>
            </a:r>
            <a:r>
              <a:rPr lang="zh-CN" altLang="en-US" dirty="0"/>
              <a:t>于实现</a:t>
            </a:r>
            <a:r>
              <a:rPr lang="en-US" altLang="zh-CN" dirty="0"/>
              <a:t>AI</a:t>
            </a:r>
            <a:r>
              <a:rPr lang="zh-CN" altLang="en-US" dirty="0"/>
              <a:t>指物功能的人工智能流派，称为</a:t>
            </a:r>
            <a:r>
              <a:rPr lang="zh-CN" altLang="en-US" b="1" dirty="0">
                <a:solidFill>
                  <a:srgbClr val="C00000"/>
                </a:solidFill>
              </a:rPr>
              <a:t>行为主</a:t>
            </a:r>
            <a:r>
              <a:rPr lang="zh-CN" altLang="en-US" b="1" dirty="0" smtClean="0">
                <a:solidFill>
                  <a:srgbClr val="C00000"/>
                </a:solidFill>
              </a:rPr>
              <a:t>义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497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符号</a:t>
            </a:r>
            <a:r>
              <a:rPr lang="zh-CN" altLang="en-US" dirty="0"/>
              <a:t>主义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符号主义的代表人物是</a:t>
            </a:r>
            <a:r>
              <a:rPr lang="en-US" altLang="zh-CN" dirty="0"/>
              <a:t>Simon</a:t>
            </a:r>
            <a:r>
              <a:rPr lang="zh-CN" altLang="en-US" dirty="0"/>
              <a:t>与</a:t>
            </a:r>
            <a:r>
              <a:rPr lang="en-US" altLang="zh-CN" dirty="0"/>
              <a:t>Newell</a:t>
            </a:r>
            <a:r>
              <a:rPr lang="zh-CN" altLang="en-US" dirty="0"/>
              <a:t>。他们提出了物理符号系统假设。即只要在符号计算上实现了相应的功能，那么在现实世界就实现了对应的功能，这是智能的充分必要条件。因此，符号主义认为只要在机器上是正确的，现实世界就是正确的。说得更通俗一点，指名对了，指物自然正确。</a:t>
            </a:r>
            <a:endParaRPr lang="en-US" altLang="zh-CN" dirty="0"/>
          </a:p>
          <a:p>
            <a:r>
              <a:rPr lang="zh-CN" altLang="en-US" dirty="0"/>
              <a:t>在哲学上，关于物理符号系统，假设有一个著名的思想实验图灵测试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17" y="3616570"/>
            <a:ext cx="2331632" cy="27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780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符号主义面临的挑战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dirty="0"/>
              <a:t>图灵测试将智能的表现完全限定在指名功能里，但是指名功能里实现了概念的功能，并不一定实现了概念的指物功能。哲学家</a:t>
            </a:r>
            <a:r>
              <a:rPr lang="en-US" altLang="zh-CN" dirty="0"/>
              <a:t>Searle</a:t>
            </a:r>
            <a:r>
              <a:rPr lang="zh-CN" altLang="en-US" dirty="0"/>
              <a:t>专门设计了中文屋实验。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35" y="2873829"/>
            <a:ext cx="5190894" cy="35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69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符号主义的挑战与限制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中文屋实验明确说明：即使符号主义成功了，这全是符号的计算跟现实世界也不一定搭界，即完全实现指名功能也不见得有智能。</a:t>
            </a:r>
          </a:p>
          <a:p>
            <a:r>
              <a:rPr lang="zh-CN" altLang="en-US" dirty="0" smtClean="0"/>
              <a:t>另外</a:t>
            </a:r>
            <a:r>
              <a:rPr lang="zh-CN" altLang="en-US" dirty="0"/>
              <a:t>，实现符号主义面临的现</a:t>
            </a:r>
            <a:r>
              <a:rPr lang="zh-CN" altLang="en-US" dirty="0" smtClean="0"/>
              <a:t>实挑战主</a:t>
            </a:r>
            <a:r>
              <a:rPr lang="zh-CN" altLang="en-US" dirty="0"/>
              <a:t>要有三个：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概念</a:t>
            </a:r>
            <a:r>
              <a:rPr lang="zh-CN" altLang="en-US" dirty="0"/>
              <a:t>的组合爆炸问题。每个人掌握的基本概念大约有</a:t>
            </a:r>
            <a:r>
              <a:rPr lang="en-US" altLang="zh-CN" dirty="0"/>
              <a:t>5</a:t>
            </a:r>
            <a:r>
              <a:rPr lang="zh-CN" altLang="en-US" dirty="0"/>
              <a:t>万个，而形成的组合概念却是无穷的。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命题</a:t>
            </a:r>
            <a:r>
              <a:rPr lang="zh-CN" altLang="en-US" dirty="0"/>
              <a:t>的组合悖论问题。两个都是合理的</a:t>
            </a:r>
            <a:r>
              <a:rPr lang="zh-CN" altLang="en-US" dirty="0" smtClean="0"/>
              <a:t>命题合起来</a:t>
            </a:r>
            <a:r>
              <a:rPr lang="zh-CN" altLang="en-US" dirty="0"/>
              <a:t>，就变成了没法判断真假的句子了。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最</a:t>
            </a:r>
            <a:r>
              <a:rPr lang="zh-CN" altLang="en-US" dirty="0"/>
              <a:t>难的问题是经典概念在现实生活当中是很难得到，知识也很难提取。</a:t>
            </a:r>
          </a:p>
          <a:p>
            <a:r>
              <a:rPr lang="zh-CN" altLang="en-US" dirty="0" smtClean="0"/>
              <a:t>上述</a:t>
            </a:r>
            <a:r>
              <a:rPr lang="zh-CN" altLang="en-US" dirty="0"/>
              <a:t>三个问题成了符号主义发展的瓶颈。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5549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</a:t>
            </a:r>
            <a:r>
              <a:rPr lang="zh-CN" altLang="en-US" dirty="0" smtClean="0"/>
              <a:t>连接主义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连接主义认为大脑是一切职能的基础，主要关注于大脑神经元及其连接机制，试图发现大脑的结构及其处理信息的机制，揭示人类智能的本质机理，进而在机器上实现相应模拟。</a:t>
            </a:r>
            <a:endParaRPr lang="en-US" altLang="zh-CN" dirty="0"/>
          </a:p>
          <a:p>
            <a:r>
              <a:rPr lang="zh-CN" altLang="en-US" dirty="0"/>
              <a:t>连接主义学派的早期代表人物有麦克洛克、皮茨、霍普菲尔德等。按照这条路，连接主义认为可以实现完全的</a:t>
            </a:r>
            <a:r>
              <a:rPr lang="zh-CN" altLang="en-US" dirty="0" smtClean="0"/>
              <a:t>人工智能。对此</a:t>
            </a:r>
            <a:r>
              <a:rPr lang="zh-CN" altLang="en-US" dirty="0"/>
              <a:t>，哲学家普特南设计了著名的“缸中之脑实验”，可以看作是对连接主义的一个哲学批判。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97" y="3829591"/>
            <a:ext cx="3494637" cy="2744999"/>
          </a:xfrm>
          <a:prstGeom prst="rect">
            <a:avLst/>
          </a:prstGeom>
        </p:spPr>
      </p:pic>
      <p:sp>
        <p:nvSpPr>
          <p:cNvPr id="5" name="线形标注 1(带边框和强调线) 4"/>
          <p:cNvSpPr/>
          <p:nvPr/>
        </p:nvSpPr>
        <p:spPr>
          <a:xfrm>
            <a:off x="8809264" y="5169127"/>
            <a:ext cx="2090057" cy="677636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缸中之脑实验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7643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连接主义存在的问题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“缸中之脑”实验说明：即使实现了连接主义，指心没有问题，但指物依然存在问题，因此连接主义实现的人工智能也不等同于人的智能。</a:t>
            </a:r>
            <a:endParaRPr lang="en-US" altLang="zh-CN" dirty="0"/>
          </a:p>
          <a:p>
            <a:r>
              <a:rPr lang="zh-CN" altLang="en-US" dirty="0"/>
              <a:t>尽管如此，连接主义仍是目前最为大众所知的一条</a:t>
            </a:r>
            <a:r>
              <a:rPr lang="en-US" altLang="zh-CN" dirty="0"/>
              <a:t>AI</a:t>
            </a:r>
            <a:r>
              <a:rPr lang="zh-CN" altLang="en-US" dirty="0"/>
              <a:t>实现路线。在围棋上，采用了深度学习技术的</a:t>
            </a:r>
            <a:r>
              <a:rPr lang="en-US" altLang="zh-CN" dirty="0" err="1"/>
              <a:t>AlphaGo</a:t>
            </a:r>
            <a:r>
              <a:rPr lang="zh-CN" altLang="en-US" dirty="0"/>
              <a:t>战胜了李世石，之后又战胜了柯洁。在机器翻译上，深度学习技术已经超过了人的</a:t>
            </a:r>
            <a:r>
              <a:rPr lang="zh-CN" altLang="en-US" dirty="0" smtClean="0"/>
              <a:t>翻译水平</a:t>
            </a:r>
            <a:r>
              <a:rPr lang="zh-CN" altLang="en-US" dirty="0"/>
              <a:t>。在语音识别和图像深度学习也达到了使用标准。</a:t>
            </a:r>
            <a:endParaRPr lang="en-US" altLang="zh-CN" dirty="0"/>
          </a:p>
          <a:p>
            <a:r>
              <a:rPr lang="zh-CN" altLang="en-US" dirty="0"/>
              <a:t>客观的说，深度学习的研究成就已经取得了工业级的进展，但是这并不意味着连接主义就可以实现</a:t>
            </a:r>
            <a:r>
              <a:rPr lang="zh-CN" altLang="en-US" dirty="0" smtClean="0"/>
              <a:t>人工智能。更</a:t>
            </a:r>
            <a:r>
              <a:rPr lang="zh-CN" altLang="en-US" dirty="0"/>
              <a:t>重要的是，即使要实现完全的连接主义，也面临极大的挑战。因为到现在为止，人们并不清楚人脑表示概念的机制，也不清楚人脑中概念的具体表示</a:t>
            </a:r>
            <a:r>
              <a:rPr lang="zh-CN" altLang="en-US" dirty="0" smtClean="0"/>
              <a:t>形式、表示</a:t>
            </a:r>
            <a:r>
              <a:rPr lang="zh-CN" altLang="en-US" dirty="0"/>
              <a:t>方式和组合形式等等。现在的神经网络和深度学习，实际上与人脑真正</a:t>
            </a:r>
            <a:r>
              <a:rPr lang="zh-CN" altLang="en-US" dirty="0" smtClean="0"/>
              <a:t>的机制距离尚远，并非</a:t>
            </a:r>
            <a:r>
              <a:rPr lang="zh-CN" altLang="en-US" dirty="0"/>
              <a:t>人脑的运行机制。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1304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</a:t>
            </a:r>
            <a:r>
              <a:rPr lang="zh-CN" altLang="en-US" dirty="0" smtClean="0"/>
              <a:t>行为主义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8200" y="1606550"/>
            <a:ext cx="10587038" cy="4935764"/>
          </a:xfrm>
        </p:spPr>
        <p:txBody>
          <a:bodyPr/>
          <a:lstStyle/>
          <a:p>
            <a:r>
              <a:rPr lang="zh-CN" altLang="en-US" dirty="0"/>
              <a:t>行为主义假设智能取决于感知和行动，不</a:t>
            </a:r>
            <a:r>
              <a:rPr lang="zh-CN" altLang="en-US" dirty="0" smtClean="0"/>
              <a:t>需要知识、表示</a:t>
            </a:r>
            <a:r>
              <a:rPr lang="zh-CN" altLang="en-US" dirty="0"/>
              <a:t>和推理，只需要将智能行为表现出来就好，即只要能实现指物功能，就可以认为具有智能了。</a:t>
            </a:r>
            <a:endParaRPr lang="en-US" altLang="zh-CN" dirty="0"/>
          </a:p>
          <a:p>
            <a:r>
              <a:rPr lang="zh-CN" altLang="en-US" dirty="0"/>
              <a:t>这一学派的早期代表作是</a:t>
            </a:r>
            <a:r>
              <a:rPr lang="en-US" altLang="zh-CN" dirty="0"/>
              <a:t>Brooks</a:t>
            </a:r>
            <a:r>
              <a:rPr lang="zh-CN" altLang="en-US" dirty="0"/>
              <a:t>的六足爬行机器人，对此普特南也涉及了一个思想实验，可以看作是对行为主义的哲学批判，这就是 “完美伪装者和斯巴达人” 。</a:t>
            </a:r>
            <a:endParaRPr lang="en-US" altLang="zh-CN" dirty="0"/>
          </a:p>
          <a:p>
            <a:r>
              <a:rPr lang="zh-CN" altLang="en-US" i="1" dirty="0"/>
              <a:t>完美伪装者可以根据外在的需要进行完美的表演，需要哭的时候就可以哭得撕心裂肺，需要的时候就会让人笑得兴高采烈，但其内心可能是始终平静如常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zh-CN" altLang="en-US" i="1" dirty="0" smtClean="0"/>
              <a:t>斯</a:t>
            </a:r>
            <a:r>
              <a:rPr lang="zh-CN" altLang="en-US" i="1" dirty="0"/>
              <a:t>巴达人则相反，无论其内心是激动万分，还是心冷似铁，总是一副泰山崩于前而色不变的表情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zh-CN" altLang="en-US" dirty="0" smtClean="0"/>
              <a:t>完美</a:t>
            </a:r>
            <a:r>
              <a:rPr lang="zh-CN" altLang="en-US" dirty="0"/>
              <a:t>的伪装者和斯巴达人的外在表现，都有内心没有联系，这样的智能又如何从外在的行为进行测试呢？因此行为主义实现的人工智能也不等同于智能。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5978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人工智能</a:t>
            </a:r>
            <a:r>
              <a:rPr lang="zh-CN" altLang="en-US" dirty="0"/>
              <a:t>的进展和发展趋势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概念的指名、指物与指心功能，在生活中并不等价，单独实现概念的一个功能并不能够保证具有智能，因此单独遵循一个学派不足以实现人工智能。</a:t>
            </a:r>
            <a:endParaRPr lang="en-US" altLang="zh-CN" dirty="0"/>
          </a:p>
          <a:p>
            <a:r>
              <a:rPr lang="zh-CN" altLang="en-US" dirty="0"/>
              <a:t>现在的人工智能研究已经不再强调遵循人工智能的单一学派，很多时候会综合各流派的技术。</a:t>
            </a:r>
            <a:endParaRPr lang="en-US" altLang="zh-CN" dirty="0"/>
          </a:p>
          <a:p>
            <a:r>
              <a:rPr lang="zh-CN" altLang="en-US" dirty="0"/>
              <a:t>比如从专家系统发展起来的知识图谱，已经不完全遵守符号主义的路线了。在围棋上战胜人类顶尖选手的</a:t>
            </a:r>
            <a:r>
              <a:rPr lang="en-US" altLang="zh-CN" dirty="0" err="1"/>
              <a:t>AlphaGo</a:t>
            </a:r>
            <a:r>
              <a:rPr lang="zh-CN" altLang="en-US" dirty="0"/>
              <a:t>，综合使用了三种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强化学习、蒙特卡罗树搜索、深度</a:t>
            </a:r>
            <a:r>
              <a:rPr lang="zh-CN" altLang="en-US" dirty="0"/>
              <a:t>学习，而这三种学习方法分别属于三个人工智能流派（强化学习属于行为主义，蒙特卡罗树搜索属于符号主义，深度学习属于连接主义</a:t>
            </a:r>
            <a:r>
              <a:rPr lang="zh-CN" altLang="en-US" dirty="0" smtClean="0"/>
              <a:t>）。无人</a:t>
            </a:r>
            <a:r>
              <a:rPr lang="zh-CN" altLang="en-US" dirty="0"/>
              <a:t>驾驶同样是突破的人工智能三大流派限制的综合技术。虽然人工智能发展至今，各个流派依然在发展，也都取得了很好的</a:t>
            </a:r>
            <a:r>
              <a:rPr lang="zh-CN" altLang="en-US" dirty="0" smtClean="0"/>
              <a:t>进展。但是</a:t>
            </a:r>
            <a:r>
              <a:rPr lang="zh-CN" altLang="en-US" dirty="0"/>
              <a:t>各个流派进行融合已经是大势所趋。特别是在大数据和云计算的助力下，新一代人工智能将带来社会的第四次技术革命。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8500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本门课组织结构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2800" dirty="0"/>
              <a:t>本文课的</a:t>
            </a:r>
            <a:r>
              <a:rPr lang="zh-CN" altLang="en-US" sz="2800" dirty="0" smtClean="0"/>
              <a:t>内容包括：知识表示</a:t>
            </a:r>
            <a:r>
              <a:rPr lang="zh-CN" altLang="en-US" sz="2800" dirty="0"/>
              <a:t>、知识获取、知识应用三部分。</a:t>
            </a:r>
            <a:endParaRPr lang="en-US" altLang="zh-CN" sz="2800" dirty="0"/>
          </a:p>
          <a:p>
            <a:pPr marL="457200" indent="-457200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800" dirty="0"/>
              <a:t>知识表示包含概念</a:t>
            </a:r>
            <a:r>
              <a:rPr lang="zh-CN" altLang="en-US" sz="2800" dirty="0" smtClean="0"/>
              <a:t>表示、知识表示</a:t>
            </a:r>
            <a:r>
              <a:rPr lang="zh-CN" altLang="en-US" sz="2800" dirty="0"/>
              <a:t>、知识图谱三部分内容；</a:t>
            </a:r>
            <a:endParaRPr lang="en-US" altLang="zh-CN" sz="2800" dirty="0"/>
          </a:p>
          <a:p>
            <a:pPr marL="457200" indent="-457200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800" dirty="0"/>
              <a:t>知识获取包括搜索技术、群智能算法、机器学习、人工神经网络和深度学习四部分内容。</a:t>
            </a:r>
            <a:endParaRPr lang="en-US" altLang="zh-CN" sz="2800" dirty="0"/>
          </a:p>
          <a:p>
            <a:pPr marL="457200" indent="-457200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800" dirty="0"/>
              <a:t>知识应用包含计算机视觉、自然语言处理、语音处理、专家系统、规划、多智能体系统和机器人六部分内容。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147783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B254B1-79D0-4AD7-8A42-6A8028C28C38}"/>
              </a:ext>
            </a:extLst>
          </p:cNvPr>
          <p:cNvSpPr txBox="1"/>
          <p:nvPr/>
        </p:nvSpPr>
        <p:spPr>
          <a:xfrm>
            <a:off x="2078182" y="2828835"/>
            <a:ext cx="401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377A"/>
                </a:solidFill>
              </a:rPr>
              <a:t>THANKS</a:t>
            </a:r>
            <a:endParaRPr lang="zh-CN" altLang="en-US" sz="7200" b="1" dirty="0">
              <a:solidFill>
                <a:srgbClr val="003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49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10">
            <a:extLst>
              <a:ext uri="{FF2B5EF4-FFF2-40B4-BE49-F238E27FC236}">
                <a16:creationId xmlns:a16="http://schemas.microsoft.com/office/drawing/2014/main" id="{07A41886-251F-4B98-AFF0-D259C567BE8A}"/>
              </a:ext>
            </a:extLst>
          </p:cNvPr>
          <p:cNvSpPr/>
          <p:nvPr/>
        </p:nvSpPr>
        <p:spPr>
          <a:xfrm>
            <a:off x="4510088" y="1417644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1.1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箭头: 五边形 11">
            <a:extLst>
              <a:ext uri="{FF2B5EF4-FFF2-40B4-BE49-F238E27FC236}">
                <a16:creationId xmlns:a16="http://schemas.microsoft.com/office/drawing/2014/main" id="{3D783C76-DECB-4053-A8AF-6EC0D5BF7A7E}"/>
              </a:ext>
            </a:extLst>
          </p:cNvPr>
          <p:cNvSpPr/>
          <p:nvPr/>
        </p:nvSpPr>
        <p:spPr>
          <a:xfrm>
            <a:off x="4510088" y="2033594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1.2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箭头: 五边形 12">
            <a:extLst>
              <a:ext uri="{FF2B5EF4-FFF2-40B4-BE49-F238E27FC236}">
                <a16:creationId xmlns:a16="http://schemas.microsoft.com/office/drawing/2014/main" id="{D05A8E48-29EF-432C-B4D8-15541685C457}"/>
              </a:ext>
            </a:extLst>
          </p:cNvPr>
          <p:cNvSpPr/>
          <p:nvPr/>
        </p:nvSpPr>
        <p:spPr>
          <a:xfrm>
            <a:off x="4510088" y="2651131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1.3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4DF31D01-6B5B-4445-B23E-5CB7F5238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46" y="1455744"/>
            <a:ext cx="3468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人工智能的起源和定义</a:t>
            </a: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DC30A56E-754A-420E-B865-AF3FEBA8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071694"/>
            <a:ext cx="4616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人工智能的流派</a:t>
            </a:r>
          </a:p>
        </p:txBody>
      </p:sp>
      <p:sp>
        <p:nvSpPr>
          <p:cNvPr id="13" name="文本框 20">
            <a:extLst>
              <a:ext uri="{FF2B5EF4-FFF2-40B4-BE49-F238E27FC236}">
                <a16:creationId xmlns:a16="http://schemas.microsoft.com/office/drawing/2014/main" id="{4070BF8B-86CC-4F12-BC40-2611A4A2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784" y="2689201"/>
            <a:ext cx="41211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人工智能的进展和发展趋势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68F332-6992-4FCD-8E98-F2CC64AA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389"/>
            <a:ext cx="2830054" cy="6904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softEdge rad="0"/>
          </a:effectLst>
        </p:spPr>
      </p:pic>
      <p:sp>
        <p:nvSpPr>
          <p:cNvPr id="18" name="文本框 5">
            <a:extLst>
              <a:ext uri="{FF2B5EF4-FFF2-40B4-BE49-F238E27FC236}">
                <a16:creationId xmlns:a16="http://schemas.microsoft.com/office/drawing/2014/main" id="{1495AF7A-1A26-42C2-9A6B-8EE101517E78}"/>
              </a:ext>
            </a:extLst>
          </p:cNvPr>
          <p:cNvSpPr txBox="1"/>
          <p:nvPr/>
        </p:nvSpPr>
        <p:spPr>
          <a:xfrm>
            <a:off x="954088" y="1574800"/>
            <a:ext cx="922337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lt"/>
                <a:ea typeface="+mn-ea"/>
              </a:rPr>
              <a:t>目</a:t>
            </a:r>
            <a:endParaRPr lang="en-US" altLang="zh-CN" sz="4800" b="1" dirty="0">
              <a:solidFill>
                <a:schemeClr val="bg1"/>
              </a:solidFill>
              <a:latin typeface="+mj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lt"/>
                <a:ea typeface="+mn-ea"/>
              </a:rPr>
              <a:t>录</a:t>
            </a:r>
          </a:p>
        </p:txBody>
      </p:sp>
      <p:sp>
        <p:nvSpPr>
          <p:cNvPr id="6162" name="文本框 7">
            <a:extLst>
              <a:ext uri="{FF2B5EF4-FFF2-40B4-BE49-F238E27FC236}">
                <a16:creationId xmlns:a16="http://schemas.microsoft.com/office/drawing/2014/main" id="{676E9841-B40B-4CCA-AF4C-FB067A33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332038"/>
            <a:ext cx="493712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人工智能的起源和定义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现代人工智能的起源是</a:t>
            </a:r>
            <a:r>
              <a:rPr lang="en-US" altLang="zh-CN" dirty="0"/>
              <a:t>1956</a:t>
            </a:r>
            <a:r>
              <a:rPr lang="zh-CN" altLang="en-US" dirty="0"/>
              <a:t>年的达特茅斯会议。</a:t>
            </a:r>
            <a:endParaRPr lang="en-US" altLang="zh-CN" dirty="0"/>
          </a:p>
          <a:p>
            <a:r>
              <a:rPr lang="zh-CN" altLang="en-US" dirty="0"/>
              <a:t>参加者：</a:t>
            </a:r>
            <a:r>
              <a:rPr lang="zh-CN" altLang="en-US" dirty="0">
                <a:solidFill>
                  <a:srgbClr val="FF0000"/>
                </a:solidFill>
              </a:rPr>
              <a:t>麦卡锡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明斯基</a:t>
            </a:r>
            <a:r>
              <a:rPr lang="zh-CN" altLang="en-US" dirty="0"/>
              <a:t>、香农、罗切斯特、纽厄尔、西蒙、萨缪尔、伯恩斯坦、摩尔、所罗门诺夫。</a:t>
            </a:r>
            <a:endParaRPr lang="en-US" altLang="zh-CN" dirty="0"/>
          </a:p>
          <a:p>
            <a:r>
              <a:rPr lang="zh-CN" altLang="en-US" dirty="0"/>
              <a:t>会议的主要成就就是让人工智能成了一个独立的研究学科。</a:t>
            </a:r>
            <a:endParaRPr lang="en-US" altLang="zh-CN" dirty="0"/>
          </a:p>
          <a:p>
            <a:r>
              <a:rPr lang="zh-CN" altLang="en-US" dirty="0"/>
              <a:t>定下来人工智能的英文名称是“</a:t>
            </a:r>
            <a:r>
              <a:rPr lang="en-US" altLang="zh-CN" dirty="0"/>
              <a:t>Artificial Intelligence</a:t>
            </a:r>
            <a:r>
              <a:rPr lang="zh-CN" altLang="en-US" dirty="0"/>
              <a:t>”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210" y="5099144"/>
            <a:ext cx="2333333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392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历史上有很多人工智能的定义，最常见的有两个：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明</a:t>
            </a:r>
            <a:r>
              <a:rPr lang="zh-CN" altLang="en-US" dirty="0">
                <a:solidFill>
                  <a:srgbClr val="FF0000"/>
                </a:solidFill>
              </a:rPr>
              <a:t>斯基提出：“人工智能是一门科学，是使机器做那些人需要通过智能来做的事情”。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尼尔森给出：“人工智能是关于知识的科学”，所谓“知识的科学”就是知识的表示、知识的获取和知识的运用。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专业人士更偏向第二个。因为第一个中有两个概念没有明确，一个是人，一个是智能。相比之下，第二个只涉及一个概念，就是知识。知识的</a:t>
            </a:r>
            <a:r>
              <a:rPr lang="zh-CN" altLang="en-US" dirty="0" smtClean="0"/>
              <a:t>研究是比较彻底的。同时，人和智能的定义也与知识紧密相关，而且知识是智能的基础。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的研究是以</a:t>
            </a:r>
            <a:r>
              <a:rPr lang="zh-CN" altLang="en-US" b="1" dirty="0">
                <a:solidFill>
                  <a:srgbClr val="FF0000"/>
                </a:solidFill>
              </a:rPr>
              <a:t>知识的表示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知识的获取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知识的应用</a:t>
            </a:r>
            <a:r>
              <a:rPr lang="zh-CN" altLang="en-US" dirty="0"/>
              <a:t>为归依。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7808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知识的定义及否定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8200" y="1452641"/>
            <a:ext cx="10587038" cy="50839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柏</a:t>
            </a:r>
            <a:r>
              <a:rPr lang="zh-CN" altLang="en-US" dirty="0"/>
              <a:t>拉图在</a:t>
            </a:r>
            <a:r>
              <a:rPr lang="en-US" altLang="zh-CN" dirty="0"/>
              <a:t>《</a:t>
            </a:r>
            <a:r>
              <a:rPr lang="zh-CN" altLang="en-US" dirty="0"/>
              <a:t>泰阿泰德篇</a:t>
            </a:r>
            <a:r>
              <a:rPr lang="en-US" altLang="zh-CN" dirty="0"/>
              <a:t>》</a:t>
            </a:r>
            <a:r>
              <a:rPr lang="zh-CN" altLang="en-US" dirty="0"/>
              <a:t>中给</a:t>
            </a:r>
            <a:r>
              <a:rPr lang="zh-CN" altLang="en-US" dirty="0" smtClean="0"/>
              <a:t>出知识的定义，</a:t>
            </a:r>
            <a:r>
              <a:rPr lang="zh-CN" altLang="en-US" dirty="0"/>
              <a:t>即“</a:t>
            </a:r>
            <a:r>
              <a:rPr lang="zh-CN" altLang="en-US" b="1" dirty="0">
                <a:solidFill>
                  <a:srgbClr val="FF0000"/>
                </a:solidFill>
              </a:rPr>
              <a:t>被证实的、真的和被相信的陈述</a:t>
            </a:r>
            <a:r>
              <a:rPr lang="zh-CN" altLang="en-US" dirty="0"/>
              <a:t>”，简称知识的</a:t>
            </a:r>
            <a:r>
              <a:rPr lang="en-US" altLang="zh-CN" dirty="0"/>
              <a:t>JTB</a:t>
            </a:r>
            <a:r>
              <a:rPr lang="zh-CN" altLang="en-US" dirty="0"/>
              <a:t>（</a:t>
            </a:r>
            <a:r>
              <a:rPr lang="en-US" altLang="zh-CN" dirty="0"/>
              <a:t>Justified True Belief</a:t>
            </a:r>
            <a:r>
              <a:rPr lang="zh-CN" altLang="en-US" dirty="0"/>
              <a:t>）条件。</a:t>
            </a:r>
            <a:endParaRPr lang="en-US" altLang="zh-CN" dirty="0"/>
          </a:p>
          <a:p>
            <a:r>
              <a:rPr lang="zh-CN" altLang="en-US" dirty="0"/>
              <a:t>然而，这个延续了两千多年的定义在</a:t>
            </a:r>
            <a:r>
              <a:rPr lang="en-US" altLang="zh-CN" dirty="0"/>
              <a:t>1963</a:t>
            </a:r>
            <a:r>
              <a:rPr lang="zh-CN" altLang="en-US" dirty="0"/>
              <a:t>年，被哲学家盖梯尔否定了。</a:t>
            </a:r>
            <a:endParaRPr lang="en-US" altLang="zh-CN" dirty="0"/>
          </a:p>
          <a:p>
            <a:pPr marL="0" indent="0">
              <a:lnSpc>
                <a:spcPts val="3300"/>
              </a:lnSpc>
              <a:buNone/>
            </a:pPr>
            <a:r>
              <a:rPr lang="zh-CN" altLang="en-US" dirty="0" smtClean="0"/>
              <a:t>    </a:t>
            </a:r>
            <a:r>
              <a:rPr lang="zh-CN" altLang="en-US" b="1" dirty="0" smtClean="0"/>
              <a:t>老王与老李申请</a:t>
            </a:r>
            <a:r>
              <a:rPr lang="zh-CN" altLang="en-US" b="1" dirty="0"/>
              <a:t>同一个工作</a:t>
            </a:r>
            <a:r>
              <a:rPr lang="zh-CN" altLang="en-US" b="1" dirty="0" smtClean="0"/>
              <a:t>。老王相信老李将</a:t>
            </a:r>
            <a:r>
              <a:rPr lang="zh-CN" altLang="en-US" b="1" dirty="0"/>
              <a:t>会得到这份工作，他还</a:t>
            </a:r>
            <a:r>
              <a:rPr lang="zh-CN" altLang="en-US" b="1" dirty="0" smtClean="0"/>
              <a:t>知道老李的</a:t>
            </a:r>
            <a:r>
              <a:rPr lang="zh-CN" altLang="en-US" b="1" dirty="0"/>
              <a:t>口袋里</a:t>
            </a:r>
            <a:r>
              <a:rPr lang="zh-CN" altLang="en-US" b="1" dirty="0" smtClean="0"/>
              <a:t>有</a:t>
            </a:r>
            <a:r>
              <a:rPr lang="zh-CN" altLang="en-US" b="1" dirty="0"/>
              <a:t>十块</a:t>
            </a:r>
            <a:r>
              <a:rPr lang="zh-CN" altLang="en-US" b="1" dirty="0" smtClean="0"/>
              <a:t>钱</a:t>
            </a:r>
            <a:r>
              <a:rPr lang="zh-CN" altLang="en-US" b="1" dirty="0" smtClean="0"/>
              <a:t>，因此</a:t>
            </a:r>
            <a:r>
              <a:rPr lang="zh-CN" altLang="en-US" b="1" dirty="0"/>
              <a:t>他就</a:t>
            </a:r>
            <a:r>
              <a:rPr lang="zh-CN" altLang="en-US" b="1" dirty="0" smtClean="0"/>
              <a:t>有这种想法：</a:t>
            </a:r>
            <a:r>
              <a:rPr lang="zh-CN" altLang="en-US" b="1" dirty="0"/>
              <a:t>将会得到这份工作的人，口袋里有</a:t>
            </a:r>
            <a:r>
              <a:rPr lang="zh-CN" altLang="en-US" b="1" dirty="0" smtClean="0"/>
              <a:t>十块钱。</a:t>
            </a:r>
            <a:r>
              <a:rPr lang="zh-CN" altLang="en-US" b="1" dirty="0"/>
              <a:t>最后的结果是</a:t>
            </a:r>
            <a:r>
              <a:rPr lang="zh-CN" altLang="en-US" b="1" dirty="0" smtClean="0"/>
              <a:t>，老李没得到，而老王得到</a:t>
            </a:r>
            <a:r>
              <a:rPr lang="zh-CN" altLang="en-US" b="1" dirty="0"/>
              <a:t>了这份工作，而且碰巧他的口袋里也有</a:t>
            </a:r>
            <a:r>
              <a:rPr lang="zh-CN" altLang="en-US" b="1" dirty="0" smtClean="0"/>
              <a:t>十块钱。</a:t>
            </a:r>
            <a:r>
              <a:rPr lang="zh-CN" altLang="en-US" b="1" dirty="0"/>
              <a:t>因而</a:t>
            </a:r>
            <a:r>
              <a:rPr lang="zh-CN" altLang="en-US" b="1" dirty="0" smtClean="0"/>
              <a:t>，他就</a:t>
            </a:r>
            <a:r>
              <a:rPr lang="zh-CN" altLang="en-US" b="1" dirty="0"/>
              <a:t>确信</a:t>
            </a:r>
            <a:r>
              <a:rPr lang="zh-CN" altLang="en-US" b="1" dirty="0" smtClean="0"/>
              <a:t>“得到工作的人口袋里就会有十块钱” 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这</a:t>
            </a:r>
            <a:r>
              <a:rPr lang="zh-CN" altLang="en-US" b="1" dirty="0"/>
              <a:t>表明，传统对知识的分析是有问题</a:t>
            </a:r>
            <a:r>
              <a:rPr lang="zh-CN" altLang="en-US" b="1" dirty="0" smtClean="0"/>
              <a:t>的，</a:t>
            </a:r>
            <a:r>
              <a:rPr lang="zh-CN" altLang="en-US" b="1" dirty="0"/>
              <a:t>尽管所有这三个条件都得到了</a:t>
            </a:r>
            <a:r>
              <a:rPr lang="zh-CN" altLang="en-US" b="1" dirty="0" smtClean="0"/>
              <a:t>满足。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94817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38199" y="1606550"/>
            <a:ext cx="10902043" cy="4240213"/>
          </a:xfrm>
        </p:spPr>
        <p:txBody>
          <a:bodyPr/>
          <a:lstStyle/>
          <a:p>
            <a:r>
              <a:rPr lang="zh-CN" altLang="en-US" dirty="0"/>
              <a:t>经过盖梯尔悖论之后，虽然后来给出了很多替代定义，但是直到现在仍然没有定论。但是至少有一点是明确的，那就是知识的基本单位就是</a:t>
            </a:r>
            <a:r>
              <a:rPr lang="zh-CN" altLang="en-US" b="1" dirty="0">
                <a:solidFill>
                  <a:srgbClr val="FF0000"/>
                </a:solidFill>
              </a:rPr>
              <a:t>概念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知识核心是概念甚至知识本身就是概念。</a:t>
            </a:r>
            <a:endParaRPr lang="en-US" altLang="zh-CN" dirty="0"/>
          </a:p>
          <a:p>
            <a:r>
              <a:rPr lang="zh-CN" altLang="en-US" dirty="0"/>
              <a:t>概念由三部分组成：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概念的符号：</a:t>
            </a:r>
            <a:r>
              <a:rPr lang="zh-CN" altLang="en-US" dirty="0"/>
              <a:t>即概念的名称，说明这个概念叫什么。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概念的内涵：</a:t>
            </a:r>
            <a:r>
              <a:rPr lang="zh-CN" altLang="en-US" dirty="0"/>
              <a:t>即命题来表示，命题就是能判断真假的陈述句。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概念的外延：</a:t>
            </a:r>
            <a:r>
              <a:rPr lang="zh-CN" altLang="en-US" dirty="0"/>
              <a:t>即经典集合来表示，用来说明与概念对应的时间对象是哪些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zh-CN" altLang="en-US" dirty="0" smtClean="0"/>
              <a:t>概念</a:t>
            </a:r>
            <a:r>
              <a:rPr lang="zh-CN" altLang="en-US" dirty="0"/>
              <a:t>的符号：素数（</a:t>
            </a:r>
            <a:r>
              <a:rPr lang="en-US" altLang="zh-CN" dirty="0"/>
              <a:t>Prime Number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概念的内涵：只能被</a:t>
            </a:r>
            <a:r>
              <a:rPr lang="en-US" altLang="zh-CN" dirty="0"/>
              <a:t>1</a:t>
            </a:r>
            <a:r>
              <a:rPr lang="zh-CN" altLang="en-US" dirty="0"/>
              <a:t>和自身整除的自然数</a:t>
            </a:r>
          </a:p>
          <a:p>
            <a:r>
              <a:rPr lang="zh-CN" altLang="en-US" dirty="0"/>
              <a:t>概念的外延：</a:t>
            </a:r>
            <a:r>
              <a:rPr lang="en-US" altLang="zh-CN" dirty="0"/>
              <a:t>{1,2,3,5,7,11,13,17</a:t>
            </a:r>
            <a:r>
              <a:rPr lang="en-US" altLang="zh-CN" dirty="0" smtClean="0"/>
              <a:t>,…}</a:t>
            </a:r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2254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概念的三个功能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33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指物功能</a:t>
            </a:r>
            <a:r>
              <a:rPr lang="zh-CN" altLang="en-US" dirty="0"/>
              <a:t>：既指向客观世界的对象，表示客观世界的对象的可观测性，对象的客观的信仰，是指对相对于人或者仪器的知觉感知特性，依赖于人的主观感受。</a:t>
            </a:r>
            <a:endParaRPr lang="en-US" altLang="zh-CN" dirty="0"/>
          </a:p>
          <a:p>
            <a:pPr>
              <a:lnSpc>
                <a:spcPts val="3300"/>
              </a:lnSpc>
            </a:pPr>
            <a:r>
              <a:rPr lang="zh-CN" altLang="en-US" dirty="0">
                <a:solidFill>
                  <a:srgbClr val="C00000"/>
                </a:solidFill>
              </a:rPr>
              <a:t>例如：</a:t>
            </a:r>
            <a:r>
              <a:rPr lang="en-US" altLang="zh-CN" dirty="0">
                <a:solidFill>
                  <a:srgbClr val="C00000"/>
                </a:solidFill>
              </a:rPr>
              <a:t>《</a:t>
            </a:r>
            <a:r>
              <a:rPr lang="zh-CN" altLang="en-US" dirty="0">
                <a:solidFill>
                  <a:srgbClr val="C00000"/>
                </a:solidFill>
              </a:rPr>
              <a:t>阿</a:t>
            </a:r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zh-CN" altLang="en-US" dirty="0">
                <a:solidFill>
                  <a:srgbClr val="C00000"/>
                </a:solidFill>
              </a:rPr>
              <a:t>正传</a:t>
            </a:r>
            <a:r>
              <a:rPr lang="en-US" altLang="zh-CN" dirty="0">
                <a:solidFill>
                  <a:srgbClr val="C00000"/>
                </a:solidFill>
              </a:rPr>
              <a:t>》</a:t>
            </a:r>
            <a:r>
              <a:rPr lang="zh-CN" altLang="en-US" dirty="0">
                <a:solidFill>
                  <a:srgbClr val="C00000"/>
                </a:solidFill>
              </a:rPr>
              <a:t>中的一段话。“那赵家的狗，何以看我两眼呢？” ，句中赵家的狗应该是指现实世界当中一条真实的狗。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ts val="3300"/>
              </a:lnSpc>
            </a:pPr>
            <a:r>
              <a:rPr lang="zh-CN" altLang="en-US" dirty="0"/>
              <a:t>但概念的指物功能有时不一定能够实现，有些概念及其设想存在对象在现实世界并不存在，例如鬼。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9453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指心功能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指</a:t>
            </a:r>
            <a:r>
              <a:rPr lang="zh-CN" altLang="en-US" b="1" dirty="0">
                <a:solidFill>
                  <a:srgbClr val="FF0000"/>
                </a:solidFill>
              </a:rPr>
              <a:t>心功</a:t>
            </a:r>
            <a:r>
              <a:rPr lang="zh-CN" altLang="en-US" b="1" dirty="0" smtClean="0">
                <a:solidFill>
                  <a:srgbClr val="FF0000"/>
                </a:solidFill>
              </a:rPr>
              <a:t>能：</a:t>
            </a:r>
            <a:r>
              <a:rPr lang="zh-CN" altLang="en-US" dirty="0" smtClean="0"/>
              <a:t>即指</a:t>
            </a:r>
            <a:r>
              <a:rPr lang="zh-CN" altLang="en-US" dirty="0"/>
              <a:t>向人心智世界里的对象，代表心智世界里的对象表示。</a:t>
            </a:r>
            <a:endParaRPr lang="en-US" altLang="zh-CN" dirty="0"/>
          </a:p>
          <a:p>
            <a:r>
              <a:rPr lang="zh-CN" altLang="en-US" dirty="0"/>
              <a:t>鲁迅有一篇著名的文章</a:t>
            </a:r>
            <a:r>
              <a:rPr lang="en-US" altLang="zh-CN" dirty="0"/>
              <a:t>《</a:t>
            </a:r>
            <a:r>
              <a:rPr lang="zh-CN" altLang="en-US" dirty="0"/>
              <a:t>论丧家的资本家的乏走狗</a:t>
            </a:r>
            <a:r>
              <a:rPr lang="en-US" altLang="zh-CN" dirty="0"/>
              <a:t>》</a:t>
            </a:r>
            <a:r>
              <a:rPr lang="zh-CN" altLang="en-US" dirty="0"/>
              <a:t>，显然这个狗不是现实世界的狗，而是指梁实秋先生。只是他心智世界的狗，即心里的狗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概念的指心功能一定存在，如果对于某一个人，一个概念的指心功能没有实现，则该词对该人不可见，简单的说就是，这个人不理解这个概念。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22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指名功能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指名功</a:t>
            </a:r>
            <a:r>
              <a:rPr lang="zh-CN" altLang="en-US" b="1" dirty="0" smtClean="0">
                <a:solidFill>
                  <a:srgbClr val="FF0000"/>
                </a:solidFill>
              </a:rPr>
              <a:t>能：</a:t>
            </a:r>
            <a:r>
              <a:rPr lang="zh-CN" altLang="en-US" dirty="0" smtClean="0"/>
              <a:t>指</a:t>
            </a:r>
            <a:r>
              <a:rPr lang="zh-CN" altLang="en-US" dirty="0"/>
              <a:t>向认知世界或者符号世界表示对象的符号名称，这些符号名称组成各种语言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zh-CN" altLang="en-US" dirty="0" smtClean="0"/>
              <a:t>最</a:t>
            </a:r>
            <a:r>
              <a:rPr lang="zh-CN" altLang="en-US" dirty="0"/>
              <a:t>著名的例子是乔姆斯基的“</a:t>
            </a:r>
            <a:r>
              <a:rPr lang="en-US" altLang="zh-CN" dirty="0"/>
              <a:t>colorless green ideas sleep </a:t>
            </a:r>
            <a:r>
              <a:rPr lang="en-US" altLang="zh-CN" dirty="0" smtClean="0"/>
              <a:t>furiously</a:t>
            </a:r>
            <a:r>
              <a:rPr lang="zh-CN" altLang="en-US" dirty="0"/>
              <a:t>”这句话翻译过来是“无色的绿色思想在愤怒地休息”。这句话没有什么意思，但是完全符合语法，纯粹是在语义符号世界里，即仅仅指向符号</a:t>
            </a:r>
            <a:r>
              <a:rPr lang="zh-CN" altLang="en-US" dirty="0" smtClean="0"/>
              <a:t>世界而已。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55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13720</TotalTime>
  <Words>2359</Words>
  <Application>Microsoft Office PowerPoint</Application>
  <PresentationFormat>宽屏</PresentationFormat>
  <Paragraphs>101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1.1 人工智能的起源和定义</vt:lpstr>
      <vt:lpstr>人工智能定义</vt:lpstr>
      <vt:lpstr>知识的定义及否定</vt:lpstr>
      <vt:lpstr>概念的定义</vt:lpstr>
      <vt:lpstr>概念的三个功能</vt:lpstr>
      <vt:lpstr>指心功能</vt:lpstr>
      <vt:lpstr>指名功能</vt:lpstr>
      <vt:lpstr>1.2 人工智能的三个流派</vt:lpstr>
      <vt:lpstr>1.2.1 符号主义</vt:lpstr>
      <vt:lpstr>符号主义面临的挑战</vt:lpstr>
      <vt:lpstr>符号主义的挑战与限制</vt:lpstr>
      <vt:lpstr>1.2.2 连接主义</vt:lpstr>
      <vt:lpstr>连接主义存在的问题</vt:lpstr>
      <vt:lpstr>1.2.3 行为主义</vt:lpstr>
      <vt:lpstr>1.3 人工智能的进展和发展趋势</vt:lpstr>
      <vt:lpstr>本门课组织结构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Mloong</dc:creator>
  <cp:lastModifiedBy>Wangbin</cp:lastModifiedBy>
  <cp:revision>607</cp:revision>
  <dcterms:created xsi:type="dcterms:W3CDTF">2018-04-21T03:38:42Z</dcterms:created>
  <dcterms:modified xsi:type="dcterms:W3CDTF">2020-09-02T02:29:40Z</dcterms:modified>
</cp:coreProperties>
</file>