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2" r:id="rId2"/>
    <p:sldId id="266" r:id="rId3"/>
    <p:sldId id="336" r:id="rId4"/>
    <p:sldId id="441" r:id="rId5"/>
    <p:sldId id="442" r:id="rId6"/>
    <p:sldId id="443" r:id="rId7"/>
    <p:sldId id="444" r:id="rId8"/>
    <p:sldId id="453" r:id="rId9"/>
    <p:sldId id="454" r:id="rId10"/>
    <p:sldId id="456" r:id="rId11"/>
    <p:sldId id="502" r:id="rId12"/>
    <p:sldId id="503" r:id="rId13"/>
    <p:sldId id="473" r:id="rId14"/>
    <p:sldId id="504" r:id="rId15"/>
    <p:sldId id="478" r:id="rId16"/>
    <p:sldId id="505" r:id="rId17"/>
    <p:sldId id="508" r:id="rId18"/>
    <p:sldId id="507" r:id="rId19"/>
    <p:sldId id="506" r:id="rId20"/>
    <p:sldId id="509" r:id="rId21"/>
    <p:sldId id="500" r:id="rId22"/>
    <p:sldId id="510" r:id="rId23"/>
    <p:sldId id="511" r:id="rId24"/>
    <p:sldId id="512" r:id="rId25"/>
    <p:sldId id="513" r:id="rId26"/>
    <p:sldId id="514" r:id="rId27"/>
    <p:sldId id="501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331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3023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4FFBB-5B55-4EFC-A8E3-43D0E7C4164C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068-479E-4534-B80E-F81A619C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0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068-479E-4534-B80E-F81A619C5F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0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D73893-F0B5-4528-B0FC-701D439209C6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9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表示句子；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是名词、动词、介词短语（短语级别）；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分别是名词、动词、介词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068-479E-4534-B80E-F81A619C5F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4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5D789-22D2-430C-B250-C736581B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4F534-5808-455C-9D14-F8D70F8A0447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22CE0-CF1D-4E6C-985A-2EB4C34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3498A-B657-41CA-80F8-A217B5E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F35FD-EFF4-4B2F-8289-A0E2AD73F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0867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89648-998E-458D-884F-A6E9C039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10F5-0B7B-4730-B1C1-12B3777B570C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58E1C-864C-4E0A-813F-8C7A5483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2EBEB-3FE9-407A-A4DF-76D696FB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9694-9A4D-4928-9756-3AFF51CF1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0726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31BF7-7609-4491-871A-969425BF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FEBE7-557B-4AB0-9FE2-23FF06A897F4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550F9-E2AE-4353-B6D4-C487EB80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83E25-8B3D-4D2A-9919-D5BA415C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B11D6-1D1C-4D25-B399-D61E7ADEEC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73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4">
            <a:extLst>
              <a:ext uri="{FF2B5EF4-FFF2-40B4-BE49-F238E27FC236}">
                <a16:creationId xmlns:a16="http://schemas.microsoft.com/office/drawing/2014/main" id="{321D2001-80E7-4F95-9935-1474568C98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70DAD9B-C9D3-4B4F-A072-C11A3BD5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FD52-54AF-4385-81CC-7787BCF2D390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AC13573-1B78-48EC-BB21-BC99E246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382A57-6A3D-408C-8D50-DA803135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8203-D997-4130-B311-BC8E051FD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134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26791-37A0-4FB0-8A4A-61C88880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04F92-A2E2-433A-B0E4-0B792DBFB010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CD75A-7C54-4920-9602-BCDFDF01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4AFAF-4479-4DED-A079-32811E1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C0A9-87D1-4D91-B15B-55EB0B905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224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A15F28F-7299-4A1C-B543-37A27F25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A3606-1723-480D-9A57-41CD5FD3BE02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688151-F9EA-40CE-82AC-F6695F4B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6C12C9-894F-4D8A-AF44-EA4C1A24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FA8C-E670-4A4C-A2C9-096916339B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6525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44C1B56-6DA8-446F-B059-D35345B1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9668D-5C4C-4C2D-9755-F28249FB18CC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7F6F943-675D-4D63-8A1C-FFD7AC8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1631792-CF89-40D6-BCE1-DE38F6A8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2265F-8826-490B-B352-C4DE6D56F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30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4">
            <a:extLst>
              <a:ext uri="{FF2B5EF4-FFF2-40B4-BE49-F238E27FC236}">
                <a16:creationId xmlns:a16="http://schemas.microsoft.com/office/drawing/2014/main" id="{DF03AFF0-8192-44DE-844C-5F3FC8542F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A671313-5718-459B-8B98-41861B2E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C3D6-0A6D-43CB-90B6-EC70085A320A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E8E73BA-3A74-4BD5-98CA-0283F13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37064D2-B84D-440A-B563-2D498DD3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9286E-DE18-4FAA-A46F-3893A120DF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83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76BDE23F-A83D-4650-937B-53F52BF352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3649" y="4563301"/>
            <a:ext cx="1717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 dirty="0" smtClean="0">
                <a:solidFill>
                  <a:srgbClr val="A6A6A6"/>
                </a:solidFill>
              </a:rPr>
              <a:t>智能科学系</a:t>
            </a:r>
            <a:endParaRPr lang="en-US" altLang="zh-CN" b="1" dirty="0" smtClean="0">
              <a:solidFill>
                <a:srgbClr val="A6A6A6"/>
              </a:solidFill>
            </a:endParaRPr>
          </a:p>
          <a:p>
            <a:pPr eaLnBrk="1" hangingPunct="1">
              <a:defRPr/>
            </a:pPr>
            <a:r>
              <a:rPr lang="en-US" altLang="zh-CN" b="1" dirty="0" smtClean="0">
                <a:solidFill>
                  <a:srgbClr val="A6A6A6"/>
                </a:solidFill>
              </a:rPr>
              <a:t>lx@upc.edu.cn</a:t>
            </a:r>
            <a:endParaRPr lang="en-US" altLang="zh-CN" b="1" dirty="0">
              <a:solidFill>
                <a:srgbClr val="A6A6A6"/>
              </a:solidFill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CFFEEE6-5151-4C6B-A59A-F8C3A6AE22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7763" y="357188"/>
            <a:ext cx="316388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计算机科学与技术学院</a:t>
            </a:r>
            <a:endParaRPr lang="en-US" altLang="zh-CN" dirty="0"/>
          </a:p>
          <a:p>
            <a:pPr algn="ctr" eaLnBrk="1" hangingPunct="1">
              <a:lnSpc>
                <a:spcPct val="11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4C172C8-50D1-4C0E-B527-678DF03C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59C8-07DD-4A20-9F2B-E0CF20072B54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B722443-9FBD-449C-BC5F-83061811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CE1C256-ECDA-49A8-848F-894EB16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AEF2-8F5A-4829-BB37-7FB63E7087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2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5BE9DA-D2A6-430B-AD1B-602F5DE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359FF-91B3-4F1A-BD73-6ED4FA000C97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3DDFB04-D407-4A35-A1F8-549A2E7D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F77D4D-ADFE-491A-A1BA-BB591CC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04BC-A5EF-445F-9EB1-13857E392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435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C205B14-313D-4BB9-8E53-D300F54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F674-E44F-4FC4-9716-EBA417772D43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EC496E-3975-4F11-A209-3C805771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19007A-00C1-422F-A2E8-86AC1205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92362-8350-4825-A175-04214B770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5991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CBA90CC-57E5-453C-9B69-3209E13114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0A7E4A5-475C-45E1-8A63-F7A05B1D4B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6487E-3330-41B7-8676-7059D0B8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A454D5-4A87-487A-934D-231DD5301429}" type="datetimeFigureOut">
              <a:rPr lang="zh-CN" altLang="en-US"/>
              <a:pPr>
                <a:defRPr/>
              </a:pPr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A78DB-033F-4892-B2EF-274C7C962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3E7F-8F30-44BF-BA0C-C8ED8423D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ABF039-0C81-4352-8272-98547BEA5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9" r:id="rId2"/>
    <p:sldLayoutId id="2147483692" r:id="rId3"/>
    <p:sldLayoutId id="2147483693" r:id="rId4"/>
    <p:sldLayoutId id="2147483694" r:id="rId5"/>
    <p:sldLayoutId id="2147483700" r:id="rId6"/>
    <p:sldLayoutId id="2147483701" r:id="rId7"/>
    <p:sldLayoutId id="2147483695" r:id="rId8"/>
    <p:sldLayoutId id="2147483696" r:id="rId9"/>
    <p:sldLayoutId id="2147483697" r:id="rId10"/>
    <p:sldLayoutId id="2147483698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-122"/>
          <a:ea typeface="等线 Light" charset="-122"/>
          <a:cs typeface="等线 Light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>
            <a:extLst>
              <a:ext uri="{FF2B5EF4-FFF2-40B4-BE49-F238E27FC236}">
                <a16:creationId xmlns:a16="http://schemas.microsoft.com/office/drawing/2014/main" id="{B20EC8E1-FB9D-475E-9A7C-D4DFC43A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37" y="2022885"/>
            <a:ext cx="6286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pitchFamily="2" charset="-122"/>
              </a:rPr>
              <a:t>第十一章  自然语言处理</a:t>
            </a:r>
            <a:endParaRPr lang="zh-CN" altLang="en-US" sz="3200" b="1" dirty="0">
              <a:solidFill>
                <a:schemeClr val="bg1"/>
              </a:solidFill>
              <a:latin typeface="等线 Light" panose="02010600030101010101" pitchFamily="2" charset="-122"/>
            </a:endParaRPr>
          </a:p>
        </p:txBody>
      </p:sp>
      <p:sp>
        <p:nvSpPr>
          <p:cNvPr id="5123" name="文本框 2">
            <a:extLst>
              <a:ext uri="{FF2B5EF4-FFF2-40B4-BE49-F238E27FC236}">
                <a16:creationId xmlns:a16="http://schemas.microsoft.com/office/drawing/2014/main" id="{4DB43B63-7658-41C9-93AB-CBA65BD0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978" y="2980513"/>
            <a:ext cx="2000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人工智能课程组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81D703-DA82-46F3-B360-05F68791256A}" type="slidenum">
              <a:rPr lang="ja-JP" altLang="en-US" sz="1800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10</a:t>
            </a:fld>
            <a:endParaRPr lang="en-US" altLang="ja-JP" sz="1800">
              <a:solidFill>
                <a:srgbClr val="A5002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10184" y="310261"/>
            <a:ext cx="5306568" cy="887603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11.3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句法分析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95273"/>
            <a:ext cx="10719816" cy="4351338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句法分析也是自然语言处理中的基础性工作，它分析句子的句法结构（主谓宾结构）和词汇间的依存关系（并列，从属等）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句法分析，可以为语义分析，情感倾向，观点抽取等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应用场景打下坚实的基础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句法结构分析，识别句子的主谓宾 定状补，并分析各成分之间的关系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语义依存关系分析，识别词汇间的从属 并列 递进等关系，可以获得较深层的语义信息。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491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0184" y="310261"/>
            <a:ext cx="5306568" cy="887603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11.4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语义分析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38162" y="1306805"/>
            <a:ext cx="9452926" cy="535531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语义分析是将句法成分与应用领域中的目标表示相关联。</a:t>
            </a:r>
            <a:r>
              <a:rPr lang="zh-CN" altLang="en-US" sz="2400" dirty="0"/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38162" y="2349437"/>
            <a:ext cx="9452926" cy="978729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语义文法是将文法知识和语义知识组合起来，以统一的方式定义为文法规则集。</a:t>
            </a:r>
            <a:r>
              <a:rPr lang="zh-CN" altLang="en-US" sz="2400" dirty="0"/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38162" y="3924231"/>
            <a:ext cx="9452926" cy="986097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格文法</a:t>
            </a:r>
            <a:r>
              <a:rPr lang="zh-CN" altLang="en-US" sz="2400" b="1" dirty="0" smtClean="0"/>
              <a:t>允许</a:t>
            </a:r>
            <a:r>
              <a:rPr lang="zh-CN" altLang="en-US" sz="2400" b="1" dirty="0"/>
              <a:t>以动词为中心构造分析结果，尽管文法规则只描述句法，但分析结果产生的结构却对应于语义关系，而非严格的句法关系。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19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184" y="1197864"/>
            <a:ext cx="11353800" cy="242633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WordNet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词库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Princeton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大学的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Miller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等人设计和构造的。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包含将近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95 600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个词形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51500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单词和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44100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搭配词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70100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个词义，分为名词、动词、形容词、副词和虚词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中，按语义而不是按词性来组织词汇信息，名词有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57000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个，含有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48800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个同义词集，分成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类文件，平均深度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层。最高层为根概念，不含有固有名词。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3544697"/>
            <a:ext cx="7683831" cy="299484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0184" y="310261"/>
            <a:ext cx="5306568" cy="887603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11.5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1560" y="4069080"/>
            <a:ext cx="229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中文分词库</a:t>
            </a:r>
            <a:endParaRPr lang="en-US" sz="28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086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C09135-C669-4AB5-BAD9-A270BF83777A}" type="slidenum">
              <a:rPr lang="ja-JP" altLang="en-US" sz="1800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13</a:t>
            </a:fld>
            <a:endParaRPr lang="en-US" altLang="ja-JP" sz="1800">
              <a:solidFill>
                <a:srgbClr val="A5002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24" y="273685"/>
            <a:ext cx="10515600" cy="969899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11.5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词库</a:t>
            </a:r>
            <a:endParaRPr lang="zh-CN" altLang="en-US" sz="3200" u="sng" dirty="0" smtClean="0">
              <a:solidFill>
                <a:srgbClr val="002060"/>
              </a:solidFill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971804" y="1862812"/>
            <a:ext cx="99278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）最大匹配法：</a:t>
            </a:r>
            <a:r>
              <a:rPr lang="zh-CN" altLang="en-US" sz="2400" dirty="0">
                <a:latin typeface="宋体" panose="02010600030101010101" pitchFamily="2" charset="-122"/>
              </a:rPr>
              <a:t>在计算机中存放一个分词用词典，从待切分的文本中按自左到右的顺序截取一个定长的汉字串，与词典中的词进行匹配，若匹配不成功，则把该字符串从右边逐次减去一个汉字，再与词典中的词进行匹配，直到成功为止。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）逆向最大匹配法：</a:t>
            </a:r>
            <a:r>
              <a:rPr lang="zh-CN" altLang="en-US" sz="2400" dirty="0">
                <a:latin typeface="宋体" panose="02010600030101010101" pitchFamily="2" charset="-122"/>
              </a:rPr>
              <a:t>从待切分文本中截取字符串的方向是从右到左。匹配不成功时，将所截取的汉字串从左至右逐次减去一个汉字，再与词典中的词进行匹配，直到匹配成功为止。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）逐词遍历匹配法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逐词遍历匹配法中存放的词按由长到短的顺序，逐个与待切分的语料文本进行匹配，直到把文本中的所有词都切分出来为止。 </a:t>
            </a:r>
          </a:p>
        </p:txBody>
      </p:sp>
      <p:sp>
        <p:nvSpPr>
          <p:cNvPr id="2" name="矩形 1"/>
          <p:cNvSpPr/>
          <p:nvPr/>
        </p:nvSpPr>
        <p:spPr>
          <a:xfrm>
            <a:off x="1155967" y="1260810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中文分词方法 </a:t>
            </a:r>
            <a:endParaRPr lang="en-US" sz="32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79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768" y="1350136"/>
            <a:ext cx="10515600" cy="49500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结巴分词支持</a:t>
            </a:r>
            <a:r>
              <a:rPr lang="zh-CN" altLang="en-US" sz="26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三种分词模式</a:t>
            </a:r>
            <a:endParaRPr lang="en-US" sz="2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精确</a:t>
            </a:r>
            <a:r>
              <a:rPr lang="zh-CN" altLang="en-US" sz="26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：试图将句子最精确地切开，适合文本分析；</a:t>
            </a:r>
            <a:endParaRPr 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全模式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：把句子中所有的可以成词的词语都扫描出来</a:t>
            </a:r>
            <a:r>
              <a:rPr 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速度非常快，但是不能解决歧义；</a:t>
            </a:r>
            <a:endParaRPr 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搜索引擎模式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：在精确模式的基础上，对长词再次切分，提高召回率，适合用于搜索引擎分词。</a:t>
            </a:r>
            <a:endParaRPr 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另外它还自带有关键词摘取算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法。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24" y="273685"/>
            <a:ext cx="10515600" cy="969899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11.5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词库</a:t>
            </a:r>
            <a:endParaRPr lang="zh-CN" altLang="en-US" sz="3200" u="sng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57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11879-0722-4E82-86B9-BC7F2AE92103}" type="slidenum">
              <a:rPr lang="ja-JP" altLang="en-US" sz="1800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15</a:t>
            </a:fld>
            <a:endParaRPr lang="en-US" altLang="ja-JP" sz="1800">
              <a:solidFill>
                <a:srgbClr val="A5002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机器翻译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23873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1946</a:t>
            </a:r>
            <a:r>
              <a:rPr lang="zh-CN" altLang="en-US" dirty="0" smtClean="0"/>
              <a:t>年，沃伦</a:t>
            </a:r>
            <a:r>
              <a:rPr lang="zh-CN" altLang="en-US" dirty="0" smtClean="0">
                <a:sym typeface="Wingdings" panose="05000000000000000000" pitchFamily="2" charset="2"/>
              </a:rPr>
              <a:t></a:t>
            </a:r>
            <a:r>
              <a:rPr lang="zh-CN" altLang="en-US" dirty="0" smtClean="0"/>
              <a:t>韦弗提出了用机器将一种语言翻译成另一种语言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基于规则的机器翻译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基于实例的机器翻译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基于统计的机器翻译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神经机器翻译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89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11.6.1  </a:t>
            </a:r>
            <a:r>
              <a:rPr lang="zh-CN" altLang="en-US" sz="32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基于规则的机器翻译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1335913" y="1280160"/>
            <a:ext cx="8642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乔姆斯基的形式文法：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533400" indent="-533400" eaLnBrk="1" hangingPunct="1">
              <a:spcBef>
                <a:spcPct val="0"/>
              </a:spcBef>
            </a:pPr>
            <a:r>
              <a:rPr lang="en-US" altLang="zh-CN" b="1" i="1" dirty="0" smtClean="0">
                <a:latin typeface="Times New Roman" panose="02020603050405020304" pitchFamily="18" charset="0"/>
              </a:rPr>
              <a:t>G =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</a:p>
          <a:p>
            <a:pPr marL="533400" indent="-53340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i="1" dirty="0" smtClean="0">
                <a:latin typeface="Times New Roman" panose="02020603050405020304" pitchFamily="18" charset="0"/>
              </a:rPr>
              <a:t>     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：终结符集合           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：非终结符集合</a:t>
            </a:r>
          </a:p>
          <a:p>
            <a:pPr marL="533400" indent="-53340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：起始符 </a:t>
            </a:r>
            <a:r>
              <a:rPr lang="zh-CN" altLang="en-US" b="1" i="1" dirty="0" smtClean="0">
                <a:latin typeface="Times New Roman" panose="02020603050405020304" pitchFamily="18" charset="0"/>
              </a:rPr>
              <a:t>                  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：产生式规则集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18488" y="2999309"/>
            <a:ext cx="835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/>
              <a:t>例 </a:t>
            </a:r>
            <a:r>
              <a:rPr lang="en-US" altLang="zh-CN" sz="2800" b="1" dirty="0"/>
              <a:t>1  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S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1886712" y="3518422"/>
            <a:ext cx="84551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i="1" dirty="0"/>
              <a:t>T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dirty="0" err="1"/>
              <a:t>the</a:t>
            </a:r>
            <a:r>
              <a:rPr lang="en-US" altLang="zh-CN" sz="2400" b="1" i="1" dirty="0" err="1"/>
              <a:t>,man,killed,a,deer,likes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i="1" dirty="0"/>
              <a:t>N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i="1" dirty="0" err="1"/>
              <a:t>S,NP,VP,N,ART,V,Prep,PP</a:t>
            </a:r>
            <a:r>
              <a:rPr lang="en-US" altLang="zh-CN" sz="2400" b="1" dirty="0" smtClean="0"/>
              <a:t>)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#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描述文法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/>
              <a:t> </a:t>
            </a:r>
            <a:r>
              <a:rPr lang="en-US" altLang="zh-CN" sz="2400" b="1" i="1" dirty="0"/>
              <a:t>S = S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/>
              <a:t> 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(1)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NP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VP</a:t>
            </a:r>
            <a:r>
              <a:rPr lang="en-US" altLang="zh-CN" sz="2400" b="1" dirty="0"/>
              <a:t>   (2) </a:t>
            </a:r>
            <a:r>
              <a:rPr lang="en-US" altLang="zh-CN" sz="2400" b="1" i="1" dirty="0"/>
              <a:t>NP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   (3) </a:t>
            </a:r>
            <a:r>
              <a:rPr lang="en-US" altLang="zh-CN" sz="2400" b="1" i="1" dirty="0"/>
              <a:t>NP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ART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N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</a:pPr>
            <a:r>
              <a:rPr lang="en-US" altLang="zh-CN" sz="2400" b="1" dirty="0"/>
              <a:t>         (4) </a:t>
            </a:r>
            <a:r>
              <a:rPr lang="en-US" altLang="zh-CN" sz="2400" b="1" i="1" dirty="0"/>
              <a:t>VP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      (5) </a:t>
            </a:r>
            <a:r>
              <a:rPr lang="en-US" altLang="zh-CN" sz="2400" b="1" i="1" dirty="0"/>
              <a:t>VP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NP</a:t>
            </a:r>
            <a:r>
              <a:rPr lang="en-US" altLang="zh-CN" sz="2400" b="1" dirty="0"/>
              <a:t>     (6) </a:t>
            </a:r>
            <a:r>
              <a:rPr lang="en-US" altLang="zh-CN" sz="2400" b="1" i="1" dirty="0" err="1"/>
              <a:t>ART</a:t>
            </a:r>
            <a:r>
              <a:rPr lang="en-US" altLang="zh-CN" sz="2400" b="1" dirty="0" err="1"/>
              <a:t>→t</a:t>
            </a:r>
            <a:r>
              <a:rPr lang="en-US" altLang="zh-CN" sz="2400" b="1" i="1" dirty="0" err="1"/>
              <a:t>he</a:t>
            </a:r>
            <a:r>
              <a:rPr lang="en-US" altLang="zh-CN" sz="2400" b="1" dirty="0" err="1"/>
              <a:t>|</a:t>
            </a:r>
            <a:r>
              <a:rPr lang="en-US" altLang="zh-CN" sz="2400" b="1" i="1" dirty="0" err="1"/>
              <a:t>a</a:t>
            </a:r>
            <a:endParaRPr lang="en-US" altLang="zh-CN" sz="2400" b="1" i="1" dirty="0"/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</a:pPr>
            <a:r>
              <a:rPr lang="en-US" altLang="zh-CN" sz="2400" b="1" dirty="0"/>
              <a:t>         (7)</a:t>
            </a:r>
            <a:r>
              <a:rPr lang="en-US" altLang="zh-CN" sz="2400" b="1" i="1" dirty="0" err="1"/>
              <a:t>N</a:t>
            </a:r>
            <a:r>
              <a:rPr lang="en-US" altLang="zh-CN" sz="2400" b="1" dirty="0" err="1"/>
              <a:t>→</a:t>
            </a:r>
            <a:r>
              <a:rPr lang="en-US" altLang="zh-CN" sz="2400" b="1" i="1" dirty="0" err="1"/>
              <a:t>man</a:t>
            </a:r>
            <a:r>
              <a:rPr lang="en-US" altLang="zh-CN" sz="2400" b="1" dirty="0" err="1"/>
              <a:t>|</a:t>
            </a:r>
            <a:r>
              <a:rPr lang="en-US" altLang="zh-CN" sz="2400" b="1" i="1" dirty="0" err="1"/>
              <a:t>deer</a:t>
            </a:r>
            <a:r>
              <a:rPr lang="en-US" altLang="zh-CN" sz="2400" b="1" dirty="0"/>
              <a:t>        (8) </a:t>
            </a:r>
            <a:r>
              <a:rPr lang="en-US" altLang="zh-CN" sz="2400" b="1" i="1" dirty="0" err="1"/>
              <a:t>V</a:t>
            </a:r>
            <a:r>
              <a:rPr lang="en-US" altLang="zh-CN" sz="2400" b="1" dirty="0" err="1"/>
              <a:t>→</a:t>
            </a:r>
            <a:r>
              <a:rPr lang="en-US" altLang="zh-CN" sz="2400" b="1" i="1" dirty="0" err="1"/>
              <a:t>killed</a:t>
            </a:r>
            <a:r>
              <a:rPr lang="en-US" altLang="zh-CN" sz="2400" b="1" dirty="0" err="1"/>
              <a:t>|</a:t>
            </a:r>
            <a:r>
              <a:rPr lang="en-US" altLang="zh-CN" sz="2400" b="1" i="1" dirty="0" err="1"/>
              <a:t>likes</a:t>
            </a:r>
            <a:endParaRPr lang="en-US" altLang="zh-CN" sz="2400" b="1" i="1" dirty="0"/>
          </a:p>
        </p:txBody>
      </p:sp>
    </p:spTree>
    <p:extLst>
      <p:ext uri="{BB962C8B-B14F-4D97-AF65-F5344CB8AC3E}">
        <p14:creationId xmlns:p14="http://schemas.microsoft.com/office/powerpoint/2010/main" val="2764329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1E5F18-C83D-4E05-8F86-D7A4E4B1B37B}" type="slidenum">
              <a:rPr lang="ja-JP" altLang="en-US" sz="1800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17</a:t>
            </a:fld>
            <a:endParaRPr lang="en-US" altLang="ja-JP" sz="1800">
              <a:solidFill>
                <a:srgbClr val="A5002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034088" y="3352800"/>
            <a:ext cx="914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97079" y="2522735"/>
            <a:ext cx="6187185" cy="366869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600" dirty="0"/>
              <a:t> </a:t>
            </a:r>
            <a:r>
              <a:rPr lang="zh-CN" altLang="en-US" sz="2600" b="1" dirty="0"/>
              <a:t>例如</a:t>
            </a:r>
            <a:r>
              <a:rPr lang="zh-CN" altLang="en-US" sz="2600" dirty="0"/>
              <a:t>：</a:t>
            </a:r>
            <a:r>
              <a:rPr lang="en-US" altLang="zh-CN" sz="2600" dirty="0"/>
              <a:t>The man killed a deer</a:t>
            </a:r>
            <a:r>
              <a:rPr lang="en-US" altLang="zh-CN" dirty="0"/>
              <a:t>. </a:t>
            </a:r>
          </a:p>
          <a:p>
            <a:pPr eaLnBrk="1" fontAlgn="ctr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dirty="0"/>
              <a:t>    </a:t>
            </a:r>
            <a:r>
              <a:rPr lang="en-US" altLang="zh-CN" sz="2600" i="1" dirty="0" smtClean="0"/>
              <a:t>S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→</a:t>
            </a:r>
            <a:r>
              <a:rPr lang="en-US" altLang="zh-CN" sz="2600" i="1" dirty="0"/>
              <a:t>NP </a:t>
            </a:r>
            <a:r>
              <a:rPr lang="en-US" altLang="zh-CN" sz="2600" dirty="0"/>
              <a:t>+ </a:t>
            </a:r>
            <a:r>
              <a:rPr lang="en-US" altLang="zh-CN" sz="2600" i="1" dirty="0"/>
              <a:t>VP</a:t>
            </a:r>
            <a:r>
              <a:rPr lang="en-US" altLang="zh-CN" sz="2600" dirty="0"/>
              <a:t>               →</a:t>
            </a:r>
            <a:r>
              <a:rPr lang="en-US" altLang="zh-CN" sz="2600" i="1" dirty="0"/>
              <a:t>ART </a:t>
            </a:r>
            <a:r>
              <a:rPr lang="en-US" altLang="zh-CN" sz="2600" dirty="0"/>
              <a:t>+ </a:t>
            </a:r>
            <a:r>
              <a:rPr lang="en-US" altLang="zh-CN" sz="2600" i="1" dirty="0"/>
              <a:t>N </a:t>
            </a:r>
            <a:r>
              <a:rPr lang="en-US" altLang="zh-CN" sz="2600" dirty="0"/>
              <a:t>+ </a:t>
            </a:r>
            <a:r>
              <a:rPr lang="en-US" altLang="zh-CN" sz="2600" i="1" dirty="0"/>
              <a:t>VP</a:t>
            </a:r>
          </a:p>
          <a:p>
            <a:pPr eaLnBrk="1" fontAlgn="ctr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→</a:t>
            </a:r>
            <a:r>
              <a:rPr lang="en-US" altLang="zh-CN" sz="2600" i="1" dirty="0"/>
              <a:t>The</a:t>
            </a:r>
            <a:r>
              <a:rPr lang="en-US" altLang="zh-CN" sz="2600" dirty="0"/>
              <a:t> </a:t>
            </a:r>
            <a:r>
              <a:rPr lang="en-US" altLang="zh-CN" sz="2600" i="1" dirty="0"/>
              <a:t>man </a:t>
            </a:r>
            <a:r>
              <a:rPr lang="en-US" altLang="zh-CN" sz="2600" dirty="0"/>
              <a:t>+ </a:t>
            </a:r>
            <a:r>
              <a:rPr lang="en-US" altLang="zh-CN" sz="2600" i="1" dirty="0"/>
              <a:t>VP</a:t>
            </a:r>
            <a:r>
              <a:rPr lang="en-US" altLang="zh-CN" sz="2600" dirty="0"/>
              <a:t>      →</a:t>
            </a:r>
            <a:r>
              <a:rPr lang="en-US" altLang="zh-CN" sz="2600" i="1" dirty="0"/>
              <a:t>The man </a:t>
            </a:r>
            <a:r>
              <a:rPr lang="en-US" altLang="zh-CN" sz="2600" dirty="0"/>
              <a:t>+ </a:t>
            </a:r>
            <a:r>
              <a:rPr lang="en-US" altLang="zh-CN" sz="2600" i="1" dirty="0"/>
              <a:t>V </a:t>
            </a:r>
            <a:r>
              <a:rPr lang="en-US" altLang="zh-CN" sz="2600" dirty="0"/>
              <a:t>+ </a:t>
            </a:r>
            <a:r>
              <a:rPr lang="en-US" altLang="zh-CN" sz="2600" i="1" dirty="0"/>
              <a:t>NP</a:t>
            </a:r>
          </a:p>
          <a:p>
            <a:pPr eaLnBrk="1" fontAlgn="ctr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 →</a:t>
            </a:r>
            <a:r>
              <a:rPr lang="en-US" altLang="zh-CN" sz="2600" i="1" dirty="0"/>
              <a:t>The</a:t>
            </a:r>
            <a:r>
              <a:rPr lang="en-US" altLang="zh-CN" sz="2600" dirty="0"/>
              <a:t> </a:t>
            </a:r>
            <a:r>
              <a:rPr lang="en-US" altLang="zh-CN" sz="2600" i="1" dirty="0"/>
              <a:t>ma</a:t>
            </a:r>
            <a:r>
              <a:rPr lang="en-US" altLang="zh-CN" sz="2600" dirty="0"/>
              <a:t>n </a:t>
            </a:r>
            <a:r>
              <a:rPr lang="en-US" altLang="zh-CN" sz="2600" i="1" dirty="0"/>
              <a:t>killed</a:t>
            </a:r>
            <a:r>
              <a:rPr lang="en-US" altLang="zh-CN" sz="2600" dirty="0"/>
              <a:t> + </a:t>
            </a:r>
            <a:r>
              <a:rPr lang="en-US" altLang="zh-CN" sz="2600" i="1" dirty="0"/>
              <a:t>NP</a:t>
            </a:r>
          </a:p>
          <a:p>
            <a:pPr eaLnBrk="1" fontAlgn="ctr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dirty="0"/>
              <a:t>    </a:t>
            </a:r>
            <a:r>
              <a:rPr lang="en-US" altLang="zh-CN" sz="2600" dirty="0" smtClean="0"/>
              <a:t>→</a:t>
            </a:r>
            <a:r>
              <a:rPr lang="en-US" altLang="zh-CN" sz="2600" i="1" dirty="0"/>
              <a:t>The</a:t>
            </a:r>
            <a:r>
              <a:rPr lang="en-US" altLang="zh-CN" sz="2600" dirty="0"/>
              <a:t> </a:t>
            </a:r>
            <a:r>
              <a:rPr lang="en-US" altLang="zh-CN" sz="2600" i="1" dirty="0"/>
              <a:t>man</a:t>
            </a:r>
            <a:r>
              <a:rPr lang="en-US" altLang="zh-CN" sz="2600" dirty="0"/>
              <a:t> </a:t>
            </a:r>
            <a:r>
              <a:rPr lang="en-US" altLang="zh-CN" sz="2600" i="1" dirty="0"/>
              <a:t>killed </a:t>
            </a:r>
            <a:r>
              <a:rPr lang="en-US" altLang="zh-CN" sz="2600" dirty="0"/>
              <a:t>+ </a:t>
            </a:r>
            <a:r>
              <a:rPr lang="en-US" altLang="zh-CN" sz="2600" i="1" dirty="0"/>
              <a:t>ART </a:t>
            </a:r>
            <a:r>
              <a:rPr lang="en-US" altLang="zh-CN" sz="2600" dirty="0"/>
              <a:t>+ </a:t>
            </a:r>
            <a:r>
              <a:rPr lang="en-US" altLang="zh-CN" sz="2600" i="1" dirty="0"/>
              <a:t>N</a:t>
            </a:r>
          </a:p>
          <a:p>
            <a:pPr eaLnBrk="1" fontAlgn="ctr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dirty="0"/>
              <a:t>    </a:t>
            </a:r>
            <a:r>
              <a:rPr lang="en-US" altLang="zh-CN" sz="2600" dirty="0" smtClean="0"/>
              <a:t>→</a:t>
            </a:r>
            <a:r>
              <a:rPr lang="en-US" altLang="zh-CN" sz="2600" i="1" dirty="0"/>
              <a:t>The</a:t>
            </a:r>
            <a:r>
              <a:rPr lang="en-US" altLang="zh-CN" sz="2600" dirty="0"/>
              <a:t> </a:t>
            </a:r>
            <a:r>
              <a:rPr lang="en-US" altLang="zh-CN" sz="2600" i="1" dirty="0"/>
              <a:t>man</a:t>
            </a:r>
            <a:r>
              <a:rPr lang="en-US" altLang="zh-CN" sz="2600" dirty="0"/>
              <a:t> </a:t>
            </a:r>
            <a:r>
              <a:rPr lang="en-US" altLang="zh-CN" sz="2600" i="1" dirty="0"/>
              <a:t>killed</a:t>
            </a:r>
            <a:r>
              <a:rPr lang="en-US" altLang="zh-CN" sz="2600" dirty="0"/>
              <a:t> </a:t>
            </a:r>
            <a:r>
              <a:rPr lang="en-US" altLang="zh-CN" sz="2600" i="1" dirty="0"/>
              <a:t>a</a:t>
            </a:r>
            <a:r>
              <a:rPr lang="en-US" altLang="zh-CN" sz="2600" dirty="0"/>
              <a:t> </a:t>
            </a:r>
            <a:r>
              <a:rPr lang="en-US" altLang="zh-CN" sz="2600" i="1" dirty="0"/>
              <a:t>deer.</a:t>
            </a:r>
            <a:r>
              <a:rPr lang="en-US" altLang="zh-CN" sz="2600" dirty="0"/>
              <a:t>   </a:t>
            </a:r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1384046" y="1303068"/>
            <a:ext cx="9863074" cy="1034129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600" b="1" dirty="0">
                <a:latin typeface="Arial" panose="020B0604020202020204" pitchFamily="34" charset="0"/>
              </a:rPr>
              <a:t> </a:t>
            </a:r>
            <a:r>
              <a:rPr lang="zh-CN" altLang="en-US" sz="2600" dirty="0"/>
              <a:t>在对一个句子进行分析的过程中，如果把分析句子各成分间关系的推导过程用树形图表示出来，那么这种图称为句法分析树。</a:t>
            </a:r>
            <a:r>
              <a:rPr lang="zh-CN" altLang="en-US" dirty="0"/>
              <a:t> 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11.6.1  </a:t>
            </a:r>
            <a:r>
              <a:rPr lang="zh-CN" altLang="en-US" sz="3200" u="sng" smtClean="0">
                <a:solidFill>
                  <a:srgbClr val="002060"/>
                </a:solidFill>
                <a:latin typeface="Times New Roman" panose="02020603050405020304" pitchFamily="18" charset="0"/>
              </a:rPr>
              <a:t>基于规则的机器翻译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67" y="2609228"/>
            <a:ext cx="5184639" cy="3325227"/>
          </a:xfrm>
          <a:prstGeom prst="rect">
            <a:avLst/>
          </a:prstGeom>
        </p:spPr>
      </p:pic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7702995" y="5962011"/>
            <a:ext cx="2728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 b="1" dirty="0"/>
              <a:t>句法分析树举例</a:t>
            </a:r>
          </a:p>
        </p:txBody>
      </p:sp>
    </p:spTree>
    <p:extLst>
      <p:ext uri="{BB962C8B-B14F-4D97-AF65-F5344CB8AC3E}">
        <p14:creationId xmlns:p14="http://schemas.microsoft.com/office/powerpoint/2010/main" val="30325724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11.6.1  </a:t>
            </a:r>
            <a:r>
              <a:rPr lang="zh-CN" altLang="en-US" sz="32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基于规则的机器翻译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4" y="1079660"/>
            <a:ext cx="10058400" cy="57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31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11.6.2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基于实例的</a:t>
            </a:r>
            <a:r>
              <a:rPr lang="zh-CN" altLang="en-US" sz="32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机器翻译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12" y="1542160"/>
            <a:ext cx="8092851" cy="4886071"/>
          </a:xfrm>
        </p:spPr>
      </p:pic>
    </p:spTree>
    <p:extLst>
      <p:ext uri="{BB962C8B-B14F-4D97-AF65-F5344CB8AC3E}">
        <p14:creationId xmlns:p14="http://schemas.microsoft.com/office/powerpoint/2010/main" val="901729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10">
            <a:extLst>
              <a:ext uri="{FF2B5EF4-FFF2-40B4-BE49-F238E27FC236}">
                <a16:creationId xmlns:a16="http://schemas.microsoft.com/office/drawing/2014/main" id="{07A41886-251F-4B98-AFF0-D259C567BE8A}"/>
              </a:ext>
            </a:extLst>
          </p:cNvPr>
          <p:cNvSpPr/>
          <p:nvPr/>
        </p:nvSpPr>
        <p:spPr>
          <a:xfrm>
            <a:off x="4640717" y="1136590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11.1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箭头: 五边形 11">
            <a:extLst>
              <a:ext uri="{FF2B5EF4-FFF2-40B4-BE49-F238E27FC236}">
                <a16:creationId xmlns:a16="http://schemas.microsoft.com/office/drawing/2014/main" id="{3D783C76-DECB-4053-A8AF-6EC0D5BF7A7E}"/>
              </a:ext>
            </a:extLst>
          </p:cNvPr>
          <p:cNvSpPr/>
          <p:nvPr/>
        </p:nvSpPr>
        <p:spPr>
          <a:xfrm>
            <a:off x="4640717" y="1752540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11.2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箭头: 五边形 12">
            <a:extLst>
              <a:ext uri="{FF2B5EF4-FFF2-40B4-BE49-F238E27FC236}">
                <a16:creationId xmlns:a16="http://schemas.microsoft.com/office/drawing/2014/main" id="{D05A8E48-29EF-432C-B4D8-15541685C457}"/>
              </a:ext>
            </a:extLst>
          </p:cNvPr>
          <p:cNvSpPr/>
          <p:nvPr/>
        </p:nvSpPr>
        <p:spPr>
          <a:xfrm>
            <a:off x="4640717" y="2370077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11.3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箭头: 五边形 13">
            <a:extLst>
              <a:ext uri="{FF2B5EF4-FFF2-40B4-BE49-F238E27FC236}">
                <a16:creationId xmlns:a16="http://schemas.microsoft.com/office/drawing/2014/main" id="{B3F6E61F-C0B1-4406-8724-6AE4BE08ADB9}"/>
              </a:ext>
            </a:extLst>
          </p:cNvPr>
          <p:cNvSpPr/>
          <p:nvPr/>
        </p:nvSpPr>
        <p:spPr>
          <a:xfrm>
            <a:off x="4640717" y="2987615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11.4</a:t>
            </a:r>
            <a:endParaRPr lang="zh-CN" altLang="en-US" sz="2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箭头: 五边形 14">
            <a:extLst>
              <a:ext uri="{FF2B5EF4-FFF2-40B4-BE49-F238E27FC236}">
                <a16:creationId xmlns:a16="http://schemas.microsoft.com/office/drawing/2014/main" id="{6B04E576-88BD-49A8-9A36-A0FD9E76A221}"/>
              </a:ext>
            </a:extLst>
          </p:cNvPr>
          <p:cNvSpPr/>
          <p:nvPr/>
        </p:nvSpPr>
        <p:spPr>
          <a:xfrm>
            <a:off x="4640717" y="3594040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11.5</a:t>
            </a:r>
            <a:endParaRPr lang="zh-CN" altLang="en-US" sz="2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4DF31D01-6B5B-4445-B23E-5CB7F5238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675" y="1174690"/>
            <a:ext cx="3468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自然语言处理概述</a:t>
            </a:r>
            <a:endParaRPr lang="zh-CN" altLang="en-US" sz="2000" b="1" dirty="0"/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DC30A56E-754A-420E-B865-AF3FEBA8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679" y="1790640"/>
            <a:ext cx="4616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词法分析</a:t>
            </a:r>
            <a:endParaRPr lang="zh-CN" altLang="en-US" sz="2000" b="1" dirty="0"/>
          </a:p>
        </p:txBody>
      </p:sp>
      <p:sp>
        <p:nvSpPr>
          <p:cNvPr id="13" name="文本框 20">
            <a:extLst>
              <a:ext uri="{FF2B5EF4-FFF2-40B4-BE49-F238E27FC236}">
                <a16:creationId xmlns:a16="http://schemas.microsoft.com/office/drawing/2014/main" id="{4070BF8B-86CC-4F12-BC40-2611A4A2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675" y="4971074"/>
            <a:ext cx="41211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自然语言人机交互 </a:t>
            </a:r>
            <a:endParaRPr lang="zh-CN" altLang="en-US" sz="2000" b="1" dirty="0"/>
          </a:p>
        </p:txBody>
      </p:sp>
      <p:sp>
        <p:nvSpPr>
          <p:cNvPr id="14" name="文本框 21">
            <a:extLst>
              <a:ext uri="{FF2B5EF4-FFF2-40B4-BE49-F238E27FC236}">
                <a16:creationId xmlns:a16="http://schemas.microsoft.com/office/drawing/2014/main" id="{61F35B3D-87E4-434B-86D2-B1A7A78EF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125" y="5610268"/>
            <a:ext cx="2857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智能问答</a:t>
            </a:r>
            <a:endParaRPr lang="zh-CN" altLang="en-US" sz="2000" b="1" dirty="0"/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EA4D0FA4-DF91-41CF-B416-3CF50BC69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675" y="4283588"/>
            <a:ext cx="4509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机器翻译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68F332-6992-4FCD-8E98-F2CC64AA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389"/>
            <a:ext cx="2830054" cy="6904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softEdge rad="0"/>
          </a:effectLst>
        </p:spPr>
      </p:pic>
      <p:sp>
        <p:nvSpPr>
          <p:cNvPr id="18" name="文本框 5">
            <a:extLst>
              <a:ext uri="{FF2B5EF4-FFF2-40B4-BE49-F238E27FC236}">
                <a16:creationId xmlns:a16="http://schemas.microsoft.com/office/drawing/2014/main" id="{1495AF7A-1A26-42C2-9A6B-8EE101517E78}"/>
              </a:ext>
            </a:extLst>
          </p:cNvPr>
          <p:cNvSpPr txBox="1"/>
          <p:nvPr/>
        </p:nvSpPr>
        <p:spPr>
          <a:xfrm>
            <a:off x="954088" y="1574800"/>
            <a:ext cx="922337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lt"/>
                <a:ea typeface="+mn-ea"/>
              </a:rPr>
              <a:t>目</a:t>
            </a:r>
            <a:endParaRPr lang="en-US" altLang="zh-CN" sz="4800" b="1" dirty="0">
              <a:solidFill>
                <a:schemeClr val="bg1"/>
              </a:solidFill>
              <a:latin typeface="+mj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lt"/>
                <a:ea typeface="+mn-ea"/>
              </a:rPr>
              <a:t>录</a:t>
            </a:r>
          </a:p>
        </p:txBody>
      </p:sp>
      <p:sp>
        <p:nvSpPr>
          <p:cNvPr id="6162" name="文本框 7">
            <a:extLst>
              <a:ext uri="{FF2B5EF4-FFF2-40B4-BE49-F238E27FC236}">
                <a16:creationId xmlns:a16="http://schemas.microsoft.com/office/drawing/2014/main" id="{676E9841-B40B-4CCA-AF4C-FB067A33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332038"/>
            <a:ext cx="493712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DC30A56E-754A-420E-B865-AF3FEBA8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033" y="2405542"/>
            <a:ext cx="4616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句法分析</a:t>
            </a:r>
            <a:endParaRPr lang="zh-CN" alt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30A56E-754A-420E-B865-AF3FEBA8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033" y="3025654"/>
            <a:ext cx="4616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/>
              <a:t>语义</a:t>
            </a:r>
            <a:r>
              <a:rPr lang="zh-CN" altLang="en-US" sz="2000" b="1" dirty="0" smtClean="0"/>
              <a:t>分析</a:t>
            </a:r>
            <a:endParaRPr lang="zh-CN" altLang="en-US" sz="2000" b="1" dirty="0"/>
          </a:p>
        </p:txBody>
      </p:sp>
      <p:sp>
        <p:nvSpPr>
          <p:cNvPr id="20" name="文本框 18">
            <a:extLst>
              <a:ext uri="{FF2B5EF4-FFF2-40B4-BE49-F238E27FC236}">
                <a16:creationId xmlns:a16="http://schemas.microsoft.com/office/drawing/2014/main" id="{DC30A56E-754A-420E-B865-AF3FEBA8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125" y="3632110"/>
            <a:ext cx="4616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词</a:t>
            </a:r>
            <a:r>
              <a:rPr lang="zh-CN" altLang="en-US" sz="2000" b="1" dirty="0"/>
              <a:t>库</a:t>
            </a:r>
          </a:p>
        </p:txBody>
      </p:sp>
      <p:sp>
        <p:nvSpPr>
          <p:cNvPr id="21" name="箭头: 五边形 14">
            <a:extLst>
              <a:ext uri="{FF2B5EF4-FFF2-40B4-BE49-F238E27FC236}">
                <a16:creationId xmlns:a16="http://schemas.microsoft.com/office/drawing/2014/main" id="{6B04E576-88BD-49A8-9A36-A0FD9E76A221}"/>
              </a:ext>
            </a:extLst>
          </p:cNvPr>
          <p:cNvSpPr/>
          <p:nvPr/>
        </p:nvSpPr>
        <p:spPr>
          <a:xfrm>
            <a:off x="4640717" y="4245518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11.6</a:t>
            </a:r>
            <a:endParaRPr lang="zh-CN" altLang="en-US" sz="2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2" name="箭头: 五边形 14">
            <a:extLst>
              <a:ext uri="{FF2B5EF4-FFF2-40B4-BE49-F238E27FC236}">
                <a16:creationId xmlns:a16="http://schemas.microsoft.com/office/drawing/2014/main" id="{6B04E576-88BD-49A8-9A36-A0FD9E76A221}"/>
              </a:ext>
            </a:extLst>
          </p:cNvPr>
          <p:cNvSpPr/>
          <p:nvPr/>
        </p:nvSpPr>
        <p:spPr>
          <a:xfrm>
            <a:off x="4640717" y="4933004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11.7</a:t>
            </a:r>
            <a:endParaRPr lang="zh-CN" altLang="en-US" sz="2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3" name="箭头: 五边形 14">
            <a:extLst>
              <a:ext uri="{FF2B5EF4-FFF2-40B4-BE49-F238E27FC236}">
                <a16:creationId xmlns:a16="http://schemas.microsoft.com/office/drawing/2014/main" id="{6B04E576-88BD-49A8-9A36-A0FD9E76A221}"/>
              </a:ext>
            </a:extLst>
          </p:cNvPr>
          <p:cNvSpPr/>
          <p:nvPr/>
        </p:nvSpPr>
        <p:spPr>
          <a:xfrm>
            <a:off x="4640717" y="5572198"/>
            <a:ext cx="1014412" cy="476250"/>
          </a:xfrm>
          <a:prstGeom prst="homePlate">
            <a:avLst/>
          </a:prstGeom>
          <a:solidFill>
            <a:srgbClr val="00377A"/>
          </a:solidFill>
          <a:ln>
            <a:solidFill>
              <a:srgbClr val="003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11.8</a:t>
            </a:r>
            <a:endParaRPr lang="zh-CN" altLang="en-US" sz="28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/>
      <p:bldP spid="11" grpId="0"/>
      <p:bldP spid="13" grpId="0"/>
      <p:bldP spid="14" grpId="0"/>
      <p:bldP spid="15" grpId="0"/>
      <p:bldP spid="16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7" y="1374830"/>
            <a:ext cx="11703489" cy="4449898"/>
          </a:xfrm>
        </p:spPr>
      </p:pic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11.6.3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基于统计的机器翻译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0904" y="5919398"/>
            <a:ext cx="694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CKY</a:t>
            </a:r>
            <a:r>
              <a:rPr lang="zh-CN" altLang="en-US" sz="2400" dirty="0" smtClean="0"/>
              <a:t>解码算法的机器翻译实例：片段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拼接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98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9368" y="1331849"/>
            <a:ext cx="10515600" cy="2042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中文语句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sym typeface="Wingdings" panose="05000000000000000000" pitchFamily="2" charset="2"/>
              </a:rPr>
              <a:t>语义理解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  <a:sym typeface="Wingdings" panose="05000000000000000000" pitchFamily="2" charset="2"/>
              </a:rPr>
              <a:t>英文语句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编码：把输入的源语言句子用一系列内部状态来表示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解码：根据语义分析结果逐词生成目标语言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比统计机器翻译效果好很多</a:t>
            </a: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2653" y="107823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11.6.4  </a:t>
            </a:r>
            <a:r>
              <a:rPr lang="zh-CN" altLang="en-US" sz="32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神经机器翻译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3856" y="3999954"/>
            <a:ext cx="10607040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中文：我就是这样评价今年的女子奥运体操队的，原因不止一个。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统计机器翻译：</a:t>
            </a:r>
            <a:r>
              <a:rPr lang="en-US" altLang="zh-CN" b="1" dirty="0" smtClean="0"/>
              <a:t>I said of</a:t>
            </a:r>
            <a:r>
              <a:rPr lang="en-US" altLang="zh-CN" dirty="0" smtClean="0"/>
              <a:t> this year’s women’s Olympic gymnastics team, because more than one.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神经机器翻译：</a:t>
            </a:r>
            <a:r>
              <a:rPr lang="en-US" altLang="zh-CN" b="1" dirty="0" smtClean="0"/>
              <a:t>This is how I evaluate </a:t>
            </a:r>
            <a:r>
              <a:rPr lang="en-US" altLang="zh-CN" dirty="0" smtClean="0"/>
              <a:t>this year’s women’s Olympic gymnastics team, for more than  one.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人工翻译：</a:t>
            </a:r>
            <a:r>
              <a:rPr lang="en-US" altLang="zh-CN" b="1" dirty="0" smtClean="0"/>
              <a:t>That’s what I call </a:t>
            </a:r>
            <a:r>
              <a:rPr lang="en-US" altLang="zh-CN" dirty="0" smtClean="0"/>
              <a:t>this year’s women’s </a:t>
            </a:r>
            <a:r>
              <a:rPr lang="en-US" altLang="zh-CN" dirty="0"/>
              <a:t>Olympic gymnastics team, for more than  one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13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42" y="1462479"/>
            <a:ext cx="7822242" cy="4572561"/>
          </a:xfrm>
        </p:spPr>
      </p:pic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11.6.4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神经机器翻译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8200" y="1463040"/>
                <a:ext cx="4648200" cy="779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3040"/>
                <a:ext cx="4648200" cy="779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8200" y="2689827"/>
                <a:ext cx="49789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变得</m:t>
                    </m:r>
                  </m:oMath>
                </a14:m>
                <a:r>
                  <a:rPr lang="zh-CN" altLang="en-US" sz="2400" dirty="0" smtClean="0"/>
                  <a:t>极度稀疏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9827"/>
                <a:ext cx="4978908" cy="369332"/>
              </a:xfrm>
              <a:prstGeom prst="rect">
                <a:avLst/>
              </a:prstGeom>
              <a:blipFill>
                <a:blip r:embed="rId4"/>
                <a:stretch>
                  <a:fillRect l="-2941" t="-229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81634" y="5056632"/>
            <a:ext cx="489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采用循环神经网络对句子进行编码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605153" y="62218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编码器解码器翻译模型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77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37552" y="6356864"/>
            <a:ext cx="549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基于源语言句子编码表示的循环神经网络翻译模型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611855" y="3802315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Ct:</a:t>
            </a:r>
            <a:r>
              <a:rPr lang="zh-CN" altLang="en-US" dirty="0"/>
              <a:t>语义向量</a:t>
            </a:r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11.6.4 </a:t>
            </a:r>
            <a:r>
              <a:rPr lang="zh-CN" altLang="en-US" sz="3200" u="sng" smtClean="0">
                <a:solidFill>
                  <a:srgbClr val="002060"/>
                </a:solidFill>
                <a:latin typeface="Times New Roman" panose="02020603050405020304" pitchFamily="18" charset="0"/>
              </a:rPr>
              <a:t>神经机器翻译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5" y="1296463"/>
            <a:ext cx="9918000" cy="5011704"/>
          </a:xfrm>
        </p:spPr>
      </p:pic>
    </p:spTree>
    <p:extLst>
      <p:ext uri="{BB962C8B-B14F-4D97-AF65-F5344CB8AC3E}">
        <p14:creationId xmlns:p14="http://schemas.microsoft.com/office/powerpoint/2010/main" val="2337707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5676" y="6150735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基于注意力机制的循环神经网络翻译模型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11.6.4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神经机器翻译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69" y="1143000"/>
            <a:ext cx="9690615" cy="4896803"/>
          </a:xfrm>
        </p:spPr>
      </p:pic>
    </p:spTree>
    <p:extLst>
      <p:ext uri="{BB962C8B-B14F-4D97-AF65-F5344CB8AC3E}">
        <p14:creationId xmlns:p14="http://schemas.microsoft.com/office/powerpoint/2010/main" val="2632521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55" y="835881"/>
            <a:ext cx="3813291" cy="5363751"/>
          </a:xfrm>
        </p:spPr>
      </p:pic>
      <p:sp>
        <p:nvSpPr>
          <p:cNvPr id="6" name="文本框 5"/>
          <p:cNvSpPr txBox="1"/>
          <p:nvPr/>
        </p:nvSpPr>
        <p:spPr>
          <a:xfrm>
            <a:off x="1152144" y="1764792"/>
            <a:ext cx="537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注意力机制：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对源语言句子里的词信息的考量有侧重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目标词“经济”，需要着重考虑源语言词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economic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的信息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5690616" cy="915035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11.6.4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神经机器翻译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5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自然语言人机交互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47928" y="1276984"/>
            <a:ext cx="10515600" cy="5279263"/>
          </a:xfrm>
        </p:spPr>
        <p:txBody>
          <a:bodyPr/>
          <a:lstStyle/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智能人机交互</a:t>
            </a:r>
            <a:endParaRPr lang="en-US" altLang="zh-CN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利用自然语言实现人与机器的交流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对话即平台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面向业务的机器人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微软小娜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聊天机器人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微软小冰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通用聊天：沟通技巧、通用聊天数据、主题聊天数据，用户兴趣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服务和问答：搜索的能力、问答的能力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8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面向特定任务的对话：状态转移是固定的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888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912" y="1368301"/>
            <a:ext cx="3988743" cy="34596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完成特定任务为主要目的的人机交互系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智能个人助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(Apple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Siri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Google Assistant, Microsoft Cortana, Facebook 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智能音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(Amazon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Google Home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Apple Home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11.7.1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对话系统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5350" y="4565654"/>
            <a:ext cx="3163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对话系统的</a:t>
            </a:r>
            <a:r>
              <a:rPr lang="en-US" altLang="zh-CN" sz="2400" dirty="0" smtClean="0">
                <a:solidFill>
                  <a:srgbClr val="002060"/>
                </a:solidFill>
              </a:rPr>
              <a:t>3</a:t>
            </a:r>
            <a:r>
              <a:rPr lang="zh-CN" altLang="en-US" sz="2400" dirty="0" smtClean="0">
                <a:solidFill>
                  <a:srgbClr val="002060"/>
                </a:solidFill>
              </a:rPr>
              <a:t>个模块：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对话理解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对话管理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回复生成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55" y="987552"/>
            <a:ext cx="754675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4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11.7.1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对话系统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03" y="822642"/>
            <a:ext cx="6276900" cy="5991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606" y="1186754"/>
            <a:ext cx="44736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F0"/>
                </a:solidFill>
              </a:rPr>
              <a:t>对话理解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领域</a:t>
            </a:r>
            <a:r>
              <a:rPr lang="zh-CN" altLang="en-US" sz="2000" dirty="0" smtClean="0">
                <a:solidFill>
                  <a:srgbClr val="C00000"/>
                </a:solidFill>
              </a:rPr>
              <a:t>分类</a:t>
            </a:r>
            <a:r>
              <a:rPr lang="zh-CN" altLang="en-US" sz="2000" dirty="0" smtClean="0"/>
              <a:t>：根据用户对话内容确定所属领域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用户意图</a:t>
            </a:r>
            <a:r>
              <a:rPr lang="zh-CN" altLang="en-US" sz="2000" dirty="0" smtClean="0">
                <a:solidFill>
                  <a:srgbClr val="C00000"/>
                </a:solidFill>
              </a:rPr>
              <a:t>分类</a:t>
            </a:r>
            <a:r>
              <a:rPr lang="zh-CN" altLang="en-US" sz="2000" dirty="0" smtClean="0"/>
              <a:t>：根据领域分类结果确定用户意图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</a:rPr>
              <a:t>分类采用基于统计的学习模型，</a:t>
            </a:r>
            <a:r>
              <a:rPr lang="en-US" altLang="zh-CN" sz="2000" dirty="0" smtClean="0">
                <a:solidFill>
                  <a:srgbClr val="7030A0"/>
                </a:solidFill>
              </a:rPr>
              <a:t>DBN,RNN,CNN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槽</a:t>
            </a:r>
            <a:r>
              <a:rPr lang="zh-CN" altLang="en-US" sz="2000" dirty="0" smtClean="0"/>
              <a:t>位填充：针对某个具体任务，抽取槽位信息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</a:rPr>
              <a:t>序列标注任务：</a:t>
            </a:r>
            <a:r>
              <a:rPr lang="en-US" altLang="zh-CN" sz="2000" dirty="0" smtClean="0">
                <a:solidFill>
                  <a:srgbClr val="7030A0"/>
                </a:solidFill>
              </a:rPr>
              <a:t>CRF,RNN,</a:t>
            </a:r>
            <a:r>
              <a:rPr lang="zh-CN" altLang="en-US" sz="2000" dirty="0" smtClean="0">
                <a:solidFill>
                  <a:srgbClr val="7030A0"/>
                </a:solidFill>
              </a:rPr>
              <a:t>编码器</a:t>
            </a:r>
            <a:r>
              <a:rPr lang="en-US" altLang="zh-CN" sz="2000" dirty="0" smtClean="0">
                <a:solidFill>
                  <a:srgbClr val="7030A0"/>
                </a:solidFill>
              </a:rPr>
              <a:t>-</a:t>
            </a:r>
            <a:r>
              <a:rPr lang="zh-CN" altLang="en-US" sz="2000" dirty="0" smtClean="0">
                <a:solidFill>
                  <a:srgbClr val="7030A0"/>
                </a:solidFill>
              </a:rPr>
              <a:t>解码器，多任务学习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40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3" y="644323"/>
            <a:ext cx="5296987" cy="6119546"/>
          </a:xfr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11.7.1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对话系统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392" y="993059"/>
            <a:ext cx="4503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对话状态跟踪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对话结束时对整个对话状态的更新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对话策略优化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对话状态更新后接下来系统的行动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959972" y="2932051"/>
            <a:ext cx="54470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rgbClr val="002060"/>
                </a:solidFill>
              </a:rPr>
              <a:t>基于有限状态机的方法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    有明确清晰的状态转移图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    难以应对异常情况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rgbClr val="002060"/>
                </a:solidFill>
              </a:rPr>
              <a:t>基于部分可观测马尔可夫决策过程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    将不确定性引入模型，健壮性强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    通过最大回报函数的期望进行优化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olidFill>
                  <a:srgbClr val="002060"/>
                </a:solidFill>
              </a:rPr>
              <a:t>基于深度学习的方法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    对整个对话历史进行编码，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    采用增强学习，通过最大化未来回报进行优化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4093" y="3137197"/>
            <a:ext cx="6492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典型对话管理</a:t>
            </a:r>
            <a:r>
              <a:rPr lang="zh-CN" altLang="en-US" sz="2400" dirty="0" smtClean="0">
                <a:solidFill>
                  <a:srgbClr val="C00000"/>
                </a:solidFill>
              </a:rPr>
              <a:t>方法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87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53" y="10782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sz="3200" u="sng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然语言处理概述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16945" y="1255087"/>
            <a:ext cx="10515600" cy="278656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运算智能：记忆和计算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感知智能：感知环境的能力，如听觉、视觉、触觉等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认知智能：语言理解，知识和推理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创造智能：对未见过、未发生过的事物和问题，运用经验，通过想象力设计、实验、验证并予以实现的智力过程。</a:t>
            </a:r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166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545C24-3B36-4B0B-9F2B-DE1EA4955D02}" type="slidenum">
              <a:rPr lang="ja-JP" altLang="en-US">
                <a:solidFill>
                  <a:srgbClr val="A50021"/>
                </a:solidFill>
                <a:ea typeface="ＭＳ Ｐゴシック" panose="020B0600070205080204" pitchFamily="34" charset="-128"/>
              </a:rPr>
              <a:pPr eaLnBrk="1" hangingPunct="1"/>
              <a:t>3</a:t>
            </a:fld>
            <a:endParaRPr lang="en-US" altLang="ja-JP">
              <a:solidFill>
                <a:srgbClr val="A5002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26"/>
          <p:cNvSpPr txBox="1">
            <a:spLocks noChangeArrowheads="1"/>
          </p:cNvSpPr>
          <p:nvPr/>
        </p:nvSpPr>
        <p:spPr bwMode="auto">
          <a:xfrm>
            <a:off x="1116945" y="3808413"/>
            <a:ext cx="8113776" cy="181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自然语言处理是从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自然语言到机器内部的一个映射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自然语言处理是认知智能的核心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引导知识图谱进步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提高用户理解能力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推动推理能力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2355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3" y="764921"/>
            <a:ext cx="6084932" cy="6093079"/>
          </a:xfrm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94071" y="188144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11.7.1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对话系统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265" y="995304"/>
            <a:ext cx="488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回复生成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基于模板的方法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使用规则模板完成从系统行动指令到自然语言回复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模板扩展性和句子多样性不足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基于统计的方法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030A0"/>
                </a:solidFill>
              </a:rPr>
              <a:t>基于规划的方法：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句子规划将系统行动指令转化为中间结构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表层实现将中间结构转换为自然语言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030A0"/>
                </a:solidFill>
              </a:rPr>
              <a:t>基于语料的方法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由行动指令直接生成自然语言句子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030A0"/>
                </a:solidFill>
              </a:rPr>
              <a:t>基于深度学习的方法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采用循环神经网络的序列生成模型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6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928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基于规则的聊天机器人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预先定义一系列规则：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关键词回复词典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条件终止判断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输入分类器</a:t>
            </a:r>
            <a:endParaRPr lang="en-US" altLang="zh-CN" sz="2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400" dirty="0" smtClean="0">
                <a:solidFill>
                  <a:srgbClr val="00B0F0"/>
                </a:solidFill>
              </a:rPr>
              <a:t>规则系统对输入的自然语言解析；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400" dirty="0" smtClean="0">
                <a:solidFill>
                  <a:srgbClr val="00B0F0"/>
                </a:solidFill>
              </a:rPr>
              <a:t>抽取预定义的关键词；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400" dirty="0" smtClean="0">
                <a:solidFill>
                  <a:srgbClr val="00B0F0"/>
                </a:solidFill>
              </a:rPr>
              <a:t>通过预先定义的模板进行回复；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400" dirty="0" smtClean="0">
                <a:solidFill>
                  <a:srgbClr val="00B0F0"/>
                </a:solidFill>
              </a:rPr>
              <a:t>如果不在规则体系内，则用万能回复。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11.7.2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聊天机器人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02058"/>
              </p:ext>
            </p:extLst>
          </p:nvPr>
        </p:nvGraphicFramePr>
        <p:xfrm>
          <a:off x="5532285" y="935975"/>
          <a:ext cx="6246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83">
                  <a:extLst>
                    <a:ext uri="{9D8B030D-6E8A-4147-A177-3AD203B41FA5}">
                      <a16:colId xmlns:a16="http://schemas.microsoft.com/office/drawing/2014/main" val="2580355927"/>
                    </a:ext>
                  </a:extLst>
                </a:gridCol>
                <a:gridCol w="3559279">
                  <a:extLst>
                    <a:ext uri="{9D8B030D-6E8A-4147-A177-3AD203B41FA5}">
                      <a16:colId xmlns:a16="http://schemas.microsoft.com/office/drawing/2014/main" val="2702410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对话内容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Hi.</a:t>
                      </a:r>
                      <a:r>
                        <a:rPr lang="en-US" baseline="0" dirty="0" smtClean="0"/>
                        <a:t> How are you?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4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am fine.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3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am</a:t>
                      </a:r>
                      <a:r>
                        <a:rPr lang="en-US" baseline="0" dirty="0" smtClean="0"/>
                        <a:t> happy to hear that.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am eating Meatball Marinara.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6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Ok. Good for you.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0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40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7453" y="1188143"/>
            <a:ext cx="10515600" cy="26188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基于检索的聊天机器人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搜索引擎技术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人类对话语料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组织</a:t>
            </a:r>
            <a:r>
              <a:rPr lang="zh-CN" altLang="en-US" sz="2000" dirty="0" smtClean="0"/>
              <a:t>成一问一答结构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匹配模型是关键</a:t>
            </a:r>
            <a:endParaRPr lang="en-US" altLang="zh-CN" sz="2000" dirty="0" smtClean="0"/>
          </a:p>
          <a:p>
            <a:endParaRPr lang="en-US" sz="24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11.7.2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聊天机器人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69441"/>
              </p:ext>
            </p:extLst>
          </p:nvPr>
        </p:nvGraphicFramePr>
        <p:xfrm>
          <a:off x="2690763" y="3806995"/>
          <a:ext cx="7288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866">
                  <a:extLst>
                    <a:ext uri="{9D8B030D-6E8A-4147-A177-3AD203B41FA5}">
                      <a16:colId xmlns:a16="http://schemas.microsoft.com/office/drawing/2014/main" val="3296719078"/>
                    </a:ext>
                  </a:extLst>
                </a:gridCol>
                <a:gridCol w="5692114">
                  <a:extLst>
                    <a:ext uri="{9D8B030D-6E8A-4147-A177-3AD203B41FA5}">
                      <a16:colId xmlns:a16="http://schemas.microsoft.com/office/drawing/2014/main" val="2033115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对话内容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1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你最近怎么样？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7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挺好的，好久不见呀。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1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你吃午饭了吗？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7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我吃了番茄炒西红柿和马铃薯炒土豆丝，味道有点怪。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番茄炒西红柿是什么？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聊天机器人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胡萝卜。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5648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95019" y="3274142"/>
            <a:ext cx="405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与检索式聊天机器人对话历史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297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2892"/>
            <a:ext cx="10515600" cy="456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基于检索的聊天机器人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76" y="2172535"/>
            <a:ext cx="8294079" cy="4402001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11.7.2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聊天机器人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552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基于生成的聊天机器人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序列到序列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95" y="2451754"/>
            <a:ext cx="9183074" cy="3725209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838200" y="365125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11.7.2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聊天机器人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264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624616"/>
            <a:ext cx="11320272" cy="6233384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34696" y="0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11.8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智能问答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29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192" y="1326515"/>
            <a:ext cx="5123688" cy="481450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基于语义分析的知识问答</a:t>
            </a:r>
            <a:endParaRPr lang="en-US" altLang="zh-CN" sz="2400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基于文法的方法</a:t>
            </a:r>
            <a:endParaRPr lang="en-US" altLang="zh-CN" sz="20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抽取语义分析规则集合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采用基于动态规划的解析算法生成语义表示候选集合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基于标注数据集训练语义候选排序模型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返回最高分的语义作为最终结果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基于深度学习的方法</a:t>
            </a:r>
            <a:endParaRPr lang="en-US" altLang="zh-CN" sz="20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序列生成任务，采用编码器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解码器完成自然语言到语义的转换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64464" y="278239"/>
            <a:ext cx="5690616" cy="9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11.8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智能问答</a:t>
            </a:r>
            <a:endParaRPr lang="zh-CN" altLang="en-US" sz="3200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2528" y="1326515"/>
            <a:ext cx="3782568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基于答案排序的知识问答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问题实体识别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答案候选检索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答案候选表示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答案候选排序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296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B254B1-79D0-4AD7-8A42-6A8028C28C38}"/>
              </a:ext>
            </a:extLst>
          </p:cNvPr>
          <p:cNvSpPr txBox="1"/>
          <p:nvPr/>
        </p:nvSpPr>
        <p:spPr>
          <a:xfrm>
            <a:off x="2078182" y="2828835"/>
            <a:ext cx="401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377A"/>
                </a:solidFill>
              </a:rPr>
              <a:t>THANKS</a:t>
            </a:r>
            <a:endParaRPr lang="zh-CN" altLang="en-US" sz="7200" b="1" dirty="0">
              <a:solidFill>
                <a:srgbClr val="003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49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98" y="1148969"/>
            <a:ext cx="8195064" cy="5709031"/>
          </a:xfr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53" y="10782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sz="3200" u="sng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然语言处理概述</a:t>
            </a:r>
          </a:p>
        </p:txBody>
      </p:sp>
    </p:spTree>
    <p:extLst>
      <p:ext uri="{BB962C8B-B14F-4D97-AF65-F5344CB8AC3E}">
        <p14:creationId xmlns:p14="http://schemas.microsoft.com/office/powerpoint/2010/main" val="1141711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35" y="1365448"/>
            <a:ext cx="7484944" cy="4687880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53" y="10782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sz="3200" u="sng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然语言处理概述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519" y="1664218"/>
            <a:ext cx="358811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分词模块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：将汉字序列切分为单词序列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词性标注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：为每个单词标注词性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依存句法分析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：预测句子中的单词之间的依存关系，用树结构表示句法结构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命名实体识别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：从文本中识别具有特殊意义的实体</a:t>
            </a:r>
            <a:endParaRPr 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451" y="1202553"/>
            <a:ext cx="388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自然语言处理的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任务：</a:t>
            </a:r>
            <a:endParaRPr 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73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219" y="1270453"/>
            <a:ext cx="10515600" cy="4869090"/>
          </a:xfrm>
        </p:spPr>
        <p:txBody>
          <a:bodyPr/>
          <a:lstStyle/>
          <a:p>
            <a:pPr marL="0" indent="0">
              <a:lnSpc>
                <a:spcPts val="35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自然语言处理的历史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60-80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年代）：基于规则建立词汇、句法语义分析、问答、聊天和机器翻译系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不存在热启动问题，覆盖面不足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年代开始）：基于统计的机器学习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利用带标注的数据，基于人工定义的特征建立机器学习系统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年之后）：深度学习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将深度学习用于特征计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2653" y="107823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然语言处理概述</a:t>
            </a:r>
            <a:endParaRPr lang="zh-CN" altLang="en-US" sz="3200" u="sng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032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287082"/>
            <a:ext cx="10515600" cy="51411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神经网络端对端训练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使用标注数据（如双语对照语料）训练神经网络模型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词嵌入（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embedding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对大规模语料训练获得多维语义空间上的表达，定义词汇之间、短语之间、句子之间、篇章之间的语义距离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基于神经网络的语言模型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预测下一个词或者下一个句子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循环神经网络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对不定长的句子编码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解码技术</a:t>
            </a:r>
            <a:endParaRPr lang="en-US" altLang="zh-CN" sz="2400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个句子到另一句子的变化，翻译、问答、转述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强化学习</a:t>
            </a:r>
            <a:endParaRPr lang="en-US" altLang="zh-CN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通过用户或者环境的反馈调整神经网络的参数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2653" y="244983"/>
            <a:ext cx="5014603" cy="95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charset="-122"/>
                <a:ea typeface="等线 Light" charset="-122"/>
                <a:cs typeface="等线 Light" charset="-122"/>
              </a:defRPr>
            </a:lvl9pPr>
          </a:lstStyle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然语言处理概述</a:t>
            </a:r>
            <a:endParaRPr lang="zh-CN" altLang="en-US" sz="3200" u="sng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525" y="825417"/>
            <a:ext cx="504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自然语言处理中的深度学习技术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8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A100ED-C04D-4000-8545-2F0F9315F313}" type="slidenum">
              <a:rPr lang="ja-JP" altLang="en-US" sz="1800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8</a:t>
            </a:fld>
            <a:endParaRPr lang="en-US" altLang="ja-JP" sz="1800">
              <a:solidFill>
                <a:srgbClr val="A5002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5864" y="105569"/>
            <a:ext cx="3742944" cy="1046576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11.2  </a:t>
            </a:r>
            <a:r>
              <a:rPr lang="zh-CN" altLang="en-US" sz="32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词法分析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6372" y="1045277"/>
            <a:ext cx="9472294" cy="1158427"/>
          </a:xfrm>
          <a:solidFill>
            <a:srgbClr val="FFFFFF"/>
          </a:solidFill>
          <a:ln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96838" indent="-96838" eaLnBrk="1" hangingPunct="1">
              <a:lnSpc>
                <a:spcPts val="3200"/>
              </a:lnSpc>
              <a:spcBef>
                <a:spcPct val="4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：从句子中切分出单词，找出词汇的各个词素 ，并确定其词义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32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unchangeable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un-change-able      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6838" indent="-96838" eaLnBrk="1" hangingPunct="1">
              <a:lnSpc>
                <a:spcPct val="110000"/>
              </a:lnSpc>
              <a:spcBef>
                <a:spcPct val="4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446372" y="2356368"/>
            <a:ext cx="8770938" cy="1231106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600" dirty="0"/>
              <a:t> </a:t>
            </a:r>
            <a:r>
              <a:rPr lang="zh-CN" altLang="en-US" sz="2400" dirty="0"/>
              <a:t>英语</a:t>
            </a:r>
            <a:r>
              <a:rPr lang="zh-CN" altLang="en-US" sz="2400" dirty="0" smtClean="0"/>
              <a:t>词法分析</a:t>
            </a:r>
          </a:p>
          <a:p>
            <a:pPr algn="l" eaLnBrk="1" hangingPunct="1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/>
              <a:t>特</a:t>
            </a:r>
            <a:r>
              <a:rPr lang="zh-CN" altLang="en-US" sz="2400" dirty="0" smtClean="0"/>
              <a:t>点：切分单词容易，找出词素复杂。</a:t>
            </a:r>
            <a:endParaRPr lang="en-US" altLang="zh-CN" sz="2400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</a:rPr>
              <a:t>importable</a:t>
            </a:r>
            <a:r>
              <a:rPr lang="zh-CN" altLang="en-US" sz="2400" dirty="0" smtClean="0">
                <a:latin typeface="Arial" panose="020B0604020202020204" pitchFamily="34" charset="0"/>
              </a:rPr>
              <a:t>分为     </a:t>
            </a:r>
            <a:r>
              <a:rPr lang="en-US" altLang="zh-CN" sz="2400" dirty="0">
                <a:latin typeface="Arial" panose="020B0604020202020204" pitchFamily="34" charset="0"/>
              </a:rPr>
              <a:t>import-able</a:t>
            </a:r>
            <a:r>
              <a:rPr lang="zh-CN" altLang="en-US" sz="2400" dirty="0" smtClean="0">
                <a:latin typeface="Arial" panose="020B0604020202020204" pitchFamily="34" charset="0"/>
              </a:rPr>
              <a:t>或   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im</a:t>
            </a:r>
            <a:r>
              <a:rPr lang="en-US" altLang="zh-CN" sz="2400" dirty="0" smtClean="0">
                <a:latin typeface="Arial" panose="020B0604020202020204" pitchFamily="34" charset="0"/>
              </a:rPr>
              <a:t>-port-able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1160" y="3849084"/>
            <a:ext cx="688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40000"/>
              </a:spcBef>
              <a:buClr>
                <a:schemeClr val="accent2"/>
              </a:buClr>
            </a:pPr>
            <a:r>
              <a:rPr lang="zh-CN" altLang="en-US" sz="2400" b="1" dirty="0">
                <a:latin typeface="Arial" panose="020B0604020202020204" pitchFamily="34" charset="0"/>
              </a:rPr>
              <a:t>词法分析算法举例：</a:t>
            </a:r>
          </a:p>
          <a:p>
            <a:pPr eaLnBrk="1" hangingPunct="1"/>
            <a:r>
              <a:rPr lang="en-US" altLang="zh-CN" sz="2400" b="1" dirty="0"/>
              <a:t>repeat</a:t>
            </a:r>
          </a:p>
          <a:p>
            <a:pPr eaLnBrk="1" hangingPunct="1"/>
            <a:r>
              <a:rPr lang="en-US" altLang="zh-CN" sz="2400" b="1" dirty="0"/>
              <a:t>look for </a:t>
            </a:r>
            <a:r>
              <a:rPr lang="en-US" altLang="zh-CN" sz="2400" b="1" u="sng" dirty="0"/>
              <a:t>word </a:t>
            </a:r>
            <a:r>
              <a:rPr lang="en-US" altLang="zh-CN" sz="2400" b="1" dirty="0"/>
              <a:t>in dictionary</a:t>
            </a:r>
          </a:p>
          <a:p>
            <a:pPr eaLnBrk="1" hangingPunct="1"/>
            <a:r>
              <a:rPr lang="en-US" altLang="zh-CN" sz="2400" b="1" dirty="0"/>
              <a:t>      if not found </a:t>
            </a:r>
          </a:p>
          <a:p>
            <a:pPr eaLnBrk="1" hangingPunct="1"/>
            <a:r>
              <a:rPr lang="en-US" altLang="zh-CN" sz="2400" b="1" dirty="0"/>
              <a:t>      then modify the </a:t>
            </a:r>
            <a:r>
              <a:rPr lang="en-US" altLang="zh-CN" sz="2400" b="1" u="sng" dirty="0"/>
              <a:t>word</a:t>
            </a:r>
          </a:p>
          <a:p>
            <a:pPr eaLnBrk="1" hangingPunct="1"/>
            <a:r>
              <a:rPr lang="en-US" altLang="zh-CN" sz="2400" b="1" dirty="0"/>
              <a:t>Until </a:t>
            </a:r>
            <a:r>
              <a:rPr lang="en-US" altLang="zh-CN" sz="2400" b="1" u="sng" dirty="0"/>
              <a:t>word</a:t>
            </a:r>
            <a:r>
              <a:rPr lang="en-US" altLang="zh-CN" sz="2400" b="1" dirty="0"/>
              <a:t> is found or no further modification possible</a:t>
            </a:r>
            <a:r>
              <a:rPr lang="en-US" altLang="zh-CN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53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D649E3-33E1-4718-A0F3-49BF0ABF33F5}" type="slidenum">
              <a:rPr lang="ja-JP" altLang="en-US" sz="1800">
                <a:solidFill>
                  <a:srgbClr val="A5002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 hangingPunct="1"/>
              <a:t>9</a:t>
            </a:fld>
            <a:endParaRPr lang="en-US" altLang="ja-JP" sz="1800">
              <a:solidFill>
                <a:srgbClr val="A5002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773238" y="993998"/>
            <a:ext cx="8670925" cy="2594101"/>
          </a:xfrm>
          <a:solidFill>
            <a:srgbClr val="FFFFFF"/>
          </a:solidFill>
          <a:ln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96838" indent="-96838" eaLnBrk="1" hangingPunct="1">
              <a:lnSpc>
                <a:spcPct val="100000"/>
              </a:lnSpc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例如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</a:rPr>
              <a:t>对于单词</a:t>
            </a:r>
            <a:r>
              <a:rPr lang="en-US" altLang="zh-CN" sz="2000" b="1" dirty="0">
                <a:latin typeface="Times New Roman" panose="02020603050405020304" pitchFamily="18" charset="0"/>
              </a:rPr>
              <a:t>catches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ladies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可以做如下的分析。</a:t>
            </a:r>
          </a:p>
          <a:p>
            <a:pPr marL="96838" indent="-96838"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catches       ladies,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词典中查不到</a:t>
            </a:r>
          </a:p>
          <a:p>
            <a:pPr marL="96838" indent="-96838"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catche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ladie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修改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：去掉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</a:p>
          <a:p>
            <a:pPr marL="96838" indent="-96838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catch  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ladi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修改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：去掉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</a:p>
          <a:p>
            <a:pPr marL="96838" indent="-96838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 lady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修改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：把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</a:rPr>
              <a:t>变成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</a:p>
          <a:p>
            <a:pPr marL="96838" indent="-96838" eaLnBrk="1" hangingPunct="1">
              <a:lnSpc>
                <a:spcPct val="10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这样，在修改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的时候，就可以找到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catch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，在修改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的时候就可以找到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lady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0501" name="AutoShape 21"/>
          <p:cNvSpPr>
            <a:spLocks/>
          </p:cNvSpPr>
          <p:nvPr/>
        </p:nvSpPr>
        <p:spPr bwMode="auto">
          <a:xfrm>
            <a:off x="4359276" y="5195888"/>
            <a:ext cx="5135563" cy="1257300"/>
          </a:xfrm>
          <a:prstGeom prst="accentBorderCallout1">
            <a:avLst>
              <a:gd name="adj1" fmla="val 9093"/>
              <a:gd name="adj2" fmla="val -1481"/>
              <a:gd name="adj3" fmla="val -47602"/>
              <a:gd name="adj4" fmla="val -20926"/>
            </a:avLst>
          </a:prstGeom>
          <a:gradFill rotWithShape="1">
            <a:gsLst>
              <a:gs pos="0">
                <a:srgbClr val="FF00FF">
                  <a:alpha val="30000"/>
                </a:srgbClr>
              </a:gs>
              <a:gs pos="50000">
                <a:srgbClr val="FFFFFF"/>
              </a:gs>
              <a:gs pos="100000">
                <a:srgbClr val="FF00FF">
                  <a:alpha val="30000"/>
                </a:srgbClr>
              </a:gs>
            </a:gsLst>
            <a:lin ang="189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zh-CN" altLang="en-US" sz="2600" b="1"/>
              <a:t>例如：优秀人才学人才学</a:t>
            </a:r>
          </a:p>
          <a:p>
            <a:pPr algn="l">
              <a:defRPr/>
            </a:pPr>
            <a:r>
              <a:rPr lang="en-US" altLang="zh-CN" sz="2600" b="1"/>
              <a:t>1. </a:t>
            </a:r>
            <a:r>
              <a:rPr lang="zh-CN" altLang="en-US" sz="2600" b="1"/>
              <a:t>优秀人－才学人才学</a:t>
            </a:r>
          </a:p>
          <a:p>
            <a:pPr algn="l">
              <a:defRPr/>
            </a:pPr>
            <a:r>
              <a:rPr lang="en-US" altLang="zh-CN" sz="2600" b="1"/>
              <a:t>2. </a:t>
            </a:r>
            <a:r>
              <a:rPr lang="zh-CN" altLang="en-US" sz="2600" b="1"/>
              <a:t>优秀人才－学人才学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1774826" y="3762819"/>
            <a:ext cx="8669337" cy="1013291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 dirty="0"/>
              <a:t> </a:t>
            </a:r>
            <a:r>
              <a:rPr lang="zh-CN" altLang="en-US" sz="2400" b="1" dirty="0"/>
              <a:t>汉语词法分析</a:t>
            </a:r>
            <a:endParaRPr lang="zh-CN" altLang="en-US" sz="2400" dirty="0"/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  特点：找出词素简单，切分出词困难。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7475538" y="1694118"/>
            <a:ext cx="2393950" cy="1117600"/>
          </a:xfrm>
          <a:prstGeom prst="rect">
            <a:avLst/>
          </a:prstGeom>
          <a:gradFill rotWithShape="1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>
                  <a:alpha val="20000"/>
                </a:srgbClr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2700000" scaled="1"/>
          </a:gradFill>
          <a:ln w="9525" algn="ctr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>
              <a:defRPr/>
            </a:pPr>
            <a:r>
              <a:rPr lang="en-US" altLang="zh-CN" sz="2600"/>
              <a:t>ly</a:t>
            </a:r>
            <a:r>
              <a:rPr lang="zh-CN" altLang="en-US" sz="2600"/>
              <a:t>副词后辍；</a:t>
            </a:r>
          </a:p>
          <a:p>
            <a:pPr algn="l">
              <a:defRPr/>
            </a:pPr>
            <a:r>
              <a:rPr lang="en-US" altLang="zh-CN" sz="2600"/>
              <a:t>ed</a:t>
            </a:r>
            <a:r>
              <a:rPr lang="zh-CN" altLang="en-US" sz="2600"/>
              <a:t>动词过去分词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35864" y="105569"/>
            <a:ext cx="3742944" cy="1046576"/>
          </a:xfrm>
        </p:spPr>
        <p:txBody>
          <a:bodyPr/>
          <a:lstStyle/>
          <a:p>
            <a:pPr eaLnBrk="1" hangingPunct="1"/>
            <a:r>
              <a:rPr lang="en-US" altLang="zh-CN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11.2 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</a:t>
            </a:r>
            <a:r>
              <a:rPr lang="zh-CN" altLang="en-US" sz="3200" u="sng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法分析</a:t>
            </a:r>
          </a:p>
        </p:txBody>
      </p:sp>
    </p:spTree>
    <p:extLst>
      <p:ext uri="{BB962C8B-B14F-4D97-AF65-F5344CB8AC3E}">
        <p14:creationId xmlns:p14="http://schemas.microsoft.com/office/powerpoint/2010/main" val="107545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16815</TotalTime>
  <Words>3696</Words>
  <Application>Microsoft Office PowerPoint</Application>
  <PresentationFormat>宽屏</PresentationFormat>
  <Paragraphs>293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ＭＳ Ｐゴシック</vt:lpstr>
      <vt:lpstr>等线</vt:lpstr>
      <vt:lpstr>等线 Light</vt:lpstr>
      <vt:lpstr>华文琥珀</vt:lpstr>
      <vt:lpstr>华文隶书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11.1 自然语言处理概述</vt:lpstr>
      <vt:lpstr>11.1 自然语言处理概述</vt:lpstr>
      <vt:lpstr>11.1 自然语言处理概述</vt:lpstr>
      <vt:lpstr>PowerPoint 演示文稿</vt:lpstr>
      <vt:lpstr>PowerPoint 演示文稿</vt:lpstr>
      <vt:lpstr>11.2  词法分析</vt:lpstr>
      <vt:lpstr>11.2 词法分析</vt:lpstr>
      <vt:lpstr>11.3  句法分析</vt:lpstr>
      <vt:lpstr>11.4  语义分析</vt:lpstr>
      <vt:lpstr>11.5  词库</vt:lpstr>
      <vt:lpstr>11.5 词库</vt:lpstr>
      <vt:lpstr>11.5 词库</vt:lpstr>
      <vt:lpstr>11.6  机器翻译</vt:lpstr>
      <vt:lpstr>11.6.1  基于规则的机器翻译</vt:lpstr>
      <vt:lpstr>PowerPoint 演示文稿</vt:lpstr>
      <vt:lpstr>11.6.1  基于规则的机器翻译</vt:lpstr>
      <vt:lpstr>11.6.2  基于实例的机器翻译</vt:lpstr>
      <vt:lpstr>11.6.3  基于统计的机器翻译</vt:lpstr>
      <vt:lpstr>PowerPoint 演示文稿</vt:lpstr>
      <vt:lpstr>11.6.4 神经机器翻译</vt:lpstr>
      <vt:lpstr>PowerPoint 演示文稿</vt:lpstr>
      <vt:lpstr>11.6.4 神经机器翻译</vt:lpstr>
      <vt:lpstr>11.6.4 神经机器翻译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Mloong</dc:creator>
  <cp:lastModifiedBy>lenovo</cp:lastModifiedBy>
  <cp:revision>576</cp:revision>
  <dcterms:created xsi:type="dcterms:W3CDTF">2018-04-21T03:38:42Z</dcterms:created>
  <dcterms:modified xsi:type="dcterms:W3CDTF">2020-10-15T09:09:09Z</dcterms:modified>
</cp:coreProperties>
</file>