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62" r:id="rId2"/>
    <p:sldId id="266" r:id="rId3"/>
    <p:sldId id="335" r:id="rId4"/>
    <p:sldId id="337" r:id="rId5"/>
    <p:sldId id="338" r:id="rId6"/>
    <p:sldId id="339" r:id="rId7"/>
    <p:sldId id="340" r:id="rId8"/>
    <p:sldId id="341" r:id="rId9"/>
    <p:sldId id="362" r:id="rId10"/>
    <p:sldId id="363" r:id="rId11"/>
    <p:sldId id="364" r:id="rId12"/>
    <p:sldId id="368" r:id="rId13"/>
    <p:sldId id="367" r:id="rId14"/>
    <p:sldId id="369" r:id="rId15"/>
    <p:sldId id="370" r:id="rId16"/>
    <p:sldId id="375" r:id="rId17"/>
    <p:sldId id="376" r:id="rId18"/>
    <p:sldId id="377" r:id="rId19"/>
    <p:sldId id="378" r:id="rId20"/>
    <p:sldId id="379" r:id="rId21"/>
    <p:sldId id="343" r:id="rId22"/>
    <p:sldId id="344"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31" r:id="rId4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3" autoAdjust="0"/>
    <p:restoredTop sz="92308" autoAdjust="0"/>
  </p:normalViewPr>
  <p:slideViewPr>
    <p:cSldViewPr snapToGrid="0">
      <p:cViewPr varScale="1">
        <p:scale>
          <a:sx n="78" d="100"/>
          <a:sy n="78" d="100"/>
        </p:scale>
        <p:origin x="456" y="9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4FFBB-5B55-4EFC-A8E3-43D0E7C4164C}" type="datetimeFigureOut">
              <a:rPr lang="zh-CN" altLang="en-US" smtClean="0"/>
              <a:t>2019/10/13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FC068-479E-4534-B80E-F81A619C5FED}" type="slidenum">
              <a:rPr lang="zh-CN" altLang="en-US" smtClean="0"/>
              <a:t>‹#›</a:t>
            </a:fld>
            <a:endParaRPr lang="zh-CN" altLang="en-US"/>
          </a:p>
        </p:txBody>
      </p:sp>
    </p:spTree>
    <p:extLst>
      <p:ext uri="{BB962C8B-B14F-4D97-AF65-F5344CB8AC3E}">
        <p14:creationId xmlns:p14="http://schemas.microsoft.com/office/powerpoint/2010/main" val="4169009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74FC068-479E-4534-B80E-F81A619C5FED}" type="slidenum">
              <a:rPr lang="zh-CN" altLang="en-US" smtClean="0"/>
              <a:t>2</a:t>
            </a:fld>
            <a:endParaRPr lang="zh-CN" altLang="en-US"/>
          </a:p>
        </p:txBody>
      </p:sp>
    </p:spTree>
    <p:extLst>
      <p:ext uri="{BB962C8B-B14F-4D97-AF65-F5344CB8AC3E}">
        <p14:creationId xmlns:p14="http://schemas.microsoft.com/office/powerpoint/2010/main" val="1451302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显然，从整体角度，从智能体技术角度，我们关心买家采用何种策略报出自己的价格。如在英国拍卖中，买家又如何，根据其他买家的报价信息调整自己的报价策略？卖家如何选择和设计拍卖机制，以使自己的商品能以最高价卖出，从而获得最大的利润？在技术分析中，我们还需要考虑商品的真实价值，买方是否会转卖商品获得额外利润，买方是否会串通以及多个商品的联合拍卖等问题。</a:t>
            </a:r>
          </a:p>
          <a:p>
            <a:endParaRPr lang="zh-CN" altLang="en-US" dirty="0"/>
          </a:p>
        </p:txBody>
      </p:sp>
      <p:sp>
        <p:nvSpPr>
          <p:cNvPr id="4" name="灯片编号占位符 3"/>
          <p:cNvSpPr>
            <a:spLocks noGrp="1"/>
          </p:cNvSpPr>
          <p:nvPr>
            <p:ph type="sldNum" sz="quarter" idx="10"/>
          </p:nvPr>
        </p:nvSpPr>
        <p:spPr/>
        <p:txBody>
          <a:bodyPr/>
          <a:lstStyle/>
          <a:p>
            <a:fld id="{474FC068-479E-4534-B80E-F81A619C5FED}" type="slidenum">
              <a:rPr lang="zh-CN" altLang="en-US" smtClean="0"/>
              <a:t>29</a:t>
            </a:fld>
            <a:endParaRPr lang="zh-CN" altLang="en-US"/>
          </a:p>
        </p:txBody>
      </p:sp>
    </p:spTree>
    <p:extLst>
      <p:ext uri="{BB962C8B-B14F-4D97-AF65-F5344CB8AC3E}">
        <p14:creationId xmlns:p14="http://schemas.microsoft.com/office/powerpoint/2010/main" val="151309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但在实际很多任务中，这样的转移关系和转移概率事先是未知的。举例来说，如果我们要设计一个机器人，让他学会骑自行车，那么这个情况下的状态转移关系和转移概率又是多少呢？</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74FC068-479E-4534-B80E-F81A619C5FED}" type="slidenum">
              <a:rPr lang="zh-CN" altLang="en-US" smtClean="0"/>
              <a:t>34</a:t>
            </a:fld>
            <a:endParaRPr lang="zh-CN" altLang="en-US"/>
          </a:p>
        </p:txBody>
      </p:sp>
    </p:spTree>
    <p:extLst>
      <p:ext uri="{BB962C8B-B14F-4D97-AF65-F5344CB8AC3E}">
        <p14:creationId xmlns:p14="http://schemas.microsoft.com/office/powerpoint/2010/main" val="3823822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以购买彩票为例，我们不知道彩票中奖号码的生成机制，如果知道的话，我们当然会选择获奖最大的那一组号码，但在不知道的情况下，我们只能随机产生一组数字，如家里的电话号码，男女朋友的生日等，当彩票开奖是我们会根据是否获奖来确定下一次买彩票的号码，是继续坚持上一期的投入数字，还是更换一个新的数字，这种动作选择的机制，我们称之为探索和利用的折中</a:t>
            </a:r>
          </a:p>
          <a:p>
            <a:endParaRPr lang="zh-CN" altLang="en-US" dirty="0"/>
          </a:p>
        </p:txBody>
      </p:sp>
      <p:sp>
        <p:nvSpPr>
          <p:cNvPr id="4" name="灯片编号占位符 3"/>
          <p:cNvSpPr>
            <a:spLocks noGrp="1"/>
          </p:cNvSpPr>
          <p:nvPr>
            <p:ph type="sldNum" sz="quarter" idx="10"/>
          </p:nvPr>
        </p:nvSpPr>
        <p:spPr/>
        <p:txBody>
          <a:bodyPr/>
          <a:lstStyle/>
          <a:p>
            <a:fld id="{474FC068-479E-4534-B80E-F81A619C5FED}" type="slidenum">
              <a:rPr lang="zh-CN" altLang="en-US" smtClean="0"/>
              <a:t>35</a:t>
            </a:fld>
            <a:endParaRPr lang="zh-CN" altLang="en-US"/>
          </a:p>
        </p:txBody>
      </p:sp>
    </p:spTree>
    <p:extLst>
      <p:ext uri="{BB962C8B-B14F-4D97-AF65-F5344CB8AC3E}">
        <p14:creationId xmlns:p14="http://schemas.microsoft.com/office/powerpoint/2010/main" val="39523368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3" name="图片 24">
            <a:extLst>
              <a:ext uri="{FF2B5EF4-FFF2-40B4-BE49-F238E27FC236}">
                <a16:creationId xmlns:a16="http://schemas.microsoft.com/office/drawing/2014/main" id="{DF03AFF0-8192-44DE-844C-5F3FC8542F3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58300" y="0"/>
            <a:ext cx="29337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p:cNvPr>
          <p:cNvSpPr>
            <a:spLocks noGrp="1"/>
          </p:cNvSpPr>
          <p:nvPr>
            <p:ph type="title"/>
          </p:nvPr>
        </p:nvSpPr>
        <p:spPr/>
        <p:txBody>
          <a:bodyPr/>
          <a:lstStyle>
            <a:lvl1pPr>
              <a:defRPr sz="3200" u="sng">
                <a:solidFill>
                  <a:schemeClr val="accent1">
                    <a:lumMod val="75000"/>
                  </a:schemeClr>
                </a:solidFill>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4" name="日期占位符 2">
            <a:extLst>
              <a:ext uri="{FF2B5EF4-FFF2-40B4-BE49-F238E27FC236}">
                <a16:creationId xmlns:a16="http://schemas.microsoft.com/office/drawing/2014/main" id="{BA671313-5718-459B-8B98-41861B2EEC1A}"/>
              </a:ext>
            </a:extLst>
          </p:cNvPr>
          <p:cNvSpPr>
            <a:spLocks noGrp="1"/>
          </p:cNvSpPr>
          <p:nvPr>
            <p:ph type="dt" sz="half" idx="10"/>
          </p:nvPr>
        </p:nvSpPr>
        <p:spPr/>
        <p:txBody>
          <a:bodyPr/>
          <a:lstStyle>
            <a:lvl1pPr>
              <a:defRPr/>
            </a:lvl1pPr>
          </a:lstStyle>
          <a:p>
            <a:pPr>
              <a:defRPr/>
            </a:pPr>
            <a:fld id="{31E5C3D6-0A6D-43CB-90B6-EC70085A320A}" type="datetimeFigureOut">
              <a:rPr lang="zh-CN" altLang="en-US"/>
              <a:pPr>
                <a:defRPr/>
              </a:pPr>
              <a:t>2019/10/13</a:t>
            </a:fld>
            <a:endParaRPr lang="zh-CN" altLang="en-US"/>
          </a:p>
        </p:txBody>
      </p:sp>
      <p:sp>
        <p:nvSpPr>
          <p:cNvPr id="5" name="页脚占位符 3">
            <a:extLst>
              <a:ext uri="{FF2B5EF4-FFF2-40B4-BE49-F238E27FC236}">
                <a16:creationId xmlns:a16="http://schemas.microsoft.com/office/drawing/2014/main" id="{6E8E73BA-3A74-4BD5-98CA-0283F131B0B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037064D2-B84D-440A-B563-2D498DD33663}"/>
              </a:ext>
            </a:extLst>
          </p:cNvPr>
          <p:cNvSpPr>
            <a:spLocks noGrp="1"/>
          </p:cNvSpPr>
          <p:nvPr>
            <p:ph type="sldNum" sz="quarter" idx="12"/>
          </p:nvPr>
        </p:nvSpPr>
        <p:spPr/>
        <p:txBody>
          <a:bodyPr/>
          <a:lstStyle>
            <a:lvl1pPr>
              <a:defRPr/>
            </a:lvl1pPr>
          </a:lstStyle>
          <a:p>
            <a:pPr>
              <a:defRPr/>
            </a:pPr>
            <a:fld id="{AE59286E-DE18-4FAA-A46F-3893A120DF71}" type="slidenum">
              <a:rPr lang="zh-CN" altLang="en-US"/>
              <a:pPr>
                <a:defRPr/>
              </a:pPr>
              <a:t>‹#›</a:t>
            </a:fld>
            <a:endParaRPr lang="zh-CN" altLang="en-US"/>
          </a:p>
        </p:txBody>
      </p:sp>
      <p:sp>
        <p:nvSpPr>
          <p:cNvPr id="12" name="文本占位符 11"/>
          <p:cNvSpPr>
            <a:spLocks noGrp="1"/>
          </p:cNvSpPr>
          <p:nvPr>
            <p:ph type="body" sz="quarter" idx="13"/>
          </p:nvPr>
        </p:nvSpPr>
        <p:spPr>
          <a:xfrm>
            <a:off x="838200" y="1606550"/>
            <a:ext cx="10587038" cy="4240213"/>
          </a:xfrm>
        </p:spPr>
        <p:txBody>
          <a:bodyPr/>
          <a:lstStyle>
            <a:lvl1pPr>
              <a:defRPr sz="2400">
                <a:latin typeface="宋体" panose="02010600030101010101" pitchFamily="2" charset="-122"/>
                <a:ea typeface="宋体" panose="02010600030101010101" pitchFamily="2" charset="-122"/>
              </a:defRPr>
            </a:lvl1pPr>
            <a:lvl2pPr>
              <a:defRPr sz="2400">
                <a:latin typeface="宋体" panose="02010600030101010101" pitchFamily="2" charset="-122"/>
                <a:ea typeface="宋体" panose="02010600030101010101" pitchFamily="2" charset="-122"/>
              </a:defRPr>
            </a:lvl2pPr>
            <a:lvl3pPr>
              <a:defRPr sz="2400">
                <a:latin typeface="宋体" panose="02010600030101010101" pitchFamily="2" charset="-122"/>
                <a:ea typeface="宋体" panose="02010600030101010101" pitchFamily="2" charset="-122"/>
              </a:defRPr>
            </a:lvl3pPr>
            <a:lvl4pPr>
              <a:defRPr sz="2400">
                <a:latin typeface="宋体" panose="02010600030101010101" pitchFamily="2" charset="-122"/>
                <a:ea typeface="宋体" panose="02010600030101010101" pitchFamily="2" charset="-122"/>
              </a:defRPr>
            </a:lvl4pPr>
            <a:lvl5pPr>
              <a:defRPr sz="2400">
                <a:latin typeface="宋体" panose="02010600030101010101" pitchFamily="2" charset="-122"/>
                <a:ea typeface="宋体" panose="02010600030101010101" pitchFamily="2"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72983016"/>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76BDE23F-A83D-4650-937B-53F52BF352A5}"/>
              </a:ext>
            </a:extLst>
          </p:cNvPr>
          <p:cNvSpPr txBox="1">
            <a:spLocks noChangeArrowheads="1"/>
          </p:cNvSpPr>
          <p:nvPr userDrawn="1"/>
        </p:nvSpPr>
        <p:spPr bwMode="auto">
          <a:xfrm>
            <a:off x="743649" y="4563301"/>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charset="-122"/>
                <a:ea typeface="等线" charset="-122"/>
                <a:cs typeface="等线" charset="-122"/>
              </a:defRPr>
            </a:lvl1pPr>
            <a:lvl2pPr marL="742950" indent="-285750">
              <a:defRPr>
                <a:solidFill>
                  <a:schemeClr val="tx1"/>
                </a:solidFill>
                <a:latin typeface="等线" charset="-122"/>
                <a:ea typeface="等线" charset="-122"/>
                <a:cs typeface="等线" charset="-122"/>
              </a:defRPr>
            </a:lvl2pPr>
            <a:lvl3pPr marL="1143000" indent="-228600">
              <a:defRPr>
                <a:solidFill>
                  <a:schemeClr val="tx1"/>
                </a:solidFill>
                <a:latin typeface="等线" charset="-122"/>
                <a:ea typeface="等线" charset="-122"/>
                <a:cs typeface="等线" charset="-122"/>
              </a:defRPr>
            </a:lvl3pPr>
            <a:lvl4pPr marL="1600200" indent="-228600">
              <a:defRPr>
                <a:solidFill>
                  <a:schemeClr val="tx1"/>
                </a:solidFill>
                <a:latin typeface="等线" charset="-122"/>
                <a:ea typeface="等线" charset="-122"/>
                <a:cs typeface="等线" charset="-122"/>
              </a:defRPr>
            </a:lvl4pPr>
            <a:lvl5pPr marL="2057400" indent="-228600">
              <a:defRPr>
                <a:solidFill>
                  <a:schemeClr val="tx1"/>
                </a:solidFill>
                <a:latin typeface="等线" charset="-122"/>
                <a:ea typeface="等线" charset="-122"/>
                <a:cs typeface="等线" charset="-122"/>
              </a:defRPr>
            </a:lvl5pPr>
            <a:lvl6pPr marL="2514600" indent="-228600" fontAlgn="base">
              <a:spcBef>
                <a:spcPct val="0"/>
              </a:spcBef>
              <a:spcAft>
                <a:spcPct val="0"/>
              </a:spcAft>
              <a:defRPr>
                <a:solidFill>
                  <a:schemeClr val="tx1"/>
                </a:solidFill>
                <a:latin typeface="等线" charset="-122"/>
                <a:ea typeface="等线" charset="-122"/>
                <a:cs typeface="等线" charset="-122"/>
              </a:defRPr>
            </a:lvl6pPr>
            <a:lvl7pPr marL="2971800" indent="-228600" fontAlgn="base">
              <a:spcBef>
                <a:spcPct val="0"/>
              </a:spcBef>
              <a:spcAft>
                <a:spcPct val="0"/>
              </a:spcAft>
              <a:defRPr>
                <a:solidFill>
                  <a:schemeClr val="tx1"/>
                </a:solidFill>
                <a:latin typeface="等线" charset="-122"/>
                <a:ea typeface="等线" charset="-122"/>
                <a:cs typeface="等线" charset="-122"/>
              </a:defRPr>
            </a:lvl7pPr>
            <a:lvl8pPr marL="3429000" indent="-228600" fontAlgn="base">
              <a:spcBef>
                <a:spcPct val="0"/>
              </a:spcBef>
              <a:spcAft>
                <a:spcPct val="0"/>
              </a:spcAft>
              <a:defRPr>
                <a:solidFill>
                  <a:schemeClr val="tx1"/>
                </a:solidFill>
                <a:latin typeface="等线" charset="-122"/>
                <a:ea typeface="等线" charset="-122"/>
                <a:cs typeface="等线" charset="-122"/>
              </a:defRPr>
            </a:lvl8pPr>
            <a:lvl9pPr marL="3886200" indent="-228600" fontAlgn="base">
              <a:spcBef>
                <a:spcPct val="0"/>
              </a:spcBef>
              <a:spcAft>
                <a:spcPct val="0"/>
              </a:spcAft>
              <a:defRPr>
                <a:solidFill>
                  <a:schemeClr val="tx1"/>
                </a:solidFill>
                <a:latin typeface="等线" charset="-122"/>
                <a:ea typeface="等线" charset="-122"/>
                <a:cs typeface="等线" charset="-122"/>
              </a:defRPr>
            </a:lvl9pPr>
          </a:lstStyle>
          <a:p>
            <a:pPr algn="l" eaLnBrk="1" hangingPunct="1">
              <a:defRPr/>
            </a:pPr>
            <a:r>
              <a:rPr lang="zh-CN" altLang="en-US" b="1" dirty="0" smtClean="0">
                <a:solidFill>
                  <a:srgbClr val="A6A6A6"/>
                </a:solidFill>
              </a:rPr>
              <a:t>智能科学与技术系</a:t>
            </a:r>
            <a:endParaRPr lang="en-US" altLang="zh-CN" b="1" dirty="0" smtClean="0">
              <a:solidFill>
                <a:srgbClr val="A6A6A6"/>
              </a:solidFill>
            </a:endParaRPr>
          </a:p>
        </p:txBody>
      </p:sp>
      <p:sp>
        <p:nvSpPr>
          <p:cNvPr id="3" name="TextBox 7">
            <a:extLst>
              <a:ext uri="{FF2B5EF4-FFF2-40B4-BE49-F238E27FC236}">
                <a16:creationId xmlns:a16="http://schemas.microsoft.com/office/drawing/2014/main" id="{0CFFEEE6-5151-4C6B-A59A-F8C3A6AE2221}"/>
              </a:ext>
            </a:extLst>
          </p:cNvPr>
          <p:cNvSpPr txBox="1">
            <a:spLocks noChangeArrowheads="1"/>
          </p:cNvSpPr>
          <p:nvPr userDrawn="1"/>
        </p:nvSpPr>
        <p:spPr bwMode="auto">
          <a:xfrm>
            <a:off x="7340959" y="357188"/>
            <a:ext cx="4590692"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lnSpc>
                <a:spcPct val="110000"/>
              </a:lnSpc>
              <a:defRPr/>
            </a:pPr>
            <a:r>
              <a:rPr lang="zh-CN" altLang="en-US" dirty="0" smtClean="0"/>
              <a:t>计算机科学与技术学院</a:t>
            </a:r>
            <a:endParaRPr lang="en-US" altLang="zh-CN" dirty="0"/>
          </a:p>
          <a:p>
            <a:pPr algn="ctr" eaLnBrk="1" hangingPunct="1">
              <a:lnSpc>
                <a:spcPct val="110000"/>
              </a:lnSpc>
              <a:defRPr/>
            </a:pPr>
            <a:r>
              <a:rPr lang="en-US" altLang="zh-CN" dirty="0" smtClean="0">
                <a:latin typeface="Times New Roman" panose="02020603050405020304" pitchFamily="18" charset="0"/>
                <a:cs typeface="Times New Roman" panose="02020603050405020304" pitchFamily="18" charset="0"/>
              </a:rPr>
              <a:t>College of Computer Science</a:t>
            </a:r>
            <a:r>
              <a:rPr lang="en-US" altLang="zh-CN" baseline="0" dirty="0" smtClean="0">
                <a:latin typeface="Times New Roman" panose="02020603050405020304" pitchFamily="18" charset="0"/>
                <a:cs typeface="Times New Roman" panose="02020603050405020304" pitchFamily="18" charset="0"/>
              </a:rPr>
              <a:t> &amp; Technology </a:t>
            </a:r>
            <a:endParaRPr lang="en-US" altLang="en-US" dirty="0">
              <a:latin typeface="Times New Roman" panose="02020603050405020304" pitchFamily="18" charset="0"/>
              <a:cs typeface="Times New Roman" panose="02020603050405020304" pitchFamily="18" charset="0"/>
            </a:endParaRPr>
          </a:p>
        </p:txBody>
      </p:sp>
      <p:sp>
        <p:nvSpPr>
          <p:cNvPr id="4" name="日期占位符 1">
            <a:extLst>
              <a:ext uri="{FF2B5EF4-FFF2-40B4-BE49-F238E27FC236}">
                <a16:creationId xmlns:a16="http://schemas.microsoft.com/office/drawing/2014/main" id="{F4C172C8-50D1-4C0E-B527-678DF03C237E}"/>
              </a:ext>
            </a:extLst>
          </p:cNvPr>
          <p:cNvSpPr>
            <a:spLocks noGrp="1"/>
          </p:cNvSpPr>
          <p:nvPr>
            <p:ph type="dt" sz="half" idx="10"/>
          </p:nvPr>
        </p:nvSpPr>
        <p:spPr/>
        <p:txBody>
          <a:bodyPr/>
          <a:lstStyle>
            <a:lvl1pPr>
              <a:defRPr/>
            </a:lvl1pPr>
          </a:lstStyle>
          <a:p>
            <a:pPr>
              <a:defRPr/>
            </a:pPr>
            <a:fld id="{890459C8-07DD-4A20-9F2B-E0CF20072B54}" type="datetimeFigureOut">
              <a:rPr lang="zh-CN" altLang="en-US"/>
              <a:pPr>
                <a:defRPr/>
              </a:pPr>
              <a:t>2019/10/13</a:t>
            </a:fld>
            <a:endParaRPr lang="zh-CN" altLang="en-US"/>
          </a:p>
        </p:txBody>
      </p:sp>
      <p:sp>
        <p:nvSpPr>
          <p:cNvPr id="5" name="页脚占位符 2">
            <a:extLst>
              <a:ext uri="{FF2B5EF4-FFF2-40B4-BE49-F238E27FC236}">
                <a16:creationId xmlns:a16="http://schemas.microsoft.com/office/drawing/2014/main" id="{9B722443-9FBD-449C-BC5F-83061811AB4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3CE1C256-ECDA-49A8-848F-894EB16219A4}"/>
              </a:ext>
            </a:extLst>
          </p:cNvPr>
          <p:cNvSpPr>
            <a:spLocks noGrp="1"/>
          </p:cNvSpPr>
          <p:nvPr>
            <p:ph type="sldNum" sz="quarter" idx="12"/>
          </p:nvPr>
        </p:nvSpPr>
        <p:spPr/>
        <p:txBody>
          <a:bodyPr/>
          <a:lstStyle>
            <a:lvl1pPr>
              <a:defRPr/>
            </a:lvl1pPr>
          </a:lstStyle>
          <a:p>
            <a:pPr>
              <a:defRPr/>
            </a:pPr>
            <a:fld id="{216CAEF2-8F5A-4829-BB37-7FB63E708760}" type="slidenum">
              <a:rPr lang="zh-CN" altLang="en-US"/>
              <a:pPr>
                <a:defRPr/>
              </a:pPr>
              <a:t>‹#›</a:t>
            </a:fld>
            <a:endParaRPr lang="zh-CN" altLang="en-US"/>
          </a:p>
        </p:txBody>
      </p:sp>
    </p:spTree>
    <p:extLst>
      <p:ext uri="{BB962C8B-B14F-4D97-AF65-F5344CB8AC3E}">
        <p14:creationId xmlns:p14="http://schemas.microsoft.com/office/powerpoint/2010/main" val="307012405"/>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3CBA90CC-57E5-453C-9B69-3209E13114CC}"/>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F0A7E4A5-475C-45E1-8A63-F7A05B1D4BCC}"/>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C16487E-3330-41B7-8676-7059D0B823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CAA454D5-4A87-487A-934D-231DD5301429}" type="datetimeFigureOut">
              <a:rPr lang="zh-CN" altLang="en-US"/>
              <a:pPr>
                <a:defRPr/>
              </a:pPr>
              <a:t>2019/10/13</a:t>
            </a:fld>
            <a:endParaRPr lang="zh-CN" altLang="en-US"/>
          </a:p>
        </p:txBody>
      </p:sp>
      <p:sp>
        <p:nvSpPr>
          <p:cNvPr id="5" name="页脚占位符 4">
            <a:extLst>
              <a:ext uri="{FF2B5EF4-FFF2-40B4-BE49-F238E27FC236}">
                <a16:creationId xmlns:a16="http://schemas.microsoft.com/office/drawing/2014/main" id="{E22A78DB-033F-4892-B2EF-274C7C9626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CA483E7F-8F30-44BF-BA0C-C8ED8423D3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46ABF039-0C81-4352-8272-98547BEA521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Lst>
  <p:transition spd="med">
    <p:fade/>
  </p:transition>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等线 Light" charset="-122"/>
        </a:defRPr>
      </a:lvl1pPr>
      <a:lvl2pPr algn="l" rtl="0" eaLnBrk="0" fontAlgn="base" hangingPunct="0">
        <a:lnSpc>
          <a:spcPct val="90000"/>
        </a:lnSpc>
        <a:spcBef>
          <a:spcPct val="0"/>
        </a:spcBef>
        <a:spcAft>
          <a:spcPct val="0"/>
        </a:spcAft>
        <a:defRPr sz="4400">
          <a:solidFill>
            <a:schemeClr val="tx1"/>
          </a:solidFill>
          <a:latin typeface="等线 Light" charset="-122"/>
          <a:ea typeface="等线 Light" charset="-122"/>
          <a:cs typeface="等线 Light" charset="-122"/>
        </a:defRPr>
      </a:lvl2pPr>
      <a:lvl3pPr algn="l" rtl="0" eaLnBrk="0" fontAlgn="base" hangingPunct="0">
        <a:lnSpc>
          <a:spcPct val="90000"/>
        </a:lnSpc>
        <a:spcBef>
          <a:spcPct val="0"/>
        </a:spcBef>
        <a:spcAft>
          <a:spcPct val="0"/>
        </a:spcAft>
        <a:defRPr sz="4400">
          <a:solidFill>
            <a:schemeClr val="tx1"/>
          </a:solidFill>
          <a:latin typeface="等线 Light" charset="-122"/>
          <a:ea typeface="等线 Light" charset="-122"/>
          <a:cs typeface="等线 Light" charset="-122"/>
        </a:defRPr>
      </a:lvl3pPr>
      <a:lvl4pPr algn="l" rtl="0" eaLnBrk="0" fontAlgn="base" hangingPunct="0">
        <a:lnSpc>
          <a:spcPct val="90000"/>
        </a:lnSpc>
        <a:spcBef>
          <a:spcPct val="0"/>
        </a:spcBef>
        <a:spcAft>
          <a:spcPct val="0"/>
        </a:spcAft>
        <a:defRPr sz="4400">
          <a:solidFill>
            <a:schemeClr val="tx1"/>
          </a:solidFill>
          <a:latin typeface="等线 Light" charset="-122"/>
          <a:ea typeface="等线 Light" charset="-122"/>
          <a:cs typeface="等线 Light" charset="-122"/>
        </a:defRPr>
      </a:lvl4pPr>
      <a:lvl5pPr algn="l" rtl="0" eaLnBrk="0" fontAlgn="base" hangingPunct="0">
        <a:lnSpc>
          <a:spcPct val="90000"/>
        </a:lnSpc>
        <a:spcBef>
          <a:spcPct val="0"/>
        </a:spcBef>
        <a:spcAft>
          <a:spcPct val="0"/>
        </a:spcAft>
        <a:defRPr sz="4400">
          <a:solidFill>
            <a:schemeClr val="tx1"/>
          </a:solidFill>
          <a:latin typeface="等线 Light" charset="-122"/>
          <a:ea typeface="等线 Light" charset="-122"/>
          <a:cs typeface="等线 Light" charset="-122"/>
        </a:defRPr>
      </a:lvl5pPr>
      <a:lvl6pPr marL="4572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6pPr>
      <a:lvl7pPr marL="9144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7pPr>
      <a:lvl8pPr marL="13716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8pPr>
      <a:lvl9pPr marL="18288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文本框 1">
            <a:extLst>
              <a:ext uri="{FF2B5EF4-FFF2-40B4-BE49-F238E27FC236}">
                <a16:creationId xmlns:a16="http://schemas.microsoft.com/office/drawing/2014/main" id="{B20EC8E1-FB9D-475E-9A7C-D4DFC43A0174}"/>
              </a:ext>
            </a:extLst>
          </p:cNvPr>
          <p:cNvSpPr txBox="1">
            <a:spLocks noChangeArrowheads="1"/>
          </p:cNvSpPr>
          <p:nvPr/>
        </p:nvSpPr>
        <p:spPr bwMode="auto">
          <a:xfrm>
            <a:off x="3680337" y="2022885"/>
            <a:ext cx="6286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zh-CN" altLang="en-US" sz="3200" b="1" dirty="0" smtClean="0">
                <a:solidFill>
                  <a:schemeClr val="bg1"/>
                </a:solidFill>
                <a:latin typeface="等线 Light" panose="02010600030101010101" pitchFamily="2" charset="-122"/>
              </a:rPr>
              <a:t>第十四章  多智能体系统</a:t>
            </a:r>
            <a:endParaRPr lang="zh-CN" altLang="en-US" sz="3200" b="1" dirty="0">
              <a:solidFill>
                <a:schemeClr val="bg1"/>
              </a:solidFill>
              <a:latin typeface="等线 Light" panose="02010600030101010101" pitchFamily="2" charset="-122"/>
            </a:endParaRPr>
          </a:p>
        </p:txBody>
      </p:sp>
      <p:sp>
        <p:nvSpPr>
          <p:cNvPr id="5123" name="文本框 2">
            <a:extLst>
              <a:ext uri="{FF2B5EF4-FFF2-40B4-BE49-F238E27FC236}">
                <a16:creationId xmlns:a16="http://schemas.microsoft.com/office/drawing/2014/main" id="{4DB43B63-7658-41C9-93AB-CBA65BD02026}"/>
              </a:ext>
            </a:extLst>
          </p:cNvPr>
          <p:cNvSpPr txBox="1">
            <a:spLocks noChangeArrowheads="1"/>
          </p:cNvSpPr>
          <p:nvPr/>
        </p:nvSpPr>
        <p:spPr bwMode="auto">
          <a:xfrm>
            <a:off x="7399490" y="2962225"/>
            <a:ext cx="2128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smtClean="0">
                <a:solidFill>
                  <a:schemeClr val="bg1"/>
                </a:solidFill>
              </a:rPr>
              <a:t>人工智能课题组</a:t>
            </a:r>
            <a:endParaRPr lang="zh-CN" altLang="en-US" sz="2000" b="1" dirty="0">
              <a:solidFill>
                <a:schemeClr val="bg1"/>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14.1.3 </a:t>
            </a:r>
            <a:r>
              <a:rPr lang="zh-CN" altLang="en-US" dirty="0" smtClean="0"/>
              <a:t>智能体的环境</a:t>
            </a:r>
            <a:endParaRPr lang="zh-CN" altLang="en-US" dirty="0"/>
          </a:p>
        </p:txBody>
      </p:sp>
      <p:sp>
        <p:nvSpPr>
          <p:cNvPr id="3" name="文本占位符 2"/>
          <p:cNvSpPr>
            <a:spLocks noGrp="1"/>
          </p:cNvSpPr>
          <p:nvPr>
            <p:ph type="body" sz="quarter" idx="13"/>
          </p:nvPr>
        </p:nvSpPr>
        <p:spPr/>
        <p:txBody>
          <a:bodyPr/>
          <a:lstStyle/>
          <a:p>
            <a:pPr>
              <a:lnSpc>
                <a:spcPct val="100000"/>
              </a:lnSpc>
            </a:pPr>
            <a:r>
              <a:rPr lang="zh-CN" altLang="en-US" dirty="0"/>
              <a:t>智能</a:t>
            </a:r>
            <a:r>
              <a:rPr lang="zh-CN" altLang="en-US" dirty="0" smtClean="0"/>
              <a:t>体环境</a:t>
            </a:r>
            <a:r>
              <a:rPr lang="zh-CN" altLang="en-US" dirty="0"/>
              <a:t>之间的关系是在其他人工智能技术中很少讨论的问题，</a:t>
            </a:r>
            <a:r>
              <a:rPr lang="zh-CN" altLang="en-US" dirty="0" smtClean="0"/>
              <a:t>显然智能体不</a:t>
            </a:r>
            <a:r>
              <a:rPr lang="zh-CN" altLang="en-US" dirty="0"/>
              <a:t>可以完全控制</a:t>
            </a:r>
            <a:r>
              <a:rPr lang="zh-CN" altLang="en-US" dirty="0" smtClean="0"/>
              <a:t>环境，环境也</a:t>
            </a:r>
            <a:r>
              <a:rPr lang="zh-CN" altLang="en-US" dirty="0"/>
              <a:t>不可以完全控制智能体，智能体和环境之间的关系是相互</a:t>
            </a:r>
            <a:r>
              <a:rPr lang="zh-CN" altLang="en-US" dirty="0" smtClean="0"/>
              <a:t>影响、相互</a:t>
            </a:r>
            <a:r>
              <a:rPr lang="zh-CN" altLang="en-US" dirty="0"/>
              <a:t>依存</a:t>
            </a:r>
            <a:r>
              <a:rPr lang="zh-CN" altLang="en-US" dirty="0" smtClean="0"/>
              <a:t>的。除了在上一小节谈到</a:t>
            </a:r>
            <a:r>
              <a:rPr lang="zh-CN" altLang="en-US" dirty="0"/>
              <a:t>的环境具有确定性和非确定性两种划分之外，环境还可以根据以下特性进行</a:t>
            </a:r>
            <a:r>
              <a:rPr lang="zh-CN" altLang="en-US" dirty="0" smtClean="0"/>
              <a:t>区分：</a:t>
            </a:r>
            <a:endParaRPr lang="en-US" altLang="zh-CN" dirty="0" smtClean="0"/>
          </a:p>
          <a:p>
            <a:pPr>
              <a:lnSpc>
                <a:spcPct val="100000"/>
              </a:lnSpc>
            </a:pPr>
            <a:r>
              <a:rPr lang="zh-CN" altLang="en-US" dirty="0" smtClean="0"/>
              <a:t>（</a:t>
            </a:r>
            <a:r>
              <a:rPr lang="en-US" altLang="zh-CN" dirty="0" smtClean="0"/>
              <a:t>1</a:t>
            </a:r>
            <a:r>
              <a:rPr lang="zh-CN" altLang="en-US" dirty="0" smtClean="0"/>
              <a:t>）</a:t>
            </a:r>
            <a:r>
              <a:rPr lang="zh-CN" altLang="en-US" dirty="0" smtClean="0">
                <a:solidFill>
                  <a:srgbClr val="FF0000"/>
                </a:solidFill>
              </a:rPr>
              <a:t>可访问和</a:t>
            </a:r>
            <a:r>
              <a:rPr lang="zh-CN" altLang="en-US" dirty="0">
                <a:solidFill>
                  <a:srgbClr val="FF0000"/>
                </a:solidFill>
              </a:rPr>
              <a:t>不可</a:t>
            </a:r>
            <a:r>
              <a:rPr lang="zh-CN" altLang="en-US" dirty="0" smtClean="0">
                <a:solidFill>
                  <a:srgbClr val="FF0000"/>
                </a:solidFill>
              </a:rPr>
              <a:t>访问</a:t>
            </a:r>
            <a:r>
              <a:rPr lang="zh-CN" altLang="en-US" dirty="0" smtClean="0"/>
              <a:t>。如果智能体能精确感知</a:t>
            </a:r>
            <a:r>
              <a:rPr lang="zh-CN" altLang="en-US" dirty="0"/>
              <a:t>外部环境</a:t>
            </a:r>
            <a:r>
              <a:rPr lang="zh-CN" altLang="en-US" dirty="0" smtClean="0"/>
              <a:t>状态即</a:t>
            </a:r>
            <a:r>
              <a:rPr lang="en-US" altLang="zh-CN" dirty="0" smtClean="0"/>
              <a:t>S=P</a:t>
            </a:r>
            <a:r>
              <a:rPr lang="zh-CN" altLang="en-US" dirty="0" smtClean="0"/>
              <a:t>，</a:t>
            </a:r>
            <a:r>
              <a:rPr lang="zh-CN" altLang="en-US" dirty="0"/>
              <a:t>则环境为可访问</a:t>
            </a:r>
            <a:r>
              <a:rPr lang="zh-CN" altLang="en-US" dirty="0" smtClean="0"/>
              <a:t>的。否则</a:t>
            </a:r>
            <a:r>
              <a:rPr lang="zh-CN" altLang="en-US" dirty="0"/>
              <a:t>环境为不可</a:t>
            </a:r>
            <a:r>
              <a:rPr lang="zh-CN" altLang="en-US" dirty="0" smtClean="0"/>
              <a:t>访问或者部分不可访问的。</a:t>
            </a:r>
            <a:endParaRPr lang="en-US" altLang="zh-CN" dirty="0" smtClean="0"/>
          </a:p>
          <a:p>
            <a:pPr>
              <a:lnSpc>
                <a:spcPct val="100000"/>
              </a:lnSpc>
            </a:pPr>
            <a:r>
              <a:rPr lang="zh-CN" altLang="en-US" dirty="0" smtClean="0"/>
              <a:t>（</a:t>
            </a:r>
            <a:r>
              <a:rPr lang="en-US" altLang="zh-CN" dirty="0" smtClean="0"/>
              <a:t>2</a:t>
            </a:r>
            <a:r>
              <a:rPr lang="zh-CN" altLang="en-US" dirty="0" smtClean="0"/>
              <a:t>）</a:t>
            </a:r>
            <a:r>
              <a:rPr lang="zh-CN" altLang="en-US" dirty="0" smtClean="0">
                <a:solidFill>
                  <a:srgbClr val="FF0000"/>
                </a:solidFill>
              </a:rPr>
              <a:t>场景式和非场景式</a:t>
            </a:r>
            <a:r>
              <a:rPr lang="zh-CN" altLang="en-US" dirty="0" smtClean="0"/>
              <a:t>。想象</a:t>
            </a:r>
            <a:r>
              <a:rPr lang="zh-CN" altLang="en-US" dirty="0"/>
              <a:t>一个智能体在下棋，我们把每</a:t>
            </a:r>
            <a:r>
              <a:rPr lang="zh-CN" altLang="en-US" dirty="0" smtClean="0"/>
              <a:t>一局棋看成</a:t>
            </a:r>
            <a:r>
              <a:rPr lang="zh-CN" altLang="en-US" dirty="0"/>
              <a:t>一个</a:t>
            </a:r>
            <a:r>
              <a:rPr lang="zh-CN" altLang="en-US" dirty="0" smtClean="0"/>
              <a:t>场景（</a:t>
            </a:r>
            <a:r>
              <a:rPr lang="zh-CN" altLang="en-US" dirty="0"/>
              <a:t>或片段</a:t>
            </a:r>
            <a:r>
              <a:rPr lang="zh-CN" altLang="en-US" dirty="0" smtClean="0"/>
              <a:t>），</a:t>
            </a:r>
            <a:r>
              <a:rPr lang="zh-CN" altLang="en-US" dirty="0"/>
              <a:t>如果只能停在一个</a:t>
            </a:r>
            <a:r>
              <a:rPr lang="zh-CN" altLang="en-US" dirty="0" smtClean="0"/>
              <a:t>新局中的性能或学习</a:t>
            </a:r>
            <a:r>
              <a:rPr lang="zh-CN" altLang="en-US" dirty="0"/>
              <a:t>环境</a:t>
            </a:r>
            <a:r>
              <a:rPr lang="zh-CN" altLang="en-US" dirty="0" smtClean="0"/>
              <a:t>和历史</a:t>
            </a:r>
            <a:r>
              <a:rPr lang="zh-CN" altLang="en-US" dirty="0"/>
              <a:t>棋局没有关系，我们就把这种环境设置称之为</a:t>
            </a:r>
            <a:r>
              <a:rPr lang="zh-CN" altLang="en-US" dirty="0" smtClean="0"/>
              <a:t>场景式，否则称为非场景式。</a:t>
            </a:r>
            <a:endParaRPr lang="zh-CN" altLang="en-US" dirty="0"/>
          </a:p>
        </p:txBody>
      </p:sp>
    </p:spTree>
    <p:extLst>
      <p:ext uri="{BB962C8B-B14F-4D97-AF65-F5344CB8AC3E}">
        <p14:creationId xmlns:p14="http://schemas.microsoft.com/office/powerpoint/2010/main" val="863388839"/>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14.1.3 </a:t>
            </a:r>
            <a:r>
              <a:rPr lang="zh-CN" altLang="en-US" dirty="0"/>
              <a:t>智能体的环境</a:t>
            </a:r>
          </a:p>
        </p:txBody>
      </p:sp>
      <p:sp>
        <p:nvSpPr>
          <p:cNvPr id="3" name="文本占位符 2"/>
          <p:cNvSpPr>
            <a:spLocks noGrp="1"/>
          </p:cNvSpPr>
          <p:nvPr>
            <p:ph type="body" sz="quarter" idx="13"/>
          </p:nvPr>
        </p:nvSpPr>
        <p:spPr/>
        <p:txBody>
          <a:bodyPr/>
          <a:lstStyle/>
          <a:p>
            <a:r>
              <a:rPr lang="zh-CN" altLang="en-US" dirty="0" smtClean="0"/>
              <a:t>（</a:t>
            </a:r>
            <a:r>
              <a:rPr lang="en-US" altLang="zh-CN" dirty="0" smtClean="0"/>
              <a:t>3</a:t>
            </a:r>
            <a:r>
              <a:rPr lang="zh-CN" altLang="en-US" dirty="0" smtClean="0"/>
              <a:t>）静态</a:t>
            </a:r>
            <a:r>
              <a:rPr lang="zh-CN" altLang="en-US" dirty="0"/>
              <a:t>和</a:t>
            </a:r>
            <a:r>
              <a:rPr lang="zh-CN" altLang="en-US" dirty="0" smtClean="0"/>
              <a:t>动态。回到上一节的</a:t>
            </a:r>
            <a:r>
              <a:rPr lang="en-US" altLang="zh-CN" dirty="0" err="1" smtClean="0"/>
              <a:t>Env</a:t>
            </a:r>
            <a:r>
              <a:rPr lang="zh-CN" altLang="en-US" dirty="0" smtClean="0"/>
              <a:t>函数</a:t>
            </a:r>
            <a:r>
              <a:rPr lang="zh-CN" altLang="en-US" dirty="0"/>
              <a:t>，我们就能容易理解静态</a:t>
            </a:r>
            <a:r>
              <a:rPr lang="zh-CN" altLang="en-US" dirty="0" smtClean="0"/>
              <a:t>环境和动态环境</a:t>
            </a:r>
            <a:r>
              <a:rPr lang="zh-CN" altLang="en-US" dirty="0"/>
              <a:t>的</a:t>
            </a:r>
            <a:r>
              <a:rPr lang="zh-CN" altLang="en-US" dirty="0" smtClean="0"/>
              <a:t>区别。如果</a:t>
            </a:r>
            <a:r>
              <a:rPr lang="zh-CN" altLang="en-US" dirty="0"/>
              <a:t>函数不随时间空间改变</a:t>
            </a:r>
            <a:r>
              <a:rPr lang="zh-CN" altLang="en-US" dirty="0" smtClean="0"/>
              <a:t>，则称</a:t>
            </a:r>
            <a:r>
              <a:rPr lang="zh-CN" altLang="en-US" dirty="0"/>
              <a:t>该</a:t>
            </a:r>
            <a:r>
              <a:rPr lang="zh-CN" altLang="en-US" dirty="0" smtClean="0"/>
              <a:t>环境为静态环境；否则</a:t>
            </a:r>
            <a:r>
              <a:rPr lang="zh-CN" altLang="en-US" dirty="0"/>
              <a:t>称为动态</a:t>
            </a:r>
            <a:r>
              <a:rPr lang="zh-CN" altLang="en-US" dirty="0" smtClean="0"/>
              <a:t>环境。</a:t>
            </a:r>
            <a:endParaRPr lang="en-US" altLang="zh-CN" dirty="0" smtClean="0"/>
          </a:p>
          <a:p>
            <a:r>
              <a:rPr lang="zh-CN" altLang="en-US" dirty="0" smtClean="0"/>
              <a:t>（</a:t>
            </a:r>
            <a:r>
              <a:rPr lang="en-US" altLang="zh-CN" dirty="0" smtClean="0"/>
              <a:t>4</a:t>
            </a:r>
            <a:r>
              <a:rPr lang="zh-CN" altLang="en-US" dirty="0"/>
              <a:t>）离散和连续。环境状态集合</a:t>
            </a:r>
            <a:r>
              <a:rPr lang="en-US" altLang="zh-CN" dirty="0"/>
              <a:t>S</a:t>
            </a:r>
            <a:r>
              <a:rPr lang="zh-CN" altLang="en-US" dirty="0" smtClean="0"/>
              <a:t>是有限、固定集合，则环境为离散环境；否则为</a:t>
            </a:r>
            <a:r>
              <a:rPr lang="zh-CN" altLang="en-US" dirty="0"/>
              <a:t>连续</a:t>
            </a:r>
            <a:r>
              <a:rPr lang="zh-CN" altLang="en-US" dirty="0" smtClean="0"/>
              <a:t>环境。</a:t>
            </a:r>
            <a:endParaRPr lang="en-US" altLang="zh-CN" dirty="0" smtClean="0"/>
          </a:p>
          <a:p>
            <a:r>
              <a:rPr lang="zh-CN" altLang="en-US" dirty="0" smtClean="0"/>
              <a:t>不同</a:t>
            </a:r>
            <a:r>
              <a:rPr lang="zh-CN" altLang="en-US" dirty="0"/>
              <a:t>的环境类型将极大地影响智能的设计，最复杂的一类环境是不可</a:t>
            </a:r>
            <a:r>
              <a:rPr lang="zh-CN" altLang="en-US" dirty="0" smtClean="0"/>
              <a:t>访问、非确定、非场景式、动态</a:t>
            </a:r>
            <a:r>
              <a:rPr lang="zh-CN" altLang="en-US" dirty="0"/>
              <a:t>的连续</a:t>
            </a:r>
            <a:r>
              <a:rPr lang="zh-CN" altLang="en-US" dirty="0" smtClean="0"/>
              <a:t>环境。回到</a:t>
            </a:r>
            <a:r>
              <a:rPr lang="zh-CN" altLang="en-US" dirty="0"/>
              <a:t>前面举的例子中，如果采用智能体技术来设计红绿灯控制器，那么让我们来分析一下其所处的</a:t>
            </a:r>
            <a:r>
              <a:rPr lang="zh-CN" altLang="en-US" dirty="0" smtClean="0"/>
              <a:t>环境。</a:t>
            </a:r>
            <a:endParaRPr lang="zh-CN" altLang="en-US" dirty="0"/>
          </a:p>
        </p:txBody>
      </p:sp>
    </p:spTree>
    <p:extLst>
      <p:ext uri="{BB962C8B-B14F-4D97-AF65-F5344CB8AC3E}">
        <p14:creationId xmlns:p14="http://schemas.microsoft.com/office/powerpoint/2010/main" val="3306984441"/>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14.1.3 </a:t>
            </a:r>
            <a:r>
              <a:rPr lang="zh-CN" altLang="en-US" dirty="0"/>
              <a:t>智能体的环境</a:t>
            </a:r>
          </a:p>
        </p:txBody>
      </p:sp>
      <p:sp>
        <p:nvSpPr>
          <p:cNvPr id="3" name="文本占位符 2"/>
          <p:cNvSpPr>
            <a:spLocks noGrp="1"/>
          </p:cNvSpPr>
          <p:nvPr>
            <p:ph type="body" sz="quarter" idx="13"/>
          </p:nvPr>
        </p:nvSpPr>
        <p:spPr/>
        <p:txBody>
          <a:bodyPr/>
          <a:lstStyle/>
          <a:p>
            <a:r>
              <a:rPr lang="zh-CN" altLang="en-US" dirty="0"/>
              <a:t>如果在晴天情况下，等路口等候的车辆数目是明确的，则该环境是可访问</a:t>
            </a:r>
            <a:r>
              <a:rPr lang="zh-CN" altLang="en-US" dirty="0" smtClean="0"/>
              <a:t>的</a:t>
            </a:r>
            <a:r>
              <a:rPr lang="zh-CN" altLang="en-US" dirty="0"/>
              <a:t>；</a:t>
            </a:r>
            <a:r>
              <a:rPr lang="zh-CN" altLang="en-US" dirty="0" smtClean="0"/>
              <a:t>但</a:t>
            </a:r>
            <a:r>
              <a:rPr lang="zh-CN" altLang="en-US" dirty="0"/>
              <a:t>如果是雾天或者</a:t>
            </a:r>
            <a:r>
              <a:rPr lang="zh-CN" altLang="en-US" dirty="0" smtClean="0"/>
              <a:t>大雨天，控制器将</a:t>
            </a:r>
            <a:r>
              <a:rPr lang="zh-CN" altLang="en-US" dirty="0"/>
              <a:t>无法</a:t>
            </a:r>
            <a:r>
              <a:rPr lang="zh-CN" altLang="en-US" dirty="0" smtClean="0"/>
              <a:t>得到路上</a:t>
            </a:r>
            <a:r>
              <a:rPr lang="zh-CN" altLang="en-US" dirty="0"/>
              <a:t>确定的车辆</a:t>
            </a:r>
            <a:r>
              <a:rPr lang="zh-CN" altLang="en-US" dirty="0" smtClean="0"/>
              <a:t>数目，则环境</a:t>
            </a:r>
            <a:r>
              <a:rPr lang="zh-CN" altLang="en-US" dirty="0"/>
              <a:t>是不可访问</a:t>
            </a:r>
            <a:r>
              <a:rPr lang="zh-CN" altLang="en-US" dirty="0" smtClean="0"/>
              <a:t>的。</a:t>
            </a:r>
            <a:endParaRPr lang="en-US" altLang="zh-CN" dirty="0" smtClean="0"/>
          </a:p>
          <a:p>
            <a:r>
              <a:rPr lang="zh-CN" altLang="en-US" dirty="0" smtClean="0"/>
              <a:t>显然</a:t>
            </a:r>
            <a:r>
              <a:rPr lang="zh-CN" altLang="en-US" dirty="0"/>
              <a:t>，在某个时间</a:t>
            </a:r>
            <a:r>
              <a:rPr lang="zh-CN" altLang="en-US" dirty="0" smtClean="0"/>
              <a:t>点（某个状态下），</a:t>
            </a:r>
            <a:r>
              <a:rPr lang="zh-CN" altLang="en-US" dirty="0"/>
              <a:t>控制器采取了</a:t>
            </a:r>
            <a:r>
              <a:rPr lang="zh-CN" altLang="en-US" dirty="0" smtClean="0"/>
              <a:t>某个时长，</a:t>
            </a:r>
            <a:r>
              <a:rPr lang="zh-CN" altLang="en-US" dirty="0"/>
              <a:t>但控制器不能确定下一个时间</a:t>
            </a:r>
            <a:r>
              <a:rPr lang="zh-CN" altLang="en-US" dirty="0" smtClean="0"/>
              <a:t>点路过</a:t>
            </a:r>
            <a:r>
              <a:rPr lang="zh-CN" altLang="en-US" dirty="0"/>
              <a:t>等待的车辆数目，因此环境是不确定</a:t>
            </a:r>
            <a:r>
              <a:rPr lang="zh-CN" altLang="en-US" dirty="0" smtClean="0"/>
              <a:t>的。</a:t>
            </a:r>
            <a:endParaRPr lang="en-US" altLang="zh-CN" dirty="0" smtClean="0"/>
          </a:p>
          <a:p>
            <a:r>
              <a:rPr lang="zh-CN" altLang="en-US" dirty="0"/>
              <a:t>更进一步，在一天的</a:t>
            </a:r>
            <a:r>
              <a:rPr lang="zh-CN" altLang="en-US" dirty="0" smtClean="0"/>
              <a:t>不同时段或者</a:t>
            </a:r>
            <a:r>
              <a:rPr lang="zh-CN" altLang="en-US" dirty="0"/>
              <a:t>一周的</a:t>
            </a:r>
            <a:r>
              <a:rPr lang="zh-CN" altLang="en-US" dirty="0" smtClean="0"/>
              <a:t>不同天（</a:t>
            </a:r>
            <a:r>
              <a:rPr lang="zh-CN" altLang="en-US" dirty="0"/>
              <a:t>如休息日和工作日</a:t>
            </a:r>
            <a:r>
              <a:rPr lang="zh-CN" altLang="en-US" dirty="0" smtClean="0"/>
              <a:t>），</a:t>
            </a:r>
            <a:r>
              <a:rPr lang="zh-CN" altLang="en-US" dirty="0"/>
              <a:t>前后时间</a:t>
            </a:r>
            <a:r>
              <a:rPr lang="zh-CN" altLang="en-US" dirty="0" smtClean="0"/>
              <a:t>点，路口等待车辆</a:t>
            </a:r>
            <a:r>
              <a:rPr lang="zh-CN" altLang="en-US" dirty="0"/>
              <a:t>数目都会发生显著变化，这说明环境是动态</a:t>
            </a:r>
            <a:r>
              <a:rPr lang="zh-CN" altLang="en-US" dirty="0" smtClean="0"/>
              <a:t>的。</a:t>
            </a:r>
            <a:endParaRPr lang="en-US" altLang="zh-CN" dirty="0" smtClean="0"/>
          </a:p>
          <a:p>
            <a:r>
              <a:rPr lang="zh-CN" altLang="en-US" dirty="0" smtClean="0"/>
              <a:t>在</a:t>
            </a:r>
            <a:r>
              <a:rPr lang="zh-CN" altLang="en-US" dirty="0"/>
              <a:t>前一天或者在历史上，红绿灯控制器得到的策略，事实上是对当前有帮助</a:t>
            </a:r>
            <a:r>
              <a:rPr lang="zh-CN" altLang="en-US" dirty="0" smtClean="0"/>
              <a:t>的，因而说明</a:t>
            </a:r>
            <a:r>
              <a:rPr lang="zh-CN" altLang="en-US" dirty="0"/>
              <a:t>环境</a:t>
            </a:r>
            <a:r>
              <a:rPr lang="zh-CN" altLang="en-US" dirty="0" smtClean="0"/>
              <a:t>是非场景式的。</a:t>
            </a:r>
            <a:endParaRPr lang="en-US" altLang="zh-CN" dirty="0" smtClean="0"/>
          </a:p>
          <a:p>
            <a:r>
              <a:rPr lang="zh-CN" altLang="en-US" dirty="0" smtClean="0"/>
              <a:t>如果</a:t>
            </a:r>
            <a:r>
              <a:rPr lang="zh-CN" altLang="en-US" dirty="0"/>
              <a:t>我们只考虑环境中等待</a:t>
            </a:r>
            <a:r>
              <a:rPr lang="zh-CN" altLang="en-US" dirty="0" smtClean="0"/>
              <a:t>车辆，</a:t>
            </a:r>
            <a:r>
              <a:rPr lang="zh-CN" altLang="en-US" dirty="0"/>
              <a:t>动作</a:t>
            </a:r>
            <a:r>
              <a:rPr lang="zh-CN" altLang="en-US" dirty="0" smtClean="0"/>
              <a:t>只</a:t>
            </a:r>
            <a:r>
              <a:rPr lang="zh-CN" altLang="en-US" dirty="0"/>
              <a:t>考虑</a:t>
            </a:r>
            <a:r>
              <a:rPr lang="zh-CN" altLang="en-US" dirty="0" smtClean="0"/>
              <a:t>离散的秒数，</a:t>
            </a:r>
            <a:r>
              <a:rPr lang="zh-CN" altLang="en-US" dirty="0"/>
              <a:t>那么该环境是一</a:t>
            </a:r>
            <a:r>
              <a:rPr lang="zh-CN" altLang="en-US" dirty="0" smtClean="0"/>
              <a:t>个离散环境。</a:t>
            </a:r>
            <a:endParaRPr lang="zh-CN" altLang="en-US" dirty="0"/>
          </a:p>
        </p:txBody>
      </p:sp>
    </p:spTree>
    <p:extLst>
      <p:ext uri="{BB962C8B-B14F-4D97-AF65-F5344CB8AC3E}">
        <p14:creationId xmlns:p14="http://schemas.microsoft.com/office/powerpoint/2010/main" val="2587980437"/>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14.1.4 </a:t>
            </a:r>
            <a:r>
              <a:rPr lang="zh-CN" altLang="en-US" dirty="0" smtClean="0"/>
              <a:t>智能体与其他软件实体的区别</a:t>
            </a:r>
            <a:endParaRPr lang="zh-CN" altLang="en-US" dirty="0"/>
          </a:p>
        </p:txBody>
      </p:sp>
      <p:sp>
        <p:nvSpPr>
          <p:cNvPr id="3" name="文本占位符 2"/>
          <p:cNvSpPr>
            <a:spLocks noGrp="1"/>
          </p:cNvSpPr>
          <p:nvPr>
            <p:ph type="body" sz="quarter" idx="13"/>
          </p:nvPr>
        </p:nvSpPr>
        <p:spPr/>
        <p:txBody>
          <a:bodyPr/>
          <a:lstStyle/>
          <a:p>
            <a:r>
              <a:rPr lang="zh-CN" altLang="en-US" dirty="0"/>
              <a:t>很容易引起混淆的是，智能体和软件设计中的</a:t>
            </a:r>
            <a:r>
              <a:rPr lang="zh-CN" altLang="en-US" dirty="0" smtClean="0"/>
              <a:t>对象。</a:t>
            </a:r>
            <a:endParaRPr lang="en-US" altLang="zh-CN" dirty="0" smtClean="0"/>
          </a:p>
          <a:p>
            <a:r>
              <a:rPr lang="zh-CN" altLang="en-US" dirty="0" smtClean="0"/>
              <a:t>在面向对象程序设计中，一</a:t>
            </a:r>
            <a:r>
              <a:rPr lang="zh-CN" altLang="en-US" dirty="0"/>
              <a:t>个对象是一个</a:t>
            </a:r>
            <a:r>
              <a:rPr lang="zh-CN" altLang="en-US" dirty="0" smtClean="0"/>
              <a:t>封装了状态的计算实体，能够</a:t>
            </a:r>
            <a:r>
              <a:rPr lang="zh-CN" altLang="en-US" dirty="0"/>
              <a:t>执行定义在某个状态上的</a:t>
            </a:r>
            <a:r>
              <a:rPr lang="zh-CN" altLang="en-US" dirty="0" smtClean="0"/>
              <a:t>动作或方法</a:t>
            </a:r>
            <a:r>
              <a:rPr lang="zh-CN" altLang="en-US" dirty="0"/>
              <a:t>，以则也可以通过消息传递的方式实现对象间的</a:t>
            </a:r>
            <a:r>
              <a:rPr lang="zh-CN" altLang="en-US" dirty="0" smtClean="0"/>
              <a:t>通信。尽管</a:t>
            </a:r>
            <a:r>
              <a:rPr lang="zh-CN" altLang="en-US" dirty="0"/>
              <a:t>对象也可以被认为</a:t>
            </a:r>
            <a:r>
              <a:rPr lang="zh-CN" altLang="en-US" dirty="0" smtClean="0"/>
              <a:t>有“某种”自主性</a:t>
            </a:r>
            <a:r>
              <a:rPr lang="zh-CN" altLang="en-US" dirty="0"/>
              <a:t>，但是与智能体验显著不同的是，其他对象可以调用某个对象的公共</a:t>
            </a:r>
            <a:r>
              <a:rPr lang="zh-CN" altLang="en-US" dirty="0" smtClean="0"/>
              <a:t>方法；而</a:t>
            </a:r>
            <a:r>
              <a:rPr lang="zh-CN" altLang="en-US" dirty="0"/>
              <a:t>在智能技术中，其他智能</a:t>
            </a:r>
            <a:r>
              <a:rPr lang="zh-CN" altLang="en-US" dirty="0" smtClean="0"/>
              <a:t>体只能请求</a:t>
            </a:r>
            <a:r>
              <a:rPr lang="zh-CN" altLang="en-US" dirty="0"/>
              <a:t>某个智能体执行某个</a:t>
            </a:r>
            <a:r>
              <a:rPr lang="zh-CN" altLang="en-US" dirty="0" smtClean="0"/>
              <a:t>动作。对于智能体收到</a:t>
            </a:r>
            <a:r>
              <a:rPr lang="zh-CN" altLang="en-US" dirty="0"/>
              <a:t>请求后是否执行该动作</a:t>
            </a:r>
            <a:r>
              <a:rPr lang="zh-CN" altLang="en-US" dirty="0" smtClean="0"/>
              <a:t>，取决于被请求智能体自身的目标。</a:t>
            </a:r>
            <a:endParaRPr lang="en-US" altLang="zh-CN" dirty="0" smtClean="0"/>
          </a:p>
          <a:p>
            <a:r>
              <a:rPr lang="zh-CN" altLang="en-US" dirty="0" smtClean="0"/>
              <a:t>智能体和</a:t>
            </a:r>
            <a:r>
              <a:rPr lang="zh-CN" altLang="en-US" dirty="0"/>
              <a:t>专家系统也有着显著的不同，一方面专家系统不</a:t>
            </a:r>
            <a:r>
              <a:rPr lang="zh-CN" altLang="en-US" dirty="0" smtClean="0"/>
              <a:t>需要嵌入在</a:t>
            </a:r>
            <a:r>
              <a:rPr lang="zh-CN" altLang="en-US" dirty="0"/>
              <a:t>环境中也不需要和环境执行交互，另一方面，专家系统不需要和其他专家系统进行</a:t>
            </a:r>
            <a:r>
              <a:rPr lang="zh-CN" altLang="en-US" dirty="0" smtClean="0"/>
              <a:t>通信。</a:t>
            </a:r>
            <a:endParaRPr lang="zh-CN" altLang="en-US" dirty="0"/>
          </a:p>
        </p:txBody>
      </p:sp>
    </p:spTree>
    <p:extLst>
      <p:ext uri="{BB962C8B-B14F-4D97-AF65-F5344CB8AC3E}">
        <p14:creationId xmlns:p14="http://schemas.microsoft.com/office/powerpoint/2010/main" val="3756247979"/>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14.2 </a:t>
            </a:r>
            <a:r>
              <a:rPr lang="zh-CN" altLang="en-US" dirty="0" smtClean="0"/>
              <a:t>智能体的具体结构</a:t>
            </a:r>
            <a:endParaRPr lang="zh-CN" altLang="en-US" dirty="0"/>
          </a:p>
        </p:txBody>
      </p:sp>
      <p:sp>
        <p:nvSpPr>
          <p:cNvPr id="3" name="文本占位符 2"/>
          <p:cNvSpPr>
            <a:spLocks noGrp="1"/>
          </p:cNvSpPr>
          <p:nvPr>
            <p:ph type="body" sz="quarter" idx="13"/>
          </p:nvPr>
        </p:nvSpPr>
        <p:spPr>
          <a:xfrm>
            <a:off x="838200" y="1606551"/>
            <a:ext cx="10587038" cy="1655634"/>
          </a:xfrm>
        </p:spPr>
        <p:txBody>
          <a:bodyPr/>
          <a:lstStyle/>
          <a:p>
            <a:r>
              <a:rPr lang="zh-CN" altLang="en-US" dirty="0" smtClean="0"/>
              <a:t>包孕结构</a:t>
            </a:r>
            <a:endParaRPr lang="en-US" altLang="zh-CN" dirty="0" smtClean="0"/>
          </a:p>
          <a:p>
            <a:r>
              <a:rPr lang="zh-CN" altLang="en-US" dirty="0" smtClean="0"/>
              <a:t>包孕结构（</a:t>
            </a:r>
            <a:r>
              <a:rPr lang="zh-CN" altLang="en-US" dirty="0"/>
              <a:t>反应式结构</a:t>
            </a:r>
            <a:r>
              <a:rPr lang="zh-CN" altLang="en-US" dirty="0" smtClean="0"/>
              <a:t>）。在这种结构设计中，科学家认为智能体的理性行为并不是由基于逻辑推理或者基于决策理论方法进行直接编码，而是在智能体与环境交互过程中涌现的。</a:t>
            </a:r>
            <a:endParaRPr lang="zh-CN" altLang="en-US" dirty="0"/>
          </a:p>
        </p:txBody>
      </p:sp>
      <p:sp>
        <p:nvSpPr>
          <p:cNvPr id="4" name="文本占位符 2"/>
          <p:cNvSpPr txBox="1">
            <a:spLocks/>
          </p:cNvSpPr>
          <p:nvPr/>
        </p:nvSpPr>
        <p:spPr bwMode="auto">
          <a:xfrm>
            <a:off x="838200" y="3167621"/>
            <a:ext cx="10587038" cy="1655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例如：设计一个行星勘察机器</a:t>
            </a:r>
            <a:r>
              <a:rPr lang="zh-CN" altLang="en-US" dirty="0"/>
              <a:t>人</a:t>
            </a:r>
            <a:r>
              <a:rPr lang="zh-CN" altLang="en-US" dirty="0" smtClean="0"/>
              <a:t>。它的</a:t>
            </a:r>
            <a:r>
              <a:rPr lang="zh-CN" altLang="en-US" dirty="0"/>
              <a:t>任务是</a:t>
            </a:r>
            <a:r>
              <a:rPr lang="zh-CN" altLang="en-US" dirty="0" smtClean="0"/>
              <a:t>从行星上收</a:t>
            </a:r>
            <a:r>
              <a:rPr lang="zh-CN" altLang="en-US" dirty="0"/>
              <a:t>集岩</a:t>
            </a:r>
            <a:r>
              <a:rPr lang="zh-CN" altLang="en-US" dirty="0" smtClean="0"/>
              <a:t>石样</a:t>
            </a:r>
            <a:r>
              <a:rPr lang="zh-CN" altLang="en-US" dirty="0"/>
              <a:t>本，但我们仅仅知</a:t>
            </a:r>
            <a:r>
              <a:rPr lang="zh-CN" altLang="en-US" dirty="0" smtClean="0"/>
              <a:t>道行星上的岩石是</a:t>
            </a:r>
            <a:r>
              <a:rPr lang="zh-CN" altLang="en-US" dirty="0"/>
              <a:t>密集</a:t>
            </a:r>
            <a:r>
              <a:rPr lang="zh-CN" altLang="en-US" dirty="0" smtClean="0"/>
              <a:t>的，并</a:t>
            </a:r>
            <a:r>
              <a:rPr lang="zh-CN" altLang="en-US" dirty="0"/>
              <a:t>不知道其确切位</a:t>
            </a:r>
            <a:r>
              <a:rPr lang="zh-CN" altLang="en-US" dirty="0" smtClean="0"/>
              <a:t>置。机</a:t>
            </a:r>
            <a:r>
              <a:rPr lang="zh-CN" altLang="en-US" dirty="0"/>
              <a:t>器人需要通</a:t>
            </a:r>
            <a:r>
              <a:rPr lang="zh-CN" altLang="en-US" dirty="0" smtClean="0"/>
              <a:t>过行星上行走发现</a:t>
            </a:r>
            <a:r>
              <a:rPr lang="zh-CN" altLang="en-US" dirty="0"/>
              <a:t>岩石</a:t>
            </a:r>
            <a:r>
              <a:rPr lang="zh-CN" altLang="en-US" dirty="0" smtClean="0"/>
              <a:t>，</a:t>
            </a:r>
            <a:r>
              <a:rPr lang="zh-CN" altLang="en-US" dirty="0"/>
              <a:t>然后取得部分岩石样本放回飞船</a:t>
            </a:r>
            <a:r>
              <a:rPr lang="zh-CN" altLang="en-US" dirty="0" smtClean="0"/>
              <a:t>上。机器人事先并</a:t>
            </a:r>
            <a:r>
              <a:rPr lang="zh-CN" altLang="en-US" dirty="0"/>
              <a:t>没有关</a:t>
            </a:r>
            <a:r>
              <a:rPr lang="zh-CN" altLang="en-US" dirty="0" smtClean="0"/>
              <a:t>于行星的</a:t>
            </a:r>
            <a:r>
              <a:rPr lang="zh-CN" altLang="en-US" dirty="0"/>
              <a:t>地图，同时行星上存在大量障碍，在行走时需要避开这些障碍</a:t>
            </a:r>
            <a:r>
              <a:rPr lang="zh-CN" altLang="en-US" dirty="0" smtClean="0"/>
              <a:t>物。</a:t>
            </a:r>
            <a:endParaRPr lang="zh-CN" altLang="en-US" dirty="0"/>
          </a:p>
        </p:txBody>
      </p:sp>
    </p:spTree>
    <p:extLst>
      <p:ext uri="{BB962C8B-B14F-4D97-AF65-F5344CB8AC3E}">
        <p14:creationId xmlns:p14="http://schemas.microsoft.com/office/powerpoint/2010/main" val="3202662703"/>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14.2.1 </a:t>
            </a:r>
            <a:r>
              <a:rPr lang="zh-CN" altLang="en-US" dirty="0" smtClean="0"/>
              <a:t>包孕结构</a:t>
            </a:r>
            <a:endParaRPr lang="zh-CN" altLang="en-US" dirty="0"/>
          </a:p>
        </p:txBody>
      </p:sp>
      <p:sp>
        <p:nvSpPr>
          <p:cNvPr id="3" name="文本占位符 2"/>
          <p:cNvSpPr>
            <a:spLocks noGrp="1"/>
          </p:cNvSpPr>
          <p:nvPr>
            <p:ph type="body" sz="quarter" idx="13"/>
          </p:nvPr>
        </p:nvSpPr>
        <p:spPr/>
        <p:txBody>
          <a:bodyPr/>
          <a:lstStyle/>
          <a:p>
            <a:r>
              <a:rPr lang="zh-CN" altLang="en-US" dirty="0" smtClean="0"/>
              <a:t>定义</a:t>
            </a:r>
            <a:r>
              <a:rPr lang="en-US" altLang="zh-CN" dirty="0" smtClean="0"/>
              <a:t>5</a:t>
            </a:r>
            <a:r>
              <a:rPr lang="zh-CN" altLang="en-US" dirty="0" smtClean="0"/>
              <a:t>个规则，分别是：</a:t>
            </a:r>
            <a:endParaRPr lang="en-US" altLang="zh-CN" dirty="0" smtClean="0"/>
          </a:p>
          <a:p>
            <a:r>
              <a:rPr lang="en-US" altLang="zh-CN" dirty="0" smtClean="0"/>
              <a:t>R1</a:t>
            </a:r>
            <a:r>
              <a:rPr lang="zh-CN" altLang="en-US" dirty="0" smtClean="0"/>
              <a:t>：如</a:t>
            </a:r>
            <a:r>
              <a:rPr lang="zh-CN" altLang="en-US" dirty="0"/>
              <a:t>果检测到障碍物则转</a:t>
            </a:r>
            <a:r>
              <a:rPr lang="zh-CN" altLang="en-US" dirty="0" smtClean="0"/>
              <a:t>向；</a:t>
            </a:r>
            <a:endParaRPr lang="en-US" altLang="zh-CN" dirty="0" smtClean="0"/>
          </a:p>
          <a:p>
            <a:r>
              <a:rPr lang="en-US" altLang="zh-CN" dirty="0" smtClean="0"/>
              <a:t>R2</a:t>
            </a:r>
            <a:r>
              <a:rPr lang="zh-CN" altLang="en-US" dirty="0" smtClean="0"/>
              <a:t>：如</a:t>
            </a:r>
            <a:r>
              <a:rPr lang="zh-CN" altLang="en-US" dirty="0"/>
              <a:t>果拿到岩石样本，</a:t>
            </a:r>
            <a:r>
              <a:rPr lang="zh-CN" altLang="en-US" dirty="0" smtClean="0"/>
              <a:t>且机器人位于飞</a:t>
            </a:r>
            <a:r>
              <a:rPr lang="zh-CN" altLang="en-US" dirty="0"/>
              <a:t>船</a:t>
            </a:r>
            <a:r>
              <a:rPr lang="zh-CN" altLang="en-US" dirty="0" smtClean="0"/>
              <a:t>上，则</a:t>
            </a:r>
            <a:r>
              <a:rPr lang="zh-CN" altLang="en-US" dirty="0"/>
              <a:t>放下手中样</a:t>
            </a:r>
            <a:r>
              <a:rPr lang="zh-CN" altLang="en-US" dirty="0" smtClean="0"/>
              <a:t>本；</a:t>
            </a:r>
            <a:endParaRPr lang="en-US" altLang="zh-CN" dirty="0" smtClean="0"/>
          </a:p>
          <a:p>
            <a:r>
              <a:rPr lang="en-US" altLang="zh-CN" dirty="0" smtClean="0"/>
              <a:t>R3</a:t>
            </a:r>
            <a:r>
              <a:rPr lang="zh-CN" altLang="en-US" dirty="0" smtClean="0"/>
              <a:t>：如</a:t>
            </a:r>
            <a:r>
              <a:rPr lang="zh-CN" altLang="en-US" dirty="0"/>
              <a:t>果拿到岩</a:t>
            </a:r>
            <a:r>
              <a:rPr lang="zh-CN" altLang="en-US" dirty="0" smtClean="0"/>
              <a:t>石样本，但机</a:t>
            </a:r>
            <a:r>
              <a:rPr lang="zh-CN" altLang="en-US" dirty="0"/>
              <a:t>器人不在飞船</a:t>
            </a:r>
            <a:r>
              <a:rPr lang="zh-CN" altLang="en-US" dirty="0" smtClean="0"/>
              <a:t>上，则沿信</a:t>
            </a:r>
            <a:r>
              <a:rPr lang="zh-CN" altLang="en-US" dirty="0"/>
              <a:t>号增强</a:t>
            </a:r>
            <a:r>
              <a:rPr lang="zh-CN" altLang="en-US" dirty="0" smtClean="0"/>
              <a:t>的梯度方</a:t>
            </a:r>
            <a:r>
              <a:rPr lang="zh-CN" altLang="en-US" dirty="0"/>
              <a:t>向</a:t>
            </a:r>
            <a:r>
              <a:rPr lang="zh-CN" altLang="en-US" dirty="0" smtClean="0"/>
              <a:t>，往回走；</a:t>
            </a:r>
            <a:endParaRPr lang="en-US" altLang="zh-CN" dirty="0" smtClean="0"/>
          </a:p>
          <a:p>
            <a:r>
              <a:rPr lang="en-US" altLang="zh-CN" dirty="0" smtClean="0"/>
              <a:t>R4</a:t>
            </a:r>
            <a:r>
              <a:rPr lang="zh-CN" altLang="en-US" dirty="0" smtClean="0"/>
              <a:t>：如</a:t>
            </a:r>
            <a:r>
              <a:rPr lang="zh-CN" altLang="en-US" dirty="0"/>
              <a:t>果检测到岩石样本，则捡起岩石样</a:t>
            </a:r>
            <a:r>
              <a:rPr lang="zh-CN" altLang="en-US" dirty="0" smtClean="0"/>
              <a:t>本；</a:t>
            </a:r>
            <a:endParaRPr lang="en-US" altLang="zh-CN" dirty="0" smtClean="0"/>
          </a:p>
          <a:p>
            <a:r>
              <a:rPr lang="en-US" altLang="zh-CN" dirty="0" smtClean="0"/>
              <a:t>R5</a:t>
            </a:r>
            <a:r>
              <a:rPr lang="zh-CN" altLang="en-US" dirty="0" smtClean="0"/>
              <a:t>：如</a:t>
            </a:r>
            <a:r>
              <a:rPr lang="zh-CN" altLang="en-US" dirty="0"/>
              <a:t>果机器人一切正常，则</a:t>
            </a:r>
            <a:r>
              <a:rPr lang="zh-CN" altLang="en-US" dirty="0" smtClean="0"/>
              <a:t>在行星上随机行走；</a:t>
            </a:r>
            <a:endParaRPr lang="en-US" altLang="zh-CN" dirty="0" smtClean="0"/>
          </a:p>
          <a:p>
            <a:r>
              <a:rPr lang="zh-CN" altLang="en-US" dirty="0"/>
              <a:t>显然，这五条规则之间存在优先关系</a:t>
            </a:r>
            <a:r>
              <a:rPr lang="zh-CN" altLang="en-US" dirty="0" smtClean="0"/>
              <a:t>，</a:t>
            </a:r>
            <a:r>
              <a:rPr lang="en-US" altLang="zh-CN" dirty="0" smtClean="0"/>
              <a:t>R1</a:t>
            </a:r>
            <a:r>
              <a:rPr lang="zh-CN" altLang="en-US" dirty="0" smtClean="0"/>
              <a:t>优</a:t>
            </a:r>
            <a:r>
              <a:rPr lang="zh-CN" altLang="en-US" dirty="0"/>
              <a:t>先</a:t>
            </a:r>
            <a:r>
              <a:rPr lang="zh-CN" altLang="en-US" dirty="0" smtClean="0"/>
              <a:t>于</a:t>
            </a:r>
            <a:r>
              <a:rPr lang="en-US" altLang="zh-CN" dirty="0" smtClean="0"/>
              <a:t>R2</a:t>
            </a:r>
            <a:r>
              <a:rPr lang="zh-CN" altLang="en-US" dirty="0" smtClean="0"/>
              <a:t>，</a:t>
            </a:r>
            <a:r>
              <a:rPr lang="en-US" altLang="zh-CN" dirty="0" smtClean="0"/>
              <a:t>R2</a:t>
            </a:r>
            <a:r>
              <a:rPr lang="zh-CN" altLang="en-US" dirty="0" smtClean="0"/>
              <a:t>优</a:t>
            </a:r>
            <a:r>
              <a:rPr lang="zh-CN" altLang="en-US" dirty="0"/>
              <a:t>先</a:t>
            </a:r>
            <a:r>
              <a:rPr lang="zh-CN" altLang="en-US" dirty="0" smtClean="0"/>
              <a:t>于</a:t>
            </a:r>
            <a:r>
              <a:rPr lang="en-US" altLang="zh-CN" dirty="0" smtClean="0"/>
              <a:t>R3</a:t>
            </a:r>
            <a:r>
              <a:rPr lang="zh-CN" altLang="en-US" dirty="0" smtClean="0"/>
              <a:t>，</a:t>
            </a:r>
            <a:r>
              <a:rPr lang="zh-CN" altLang="en-US" dirty="0"/>
              <a:t>以此类</a:t>
            </a:r>
            <a:r>
              <a:rPr lang="zh-CN" altLang="en-US" dirty="0" smtClean="0"/>
              <a:t>推。我们将</a:t>
            </a:r>
            <a:r>
              <a:rPr lang="zh-CN" altLang="en-US" dirty="0"/>
              <a:t>其用一个分层次的结构表</a:t>
            </a:r>
            <a:r>
              <a:rPr lang="zh-CN" altLang="en-US" dirty="0" smtClean="0"/>
              <a:t>示。但当</a:t>
            </a:r>
            <a:r>
              <a:rPr lang="zh-CN" altLang="en-US" dirty="0"/>
              <a:t>多规则同时被点</a:t>
            </a:r>
            <a:r>
              <a:rPr lang="zh-CN" altLang="en-US" dirty="0" smtClean="0"/>
              <a:t>火激活时</a:t>
            </a:r>
            <a:r>
              <a:rPr lang="zh-CN" altLang="en-US" dirty="0"/>
              <a:t>，下层规则的输出将抑制上层规则的输</a:t>
            </a:r>
            <a:r>
              <a:rPr lang="zh-CN" altLang="en-US" dirty="0" smtClean="0"/>
              <a:t>出。</a:t>
            </a:r>
            <a:endParaRPr lang="en-US" altLang="zh-CN" dirty="0" smtClean="0"/>
          </a:p>
        </p:txBody>
      </p:sp>
    </p:spTree>
    <p:extLst>
      <p:ext uri="{BB962C8B-B14F-4D97-AF65-F5344CB8AC3E}">
        <p14:creationId xmlns:p14="http://schemas.microsoft.com/office/powerpoint/2010/main" val="148505683"/>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14.2.1 </a:t>
            </a:r>
            <a:r>
              <a:rPr lang="zh-CN" altLang="en-US" dirty="0" smtClean="0"/>
              <a:t>包孕结构</a:t>
            </a:r>
            <a:endParaRPr lang="zh-CN" altLang="en-US" dirty="0"/>
          </a:p>
        </p:txBody>
      </p:sp>
      <p:sp>
        <p:nvSpPr>
          <p:cNvPr id="3" name="文本占位符 2"/>
          <p:cNvSpPr>
            <a:spLocks noGrp="1"/>
          </p:cNvSpPr>
          <p:nvPr>
            <p:ph type="body" sz="quarter" idx="13"/>
          </p:nvPr>
        </p:nvSpPr>
        <p:spPr>
          <a:xfrm>
            <a:off x="751703" y="1432546"/>
            <a:ext cx="6068787" cy="1596039"/>
          </a:xfrm>
        </p:spPr>
        <p:txBody>
          <a:bodyPr/>
          <a:lstStyle/>
          <a:p>
            <a:r>
              <a:rPr lang="zh-CN" altLang="en-US" dirty="0"/>
              <a:t>当不允许归机器人之间进行直接通信时</a:t>
            </a:r>
            <a:r>
              <a:rPr lang="zh-CN" altLang="en-US" dirty="0" smtClean="0"/>
              <a:t>，还</a:t>
            </a:r>
            <a:r>
              <a:rPr lang="zh-CN" altLang="en-US" dirty="0"/>
              <a:t>可以增强以上结构，实现间接的通信。</a:t>
            </a:r>
          </a:p>
          <a:p>
            <a:r>
              <a:rPr lang="zh-CN" altLang="en-US" dirty="0"/>
              <a:t>如</a:t>
            </a:r>
            <a:r>
              <a:rPr lang="zh-CN" altLang="en-US" dirty="0" smtClean="0"/>
              <a:t>将</a:t>
            </a:r>
            <a:r>
              <a:rPr lang="en-US" altLang="zh-CN" dirty="0" smtClean="0"/>
              <a:t>R3</a:t>
            </a:r>
            <a:r>
              <a:rPr lang="zh-CN" altLang="en-US" dirty="0" smtClean="0"/>
              <a:t>改为：如</a:t>
            </a:r>
            <a:r>
              <a:rPr lang="zh-CN" altLang="en-US" dirty="0"/>
              <a:t>果拿到岩石样本，但机器人不在飞船上，则丢下两个新标，同时沿信号增强的梯度方向往回走</a:t>
            </a:r>
            <a:r>
              <a:rPr lang="zh-CN" altLang="en-US" dirty="0" smtClean="0"/>
              <a:t>。</a:t>
            </a:r>
            <a:endParaRPr lang="en-US" altLang="zh-CN" dirty="0" smtClean="0"/>
          </a:p>
          <a:p>
            <a:r>
              <a:rPr lang="zh-CN" altLang="en-US" dirty="0" smtClean="0"/>
              <a:t>再</a:t>
            </a:r>
            <a:r>
              <a:rPr lang="zh-CN" altLang="en-US" dirty="0"/>
              <a:t>增加一</a:t>
            </a:r>
            <a:r>
              <a:rPr lang="zh-CN" altLang="en-US" dirty="0" smtClean="0"/>
              <a:t>个</a:t>
            </a:r>
            <a:r>
              <a:rPr lang="en-US" altLang="zh-CN" dirty="0" smtClean="0"/>
              <a:t>R6</a:t>
            </a:r>
            <a:r>
              <a:rPr lang="zh-CN" altLang="en-US" dirty="0" smtClean="0"/>
              <a:t>规则：如果机</a:t>
            </a:r>
            <a:r>
              <a:rPr lang="zh-CN" altLang="en-US" dirty="0"/>
              <a:t>器</a:t>
            </a:r>
            <a:r>
              <a:rPr lang="zh-CN" altLang="en-US" dirty="0" smtClean="0"/>
              <a:t>人感</a:t>
            </a:r>
            <a:r>
              <a:rPr lang="zh-CN" altLang="en-US" dirty="0"/>
              <a:t>知</a:t>
            </a:r>
            <a:r>
              <a:rPr lang="zh-CN" altLang="en-US" dirty="0" smtClean="0"/>
              <a:t>到信标，则捡</a:t>
            </a:r>
            <a:r>
              <a:rPr lang="zh-CN" altLang="en-US" dirty="0"/>
              <a:t>起一</a:t>
            </a:r>
            <a:r>
              <a:rPr lang="zh-CN" altLang="en-US" dirty="0" smtClean="0"/>
              <a:t>个信标，</a:t>
            </a:r>
            <a:r>
              <a:rPr lang="zh-CN" altLang="en-US" dirty="0"/>
              <a:t>同时</a:t>
            </a:r>
            <a:r>
              <a:rPr lang="zh-CN" altLang="en-US" dirty="0" smtClean="0"/>
              <a:t>沿信</a:t>
            </a:r>
            <a:r>
              <a:rPr lang="zh-CN" altLang="en-US" dirty="0"/>
              <a:t>号下降</a:t>
            </a:r>
            <a:r>
              <a:rPr lang="zh-CN" altLang="en-US" dirty="0" smtClean="0"/>
              <a:t>的梯度方向行走。这里</a:t>
            </a:r>
            <a:r>
              <a:rPr lang="en-US" altLang="zh-CN" dirty="0" smtClean="0"/>
              <a:t>R6</a:t>
            </a:r>
            <a:r>
              <a:rPr lang="zh-CN" altLang="en-US" dirty="0" smtClean="0"/>
              <a:t>规</a:t>
            </a:r>
            <a:r>
              <a:rPr lang="zh-CN" altLang="en-US" dirty="0"/>
              <a:t>则优先级最</a:t>
            </a:r>
            <a:r>
              <a:rPr lang="zh-CN" altLang="en-US" dirty="0" smtClean="0"/>
              <a:t>低</a:t>
            </a:r>
            <a:r>
              <a:rPr lang="en-US" altLang="zh-CN" dirty="0" smtClean="0"/>
              <a:t>.</a:t>
            </a:r>
          </a:p>
          <a:p>
            <a:r>
              <a:rPr lang="zh-CN" altLang="en-US" dirty="0" smtClean="0"/>
              <a:t>通</a:t>
            </a:r>
            <a:r>
              <a:rPr lang="zh-CN" altLang="en-US" dirty="0"/>
              <a:t>过这种方法实现了智能体之间</a:t>
            </a:r>
            <a:r>
              <a:rPr lang="zh-CN" altLang="en-US" dirty="0" smtClean="0"/>
              <a:t>的间接通信。同时，当某</a:t>
            </a:r>
            <a:r>
              <a:rPr lang="zh-CN" altLang="en-US" dirty="0"/>
              <a:t>个智能体率先发</a:t>
            </a:r>
            <a:r>
              <a:rPr lang="zh-CN" altLang="en-US" dirty="0" smtClean="0"/>
              <a:t>现岩石后</a:t>
            </a:r>
            <a:r>
              <a:rPr lang="zh-CN" altLang="en-US" dirty="0"/>
              <a:t>则其他智能体可以根据其留下</a:t>
            </a:r>
            <a:r>
              <a:rPr lang="zh-CN" altLang="en-US" dirty="0" smtClean="0"/>
              <a:t>的信标，</a:t>
            </a:r>
            <a:r>
              <a:rPr lang="zh-CN" altLang="en-US" dirty="0"/>
              <a:t>逐步开始往岩石聚集处靠拢，因</a:t>
            </a:r>
            <a:r>
              <a:rPr lang="zh-CN" altLang="en-US" dirty="0" smtClean="0"/>
              <a:t>此，涌</a:t>
            </a:r>
            <a:r>
              <a:rPr lang="zh-CN" altLang="en-US" dirty="0"/>
              <a:t>现了某种类似于蚂蚁找食物的智能行</a:t>
            </a:r>
            <a:r>
              <a:rPr lang="zh-CN" altLang="en-US" dirty="0" smtClean="0"/>
              <a:t>为。</a:t>
            </a:r>
            <a:endParaRPr lang="zh-CN" altLang="en-US" dirty="0"/>
          </a:p>
        </p:txBody>
      </p:sp>
      <p:pic>
        <p:nvPicPr>
          <p:cNvPr id="4" name="图片 3"/>
          <p:cNvPicPr>
            <a:picLocks noChangeAspect="1"/>
          </p:cNvPicPr>
          <p:nvPr/>
        </p:nvPicPr>
        <p:blipFill>
          <a:blip r:embed="rId2"/>
          <a:stretch>
            <a:fillRect/>
          </a:stretch>
        </p:blipFill>
        <p:spPr>
          <a:xfrm>
            <a:off x="6820490" y="1779716"/>
            <a:ext cx="5123818" cy="3027062"/>
          </a:xfrm>
          <a:prstGeom prst="rect">
            <a:avLst/>
          </a:prstGeom>
        </p:spPr>
      </p:pic>
      <p:sp>
        <p:nvSpPr>
          <p:cNvPr id="5" name="文本框 4"/>
          <p:cNvSpPr txBox="1"/>
          <p:nvPr/>
        </p:nvSpPr>
        <p:spPr>
          <a:xfrm>
            <a:off x="7485636" y="4895806"/>
            <a:ext cx="3472249" cy="369332"/>
          </a:xfrm>
          <a:prstGeom prst="rect">
            <a:avLst/>
          </a:prstGeom>
          <a:noFill/>
        </p:spPr>
        <p:txBody>
          <a:bodyPr wrap="square" rtlCol="0">
            <a:spAutoFit/>
          </a:bodyPr>
          <a:lstStyle/>
          <a:p>
            <a:pPr algn="ctr"/>
            <a:r>
              <a:rPr lang="zh-CN" altLang="en-US" dirty="0" smtClean="0"/>
              <a:t>图：包孕结构</a:t>
            </a:r>
            <a:endParaRPr lang="zh-CN" altLang="en-US" dirty="0"/>
          </a:p>
        </p:txBody>
      </p:sp>
    </p:spTree>
    <p:extLst>
      <p:ext uri="{BB962C8B-B14F-4D97-AF65-F5344CB8AC3E}">
        <p14:creationId xmlns:p14="http://schemas.microsoft.com/office/powerpoint/2010/main" val="1787235201"/>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14.2.2 BDI</a:t>
            </a:r>
            <a:r>
              <a:rPr lang="zh-CN" altLang="en-US" dirty="0" smtClean="0"/>
              <a:t>结构</a:t>
            </a:r>
            <a:endParaRPr lang="zh-CN" altLang="en-US" dirty="0"/>
          </a:p>
        </p:txBody>
      </p:sp>
      <p:sp>
        <p:nvSpPr>
          <p:cNvPr id="3" name="文本占位符 2"/>
          <p:cNvSpPr>
            <a:spLocks noGrp="1"/>
          </p:cNvSpPr>
          <p:nvPr>
            <p:ph type="body" sz="quarter" idx="13"/>
          </p:nvPr>
        </p:nvSpPr>
        <p:spPr/>
        <p:txBody>
          <a:bodyPr/>
          <a:lstStyle/>
          <a:p>
            <a:r>
              <a:rPr lang="zh-CN" altLang="en-US" dirty="0"/>
              <a:t>证明人的推理是一种实证推理，其特点是一种人的知识是不断增长的，变化的同时，人的目标会随着自己知识的增长，环境状态的变化而发生改变，下</a:t>
            </a:r>
            <a:r>
              <a:rPr lang="zh-CN" altLang="en-US" dirty="0" smtClean="0"/>
              <a:t>面以</a:t>
            </a:r>
            <a:r>
              <a:rPr lang="zh-CN" altLang="en-US" dirty="0"/>
              <a:t>一个学生考试的例子来说明人的实证推理过</a:t>
            </a:r>
            <a:r>
              <a:rPr lang="zh-CN" altLang="en-US" dirty="0" smtClean="0"/>
              <a:t>程。</a:t>
            </a:r>
            <a:endParaRPr lang="en-US" altLang="zh-CN" dirty="0" smtClean="0"/>
          </a:p>
          <a:p>
            <a:r>
              <a:rPr lang="zh-CN" altLang="en-US" dirty="0"/>
              <a:t>一个学生在刚入学时有这样的信念，通过努力学习就能够通过考试，只要准时上课，完成作业，认真努力。人家夫妻就是努力学习，学生带出事实，也就这样的意图通过考试，因此，学生为了通过考试就是执行一个目标手段的推理过程，形成了一系列的期望。给期望自己可以努力学习，准时上课，完成作业和认真复</a:t>
            </a:r>
            <a:r>
              <a:rPr lang="zh-CN" altLang="en-US" dirty="0" smtClean="0"/>
              <a:t>习。</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9650627" y="4541273"/>
            <a:ext cx="2300979" cy="2195791"/>
          </a:xfrm>
          <a:prstGeom prst="rect">
            <a:avLst/>
          </a:prstGeom>
        </p:spPr>
      </p:pic>
    </p:spTree>
    <p:extLst>
      <p:ext uri="{BB962C8B-B14F-4D97-AF65-F5344CB8AC3E}">
        <p14:creationId xmlns:p14="http://schemas.microsoft.com/office/powerpoint/2010/main" val="715295271"/>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14.2.2 BDI</a:t>
            </a:r>
            <a:r>
              <a:rPr lang="zh-CN" altLang="en-US" dirty="0"/>
              <a:t>结构</a:t>
            </a:r>
            <a:endParaRPr lang="zh-CN" altLang="en-US" dirty="0"/>
          </a:p>
        </p:txBody>
      </p:sp>
      <p:sp>
        <p:nvSpPr>
          <p:cNvPr id="3" name="文本占位符 2"/>
          <p:cNvSpPr>
            <a:spLocks noGrp="1"/>
          </p:cNvSpPr>
          <p:nvPr>
            <p:ph type="body" sz="quarter" idx="13"/>
          </p:nvPr>
        </p:nvSpPr>
        <p:spPr>
          <a:xfrm>
            <a:off x="838200" y="1606551"/>
            <a:ext cx="10587038" cy="1828628"/>
          </a:xfrm>
        </p:spPr>
        <p:txBody>
          <a:bodyPr/>
          <a:lstStyle/>
          <a:p>
            <a:r>
              <a:rPr lang="zh-CN" altLang="en-US" dirty="0"/>
              <a:t>假设这个学生得到一个全新的信息，考试作弊也能通过考试且考试作弊，认真学习容易很多，那么，学生首先会根据这个消息修正自己已有的信念，将这个信息补充尽自己的信念中，同时，学生在一目标意图通过考试不愿的前提下，继续执行一个新的目标手段的推理过程，形成了新的期</a:t>
            </a:r>
            <a:r>
              <a:rPr lang="zh-CN" altLang="en-US" dirty="0" smtClean="0"/>
              <a:t>望</a:t>
            </a:r>
            <a:r>
              <a:rPr lang="en-US" altLang="zh-CN" dirty="0" smtClean="0"/>
              <a:t>-</a:t>
            </a:r>
            <a:r>
              <a:rPr lang="zh-CN" altLang="en-US" dirty="0" smtClean="0"/>
              <a:t>通</a:t>
            </a:r>
            <a:r>
              <a:rPr lang="zh-CN" altLang="en-US" dirty="0"/>
              <a:t>过考试和考试作</a:t>
            </a:r>
            <a:r>
              <a:rPr lang="zh-CN" altLang="en-US" dirty="0" smtClean="0"/>
              <a:t>弊。</a:t>
            </a:r>
            <a:endParaRPr lang="en-US" altLang="zh-CN" dirty="0" smtClean="0"/>
          </a:p>
        </p:txBody>
      </p:sp>
      <p:pic>
        <p:nvPicPr>
          <p:cNvPr id="5" name="图片 4"/>
          <p:cNvPicPr>
            <a:picLocks noChangeAspect="1"/>
          </p:cNvPicPr>
          <p:nvPr/>
        </p:nvPicPr>
        <p:blipFill>
          <a:blip r:embed="rId2"/>
          <a:stretch>
            <a:fillRect/>
          </a:stretch>
        </p:blipFill>
        <p:spPr>
          <a:xfrm>
            <a:off x="8215184" y="3435179"/>
            <a:ext cx="3814119" cy="3138801"/>
          </a:xfrm>
          <a:prstGeom prst="rect">
            <a:avLst/>
          </a:prstGeom>
        </p:spPr>
      </p:pic>
      <p:sp>
        <p:nvSpPr>
          <p:cNvPr id="6" name="矩形 5"/>
          <p:cNvSpPr/>
          <p:nvPr/>
        </p:nvSpPr>
        <p:spPr>
          <a:xfrm>
            <a:off x="984422" y="3435179"/>
            <a:ext cx="7084540" cy="2677656"/>
          </a:xfrm>
          <a:prstGeom prst="rect">
            <a:avLst/>
          </a:prstGeom>
        </p:spPr>
        <p:txBody>
          <a:bodyPr wrap="square">
            <a:spAutoFit/>
          </a:bodyPr>
          <a:lstStyle/>
          <a:p>
            <a:r>
              <a:rPr lang="zh-CN" altLang="en-US" sz="2400" dirty="0" smtClean="0">
                <a:latin typeface="宋体" panose="02010600030101010101" pitchFamily="2" charset="-122"/>
                <a:ea typeface="宋体" panose="02010600030101010101" pitchFamily="2" charset="-122"/>
                <a:cs typeface="等线" charset="-122"/>
              </a:rPr>
              <a:t>再假设这</a:t>
            </a:r>
            <a:r>
              <a:rPr lang="zh-CN" altLang="en-US" sz="2400" dirty="0">
                <a:latin typeface="宋体" panose="02010600030101010101" pitchFamily="2" charset="-122"/>
                <a:ea typeface="宋体" panose="02010600030101010101" pitchFamily="2" charset="-122"/>
                <a:cs typeface="等线" charset="-122"/>
              </a:rPr>
              <a:t>位同学又得</a:t>
            </a:r>
            <a:r>
              <a:rPr lang="zh-CN" altLang="en-US" sz="2400" dirty="0" smtClean="0">
                <a:latin typeface="宋体" panose="02010600030101010101" pitchFamily="2" charset="-122"/>
                <a:ea typeface="宋体" panose="02010600030101010101" pitchFamily="2" charset="-122"/>
                <a:cs typeface="等线" charset="-122"/>
              </a:rPr>
              <a:t>到新</a:t>
            </a:r>
            <a:r>
              <a:rPr lang="zh-CN" altLang="en-US" sz="2400" dirty="0">
                <a:latin typeface="宋体" panose="02010600030101010101" pitchFamily="2" charset="-122"/>
                <a:ea typeface="宋体" panose="02010600030101010101" pitchFamily="2" charset="-122"/>
                <a:cs typeface="等线" charset="-122"/>
              </a:rPr>
              <a:t>的消</a:t>
            </a:r>
            <a:r>
              <a:rPr lang="zh-CN" altLang="en-US" sz="2400" dirty="0" smtClean="0">
                <a:latin typeface="宋体" panose="02010600030101010101" pitchFamily="2" charset="-122"/>
                <a:ea typeface="宋体" panose="02010600030101010101" pitchFamily="2" charset="-122"/>
                <a:cs typeface="等线" charset="-122"/>
              </a:rPr>
              <a:t>息考</a:t>
            </a:r>
            <a:r>
              <a:rPr lang="zh-CN" altLang="en-US" sz="2400" dirty="0">
                <a:latin typeface="宋体" panose="02010600030101010101" pitchFamily="2" charset="-122"/>
                <a:ea typeface="宋体" panose="02010600030101010101" pitchFamily="2" charset="-122"/>
                <a:cs typeface="等线" charset="-122"/>
              </a:rPr>
              <a:t>试作弊被发现，就不能通过考</a:t>
            </a:r>
            <a:r>
              <a:rPr lang="zh-CN" altLang="en-US" sz="2400" dirty="0" smtClean="0">
                <a:latin typeface="宋体" panose="02010600030101010101" pitchFamily="2" charset="-122"/>
                <a:ea typeface="宋体" panose="02010600030101010101" pitchFamily="2" charset="-122"/>
                <a:cs typeface="等线" charset="-122"/>
              </a:rPr>
              <a:t>试。本</a:t>
            </a:r>
            <a:r>
              <a:rPr lang="zh-CN" altLang="en-US" sz="2400" dirty="0">
                <a:latin typeface="宋体" panose="02010600030101010101" pitchFamily="2" charset="-122"/>
                <a:ea typeface="宋体" panose="02010600030101010101" pitchFamily="2" charset="-122"/>
                <a:cs typeface="等线" charset="-122"/>
              </a:rPr>
              <a:t>门课程监</a:t>
            </a:r>
            <a:r>
              <a:rPr lang="zh-CN" altLang="en-US" sz="2400" dirty="0" smtClean="0">
                <a:latin typeface="宋体" panose="02010600030101010101" pitchFamily="2" charset="-122"/>
                <a:ea typeface="宋体" panose="02010600030101010101" pitchFamily="2" charset="-122"/>
                <a:cs typeface="等线" charset="-122"/>
              </a:rPr>
              <a:t>考严格，考</a:t>
            </a:r>
            <a:r>
              <a:rPr lang="zh-CN" altLang="en-US" sz="2400" dirty="0">
                <a:latin typeface="宋体" panose="02010600030101010101" pitchFamily="2" charset="-122"/>
                <a:ea typeface="宋体" panose="02010600030101010101" pitchFamily="2" charset="-122"/>
                <a:cs typeface="等线" charset="-122"/>
              </a:rPr>
              <a:t>试作弊一定会</a:t>
            </a:r>
            <a:r>
              <a:rPr lang="zh-CN" altLang="en-US" sz="2400" dirty="0" smtClean="0">
                <a:latin typeface="宋体" panose="02010600030101010101" pitchFamily="2" charset="-122"/>
                <a:ea typeface="宋体" panose="02010600030101010101" pitchFamily="2" charset="-122"/>
                <a:cs typeface="等线" charset="-122"/>
              </a:rPr>
              <a:t>抓。学</a:t>
            </a:r>
            <a:r>
              <a:rPr lang="zh-CN" altLang="en-US" sz="2400" dirty="0">
                <a:latin typeface="宋体" panose="02010600030101010101" pitchFamily="2" charset="-122"/>
                <a:ea typeface="宋体" panose="02010600030101010101" pitchFamily="2" charset="-122"/>
                <a:cs typeface="等线" charset="-122"/>
              </a:rPr>
              <a:t>生在得到这个信息后，又会继续修正自己的信念，同时在目标意图通过考试不变的前提下，继续执行一</a:t>
            </a:r>
            <a:r>
              <a:rPr lang="zh-CN" altLang="en-US" sz="2400" dirty="0" smtClean="0">
                <a:latin typeface="宋体" panose="02010600030101010101" pitchFamily="2" charset="-122"/>
                <a:ea typeface="宋体" panose="02010600030101010101" pitchFamily="2" charset="-122"/>
                <a:cs typeface="等线" charset="-122"/>
              </a:rPr>
              <a:t>个更</a:t>
            </a:r>
            <a:r>
              <a:rPr lang="zh-CN" altLang="en-US" sz="2400" dirty="0">
                <a:latin typeface="宋体" panose="02010600030101010101" pitchFamily="2" charset="-122"/>
                <a:ea typeface="宋体" panose="02010600030101010101" pitchFamily="2" charset="-122"/>
                <a:cs typeface="等线" charset="-122"/>
              </a:rPr>
              <a:t>新的目标</a:t>
            </a:r>
            <a:r>
              <a:rPr lang="zh-CN" altLang="en-US" sz="2400" dirty="0" smtClean="0">
                <a:latin typeface="宋体" panose="02010600030101010101" pitchFamily="2" charset="-122"/>
                <a:ea typeface="宋体" panose="02010600030101010101" pitchFamily="2" charset="-122"/>
                <a:cs typeface="等线" charset="-122"/>
              </a:rPr>
              <a:t>，就是</a:t>
            </a:r>
            <a:r>
              <a:rPr lang="zh-CN" altLang="en-US" sz="2400" dirty="0">
                <a:latin typeface="宋体" panose="02010600030101010101" pitchFamily="2" charset="-122"/>
                <a:ea typeface="宋体" panose="02010600030101010101" pitchFamily="2" charset="-122"/>
                <a:cs typeface="等线" charset="-122"/>
              </a:rPr>
              <a:t>手段的推理过程，形成了新的期望。通过考试，努力学习，准时上课，完成作业和认真复习。</a:t>
            </a:r>
          </a:p>
        </p:txBody>
      </p:sp>
    </p:spTree>
    <p:extLst>
      <p:ext uri="{BB962C8B-B14F-4D97-AF65-F5344CB8AC3E}">
        <p14:creationId xmlns:p14="http://schemas.microsoft.com/office/powerpoint/2010/main" val="3502049276"/>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14.2.2 BDI</a:t>
            </a:r>
            <a:r>
              <a:rPr lang="zh-CN" altLang="en-US" dirty="0"/>
              <a:t>结构</a:t>
            </a:r>
          </a:p>
        </p:txBody>
      </p:sp>
      <p:sp>
        <p:nvSpPr>
          <p:cNvPr id="3" name="文本占位符 2"/>
          <p:cNvSpPr>
            <a:spLocks noGrp="1"/>
          </p:cNvSpPr>
          <p:nvPr>
            <p:ph type="body" sz="quarter" idx="13"/>
          </p:nvPr>
        </p:nvSpPr>
        <p:spPr/>
        <p:txBody>
          <a:bodyPr/>
          <a:lstStyle/>
          <a:p>
            <a:r>
              <a:rPr lang="zh-CN" altLang="en-US" dirty="0"/>
              <a:t>分析上</a:t>
            </a:r>
            <a:r>
              <a:rPr lang="zh-CN" altLang="en-US" dirty="0" smtClean="0"/>
              <a:t>的推</a:t>
            </a:r>
            <a:r>
              <a:rPr lang="zh-CN" altLang="en-US" dirty="0"/>
              <a:t>理过程，我们可以发现三个关键要</a:t>
            </a:r>
            <a:r>
              <a:rPr lang="zh-CN" altLang="en-US" dirty="0" smtClean="0"/>
              <a:t>素：信念、期</a:t>
            </a:r>
            <a:r>
              <a:rPr lang="zh-CN" altLang="en-US" dirty="0"/>
              <a:t>望和依</a:t>
            </a:r>
            <a:r>
              <a:rPr lang="zh-CN" altLang="en-US" dirty="0" smtClean="0"/>
              <a:t>托。在</a:t>
            </a:r>
            <a:r>
              <a:rPr lang="zh-CN" altLang="en-US" dirty="0"/>
              <a:t>智能体技术中把这样的实证推理逻辑形式化</a:t>
            </a:r>
            <a:r>
              <a:rPr lang="zh-CN" altLang="en-US" dirty="0" smtClean="0"/>
              <a:t>为</a:t>
            </a:r>
            <a:r>
              <a:rPr lang="en-US" altLang="zh-CN" dirty="0" smtClean="0"/>
              <a:t>BDI</a:t>
            </a:r>
            <a:r>
              <a:rPr lang="zh-CN" altLang="en-US" dirty="0" smtClean="0"/>
              <a:t>逻</a:t>
            </a:r>
            <a:r>
              <a:rPr lang="zh-CN" altLang="en-US" dirty="0"/>
              <a:t>辑，而把时间被爱逻辑的智能结构称之为</a:t>
            </a:r>
            <a:r>
              <a:rPr lang="en-US" altLang="zh-CN" dirty="0"/>
              <a:t>BS</a:t>
            </a:r>
            <a:r>
              <a:rPr lang="zh-CN" altLang="en-US" dirty="0"/>
              <a:t>结构。除了生意上的三个要素比较，结果还需要实现四个函</a:t>
            </a:r>
            <a:r>
              <a:rPr lang="zh-CN" altLang="en-US" dirty="0" smtClean="0"/>
              <a:t>数。</a:t>
            </a:r>
            <a:endParaRPr lang="en-US" altLang="zh-CN" dirty="0" smtClean="0"/>
          </a:p>
          <a:p>
            <a:r>
              <a:rPr lang="zh-CN" altLang="en-US" dirty="0"/>
              <a:t>在图中包含三个存储信念，期望意图，同时，修正函数根据新的感知和业务的信念产生新的信念，集合选择函数，根据新的信念和原有意图产生新的期望，而过滤函数根据新的信念，新的期望和原有的意图产生新的意图，最后动作函数根据新的意图产生动作输</a:t>
            </a:r>
            <a:r>
              <a:rPr lang="zh-CN" altLang="en-US" dirty="0" smtClean="0"/>
              <a:t>出。</a:t>
            </a:r>
            <a:endParaRPr lang="zh-CN" altLang="en-US" dirty="0"/>
          </a:p>
        </p:txBody>
      </p:sp>
      <p:pic>
        <p:nvPicPr>
          <p:cNvPr id="4" name="图片 3"/>
          <p:cNvPicPr>
            <a:picLocks noChangeAspect="1"/>
          </p:cNvPicPr>
          <p:nvPr/>
        </p:nvPicPr>
        <p:blipFill>
          <a:blip r:embed="rId2"/>
          <a:stretch>
            <a:fillRect/>
          </a:stretch>
        </p:blipFill>
        <p:spPr>
          <a:xfrm>
            <a:off x="2684491" y="4425799"/>
            <a:ext cx="6894456" cy="1596885"/>
          </a:xfrm>
          <a:prstGeom prst="rect">
            <a:avLst/>
          </a:prstGeom>
        </p:spPr>
      </p:pic>
      <p:sp>
        <p:nvSpPr>
          <p:cNvPr id="5" name="文本框 4"/>
          <p:cNvSpPr txBox="1"/>
          <p:nvPr/>
        </p:nvSpPr>
        <p:spPr>
          <a:xfrm>
            <a:off x="4594155" y="6198606"/>
            <a:ext cx="3472249" cy="369332"/>
          </a:xfrm>
          <a:prstGeom prst="rect">
            <a:avLst/>
          </a:prstGeom>
          <a:noFill/>
        </p:spPr>
        <p:txBody>
          <a:bodyPr wrap="square" rtlCol="0">
            <a:spAutoFit/>
          </a:bodyPr>
          <a:lstStyle/>
          <a:p>
            <a:pPr algn="ctr"/>
            <a:r>
              <a:rPr lang="zh-CN" altLang="en-US" dirty="0" smtClean="0"/>
              <a:t>图：</a:t>
            </a:r>
            <a:r>
              <a:rPr lang="en-US" altLang="zh-CN" dirty="0" smtClean="0"/>
              <a:t>BDI</a:t>
            </a:r>
            <a:r>
              <a:rPr lang="zh-CN" altLang="en-US" dirty="0" smtClean="0"/>
              <a:t>结构示意图</a:t>
            </a:r>
            <a:endParaRPr lang="zh-CN" altLang="en-US" dirty="0"/>
          </a:p>
        </p:txBody>
      </p:sp>
    </p:spTree>
    <p:extLst>
      <p:ext uri="{BB962C8B-B14F-4D97-AF65-F5344CB8AC3E}">
        <p14:creationId xmlns:p14="http://schemas.microsoft.com/office/powerpoint/2010/main" val="400770712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箭头: 五边形 10">
            <a:extLst>
              <a:ext uri="{FF2B5EF4-FFF2-40B4-BE49-F238E27FC236}">
                <a16:creationId xmlns:a16="http://schemas.microsoft.com/office/drawing/2014/main" id="{07A41886-251F-4B98-AFF0-D259C567BE8A}"/>
              </a:ext>
            </a:extLst>
          </p:cNvPr>
          <p:cNvSpPr/>
          <p:nvPr/>
        </p:nvSpPr>
        <p:spPr>
          <a:xfrm>
            <a:off x="4510088" y="1417644"/>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smtClean="0">
                <a:latin typeface="Times New Roman" panose="02020603050405020304" pitchFamily="18" charset="0"/>
              </a:rPr>
              <a:t>14.1 </a:t>
            </a:r>
            <a:endParaRPr lang="zh-CN" altLang="en-US" sz="2800" b="1" dirty="0">
              <a:latin typeface="Times New Roman" panose="02020603050405020304" pitchFamily="18" charset="0"/>
            </a:endParaRPr>
          </a:p>
        </p:txBody>
      </p:sp>
      <p:sp>
        <p:nvSpPr>
          <p:cNvPr id="4" name="箭头: 五边形 11">
            <a:extLst>
              <a:ext uri="{FF2B5EF4-FFF2-40B4-BE49-F238E27FC236}">
                <a16:creationId xmlns:a16="http://schemas.microsoft.com/office/drawing/2014/main" id="{3D783C76-DECB-4053-A8AF-6EC0D5BF7A7E}"/>
              </a:ext>
            </a:extLst>
          </p:cNvPr>
          <p:cNvSpPr/>
          <p:nvPr/>
        </p:nvSpPr>
        <p:spPr>
          <a:xfrm>
            <a:off x="4510088" y="2033594"/>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smtClean="0">
                <a:latin typeface="Times New Roman" panose="02020603050405020304" pitchFamily="18" charset="0"/>
              </a:rPr>
              <a:t>14.2</a:t>
            </a:r>
            <a:endParaRPr lang="zh-CN" altLang="en-US" sz="2800" b="1" dirty="0">
              <a:latin typeface="Times New Roman" panose="02020603050405020304" pitchFamily="18" charset="0"/>
            </a:endParaRPr>
          </a:p>
        </p:txBody>
      </p:sp>
      <p:sp>
        <p:nvSpPr>
          <p:cNvPr id="5" name="箭头: 五边形 12">
            <a:extLst>
              <a:ext uri="{FF2B5EF4-FFF2-40B4-BE49-F238E27FC236}">
                <a16:creationId xmlns:a16="http://schemas.microsoft.com/office/drawing/2014/main" id="{D05A8E48-29EF-432C-B4D8-15541685C457}"/>
              </a:ext>
            </a:extLst>
          </p:cNvPr>
          <p:cNvSpPr/>
          <p:nvPr/>
        </p:nvSpPr>
        <p:spPr>
          <a:xfrm>
            <a:off x="4510088" y="2651131"/>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smtClean="0">
                <a:latin typeface="Times New Roman" panose="02020603050405020304" pitchFamily="18" charset="0"/>
              </a:rPr>
              <a:t>14.3</a:t>
            </a:r>
            <a:endParaRPr lang="zh-CN" altLang="en-US" sz="2800" b="1" dirty="0">
              <a:latin typeface="Times New Roman" panose="02020603050405020304" pitchFamily="18" charset="0"/>
            </a:endParaRPr>
          </a:p>
        </p:txBody>
      </p:sp>
      <p:sp>
        <p:nvSpPr>
          <p:cNvPr id="6" name="箭头: 五边形 13">
            <a:extLst>
              <a:ext uri="{FF2B5EF4-FFF2-40B4-BE49-F238E27FC236}">
                <a16:creationId xmlns:a16="http://schemas.microsoft.com/office/drawing/2014/main" id="{B3F6E61F-C0B1-4406-8724-6AE4BE08ADB9}"/>
              </a:ext>
            </a:extLst>
          </p:cNvPr>
          <p:cNvSpPr/>
          <p:nvPr/>
        </p:nvSpPr>
        <p:spPr>
          <a:xfrm>
            <a:off x="4510088" y="3268669"/>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smtClean="0">
                <a:latin typeface="Times New Roman" panose="02020603050405020304" pitchFamily="18" charset="0"/>
              </a:rPr>
              <a:t>14.4</a:t>
            </a:r>
            <a:endParaRPr lang="zh-CN" altLang="en-US" sz="2800" dirty="0">
              <a:solidFill>
                <a:schemeClr val="bg1"/>
              </a:solidFill>
              <a:latin typeface="华文琥珀" panose="02010800040101010101" pitchFamily="2" charset="-122"/>
              <a:ea typeface="华文琥珀" panose="02010800040101010101" pitchFamily="2" charset="-122"/>
            </a:endParaRPr>
          </a:p>
        </p:txBody>
      </p:sp>
      <p:sp>
        <p:nvSpPr>
          <p:cNvPr id="10" name="文本框 17">
            <a:extLst>
              <a:ext uri="{FF2B5EF4-FFF2-40B4-BE49-F238E27FC236}">
                <a16:creationId xmlns:a16="http://schemas.microsoft.com/office/drawing/2014/main" id="{4DF31D01-6B5B-4445-B23E-5CB7F52389DE}"/>
              </a:ext>
            </a:extLst>
          </p:cNvPr>
          <p:cNvSpPr txBox="1">
            <a:spLocks noChangeArrowheads="1"/>
          </p:cNvSpPr>
          <p:nvPr/>
        </p:nvSpPr>
        <p:spPr bwMode="auto">
          <a:xfrm>
            <a:off x="5734046" y="1455744"/>
            <a:ext cx="34689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smtClean="0"/>
              <a:t>智能体</a:t>
            </a:r>
            <a:endParaRPr lang="zh-CN" altLang="en-US" sz="2000" b="1" dirty="0"/>
          </a:p>
        </p:txBody>
      </p:sp>
      <p:sp>
        <p:nvSpPr>
          <p:cNvPr id="11" name="文本框 18">
            <a:extLst>
              <a:ext uri="{FF2B5EF4-FFF2-40B4-BE49-F238E27FC236}">
                <a16:creationId xmlns:a16="http://schemas.microsoft.com/office/drawing/2014/main" id="{DC30A56E-754A-420E-B865-AF3FEBA8D59F}"/>
              </a:ext>
            </a:extLst>
          </p:cNvPr>
          <p:cNvSpPr txBox="1">
            <a:spLocks noChangeArrowheads="1"/>
          </p:cNvSpPr>
          <p:nvPr/>
        </p:nvSpPr>
        <p:spPr bwMode="auto">
          <a:xfrm>
            <a:off x="5734050" y="2071694"/>
            <a:ext cx="46164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a:t>智能体的具体结构</a:t>
            </a:r>
          </a:p>
        </p:txBody>
      </p:sp>
      <p:sp>
        <p:nvSpPr>
          <p:cNvPr id="13" name="文本框 20">
            <a:extLst>
              <a:ext uri="{FF2B5EF4-FFF2-40B4-BE49-F238E27FC236}">
                <a16:creationId xmlns:a16="http://schemas.microsoft.com/office/drawing/2014/main" id="{4070BF8B-86CC-4F12-BC40-2611A4A2F035}"/>
              </a:ext>
            </a:extLst>
          </p:cNvPr>
          <p:cNvSpPr txBox="1">
            <a:spLocks noChangeArrowheads="1"/>
          </p:cNvSpPr>
          <p:nvPr/>
        </p:nvSpPr>
        <p:spPr bwMode="auto">
          <a:xfrm>
            <a:off x="5775784" y="2689201"/>
            <a:ext cx="41211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a:t>多智能协商</a:t>
            </a:r>
          </a:p>
        </p:txBody>
      </p:sp>
      <p:sp>
        <p:nvSpPr>
          <p:cNvPr id="14" name="文本框 21">
            <a:extLst>
              <a:ext uri="{FF2B5EF4-FFF2-40B4-BE49-F238E27FC236}">
                <a16:creationId xmlns:a16="http://schemas.microsoft.com/office/drawing/2014/main" id="{61F35B3D-87E4-434B-86D2-B1A7A78EF5B2}"/>
              </a:ext>
            </a:extLst>
          </p:cNvPr>
          <p:cNvSpPr txBox="1">
            <a:spLocks noChangeArrowheads="1"/>
          </p:cNvSpPr>
          <p:nvPr/>
        </p:nvSpPr>
        <p:spPr bwMode="auto">
          <a:xfrm>
            <a:off x="5775784" y="3306769"/>
            <a:ext cx="2857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a:latin typeface="Times New Roman" panose="02020603050405020304" pitchFamily="18" charset="0"/>
              </a:rPr>
              <a:t>多智能体学习</a:t>
            </a:r>
          </a:p>
        </p:txBody>
      </p:sp>
      <p:pic>
        <p:nvPicPr>
          <p:cNvPr id="17" name="Picture 16">
            <a:extLst>
              <a:ext uri="{FF2B5EF4-FFF2-40B4-BE49-F238E27FC236}">
                <a16:creationId xmlns:a16="http://schemas.microsoft.com/office/drawing/2014/main" id="{8D68F332-6992-4FCD-8E98-F2CC64AAF9E0}"/>
              </a:ext>
            </a:extLst>
          </p:cNvPr>
          <p:cNvPicPr>
            <a:picLocks noChangeAspect="1"/>
          </p:cNvPicPr>
          <p:nvPr/>
        </p:nvPicPr>
        <p:blipFill>
          <a:blip r:embed="rId3"/>
          <a:stretch>
            <a:fillRect/>
          </a:stretch>
        </p:blipFill>
        <p:spPr>
          <a:xfrm>
            <a:off x="0" y="-46389"/>
            <a:ext cx="2830054" cy="6904389"/>
          </a:xfrm>
          <a:prstGeom prst="rect">
            <a:avLst/>
          </a:prstGeom>
          <a:gradFill flip="none" rotWithShape="1">
            <a:gsLst>
              <a:gs pos="0">
                <a:schemeClr val="accent1">
                  <a:lumMod val="0"/>
                  <a:lumOff val="100000"/>
                </a:schemeClr>
              </a:gs>
              <a:gs pos="34000">
                <a:schemeClr val="accent1">
                  <a:lumMod val="0"/>
                  <a:lumOff val="100000"/>
                </a:schemeClr>
              </a:gs>
              <a:gs pos="100000">
                <a:schemeClr val="accent1">
                  <a:lumMod val="100000"/>
                </a:schemeClr>
              </a:gs>
            </a:gsLst>
            <a:path path="circle">
              <a:fillToRect l="50000" t="-80000" r="50000" b="180000"/>
            </a:path>
            <a:tileRect/>
          </a:gradFill>
          <a:effectLst>
            <a:softEdge rad="0"/>
          </a:effectLst>
        </p:spPr>
      </p:pic>
      <p:sp>
        <p:nvSpPr>
          <p:cNvPr id="18" name="文本框 5">
            <a:extLst>
              <a:ext uri="{FF2B5EF4-FFF2-40B4-BE49-F238E27FC236}">
                <a16:creationId xmlns:a16="http://schemas.microsoft.com/office/drawing/2014/main" id="{1495AF7A-1A26-42C2-9A6B-8EE101517E78}"/>
              </a:ext>
            </a:extLst>
          </p:cNvPr>
          <p:cNvSpPr txBox="1"/>
          <p:nvPr/>
        </p:nvSpPr>
        <p:spPr>
          <a:xfrm>
            <a:off x="954088" y="1574800"/>
            <a:ext cx="922337" cy="1570038"/>
          </a:xfrm>
          <a:prstGeom prst="rect">
            <a:avLst/>
          </a:prstGeom>
          <a:noFill/>
        </p:spPr>
        <p:txBody>
          <a:bodyPr>
            <a:spAutoFit/>
          </a:bodyPr>
          <a:lstStyle/>
          <a:p>
            <a:pPr eaLnBrk="1" fontAlgn="auto" hangingPunct="1">
              <a:spcBef>
                <a:spcPts val="0"/>
              </a:spcBef>
              <a:spcAft>
                <a:spcPts val="0"/>
              </a:spcAft>
              <a:defRPr/>
            </a:pPr>
            <a:r>
              <a:rPr lang="zh-CN" altLang="en-US" sz="4800" b="1" dirty="0">
                <a:solidFill>
                  <a:schemeClr val="bg1"/>
                </a:solidFill>
                <a:latin typeface="+mj-lt"/>
                <a:ea typeface="+mn-ea"/>
              </a:rPr>
              <a:t>目</a:t>
            </a:r>
            <a:endParaRPr lang="en-US" altLang="zh-CN" sz="4800" b="1" dirty="0">
              <a:solidFill>
                <a:schemeClr val="bg1"/>
              </a:solidFill>
              <a:latin typeface="+mj-lt"/>
              <a:ea typeface="+mn-ea"/>
            </a:endParaRPr>
          </a:p>
          <a:p>
            <a:pPr eaLnBrk="1" fontAlgn="auto" hangingPunct="1">
              <a:spcBef>
                <a:spcPts val="0"/>
              </a:spcBef>
              <a:spcAft>
                <a:spcPts val="0"/>
              </a:spcAft>
              <a:defRPr/>
            </a:pPr>
            <a:r>
              <a:rPr lang="zh-CN" altLang="en-US" sz="4800" b="1" dirty="0">
                <a:solidFill>
                  <a:schemeClr val="bg1"/>
                </a:solidFill>
                <a:latin typeface="+mj-lt"/>
                <a:ea typeface="+mn-ea"/>
              </a:rPr>
              <a:t>录</a:t>
            </a:r>
          </a:p>
        </p:txBody>
      </p:sp>
      <p:sp>
        <p:nvSpPr>
          <p:cNvPr id="6162" name="文本框 7">
            <a:extLst>
              <a:ext uri="{FF2B5EF4-FFF2-40B4-BE49-F238E27FC236}">
                <a16:creationId xmlns:a16="http://schemas.microsoft.com/office/drawing/2014/main" id="{676E9841-B40B-4CCA-AF4C-FB067A3307BE}"/>
              </a:ext>
            </a:extLst>
          </p:cNvPr>
          <p:cNvSpPr txBox="1">
            <a:spLocks noChangeArrowheads="1"/>
          </p:cNvSpPr>
          <p:nvPr/>
        </p:nvSpPr>
        <p:spPr bwMode="auto">
          <a:xfrm>
            <a:off x="1620838" y="2332038"/>
            <a:ext cx="493712"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000">
                <a:solidFill>
                  <a:schemeClr val="bg1"/>
                </a:solidFill>
              </a:rPr>
              <a:t>CONTENTS</a:t>
            </a:r>
            <a:endParaRPr lang="zh-CN" altLang="en-US" sz="2000">
              <a:solidFill>
                <a:schemeClr val="bg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
                                        <p:tgtEl>
                                          <p:spTgt spid="3"/>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50"/>
                                        <p:tgtEl>
                                          <p:spTgt spid="10"/>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250"/>
                                        <p:tgtEl>
                                          <p:spTgt spid="4"/>
                                        </p:tgtEl>
                                      </p:cBhvr>
                                    </p:animEffect>
                                  </p:childTnLst>
                                </p:cTn>
                              </p:par>
                            </p:childTnLst>
                          </p:cTn>
                        </p:par>
                        <p:par>
                          <p:cTn id="16" fill="hold">
                            <p:stCondLst>
                              <p:cond delay="7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250"/>
                                        <p:tgtEl>
                                          <p:spTgt spid="11"/>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250"/>
                                        <p:tgtEl>
                                          <p:spTgt spid="5"/>
                                        </p:tgtEl>
                                      </p:cBhvr>
                                    </p:animEffect>
                                  </p:childTnLst>
                                </p:cTn>
                              </p:par>
                            </p:childTnLst>
                          </p:cTn>
                        </p:par>
                        <p:par>
                          <p:cTn id="24" fill="hold">
                            <p:stCondLst>
                              <p:cond delay="12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250"/>
                                        <p:tgtEl>
                                          <p:spTgt spid="6"/>
                                        </p:tgtEl>
                                      </p:cBhvr>
                                    </p:animEffect>
                                  </p:childTnLst>
                                </p:cTn>
                              </p:par>
                            </p:childTnLst>
                          </p:cTn>
                        </p:par>
                        <p:par>
                          <p:cTn id="32" fill="hold">
                            <p:stCondLst>
                              <p:cond delay="175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0" grpId="0"/>
      <p:bldP spid="11" grpId="0"/>
      <p:bldP spid="13"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14.3</a:t>
            </a:r>
            <a:r>
              <a:rPr lang="zh-CN" altLang="en-US" dirty="0"/>
              <a:t>多智能体协商</a:t>
            </a:r>
          </a:p>
        </p:txBody>
      </p:sp>
      <p:sp>
        <p:nvSpPr>
          <p:cNvPr id="3" name="文本占位符 2"/>
          <p:cNvSpPr>
            <a:spLocks noGrp="1"/>
          </p:cNvSpPr>
          <p:nvPr>
            <p:ph type="body" sz="quarter" idx="13"/>
          </p:nvPr>
        </p:nvSpPr>
        <p:spPr/>
        <p:txBody>
          <a:bodyPr/>
          <a:lstStyle/>
          <a:p>
            <a:r>
              <a:rPr lang="zh-CN" altLang="en-US" dirty="0"/>
              <a:t>多智能体系统中，如果每个多智能体都是自利的（使自身获利最大），那么每个智能体的最优策略组合未必是多智能体系统的最优策略。这反映了系统中个体利益与集体利益相冲突的本质。多智能体系统不想集中控制系统那样，由一个集中式的控制器对每个智能体的策略进行控制。因此，在多智能体系统中需要为每个智能体设计一个机制，通过写上来获得个体或系统的最佳策略。</a:t>
            </a:r>
            <a:endParaRPr lang="en-US" altLang="zh-CN" dirty="0"/>
          </a:p>
          <a:p>
            <a:r>
              <a:rPr lang="zh-CN" altLang="en-US" dirty="0"/>
              <a:t>例子：田忌赛马</a:t>
            </a:r>
            <a:r>
              <a:rPr lang="zh-CN" altLang="en-US" dirty="0" smtClean="0"/>
              <a:t>。</a:t>
            </a:r>
            <a:endParaRPr lang="en-US" altLang="zh-CN" dirty="0" smtClean="0"/>
          </a:p>
          <a:p>
            <a:endParaRPr lang="en-US" altLang="zh-CN" dirty="0" smtClean="0"/>
          </a:p>
          <a:p>
            <a:endParaRPr lang="en-US" altLang="zh-CN" dirty="0"/>
          </a:p>
          <a:p>
            <a:pPr marL="0" indent="0">
              <a:buNone/>
            </a:pPr>
            <a:endParaRPr lang="en-US" altLang="zh-CN" dirty="0"/>
          </a:p>
          <a:p>
            <a:r>
              <a:rPr lang="zh-CN" altLang="en-US" dirty="0" smtClean="0"/>
              <a:t>本节先</a:t>
            </a:r>
            <a:r>
              <a:rPr lang="zh-CN" altLang="en-US" dirty="0"/>
              <a:t>介绍多智能体系统中的基础理论工具，然后介绍多智能体系统投票、多智能体拍卖和多智能体谈判。</a:t>
            </a:r>
          </a:p>
          <a:p>
            <a:endParaRPr lang="zh-CN" altLang="en-US" dirty="0"/>
          </a:p>
        </p:txBody>
      </p:sp>
      <p:pic>
        <p:nvPicPr>
          <p:cNvPr id="4" name="图片 3"/>
          <p:cNvPicPr>
            <a:picLocks noChangeAspect="1"/>
          </p:cNvPicPr>
          <p:nvPr/>
        </p:nvPicPr>
        <p:blipFill>
          <a:blip r:embed="rId2"/>
          <a:stretch>
            <a:fillRect/>
          </a:stretch>
        </p:blipFill>
        <p:spPr>
          <a:xfrm>
            <a:off x="4460789" y="3405628"/>
            <a:ext cx="3087130" cy="2063941"/>
          </a:xfrm>
          <a:prstGeom prst="rect">
            <a:avLst/>
          </a:prstGeom>
        </p:spPr>
      </p:pic>
    </p:spTree>
    <p:extLst>
      <p:ext uri="{BB962C8B-B14F-4D97-AF65-F5344CB8AC3E}">
        <p14:creationId xmlns:p14="http://schemas.microsoft.com/office/powerpoint/2010/main" val="3372572386"/>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囚徒困境</a:t>
            </a:r>
          </a:p>
        </p:txBody>
      </p:sp>
      <p:sp>
        <p:nvSpPr>
          <p:cNvPr id="3" name="文本占位符 2"/>
          <p:cNvSpPr>
            <a:spLocks noGrp="1"/>
          </p:cNvSpPr>
          <p:nvPr>
            <p:ph type="body" sz="quarter" idx="13"/>
          </p:nvPr>
        </p:nvSpPr>
        <p:spPr/>
        <p:txBody>
          <a:bodyPr/>
          <a:lstStyle/>
          <a:p>
            <a:r>
              <a:rPr lang="zh-CN" altLang="en-US" dirty="0"/>
              <a:t>两个小偷被警察抓到，但是没有足够的证据，因此警察对他们分别审问。警察采用的政策是“坦白从宽，抗拒从严”。如果小偷甲交代了，而小偷乙没有交代，则小偷甲被释放，小偷乙从严处理被关</a:t>
            </a:r>
            <a:r>
              <a:rPr lang="en-US" altLang="zh-CN" dirty="0"/>
              <a:t>5</a:t>
            </a:r>
            <a:r>
              <a:rPr lang="zh-CN" altLang="en-US" dirty="0"/>
              <a:t>年；类似的，如果小偷乙交代了，小偷甲没有交代，则小偷乙被释放，小偷甲被从严处理被关</a:t>
            </a:r>
            <a:r>
              <a:rPr lang="en-US" altLang="zh-CN" dirty="0"/>
              <a:t>5</a:t>
            </a:r>
            <a:r>
              <a:rPr lang="zh-CN" altLang="en-US" dirty="0"/>
              <a:t>年；但如果两人都不交代，警察因为没有足够证据，只能每人关</a:t>
            </a:r>
            <a:r>
              <a:rPr lang="en-US" altLang="zh-CN" dirty="0"/>
              <a:t>1</a:t>
            </a:r>
            <a:r>
              <a:rPr lang="zh-CN" altLang="en-US" dirty="0"/>
              <a:t>年；如果两人都交代了，警察不认可他们的自首情节，则每人关</a:t>
            </a:r>
            <a:r>
              <a:rPr lang="en-US" altLang="zh-CN" dirty="0"/>
              <a:t>3</a:t>
            </a:r>
            <a:r>
              <a:rPr lang="zh-CN" altLang="en-US" dirty="0"/>
              <a:t>年。</a:t>
            </a:r>
          </a:p>
          <a:p>
            <a:endParaRPr lang="zh-CN" altLang="en-US" dirty="0"/>
          </a:p>
        </p:txBody>
      </p:sp>
      <p:pic>
        <p:nvPicPr>
          <p:cNvPr id="4" name="图片 3"/>
          <p:cNvPicPr>
            <a:picLocks noChangeAspect="1"/>
          </p:cNvPicPr>
          <p:nvPr/>
        </p:nvPicPr>
        <p:blipFill>
          <a:blip r:embed="rId2"/>
          <a:stretch>
            <a:fillRect/>
          </a:stretch>
        </p:blipFill>
        <p:spPr>
          <a:xfrm>
            <a:off x="3919809" y="3820298"/>
            <a:ext cx="4352381" cy="1866667"/>
          </a:xfrm>
          <a:prstGeom prst="rect">
            <a:avLst/>
          </a:prstGeom>
        </p:spPr>
      </p:pic>
    </p:spTree>
    <p:extLst>
      <p:ext uri="{BB962C8B-B14F-4D97-AF65-F5344CB8AC3E}">
        <p14:creationId xmlns:p14="http://schemas.microsoft.com/office/powerpoint/2010/main" val="3010299365"/>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14.3.1 </a:t>
            </a:r>
            <a:r>
              <a:rPr lang="zh-CN" altLang="en-US" dirty="0" smtClean="0"/>
              <a:t>纳</a:t>
            </a:r>
            <a:r>
              <a:rPr lang="zh-CN" altLang="en-US" dirty="0"/>
              <a:t>什均衡和帕里托最优</a:t>
            </a:r>
          </a:p>
        </p:txBody>
      </p:sp>
      <p:sp>
        <p:nvSpPr>
          <p:cNvPr id="3" name="文本占位符 2"/>
          <p:cNvSpPr>
            <a:spLocks noGrp="1"/>
          </p:cNvSpPr>
          <p:nvPr>
            <p:ph type="body" sz="quarter" idx="13"/>
          </p:nvPr>
        </p:nvSpPr>
        <p:spPr/>
        <p:txBody>
          <a:bodyPr/>
          <a:lstStyle/>
          <a:p>
            <a:r>
              <a:rPr lang="zh-CN" altLang="en-US" dirty="0"/>
              <a:t>经过分析，两个小偷都会选择（坦白，坦白）这个策略，且不会轻易更改自己的策略，否则会导致利益受损。</a:t>
            </a:r>
            <a:endParaRPr lang="en-US" altLang="zh-CN" dirty="0"/>
          </a:p>
          <a:p>
            <a:r>
              <a:rPr lang="zh-CN" altLang="en-US" dirty="0"/>
              <a:t>因此，两个小偷的策略会进入一个稳定的策略上，我们通常称这个组合策略为纳什均衡。</a:t>
            </a:r>
            <a:endParaRPr lang="en-US" altLang="zh-CN" dirty="0"/>
          </a:p>
          <a:p>
            <a:r>
              <a:rPr lang="zh-CN" altLang="en-US" dirty="0"/>
              <a:t>所谓纳什均衡：</a:t>
            </a:r>
            <a:r>
              <a:rPr lang="zh-CN" altLang="en-US" dirty="0">
                <a:solidFill>
                  <a:srgbClr val="FF0000"/>
                </a:solidFill>
              </a:rPr>
              <a:t>就是多智能体系统中的一个智能体的策略依赖于其他智能体。但如果一个解是纳什均衡解，当且仅当每个智能体的策略相对于此时纳什均衡解中的其他智能体策略，则都是最优策略。</a:t>
            </a:r>
            <a:endParaRPr lang="en-US" altLang="zh-CN" dirty="0">
              <a:solidFill>
                <a:srgbClr val="FF0000"/>
              </a:solidFill>
            </a:endParaRPr>
          </a:p>
          <a:p>
            <a:r>
              <a:rPr lang="zh-CN" altLang="en-US" dirty="0"/>
              <a:t>理论上，一个多智能体系统的支付矩阵有可能不存在纯策略的纳什均衡解，或者存在多个纯策略的纳什均衡解。关于此问题，超出了本书的内容，本章不做过多解释。</a:t>
            </a:r>
          </a:p>
          <a:p>
            <a:endParaRPr lang="zh-CN" altLang="en-US" dirty="0"/>
          </a:p>
        </p:txBody>
      </p:sp>
    </p:spTree>
    <p:extLst>
      <p:ext uri="{BB962C8B-B14F-4D97-AF65-F5344CB8AC3E}">
        <p14:creationId xmlns:p14="http://schemas.microsoft.com/office/powerpoint/2010/main" val="2970387779"/>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帕里托最优</a:t>
            </a:r>
          </a:p>
        </p:txBody>
      </p:sp>
      <p:sp>
        <p:nvSpPr>
          <p:cNvPr id="3" name="文本占位符 2"/>
          <p:cNvSpPr>
            <a:spLocks noGrp="1"/>
          </p:cNvSpPr>
          <p:nvPr>
            <p:ph type="body" sz="quarter" idx="13"/>
          </p:nvPr>
        </p:nvSpPr>
        <p:spPr/>
        <p:txBody>
          <a:bodyPr/>
          <a:lstStyle/>
          <a:p>
            <a:r>
              <a:rPr lang="zh-CN" altLang="en-US" dirty="0"/>
              <a:t>在囚徒困境中存在一个策略组合，即两人都选择（抗拒，抗拒）策略，此时两个小偷的利益都比（坦白，坦白）这个策略大，我们称这个解为帕里托优解。</a:t>
            </a:r>
            <a:endParaRPr lang="en-US" altLang="zh-CN" dirty="0"/>
          </a:p>
          <a:p>
            <a:r>
              <a:rPr lang="zh-CN" altLang="en-US" dirty="0"/>
              <a:t>所谓帕里托优解，是指如果一个解是多智能体系统中的帕里托优解，当且仅当不存在另一个解使每个智能体获利不小于原来的解，并且至少一个智能体获利超过原来的解。</a:t>
            </a:r>
            <a:endParaRPr lang="en-US" altLang="zh-CN" dirty="0"/>
          </a:p>
          <a:p>
            <a:r>
              <a:rPr lang="zh-CN" altLang="en-US" dirty="0"/>
              <a:t>显然，在囚犯困境中，不仅（抗拒，抗拒）是帕里托优解，（抗拒，坦白）也是帕里托优解。</a:t>
            </a:r>
            <a:endParaRPr lang="en-US" altLang="zh-CN" dirty="0"/>
          </a:p>
          <a:p>
            <a:r>
              <a:rPr lang="zh-CN" altLang="en-US" dirty="0"/>
              <a:t>侧重个体角度设计的系统选择纳什均衡解。</a:t>
            </a:r>
            <a:endParaRPr lang="en-US" altLang="zh-CN" dirty="0"/>
          </a:p>
          <a:p>
            <a:r>
              <a:rPr lang="zh-CN" altLang="en-US" dirty="0"/>
              <a:t>侧重整体角度的系统选择帕里托优解。</a:t>
            </a:r>
          </a:p>
          <a:p>
            <a:endParaRPr lang="zh-CN" altLang="en-US" dirty="0"/>
          </a:p>
        </p:txBody>
      </p:sp>
    </p:spTree>
    <p:extLst>
      <p:ext uri="{BB962C8B-B14F-4D97-AF65-F5344CB8AC3E}">
        <p14:creationId xmlns:p14="http://schemas.microsoft.com/office/powerpoint/2010/main" val="728003717"/>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14.3.2 </a:t>
            </a:r>
            <a:r>
              <a:rPr lang="zh-CN" altLang="en-US" dirty="0" smtClean="0"/>
              <a:t>投票</a:t>
            </a:r>
            <a:endParaRPr lang="zh-CN" altLang="en-US" dirty="0"/>
          </a:p>
        </p:txBody>
      </p:sp>
      <p:sp>
        <p:nvSpPr>
          <p:cNvPr id="3" name="文本占位符 2"/>
          <p:cNvSpPr>
            <a:spLocks noGrp="1"/>
          </p:cNvSpPr>
          <p:nvPr>
            <p:ph type="body" sz="quarter" idx="13"/>
          </p:nvPr>
        </p:nvSpPr>
        <p:spPr/>
        <p:txBody>
          <a:bodyPr/>
          <a:lstStyle/>
          <a:p>
            <a:r>
              <a:rPr lang="zh-CN" altLang="en-US" dirty="0"/>
              <a:t>投票是一种常见的社会选择机制。为了选举某个人或者表决某件事情，人们设计了各种各样的投票机制。</a:t>
            </a:r>
            <a:endParaRPr lang="en-US" altLang="zh-CN" dirty="0"/>
          </a:p>
          <a:p>
            <a:r>
              <a:rPr lang="zh-CN" altLang="en-US" dirty="0"/>
              <a:t>从多智能体系统角度，我们将每个投票人定义为一个独立的智能体，每个智能体都有关于被选举人或表决事情的偏好，而且所有智能体关于此事的偏好并不相同。因此，我们需要设计出一个投票即止，产生出一个较为合理的结果，这个输出结果对所有智能体应该是相对公平的。多智能体系统研究中需要研究那种投票机制是合理的；或者在何种场景下，应该设计哪一种投票机制。</a:t>
            </a:r>
            <a:endParaRPr lang="en-US" altLang="zh-CN" dirty="0"/>
          </a:p>
          <a:p>
            <a:r>
              <a:rPr lang="zh-CN" altLang="en-US" dirty="0"/>
              <a:t>实际应用中常见的投票即止有多数投票、二叉投票和计分投票等。</a:t>
            </a:r>
          </a:p>
          <a:p>
            <a:endParaRPr lang="zh-CN" altLang="en-US" dirty="0"/>
          </a:p>
        </p:txBody>
      </p:sp>
    </p:spTree>
    <p:extLst>
      <p:ext uri="{BB962C8B-B14F-4D97-AF65-F5344CB8AC3E}">
        <p14:creationId xmlns:p14="http://schemas.microsoft.com/office/powerpoint/2010/main" val="173584677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投票</a:t>
            </a:r>
            <a:r>
              <a:rPr lang="en-US" altLang="zh-CN" dirty="0"/>
              <a:t>—</a:t>
            </a:r>
            <a:r>
              <a:rPr lang="zh-CN" altLang="en-US" dirty="0"/>
              <a:t>多数投票</a:t>
            </a:r>
          </a:p>
        </p:txBody>
      </p:sp>
      <p:sp>
        <p:nvSpPr>
          <p:cNvPr id="3" name="文本占位符 2"/>
          <p:cNvSpPr>
            <a:spLocks noGrp="1"/>
          </p:cNvSpPr>
          <p:nvPr>
            <p:ph type="body" sz="quarter" idx="13"/>
          </p:nvPr>
        </p:nvSpPr>
        <p:spPr/>
        <p:txBody>
          <a:bodyPr/>
          <a:lstStyle/>
          <a:p>
            <a:r>
              <a:rPr lang="zh-CN" altLang="en-US" dirty="0"/>
              <a:t>多数投票是指投票机制累积每个投票人</a:t>
            </a:r>
            <a:r>
              <a:rPr lang="en-US" altLang="zh-CN" dirty="0"/>
              <a:t>/</a:t>
            </a:r>
            <a:r>
              <a:rPr lang="zh-CN" altLang="en-US" dirty="0"/>
              <a:t>智能体关于被选举人的次数，累计次数最多者当选。</a:t>
            </a:r>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endParaRPr lang="en-US" altLang="zh-CN" dirty="0" smtClean="0"/>
          </a:p>
          <a:p>
            <a:r>
              <a:rPr lang="zh-CN" altLang="en-US" dirty="0"/>
              <a:t>经过分析，</a:t>
            </a:r>
            <a:r>
              <a:rPr lang="en-US" altLang="zh-CN" dirty="0"/>
              <a:t>60%</a:t>
            </a:r>
            <a:r>
              <a:rPr lang="zh-CN" altLang="en-US" dirty="0"/>
              <a:t>的人认为乙不如甲，但是乙仍然当选，所以需要改进投票机制</a:t>
            </a:r>
          </a:p>
          <a:p>
            <a:endParaRPr lang="zh-CN" altLang="en-US" dirty="0"/>
          </a:p>
        </p:txBody>
      </p:sp>
      <p:pic>
        <p:nvPicPr>
          <p:cNvPr id="4" name="图片 3"/>
          <p:cNvPicPr>
            <a:picLocks noChangeAspect="1"/>
          </p:cNvPicPr>
          <p:nvPr/>
        </p:nvPicPr>
        <p:blipFill>
          <a:blip r:embed="rId2"/>
          <a:stretch>
            <a:fillRect/>
          </a:stretch>
        </p:blipFill>
        <p:spPr>
          <a:xfrm>
            <a:off x="2472190" y="2568459"/>
            <a:ext cx="7247619" cy="2076190"/>
          </a:xfrm>
          <a:prstGeom prst="rect">
            <a:avLst/>
          </a:prstGeom>
        </p:spPr>
      </p:pic>
    </p:spTree>
    <p:extLst>
      <p:ext uri="{BB962C8B-B14F-4D97-AF65-F5344CB8AC3E}">
        <p14:creationId xmlns:p14="http://schemas.microsoft.com/office/powerpoint/2010/main" val="189742104"/>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投票</a:t>
            </a:r>
            <a:r>
              <a:rPr lang="en-US" altLang="zh-CN" dirty="0"/>
              <a:t>—</a:t>
            </a:r>
            <a:r>
              <a:rPr lang="zh-CN" altLang="en-US" dirty="0"/>
              <a:t>多数投票</a:t>
            </a:r>
          </a:p>
        </p:txBody>
      </p:sp>
      <p:sp>
        <p:nvSpPr>
          <p:cNvPr id="3" name="文本占位符 2"/>
          <p:cNvSpPr>
            <a:spLocks noGrp="1"/>
          </p:cNvSpPr>
          <p:nvPr>
            <p:ph type="body" sz="quarter" idx="13"/>
          </p:nvPr>
        </p:nvSpPr>
        <p:spPr/>
        <p:txBody>
          <a:bodyPr/>
          <a:lstStyle/>
          <a:p>
            <a:r>
              <a:rPr lang="zh-CN" altLang="en-US" dirty="0"/>
              <a:t>问题描述：四个候选人甲乙丙丁，其中</a:t>
            </a:r>
            <a:r>
              <a:rPr lang="en-US" altLang="zh-CN" dirty="0"/>
              <a:t>35%</a:t>
            </a:r>
            <a:r>
              <a:rPr lang="zh-CN" altLang="en-US" dirty="0"/>
              <a:t>的人认为丙优于丁、丁优于乙、乙优于甲；</a:t>
            </a:r>
            <a:r>
              <a:rPr lang="en-US" altLang="zh-CN" dirty="0"/>
              <a:t>33%</a:t>
            </a:r>
            <a:r>
              <a:rPr lang="zh-CN" altLang="en-US" dirty="0"/>
              <a:t>的人认为甲优于丙、丙优于丁、丁优于乙；</a:t>
            </a:r>
            <a:r>
              <a:rPr lang="en-US" altLang="zh-CN" dirty="0"/>
              <a:t>32%</a:t>
            </a:r>
            <a:r>
              <a:rPr lang="zh-CN" altLang="en-US" dirty="0"/>
              <a:t>的人认为乙优于甲、甲优于丙、丙优于丁。下面给出两种二叉投票的过程。</a:t>
            </a:r>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endParaRPr lang="en-US" altLang="zh-CN" dirty="0" smtClean="0"/>
          </a:p>
          <a:p>
            <a:r>
              <a:rPr lang="zh-CN" altLang="en-US" dirty="0"/>
              <a:t>两个不同的二叉投票得到了两种完全不同的当选结果。这是因为只考虑了先后序，没考虑在序中的位置。因此计分投票应运而生。</a:t>
            </a:r>
          </a:p>
          <a:p>
            <a:endParaRPr lang="zh-CN" altLang="en-US" dirty="0"/>
          </a:p>
        </p:txBody>
      </p:sp>
      <p:pic>
        <p:nvPicPr>
          <p:cNvPr id="4" name="图片 3"/>
          <p:cNvPicPr>
            <a:picLocks noChangeAspect="1"/>
          </p:cNvPicPr>
          <p:nvPr/>
        </p:nvPicPr>
        <p:blipFill>
          <a:blip r:embed="rId2"/>
          <a:stretch>
            <a:fillRect/>
          </a:stretch>
        </p:blipFill>
        <p:spPr>
          <a:xfrm>
            <a:off x="2491238" y="2692577"/>
            <a:ext cx="7209524" cy="2342857"/>
          </a:xfrm>
          <a:prstGeom prst="rect">
            <a:avLst/>
          </a:prstGeom>
        </p:spPr>
      </p:pic>
    </p:spTree>
    <p:extLst>
      <p:ext uri="{BB962C8B-B14F-4D97-AF65-F5344CB8AC3E}">
        <p14:creationId xmlns:p14="http://schemas.microsoft.com/office/powerpoint/2010/main" val="4206900932"/>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计分投票</a:t>
            </a:r>
          </a:p>
        </p:txBody>
      </p:sp>
      <p:sp>
        <p:nvSpPr>
          <p:cNvPr id="3" name="文本占位符 2"/>
          <p:cNvSpPr>
            <a:spLocks noGrp="1"/>
          </p:cNvSpPr>
          <p:nvPr>
            <p:ph type="body" sz="quarter" idx="13"/>
          </p:nvPr>
        </p:nvSpPr>
        <p:spPr/>
        <p:txBody>
          <a:bodyPr/>
          <a:lstStyle/>
          <a:p>
            <a:r>
              <a:rPr lang="zh-CN" altLang="en-US" dirty="0"/>
              <a:t>在计分投票机制中，机制给序中的每个候选者一个分值，并通过累积候选者的分值总和来确定最终当选者。</a:t>
            </a:r>
            <a:endParaRPr lang="en-US" altLang="zh-CN" dirty="0"/>
          </a:p>
          <a:p>
            <a:r>
              <a:rPr lang="zh-CN" altLang="en-US" dirty="0"/>
              <a:t>例如：给排位第一的</a:t>
            </a:r>
            <a:r>
              <a:rPr lang="en-US" altLang="zh-CN" dirty="0"/>
              <a:t>4</a:t>
            </a:r>
            <a:r>
              <a:rPr lang="zh-CN" altLang="en-US" dirty="0"/>
              <a:t>分，第二的</a:t>
            </a:r>
            <a:r>
              <a:rPr lang="en-US" altLang="zh-CN" dirty="0"/>
              <a:t>3</a:t>
            </a:r>
            <a:r>
              <a:rPr lang="zh-CN" altLang="en-US" dirty="0"/>
              <a:t>分，第三的</a:t>
            </a:r>
            <a:r>
              <a:rPr lang="en-US" altLang="zh-CN" dirty="0"/>
              <a:t>2</a:t>
            </a:r>
            <a:r>
              <a:rPr lang="zh-CN" altLang="en-US" dirty="0"/>
              <a:t>分，第四的</a:t>
            </a:r>
            <a:r>
              <a:rPr lang="en-US" altLang="zh-CN" dirty="0"/>
              <a:t>1</a:t>
            </a:r>
            <a:r>
              <a:rPr lang="zh-CN" altLang="en-US" dirty="0"/>
              <a:t>分；相应的，第四列中给排位第一的</a:t>
            </a:r>
            <a:r>
              <a:rPr lang="en-US" altLang="zh-CN" dirty="0"/>
              <a:t>6</a:t>
            </a:r>
            <a:r>
              <a:rPr lang="zh-CN" altLang="en-US" dirty="0"/>
              <a:t>分，第二的</a:t>
            </a:r>
            <a:r>
              <a:rPr lang="en-US" altLang="zh-CN" dirty="0"/>
              <a:t>2</a:t>
            </a:r>
            <a:r>
              <a:rPr lang="zh-CN" altLang="en-US" dirty="0"/>
              <a:t>分，第三的</a:t>
            </a:r>
            <a:r>
              <a:rPr lang="en-US" altLang="zh-CN" dirty="0"/>
              <a:t>1</a:t>
            </a:r>
            <a:r>
              <a:rPr lang="zh-CN" altLang="en-US" dirty="0"/>
              <a:t>分，最后的</a:t>
            </a:r>
            <a:r>
              <a:rPr lang="en-US" altLang="zh-CN" dirty="0"/>
              <a:t>0</a:t>
            </a:r>
            <a:r>
              <a:rPr lang="zh-CN" altLang="en-US" dirty="0"/>
              <a:t>分。</a:t>
            </a:r>
          </a:p>
          <a:p>
            <a:endParaRPr lang="zh-CN" altLang="en-US" dirty="0"/>
          </a:p>
        </p:txBody>
      </p:sp>
      <p:pic>
        <p:nvPicPr>
          <p:cNvPr id="4" name="图片 3"/>
          <p:cNvPicPr>
            <a:picLocks noChangeAspect="1"/>
          </p:cNvPicPr>
          <p:nvPr/>
        </p:nvPicPr>
        <p:blipFill>
          <a:blip r:embed="rId2"/>
          <a:stretch>
            <a:fillRect/>
          </a:stretch>
        </p:blipFill>
        <p:spPr>
          <a:xfrm>
            <a:off x="4007337" y="3220378"/>
            <a:ext cx="5828571" cy="3009524"/>
          </a:xfrm>
          <a:prstGeom prst="rect">
            <a:avLst/>
          </a:prstGeom>
        </p:spPr>
      </p:pic>
    </p:spTree>
    <p:extLst>
      <p:ext uri="{BB962C8B-B14F-4D97-AF65-F5344CB8AC3E}">
        <p14:creationId xmlns:p14="http://schemas.microsoft.com/office/powerpoint/2010/main" val="973364621"/>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14.3.3 </a:t>
            </a:r>
            <a:r>
              <a:rPr lang="zh-CN" altLang="en-US" dirty="0" smtClean="0"/>
              <a:t>拍卖</a:t>
            </a:r>
            <a:endParaRPr lang="zh-CN" altLang="en-US" dirty="0"/>
          </a:p>
        </p:txBody>
      </p:sp>
      <p:sp>
        <p:nvSpPr>
          <p:cNvPr id="3" name="文本占位符 2"/>
          <p:cNvSpPr>
            <a:spLocks noGrp="1"/>
          </p:cNvSpPr>
          <p:nvPr>
            <p:ph type="body" sz="quarter" idx="13"/>
          </p:nvPr>
        </p:nvSpPr>
        <p:spPr/>
        <p:txBody>
          <a:bodyPr/>
          <a:lstStyle/>
          <a:p>
            <a:r>
              <a:rPr lang="zh-CN" altLang="en-US" dirty="0"/>
              <a:t>拍卖是人类生活中常见的定价和交易行为，在拍卖中存在着两类不同的智能体。一类是卖家智能体，其总是希望以最高的价格卖出商品，以获得最高的利润；另一类是买家智能体，总是希望以最低的价格买到商品，以得到额外的商品价值。</a:t>
            </a:r>
            <a:endParaRPr lang="en-US" altLang="zh-CN" dirty="0"/>
          </a:p>
          <a:p>
            <a:r>
              <a:rPr lang="zh-CN" altLang="en-US" dirty="0"/>
              <a:t>在人类生活中，有三种常见的拍卖机制</a:t>
            </a:r>
            <a:endParaRPr lang="en-US" altLang="zh-CN" dirty="0"/>
          </a:p>
          <a:p>
            <a:r>
              <a:rPr lang="zh-CN" altLang="en-US" dirty="0"/>
              <a:t>一种是</a:t>
            </a:r>
            <a:r>
              <a:rPr lang="zh-CN" altLang="en-US" b="1" dirty="0">
                <a:solidFill>
                  <a:srgbClr val="FF0000"/>
                </a:solidFill>
              </a:rPr>
              <a:t>英格兰式拍卖</a:t>
            </a:r>
            <a:r>
              <a:rPr lang="zh-CN" altLang="en-US" dirty="0"/>
              <a:t>，又称为首价公开拍卖。在此拍卖机制中，由卖家定出底价和竞价规则，然后由买家依次叫价，每轮叫价的出价必须依据竞价规则，超过之前一轮的出价。直到无买家叫价，拍卖结束。商品由出价最高的买家获得，其成交价即为最高价。</a:t>
            </a:r>
          </a:p>
          <a:p>
            <a:endParaRPr lang="zh-CN" altLang="en-US" dirty="0"/>
          </a:p>
        </p:txBody>
      </p:sp>
    </p:spTree>
    <p:extLst>
      <p:ext uri="{BB962C8B-B14F-4D97-AF65-F5344CB8AC3E}">
        <p14:creationId xmlns:p14="http://schemas.microsoft.com/office/powerpoint/2010/main" val="3804034471"/>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14.3.3 </a:t>
            </a:r>
            <a:r>
              <a:rPr lang="zh-CN" altLang="en-US" dirty="0" smtClean="0"/>
              <a:t>拍卖</a:t>
            </a:r>
            <a:endParaRPr lang="zh-CN" altLang="en-US" dirty="0"/>
          </a:p>
        </p:txBody>
      </p:sp>
      <p:sp>
        <p:nvSpPr>
          <p:cNvPr id="3" name="文本占位符 2"/>
          <p:cNvSpPr>
            <a:spLocks noGrp="1"/>
          </p:cNvSpPr>
          <p:nvPr>
            <p:ph type="body" sz="quarter" idx="13"/>
          </p:nvPr>
        </p:nvSpPr>
        <p:spPr/>
        <p:txBody>
          <a:bodyPr/>
          <a:lstStyle/>
          <a:p>
            <a:r>
              <a:rPr lang="zh-CN" altLang="en-US" dirty="0"/>
              <a:t>第二种是</a:t>
            </a:r>
            <a:r>
              <a:rPr lang="zh-CN" altLang="en-US" b="1" dirty="0">
                <a:solidFill>
                  <a:srgbClr val="FF0000"/>
                </a:solidFill>
              </a:rPr>
              <a:t>首价密封拍卖</a:t>
            </a:r>
            <a:r>
              <a:rPr lang="zh-CN" altLang="en-US" dirty="0"/>
              <a:t>。即我们通常所说的招投标。在此拍卖机制中由卖家公布底价和投标规则，然后由买家投标。每位买家只能一次性交标书，同时相互之间投标信息是保密的。等待开标时，商品由出价最高的买家获得，其成交价即为最高的报价。</a:t>
            </a:r>
            <a:endParaRPr lang="en-US" altLang="zh-CN" dirty="0"/>
          </a:p>
          <a:p>
            <a:r>
              <a:rPr lang="zh-CN" altLang="en-US" dirty="0"/>
              <a:t>最后一种是荷兰式拍卖。这次拍卖机制中，有卖家首先报价，如果没有买家应价，则卖家按照报价规则开始降价，依次报出每一轮的报价，一旦有买家竞价，那么拍卖结束。商品由此次应价的买家获得，其成交价即为此轮的卖家保价。</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9426702" y="4522135"/>
            <a:ext cx="2153330" cy="1683356"/>
          </a:xfrm>
          <a:prstGeom prst="rect">
            <a:avLst/>
          </a:prstGeom>
        </p:spPr>
      </p:pic>
    </p:spTree>
    <p:extLst>
      <p:ext uri="{BB962C8B-B14F-4D97-AF65-F5344CB8AC3E}">
        <p14:creationId xmlns:p14="http://schemas.microsoft.com/office/powerpoint/2010/main" val="183054589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文本占位符 2"/>
          <p:cNvSpPr>
            <a:spLocks noGrp="1"/>
          </p:cNvSpPr>
          <p:nvPr>
            <p:ph type="body" sz="quarter" idx="13"/>
          </p:nvPr>
        </p:nvSpPr>
        <p:spPr>
          <a:xfrm>
            <a:off x="838200" y="1442035"/>
            <a:ext cx="10587038" cy="4240213"/>
          </a:xfrm>
        </p:spPr>
        <p:txBody>
          <a:bodyPr/>
          <a:lstStyle/>
          <a:p>
            <a:r>
              <a:rPr lang="zh-CN" altLang="en-US" sz="2000" dirty="0"/>
              <a:t>人工智能领域：希望通过实现以一种简单的软硬件来达到复杂的智能能力；</a:t>
            </a:r>
            <a:endParaRPr lang="en-US" altLang="zh-CN" sz="2000" dirty="0"/>
          </a:p>
          <a:p>
            <a:r>
              <a:rPr lang="zh-CN" altLang="en-US" sz="2000" dirty="0"/>
              <a:t>软件工程领域：希望有新的程序设计模式或程序设计语言来突破面向对象的程序设计范式。</a:t>
            </a:r>
            <a:endParaRPr lang="en-US" altLang="zh-CN" sz="2000" dirty="0"/>
          </a:p>
          <a:p>
            <a:r>
              <a:rPr lang="zh-CN" altLang="en-US" sz="2000" dirty="0"/>
              <a:t>分布式系统或计算机网络：希望将传统的集中式空值转为分布式控制，以实现每个通信节点或计算节点之间的自主通信；</a:t>
            </a:r>
            <a:endParaRPr lang="en-US" altLang="zh-CN" sz="2000" dirty="0"/>
          </a:p>
          <a:p>
            <a:r>
              <a:rPr lang="zh-CN" altLang="en-US" sz="2000" dirty="0"/>
              <a:t>如果将以上思考推广到社会领域，那么可以直接将人当做一个理性的计算实体，对人类的各种智能行为加以分析</a:t>
            </a:r>
            <a:r>
              <a:rPr lang="zh-CN" altLang="en-US" sz="2000" dirty="0" smtClean="0"/>
              <a:t>。</a:t>
            </a:r>
            <a:endParaRPr lang="en-US" altLang="zh-CN" sz="2000" dirty="0" smtClean="0"/>
          </a:p>
          <a:p>
            <a:r>
              <a:rPr lang="zh-CN" altLang="en-US" sz="2000" dirty="0"/>
              <a:t>例如：电梯控制器就是一种智能体。当在一个写字楼里等候电梯时，如果是一个电梯群组，当我们按下电梯按钮时，电梯控制器将会响应我们的请求，安排某一部电梯前往我们呼叫的楼层。</a:t>
            </a:r>
            <a:endParaRPr lang="en-US" altLang="zh-CN" sz="2000" dirty="0"/>
          </a:p>
          <a:p>
            <a:r>
              <a:rPr lang="zh-CN" altLang="en-US" sz="2000" dirty="0"/>
              <a:t>再如，红绿灯控制器也是一种智能体。如果我们将交通路口的红绿灯设计成一个智能的红绿灯，它就可以根据路口各个方向的车流量智能的设定红绿灯的时间。</a:t>
            </a:r>
            <a:endParaRPr lang="en-US" altLang="zh-CN" sz="2000" dirty="0"/>
          </a:p>
          <a:p>
            <a:r>
              <a:rPr lang="zh-CN" altLang="en-US" sz="2000" dirty="0"/>
              <a:t>这些场景或者设想都是智能体的具体应用领域。</a:t>
            </a:r>
          </a:p>
          <a:p>
            <a:endParaRPr lang="zh-CN" altLang="en-US" sz="2000" dirty="0"/>
          </a:p>
        </p:txBody>
      </p:sp>
    </p:spTree>
    <p:extLst>
      <p:ext uri="{BB962C8B-B14F-4D97-AF65-F5344CB8AC3E}">
        <p14:creationId xmlns:p14="http://schemas.microsoft.com/office/powerpoint/2010/main" val="357318687"/>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14.3.4 </a:t>
            </a:r>
            <a:r>
              <a:rPr lang="zh-CN" altLang="en-US" dirty="0" smtClean="0"/>
              <a:t>谈判</a:t>
            </a:r>
            <a:endParaRPr lang="zh-CN" altLang="en-US" dirty="0"/>
          </a:p>
        </p:txBody>
      </p:sp>
      <p:sp>
        <p:nvSpPr>
          <p:cNvPr id="3" name="文本占位符 2"/>
          <p:cNvSpPr>
            <a:spLocks noGrp="1"/>
          </p:cNvSpPr>
          <p:nvPr>
            <p:ph type="body" sz="quarter" idx="13"/>
          </p:nvPr>
        </p:nvSpPr>
        <p:spPr/>
        <p:txBody>
          <a:bodyPr/>
          <a:lstStyle/>
          <a:p>
            <a:r>
              <a:rPr lang="zh-CN" altLang="en-US" dirty="0"/>
              <a:t>在人类社会行为中，谈判是一种高级智能行为，通过多智能体技术对谈判机制进行建模设计，智能体自动地去发现最优的谈判策略是非常有挑战性的技术，在谈判理论中通常分为</a:t>
            </a:r>
            <a:r>
              <a:rPr lang="zh-CN" altLang="en-US" b="1" dirty="0">
                <a:solidFill>
                  <a:srgbClr val="FF0000"/>
                </a:solidFill>
              </a:rPr>
              <a:t>公理谈判理论</a:t>
            </a:r>
            <a:r>
              <a:rPr lang="zh-CN" altLang="en-US" dirty="0"/>
              <a:t>和</a:t>
            </a:r>
            <a:r>
              <a:rPr lang="zh-CN" altLang="en-US" b="1" dirty="0">
                <a:solidFill>
                  <a:srgbClr val="FF0000"/>
                </a:solidFill>
              </a:rPr>
              <a:t>策略谈判理论</a:t>
            </a:r>
            <a:r>
              <a:rPr lang="zh-CN" altLang="en-US" dirty="0"/>
              <a:t>，下面简单介绍这两种理论的基本思想。</a:t>
            </a:r>
            <a:endParaRPr lang="en-US" altLang="zh-CN" dirty="0"/>
          </a:p>
          <a:p>
            <a:r>
              <a:rPr lang="zh-CN" altLang="en-US" dirty="0"/>
              <a:t>在公理谈判理论中，不失一般性。假设存在两个智能体</a:t>
            </a:r>
            <a:r>
              <a:rPr lang="en-US" altLang="zh-CN" dirty="0"/>
              <a:t>1</a:t>
            </a:r>
            <a:r>
              <a:rPr lang="zh-CN" altLang="en-US" dirty="0"/>
              <a:t>和</a:t>
            </a:r>
            <a:r>
              <a:rPr lang="en-US" altLang="zh-CN" dirty="0"/>
              <a:t>2</a:t>
            </a:r>
            <a:r>
              <a:rPr lang="zh-CN" altLang="en-US" dirty="0"/>
              <a:t>，如果对某件谈判的事情达成一致，则智能体</a:t>
            </a:r>
            <a:r>
              <a:rPr lang="en-US" altLang="zh-CN" dirty="0"/>
              <a:t>1</a:t>
            </a:r>
            <a:r>
              <a:rPr lang="zh-CN" altLang="en-US" dirty="0"/>
              <a:t>和</a:t>
            </a:r>
            <a:r>
              <a:rPr lang="en-US" altLang="zh-CN" dirty="0"/>
              <a:t>2</a:t>
            </a:r>
            <a:r>
              <a:rPr lang="zh-CN" altLang="en-US" dirty="0"/>
              <a:t>分别得到相应的回报，否则两个智能体将得到相应的损失。</a:t>
            </a:r>
            <a:endParaRPr lang="en-US" altLang="zh-CN" dirty="0"/>
          </a:p>
          <a:p>
            <a:r>
              <a:rPr lang="zh-CN" altLang="en-US" dirty="0"/>
              <a:t>举个例子，孔融和他哥哥要分梨吃。那么怎么分才是合理的呢，显然，从纳什均衡角度，如果一方强势要求四分之三，那另一方只能接受四分之一，否则任何其他的解都无法做到帕累托优。</a:t>
            </a:r>
            <a:endParaRPr lang="en-US" altLang="zh-CN" dirty="0"/>
          </a:p>
          <a:p>
            <a:r>
              <a:rPr lang="zh-CN" altLang="en-US" dirty="0"/>
              <a:t>但此数学上的解释，在实际中是行不通的。</a:t>
            </a:r>
          </a:p>
          <a:p>
            <a:endParaRPr lang="zh-CN" altLang="en-US" dirty="0"/>
          </a:p>
        </p:txBody>
      </p:sp>
    </p:spTree>
    <p:extLst>
      <p:ext uri="{BB962C8B-B14F-4D97-AF65-F5344CB8AC3E}">
        <p14:creationId xmlns:p14="http://schemas.microsoft.com/office/powerpoint/2010/main" val="3144926752"/>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公理谈判理论</a:t>
            </a:r>
          </a:p>
        </p:txBody>
      </p:sp>
      <p:sp>
        <p:nvSpPr>
          <p:cNvPr id="3" name="文本占位符 2"/>
          <p:cNvSpPr>
            <a:spLocks noGrp="1"/>
          </p:cNvSpPr>
          <p:nvPr>
            <p:ph type="body" sz="quarter" idx="13"/>
          </p:nvPr>
        </p:nvSpPr>
        <p:spPr/>
        <p:txBody>
          <a:bodyPr/>
          <a:lstStyle/>
          <a:p>
            <a:r>
              <a:rPr lang="zh-CN" altLang="en-US" sz="2000" dirty="0"/>
              <a:t>人们通常会要求一个最优解（也就是梨子的某种分配方案）且这个最优解具有以下性质：</a:t>
            </a:r>
            <a:endParaRPr lang="en-US" altLang="zh-CN" sz="2000" dirty="0"/>
          </a:p>
          <a:p>
            <a:pPr marL="0" indent="0">
              <a:buNone/>
            </a:pPr>
            <a:r>
              <a:rPr lang="zh-CN" altLang="en-US" sz="2000" dirty="0"/>
              <a:t>（</a:t>
            </a:r>
            <a:r>
              <a:rPr lang="en-US" altLang="zh-CN" sz="2000" dirty="0"/>
              <a:t>1</a:t>
            </a:r>
            <a:r>
              <a:rPr lang="zh-CN" altLang="en-US" sz="2000" dirty="0"/>
              <a:t>）不变性：解和回报函数的具体值无关，只和相对值有关。</a:t>
            </a:r>
            <a:endParaRPr lang="en-US" altLang="zh-CN" sz="2000" dirty="0"/>
          </a:p>
          <a:p>
            <a:pPr marL="0" indent="0">
              <a:buNone/>
            </a:pPr>
            <a:r>
              <a:rPr lang="zh-CN" altLang="en-US" sz="2000" dirty="0"/>
              <a:t>（</a:t>
            </a:r>
            <a:r>
              <a:rPr lang="en-US" altLang="zh-CN" sz="2000" dirty="0"/>
              <a:t>2</a:t>
            </a:r>
            <a:r>
              <a:rPr lang="zh-CN" altLang="en-US" sz="2000" dirty="0"/>
              <a:t>）对称性：智能体双方可以交换角色，不影响解的结果。</a:t>
            </a:r>
            <a:endParaRPr lang="en-US" altLang="zh-CN" sz="2000" dirty="0"/>
          </a:p>
          <a:p>
            <a:pPr marL="0" indent="0">
              <a:buNone/>
            </a:pPr>
            <a:r>
              <a:rPr lang="zh-CN" altLang="en-US" sz="2000" dirty="0"/>
              <a:t>（</a:t>
            </a:r>
            <a:r>
              <a:rPr lang="en-US" altLang="zh-CN" sz="2000" dirty="0"/>
              <a:t>3</a:t>
            </a:r>
            <a:r>
              <a:rPr lang="zh-CN" altLang="en-US" sz="2000" dirty="0"/>
              <a:t>）无关方案独立性：谈判的解不受谈判过程中其他无关事情的影响。</a:t>
            </a:r>
            <a:endParaRPr lang="en-US" altLang="zh-CN" sz="2000" dirty="0"/>
          </a:p>
          <a:p>
            <a:pPr marL="0" indent="0">
              <a:buNone/>
            </a:pPr>
            <a:r>
              <a:rPr lang="zh-CN" altLang="en-US" sz="2000" dirty="0"/>
              <a:t>（</a:t>
            </a:r>
            <a:r>
              <a:rPr lang="en-US" altLang="zh-CN" sz="2000" dirty="0"/>
              <a:t>4</a:t>
            </a:r>
            <a:r>
              <a:rPr lang="zh-CN" altLang="en-US" sz="2000" dirty="0"/>
              <a:t>）帕累托优：无法找到其他的解，帕累托有超过此最优解。</a:t>
            </a:r>
          </a:p>
          <a:p>
            <a:r>
              <a:rPr lang="zh-CN" altLang="en-US" sz="2000" dirty="0"/>
              <a:t>公理谈判理论只能直接计算最优解，无法像人类行为一样进行多轮多回合的谈判，因此在策略谈判理论中将谈判视为一个博弈，博弈的规则如下：</a:t>
            </a:r>
            <a:endParaRPr lang="en-US" altLang="zh-CN" sz="2000" dirty="0"/>
          </a:p>
          <a:p>
            <a:pPr marL="0" indent="0">
              <a:buNone/>
            </a:pPr>
            <a:r>
              <a:rPr lang="zh-CN" altLang="en-US" sz="2000" dirty="0"/>
              <a:t>（</a:t>
            </a:r>
            <a:r>
              <a:rPr lang="en-US" altLang="zh-CN" sz="2000" dirty="0"/>
              <a:t>1</a:t>
            </a:r>
            <a:r>
              <a:rPr lang="zh-CN" altLang="en-US" sz="2000" dirty="0"/>
              <a:t>）智能体</a:t>
            </a:r>
            <a:r>
              <a:rPr lang="en-US" altLang="zh-CN" sz="2000" dirty="0"/>
              <a:t>1</a:t>
            </a:r>
            <a:r>
              <a:rPr lang="zh-CN" altLang="en-US" sz="2000" dirty="0"/>
              <a:t>提出一个解（例如如何分配梨子）</a:t>
            </a:r>
            <a:endParaRPr lang="en-US" altLang="zh-CN" sz="2000" dirty="0"/>
          </a:p>
          <a:p>
            <a:pPr marL="0" indent="0">
              <a:buNone/>
            </a:pPr>
            <a:r>
              <a:rPr lang="zh-CN" altLang="en-US" sz="2000" dirty="0"/>
              <a:t>（</a:t>
            </a:r>
            <a:r>
              <a:rPr lang="en-US" altLang="zh-CN" sz="2000" dirty="0"/>
              <a:t>2</a:t>
            </a:r>
            <a:r>
              <a:rPr lang="zh-CN" altLang="en-US" sz="2000" dirty="0"/>
              <a:t>）智能体</a:t>
            </a:r>
            <a:r>
              <a:rPr lang="en-US" altLang="zh-CN" sz="2000" dirty="0"/>
              <a:t>2</a:t>
            </a:r>
            <a:r>
              <a:rPr lang="zh-CN" altLang="en-US" sz="2000" dirty="0"/>
              <a:t>判断是否接受这个解，如果接受则谈判结束；如果不接受，智能体</a:t>
            </a:r>
            <a:r>
              <a:rPr lang="en-US" altLang="zh-CN" sz="2000" dirty="0"/>
              <a:t>2</a:t>
            </a:r>
            <a:r>
              <a:rPr lang="zh-CN" altLang="en-US" sz="2000" dirty="0"/>
              <a:t>提出一个新解。</a:t>
            </a:r>
            <a:endParaRPr lang="en-US" altLang="zh-CN" sz="2000" dirty="0"/>
          </a:p>
          <a:p>
            <a:pPr marL="0" indent="0">
              <a:buNone/>
            </a:pPr>
            <a:r>
              <a:rPr lang="zh-CN" altLang="en-US" sz="2000" dirty="0"/>
              <a:t>（</a:t>
            </a:r>
            <a:r>
              <a:rPr lang="en-US" altLang="zh-CN" sz="2000" dirty="0"/>
              <a:t>3</a:t>
            </a:r>
            <a:r>
              <a:rPr lang="zh-CN" altLang="en-US" sz="2000" dirty="0"/>
              <a:t>）智能体</a:t>
            </a:r>
            <a:r>
              <a:rPr lang="en-US" altLang="zh-CN" sz="2000" dirty="0"/>
              <a:t>1</a:t>
            </a:r>
            <a:r>
              <a:rPr lang="zh-CN" altLang="en-US" sz="2000" dirty="0"/>
              <a:t>判断是否接受这个解，如果接受则谈判结束，如果不接受，智能体</a:t>
            </a:r>
            <a:r>
              <a:rPr lang="en-US" altLang="zh-CN" sz="2000" dirty="0"/>
              <a:t>1</a:t>
            </a:r>
            <a:r>
              <a:rPr lang="zh-CN" altLang="en-US" sz="2000" dirty="0"/>
              <a:t>提出一个新解。</a:t>
            </a:r>
            <a:endParaRPr lang="en-US" altLang="zh-CN" sz="2000" dirty="0"/>
          </a:p>
          <a:p>
            <a:pPr marL="0" indent="0">
              <a:buNone/>
            </a:pPr>
            <a:r>
              <a:rPr lang="zh-CN" altLang="en-US" sz="2000" dirty="0"/>
              <a:t>（</a:t>
            </a:r>
            <a:r>
              <a:rPr lang="en-US" altLang="zh-CN" sz="2000" dirty="0"/>
              <a:t>4</a:t>
            </a:r>
            <a:r>
              <a:rPr lang="zh-CN" altLang="en-US" sz="2000" dirty="0"/>
              <a:t>）以此往复。</a:t>
            </a:r>
          </a:p>
          <a:p>
            <a:endParaRPr lang="zh-CN" altLang="en-US" sz="2000" dirty="0"/>
          </a:p>
          <a:p>
            <a:endParaRPr lang="zh-CN" altLang="en-US" sz="2000" dirty="0"/>
          </a:p>
        </p:txBody>
      </p:sp>
    </p:spTree>
    <p:extLst>
      <p:ext uri="{BB962C8B-B14F-4D97-AF65-F5344CB8AC3E}">
        <p14:creationId xmlns:p14="http://schemas.microsoft.com/office/powerpoint/2010/main" val="4205780364"/>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策略谈判理论</a:t>
            </a:r>
          </a:p>
        </p:txBody>
      </p:sp>
      <p:sp>
        <p:nvSpPr>
          <p:cNvPr id="3" name="文本占位符 2"/>
          <p:cNvSpPr>
            <a:spLocks noGrp="1"/>
          </p:cNvSpPr>
          <p:nvPr>
            <p:ph type="body" sz="quarter" idx="13"/>
          </p:nvPr>
        </p:nvSpPr>
        <p:spPr/>
        <p:txBody>
          <a:bodyPr/>
          <a:lstStyle/>
          <a:p>
            <a:r>
              <a:rPr lang="zh-CN" altLang="en-US" dirty="0"/>
              <a:t>如果对上述过程不加以约束的话，那么过程将是无穷无尽，很难加以形式化，或者以计算的方式给出理论结果，通常有两种约束方式：</a:t>
            </a:r>
            <a:endParaRPr lang="en-US" altLang="zh-CN" dirty="0"/>
          </a:p>
          <a:p>
            <a:pPr marL="0" indent="0">
              <a:buNone/>
            </a:pPr>
            <a:r>
              <a:rPr lang="zh-CN" altLang="en-US" dirty="0"/>
              <a:t>（</a:t>
            </a:r>
            <a:r>
              <a:rPr lang="en-US" altLang="zh-CN" dirty="0"/>
              <a:t>1</a:t>
            </a:r>
            <a:r>
              <a:rPr lang="zh-CN" altLang="en-US" dirty="0"/>
              <a:t>）针对所谈判的商品，每一轮后商品价值都只是前一轮出价的一个折扣（</a:t>
            </a:r>
            <a:r>
              <a:rPr lang="el-GR" altLang="zh-CN" dirty="0"/>
              <a:t>δ</a:t>
            </a:r>
            <a:r>
              <a:rPr lang="zh-CN" altLang="en-US" dirty="0"/>
              <a:t>，</a:t>
            </a:r>
            <a:r>
              <a:rPr lang="en-US" altLang="zh-CN" dirty="0"/>
              <a:t>0&lt;</a:t>
            </a:r>
            <a:r>
              <a:rPr lang="el-GR" altLang="zh-CN" dirty="0"/>
              <a:t> δ </a:t>
            </a:r>
            <a:r>
              <a:rPr lang="en-US" altLang="zh-CN" dirty="0"/>
              <a:t>&lt;1</a:t>
            </a:r>
            <a:r>
              <a:rPr lang="zh-CN" altLang="en-US" dirty="0"/>
              <a:t>），则，第</a:t>
            </a:r>
            <a:r>
              <a:rPr lang="en-US" altLang="zh-CN" dirty="0"/>
              <a:t>n</a:t>
            </a:r>
            <a:r>
              <a:rPr lang="zh-CN" altLang="en-US" dirty="0"/>
              <a:t>轮该商品的价值只能有第一轮的</a:t>
            </a:r>
            <a:r>
              <a:rPr lang="el-GR" altLang="zh-CN" dirty="0"/>
              <a:t>δ</a:t>
            </a:r>
            <a:r>
              <a:rPr lang="en-US" altLang="zh-CN" baseline="30000" dirty="0"/>
              <a:t>n-1</a:t>
            </a:r>
            <a:r>
              <a:rPr lang="zh-CN" altLang="en-US" dirty="0"/>
              <a:t>。</a:t>
            </a:r>
            <a:endParaRPr lang="en-US" altLang="zh-CN" dirty="0"/>
          </a:p>
          <a:p>
            <a:pPr marL="0" indent="0">
              <a:buNone/>
            </a:pPr>
            <a:r>
              <a:rPr lang="zh-CN" altLang="en-US" dirty="0"/>
              <a:t>（</a:t>
            </a:r>
            <a:r>
              <a:rPr lang="en-US" altLang="zh-CN" dirty="0"/>
              <a:t>2</a:t>
            </a:r>
            <a:r>
              <a:rPr lang="zh-CN" altLang="en-US" dirty="0"/>
              <a:t>）针对智能体。每一轮谈判，智能体都会付出额外的谈判代价。</a:t>
            </a:r>
            <a:endParaRPr lang="en-US" altLang="zh-CN" dirty="0"/>
          </a:p>
          <a:p>
            <a:r>
              <a:rPr lang="zh-CN" altLang="en-US" dirty="0"/>
              <a:t>以第二个约束为例，假定智能体</a:t>
            </a:r>
            <a:r>
              <a:rPr lang="en-US" altLang="zh-CN" dirty="0"/>
              <a:t>1</a:t>
            </a:r>
            <a:r>
              <a:rPr lang="zh-CN" altLang="en-US" dirty="0"/>
              <a:t>先出价，其每轮谈判付出的代价</a:t>
            </a:r>
            <a:r>
              <a:rPr lang="en-US" altLang="zh-CN" dirty="0"/>
              <a:t>c1</a:t>
            </a:r>
            <a:r>
              <a:rPr lang="zh-CN" altLang="en-US" dirty="0"/>
              <a:t>。智能体</a:t>
            </a:r>
            <a:r>
              <a:rPr lang="en-US" altLang="zh-CN" dirty="0"/>
              <a:t>2</a:t>
            </a:r>
            <a:r>
              <a:rPr lang="zh-CN" altLang="en-US" dirty="0"/>
              <a:t>每轮谈判付出的代价</a:t>
            </a:r>
            <a:r>
              <a:rPr lang="en-US" altLang="zh-CN" dirty="0"/>
              <a:t>c2</a:t>
            </a:r>
            <a:r>
              <a:rPr lang="zh-CN" altLang="en-US" dirty="0"/>
              <a:t>。如果第</a:t>
            </a:r>
            <a:r>
              <a:rPr lang="en-US" altLang="zh-CN" dirty="0"/>
              <a:t>t</a:t>
            </a:r>
            <a:r>
              <a:rPr lang="zh-CN" altLang="en-US" dirty="0"/>
              <a:t>轮智能体</a:t>
            </a:r>
            <a:r>
              <a:rPr lang="en-US" altLang="zh-CN" dirty="0"/>
              <a:t>1</a:t>
            </a:r>
            <a:r>
              <a:rPr lang="zh-CN" altLang="en-US" dirty="0"/>
              <a:t>出价</a:t>
            </a:r>
            <a:r>
              <a:rPr lang="en-US" altLang="zh-CN" dirty="0"/>
              <a:t>p</a:t>
            </a:r>
            <a:r>
              <a:rPr lang="zh-CN" altLang="en-US" dirty="0"/>
              <a:t>，智能体</a:t>
            </a:r>
            <a:r>
              <a:rPr lang="en-US" altLang="zh-CN" dirty="0"/>
              <a:t>2</a:t>
            </a:r>
            <a:r>
              <a:rPr lang="zh-CN" altLang="en-US" dirty="0"/>
              <a:t>接受成交（智能体</a:t>
            </a:r>
            <a:r>
              <a:rPr lang="en-US" altLang="zh-CN" dirty="0"/>
              <a:t>2</a:t>
            </a:r>
            <a:r>
              <a:rPr lang="zh-CN" altLang="en-US" dirty="0"/>
              <a:t>得到</a:t>
            </a:r>
            <a:r>
              <a:rPr lang="en-US" altLang="zh-CN" dirty="0"/>
              <a:t>1-p</a:t>
            </a:r>
            <a:r>
              <a:rPr lang="zh-CN" altLang="en-US" dirty="0"/>
              <a:t>）。在此条件下，第</a:t>
            </a:r>
            <a:r>
              <a:rPr lang="en-US" altLang="zh-CN" dirty="0"/>
              <a:t>t-1</a:t>
            </a:r>
            <a:r>
              <a:rPr lang="zh-CN" altLang="en-US" dirty="0"/>
              <a:t>轮由智能体</a:t>
            </a:r>
            <a:r>
              <a:rPr lang="en-US" altLang="zh-CN" dirty="0"/>
              <a:t>2</a:t>
            </a:r>
            <a:r>
              <a:rPr lang="zh-CN" altLang="en-US" dirty="0"/>
              <a:t>出价，此时智能体</a:t>
            </a:r>
            <a:r>
              <a:rPr lang="en-US" altLang="zh-CN" dirty="0"/>
              <a:t>2</a:t>
            </a:r>
            <a:r>
              <a:rPr lang="zh-CN" altLang="en-US" dirty="0"/>
              <a:t>会做出如下思考：如果我在第</a:t>
            </a:r>
            <a:r>
              <a:rPr lang="en-US" altLang="zh-CN" dirty="0"/>
              <a:t>t-1</a:t>
            </a:r>
            <a:r>
              <a:rPr lang="zh-CN" altLang="en-US" dirty="0"/>
              <a:t>轮接受</a:t>
            </a:r>
            <a:r>
              <a:rPr lang="en-US" altLang="zh-CN" dirty="0"/>
              <a:t>1-p</a:t>
            </a:r>
            <a:r>
              <a:rPr lang="zh-CN" altLang="en-US" dirty="0"/>
              <a:t>，由于这一轮后要承担</a:t>
            </a:r>
            <a:r>
              <a:rPr lang="en-US" altLang="zh-CN" dirty="0"/>
              <a:t>c2</a:t>
            </a:r>
            <a:r>
              <a:rPr lang="zh-CN" altLang="en-US" dirty="0"/>
              <a:t>的代价，因此我在此轮可以出价</a:t>
            </a:r>
            <a:r>
              <a:rPr lang="en-US" altLang="zh-CN" dirty="0"/>
              <a:t>1-p-c2</a:t>
            </a:r>
            <a:r>
              <a:rPr lang="zh-CN" altLang="en-US" dirty="0"/>
              <a:t>，此轮智能体</a:t>
            </a:r>
            <a:r>
              <a:rPr lang="en-US" altLang="zh-CN" dirty="0"/>
              <a:t>1</a:t>
            </a:r>
            <a:r>
              <a:rPr lang="zh-CN" altLang="en-US" dirty="0"/>
              <a:t>得到</a:t>
            </a:r>
            <a:r>
              <a:rPr lang="en-US" altLang="zh-CN" dirty="0"/>
              <a:t>p+c2</a:t>
            </a:r>
            <a:r>
              <a:rPr lang="zh-CN" altLang="en-US" dirty="0"/>
              <a:t>。以此类推，我们可以推算出</a:t>
            </a:r>
            <a:r>
              <a:rPr lang="en-US" altLang="zh-CN" dirty="0"/>
              <a:t>t-2</a:t>
            </a:r>
            <a:r>
              <a:rPr lang="zh-CN" altLang="en-US" dirty="0"/>
              <a:t>轮、</a:t>
            </a:r>
            <a:r>
              <a:rPr lang="en-US" altLang="zh-CN" dirty="0"/>
              <a:t>t-2k</a:t>
            </a:r>
            <a:r>
              <a:rPr lang="zh-CN" altLang="en-US" dirty="0"/>
              <a:t>轮智能体</a:t>
            </a:r>
            <a:r>
              <a:rPr lang="en-US" altLang="zh-CN" dirty="0"/>
              <a:t>1</a:t>
            </a:r>
            <a:r>
              <a:rPr lang="zh-CN" altLang="en-US" dirty="0"/>
              <a:t>的出价。</a:t>
            </a:r>
          </a:p>
          <a:p>
            <a:endParaRPr lang="zh-CN" altLang="en-US" dirty="0"/>
          </a:p>
        </p:txBody>
      </p:sp>
    </p:spTree>
    <p:extLst>
      <p:ext uri="{BB962C8B-B14F-4D97-AF65-F5344CB8AC3E}">
        <p14:creationId xmlns:p14="http://schemas.microsoft.com/office/powerpoint/2010/main" val="3524416950"/>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策略谈判理论</a:t>
            </a:r>
          </a:p>
        </p:txBody>
      </p:sp>
      <p:sp>
        <p:nvSpPr>
          <p:cNvPr id="3" name="文本占位符 2"/>
          <p:cNvSpPr>
            <a:spLocks noGrp="1"/>
          </p:cNvSpPr>
          <p:nvPr>
            <p:ph type="body" sz="quarter" idx="13"/>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a:t>请大家思考在</a:t>
            </a:r>
            <a:r>
              <a:rPr lang="en-US" altLang="zh-CN" dirty="0"/>
              <a:t>c1=c2</a:t>
            </a:r>
            <a:r>
              <a:rPr lang="zh-CN" altLang="en-US" dirty="0"/>
              <a:t>、</a:t>
            </a:r>
            <a:r>
              <a:rPr lang="en-US" altLang="zh-CN" dirty="0"/>
              <a:t>c1&lt;c2</a:t>
            </a:r>
            <a:r>
              <a:rPr lang="zh-CN" altLang="en-US" dirty="0"/>
              <a:t>、</a:t>
            </a:r>
            <a:r>
              <a:rPr lang="en-US" altLang="zh-CN" dirty="0"/>
              <a:t>c1&gt;c2</a:t>
            </a:r>
            <a:r>
              <a:rPr lang="zh-CN" altLang="en-US" dirty="0"/>
              <a:t>三种情况下，策略谈判理论中智能体</a:t>
            </a:r>
            <a:r>
              <a:rPr lang="en-US" altLang="zh-CN" dirty="0"/>
              <a:t>1</a:t>
            </a:r>
            <a:r>
              <a:rPr lang="zh-CN" altLang="en-US" dirty="0"/>
              <a:t>和</a:t>
            </a:r>
            <a:r>
              <a:rPr lang="en-US" altLang="zh-CN" dirty="0"/>
              <a:t>2</a:t>
            </a:r>
            <a:r>
              <a:rPr lang="zh-CN" altLang="en-US" dirty="0"/>
              <a:t>的最优解分别是多少？</a:t>
            </a:r>
          </a:p>
          <a:p>
            <a:endParaRPr lang="en-US" altLang="zh-CN" dirty="0" smtClean="0"/>
          </a:p>
        </p:txBody>
      </p:sp>
      <p:pic>
        <p:nvPicPr>
          <p:cNvPr id="5" name="图片 4"/>
          <p:cNvPicPr>
            <a:picLocks noChangeAspect="1"/>
          </p:cNvPicPr>
          <p:nvPr/>
        </p:nvPicPr>
        <p:blipFill>
          <a:blip r:embed="rId2"/>
          <a:stretch>
            <a:fillRect/>
          </a:stretch>
        </p:blipFill>
        <p:spPr>
          <a:xfrm>
            <a:off x="3268287" y="1792941"/>
            <a:ext cx="6809524" cy="2561905"/>
          </a:xfrm>
          <a:prstGeom prst="rect">
            <a:avLst/>
          </a:prstGeom>
        </p:spPr>
      </p:pic>
    </p:spTree>
    <p:extLst>
      <p:ext uri="{BB962C8B-B14F-4D97-AF65-F5344CB8AC3E}">
        <p14:creationId xmlns:p14="http://schemas.microsoft.com/office/powerpoint/2010/main" val="83295789"/>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14.4</a:t>
            </a:r>
            <a:r>
              <a:rPr lang="zh-CN" altLang="en-US" dirty="0"/>
              <a:t>多智能学习</a:t>
            </a:r>
          </a:p>
        </p:txBody>
      </p:sp>
      <p:sp>
        <p:nvSpPr>
          <p:cNvPr id="3" name="文本占位符 2"/>
          <p:cNvSpPr>
            <a:spLocks noGrp="1"/>
          </p:cNvSpPr>
          <p:nvPr>
            <p:ph type="body" sz="quarter" idx="13"/>
          </p:nvPr>
        </p:nvSpPr>
        <p:spPr/>
        <p:txBody>
          <a:bodyPr/>
          <a:lstStyle/>
          <a:p>
            <a:r>
              <a:rPr lang="zh-CN" altLang="en-US" dirty="0"/>
              <a:t>在上一章中，我们曾讨论过一种概率规划。在规划问题中，各个状态之间的转移关系以及转移概率是一致的，则很容易通过数学手段直接计算出最优的动作序列。</a:t>
            </a:r>
            <a:endParaRPr lang="en-US" altLang="zh-CN" dirty="0"/>
          </a:p>
          <a:p>
            <a:r>
              <a:rPr lang="zh-CN" altLang="en-US" dirty="0"/>
              <a:t>但是如果在状态管用转移关系和转移概率未知的情况下，又如何得到最优的动作序列呢？</a:t>
            </a:r>
            <a:endParaRPr lang="en-US" altLang="zh-CN" dirty="0"/>
          </a:p>
          <a:p>
            <a:r>
              <a:rPr lang="zh-CN" altLang="en-US" dirty="0"/>
              <a:t>显然，如果规划的概率事先无法得知，那我们就无法直接用规划技术求解，而需要采用学习技术。不同于概率机器学习技术，强化学习技术是和多智能体技术密切相关的，原因在于强化学习机理也是通过试错进行采样来获得顺序决策过程的最优策略。</a:t>
            </a:r>
          </a:p>
          <a:p>
            <a:endParaRPr lang="zh-CN" altLang="en-US" dirty="0"/>
          </a:p>
        </p:txBody>
      </p:sp>
    </p:spTree>
    <p:extLst>
      <p:ext uri="{BB962C8B-B14F-4D97-AF65-F5344CB8AC3E}">
        <p14:creationId xmlns:p14="http://schemas.microsoft.com/office/powerpoint/2010/main" val="2057346654"/>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14.4.1 </a:t>
            </a:r>
            <a:r>
              <a:rPr lang="zh-CN" altLang="en-US" dirty="0" smtClean="0"/>
              <a:t>强化</a:t>
            </a:r>
            <a:r>
              <a:rPr lang="zh-CN" altLang="en-US" dirty="0"/>
              <a:t>学习</a:t>
            </a:r>
          </a:p>
        </p:txBody>
      </p:sp>
      <p:sp>
        <p:nvSpPr>
          <p:cNvPr id="3" name="文本占位符 2"/>
          <p:cNvSpPr>
            <a:spLocks noGrp="1"/>
          </p:cNvSpPr>
          <p:nvPr>
            <p:ph type="body" sz="quarter" idx="13"/>
          </p:nvPr>
        </p:nvSpPr>
        <p:spPr/>
        <p:txBody>
          <a:bodyPr/>
          <a:lstStyle/>
          <a:p>
            <a:r>
              <a:rPr lang="zh-CN" altLang="en-US" dirty="0"/>
              <a:t>人类的智能行为中，当环境给行为奖赏时，则我们在后来遇到同样状态时，采用统一行动的概率就会增大。反之，当环境给行为惩罚时，我们在后来遇到同样状态时，采用同一行为的概率就会减小。这与巴普洛夫的条件反射实验是一致的，我们把这种机制称为强化。</a:t>
            </a:r>
            <a:endParaRPr lang="en-US" altLang="zh-CN" dirty="0"/>
          </a:p>
          <a:p>
            <a:r>
              <a:rPr lang="zh-CN" altLang="en-US" dirty="0"/>
              <a:t>在很多任务中，环境给某个行为奖惩并不一定是由当前的某个行为导致的，往往有可能是因为历史上的某个行为等导致的，我们把这种奖惩称为</a:t>
            </a:r>
            <a:r>
              <a:rPr lang="zh-CN" altLang="en-US" dirty="0">
                <a:solidFill>
                  <a:srgbClr val="FF0000"/>
                </a:solidFill>
              </a:rPr>
              <a:t>延迟反馈</a:t>
            </a:r>
            <a:r>
              <a:rPr lang="zh-CN" altLang="en-US" dirty="0"/>
              <a:t>。</a:t>
            </a:r>
            <a:endParaRPr lang="en-US" altLang="zh-CN" dirty="0"/>
          </a:p>
          <a:p>
            <a:r>
              <a:rPr lang="zh-CN" altLang="en-US" dirty="0"/>
              <a:t>当出现延迟反馈时，我们必须把历史上这个行为的执行概率降低，回到上一章的概率规划任务中，如果其中的状态转移关系和概率事先都是未知的，那么我们只能采用试错的方式，从与环境的交互实验中（状态</a:t>
            </a:r>
            <a:r>
              <a:rPr lang="en-US" altLang="zh-CN" dirty="0"/>
              <a:t>--</a:t>
            </a:r>
            <a:r>
              <a:rPr lang="zh-CN" altLang="en-US" dirty="0"/>
              <a:t>动作</a:t>
            </a:r>
            <a:r>
              <a:rPr lang="en-US" altLang="zh-CN" dirty="0"/>
              <a:t>—</a:t>
            </a:r>
            <a:r>
              <a:rPr lang="zh-CN" altLang="en-US" dirty="0"/>
              <a:t>奖惩）学习状态转移概率模型以及任务的最优策略等。我们把这样的学习方法称为强化学习。</a:t>
            </a:r>
          </a:p>
          <a:p>
            <a:endParaRPr lang="zh-CN" altLang="en-US" dirty="0"/>
          </a:p>
          <a:p>
            <a:endParaRPr lang="zh-CN" altLang="en-US" dirty="0"/>
          </a:p>
        </p:txBody>
      </p:sp>
    </p:spTree>
    <p:extLst>
      <p:ext uri="{BB962C8B-B14F-4D97-AF65-F5344CB8AC3E}">
        <p14:creationId xmlns:p14="http://schemas.microsoft.com/office/powerpoint/2010/main" val="4137698078"/>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14.4.1</a:t>
            </a:r>
            <a:r>
              <a:rPr lang="zh-CN" altLang="en-US" dirty="0"/>
              <a:t>强化学习</a:t>
            </a:r>
          </a:p>
        </p:txBody>
      </p:sp>
      <p:pic>
        <p:nvPicPr>
          <p:cNvPr id="4" name="图片 3"/>
          <p:cNvPicPr>
            <a:picLocks noChangeAspect="1"/>
          </p:cNvPicPr>
          <p:nvPr/>
        </p:nvPicPr>
        <p:blipFill>
          <a:blip r:embed="rId2"/>
          <a:stretch>
            <a:fillRect/>
          </a:stretch>
        </p:blipFill>
        <p:spPr>
          <a:xfrm>
            <a:off x="2661718" y="1889855"/>
            <a:ext cx="7603140" cy="3741401"/>
          </a:xfrm>
          <a:prstGeom prst="rect">
            <a:avLst/>
          </a:prstGeom>
        </p:spPr>
      </p:pic>
    </p:spTree>
    <p:extLst>
      <p:ext uri="{BB962C8B-B14F-4D97-AF65-F5344CB8AC3E}">
        <p14:creationId xmlns:p14="http://schemas.microsoft.com/office/powerpoint/2010/main" val="3969523256"/>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14.4.2 </a:t>
            </a:r>
            <a:r>
              <a:rPr lang="zh-CN" altLang="en-US" dirty="0" smtClean="0"/>
              <a:t>多</a:t>
            </a:r>
            <a:r>
              <a:rPr lang="zh-CN" altLang="en-US" dirty="0"/>
              <a:t>智能体强化学习</a:t>
            </a:r>
          </a:p>
        </p:txBody>
      </p:sp>
      <p:sp>
        <p:nvSpPr>
          <p:cNvPr id="3" name="文本占位符 2"/>
          <p:cNvSpPr>
            <a:spLocks noGrp="1"/>
          </p:cNvSpPr>
          <p:nvPr>
            <p:ph type="body" sz="quarter" idx="13"/>
          </p:nvPr>
        </p:nvSpPr>
        <p:spPr/>
        <p:txBody>
          <a:bodyPr/>
          <a:lstStyle/>
          <a:p>
            <a:r>
              <a:rPr lang="zh-CN" altLang="en-US" sz="2000" dirty="0"/>
              <a:t>当同时存在多个智能体，就构成一个多智能体系统。</a:t>
            </a:r>
            <a:endParaRPr lang="en-US" altLang="zh-CN" sz="2000" dirty="0"/>
          </a:p>
          <a:p>
            <a:r>
              <a:rPr lang="zh-CN" altLang="en-US" sz="2000" dirty="0"/>
              <a:t>在多智能体学习中，如果我们对某个每个智能体的学习算法不加以约束，则整个多智能体系统有可能陷入一个不稳定的状态中。就像寝室里的两位同学功力相当，且每天根据自己的能力提升功力，这两位同学之间的胜负将变得非常不稳定。为了更好地分析多智能体系统中的学习问题，我们首先介绍三种类型的多智能体系统：</a:t>
            </a:r>
            <a:endParaRPr lang="en-US" altLang="zh-CN" sz="2000" dirty="0"/>
          </a:p>
          <a:p>
            <a:r>
              <a:rPr lang="zh-CN" altLang="en-US" sz="2000" dirty="0"/>
              <a:t>第一种多智能体系统称为</a:t>
            </a:r>
            <a:r>
              <a:rPr lang="zh-CN" altLang="en-US" sz="2000" b="1" dirty="0">
                <a:solidFill>
                  <a:srgbClr val="FF0000"/>
                </a:solidFill>
              </a:rPr>
              <a:t>合作行多智能体系统</a:t>
            </a:r>
            <a:r>
              <a:rPr lang="zh-CN" altLang="en-US" sz="2000" dirty="0"/>
              <a:t>。在此系统中，多个智能体通过合作实现一个协作型任务，如无人机集群。显然在此系统中，每个智能体通过学习尽可能快的使整个系统达到学习目标</a:t>
            </a:r>
            <a:r>
              <a:rPr lang="zh-CN" altLang="en-US" sz="2000" dirty="0" smtClean="0"/>
              <a:t>。</a:t>
            </a:r>
            <a:endParaRPr lang="en-US" altLang="zh-CN" sz="2000" dirty="0" smtClean="0"/>
          </a:p>
          <a:p>
            <a:r>
              <a:rPr lang="zh-CN" altLang="en-US" sz="2000" dirty="0"/>
              <a:t>第二种，多智能体系统为</a:t>
            </a:r>
            <a:r>
              <a:rPr lang="zh-CN" altLang="en-US" sz="2000" b="1" dirty="0">
                <a:solidFill>
                  <a:srgbClr val="FF0000"/>
                </a:solidFill>
              </a:rPr>
              <a:t>竞争型多智能体系统</a:t>
            </a:r>
            <a:r>
              <a:rPr lang="zh-CN" altLang="en-US" sz="2000" dirty="0"/>
              <a:t>。在此系统中通常存在两个目标绝对相反的智能体，如下棋双方。显然在此系统中每个智能体通过学习尽可能击败对手。</a:t>
            </a:r>
            <a:endParaRPr lang="en-US" altLang="zh-CN" sz="2000" dirty="0"/>
          </a:p>
          <a:p>
            <a:r>
              <a:rPr lang="zh-CN" altLang="en-US" sz="2000" dirty="0"/>
              <a:t>第三种，多整体系统为博弈型多智能体系统。在此系统中，每个智能体之间既存在竞争又存在合作，如足球队的</a:t>
            </a:r>
            <a:r>
              <a:rPr lang="en-US" altLang="zh-CN" sz="2000" dirty="0"/>
              <a:t>11</a:t>
            </a:r>
            <a:r>
              <a:rPr lang="zh-CN" altLang="en-US" sz="2000" dirty="0"/>
              <a:t>名队员是一种典型的竞合关系。显然在此系统中，每个智能体既要实现某种程度的协作，又要尽可能使自己获利最大。</a:t>
            </a:r>
            <a:endParaRPr lang="en-US" altLang="zh-CN" sz="2000" dirty="0"/>
          </a:p>
          <a:p>
            <a:r>
              <a:rPr lang="zh-CN" altLang="en-US" sz="2000" dirty="0"/>
              <a:t>以上三种型类型的多智能体系统的学习技术也大相迳庭。</a:t>
            </a:r>
          </a:p>
          <a:p>
            <a:endParaRPr lang="zh-CN" altLang="en-US" sz="2000" dirty="0"/>
          </a:p>
          <a:p>
            <a:endParaRPr lang="zh-CN" altLang="en-US" sz="2000" dirty="0"/>
          </a:p>
        </p:txBody>
      </p:sp>
    </p:spTree>
    <p:extLst>
      <p:ext uri="{BB962C8B-B14F-4D97-AF65-F5344CB8AC3E}">
        <p14:creationId xmlns:p14="http://schemas.microsoft.com/office/powerpoint/2010/main" val="2992375841"/>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14.4.2 </a:t>
            </a:r>
            <a:r>
              <a:rPr lang="zh-CN" altLang="en-US" dirty="0" smtClean="0"/>
              <a:t>多</a:t>
            </a:r>
            <a:r>
              <a:rPr lang="zh-CN" altLang="en-US" dirty="0"/>
              <a:t>智能体强化学习</a:t>
            </a:r>
          </a:p>
        </p:txBody>
      </p:sp>
      <p:sp>
        <p:nvSpPr>
          <p:cNvPr id="3" name="文本占位符 2"/>
          <p:cNvSpPr>
            <a:spLocks noGrp="1"/>
          </p:cNvSpPr>
          <p:nvPr>
            <p:ph type="body" sz="quarter" idx="13"/>
          </p:nvPr>
        </p:nvSpPr>
        <p:spPr/>
        <p:txBody>
          <a:bodyPr/>
          <a:lstStyle/>
          <a:p>
            <a:r>
              <a:rPr lang="zh-CN" altLang="en-US" dirty="0"/>
              <a:t>单智能体强化学习。如果将多智能体系统中所有整体合并成是一个超强超智能体，那么这个超智能体的动作集合，就是所有智能体的动作集合的笛卡尔积。因此，在这一前提下，多智能体强化学习就退化成单智能体强化学习，该学习技术实际上是一种集中式控制技术，与分布式多智能体系统假设不符合。</a:t>
            </a:r>
            <a:endParaRPr lang="en-US" altLang="zh-CN" dirty="0"/>
          </a:p>
          <a:p>
            <a:r>
              <a:rPr lang="zh-CN" altLang="en-US" dirty="0"/>
              <a:t>不同于单智能体强化学习技术，在面向合作型任务的多智能体强化学习方案中，每个智能体都有自己独立的学习算法。当多个智能体同时采取行动时，环境将给出一个奖惩信号，那么，如何将这个信号分配到各个智能体中呢？这就是多智能体强化学习技术需要解决的问题。最常见的一种做法是将这个奖惩信号均匀分配给所有智能体，但这种不见得合理的分配机制，显然会影响整个系统的学习性能</a:t>
            </a:r>
            <a:r>
              <a:rPr lang="zh-CN" altLang="en-US" dirty="0" smtClean="0"/>
              <a:t>。</a:t>
            </a:r>
            <a:endParaRPr lang="en-US" altLang="zh-CN" dirty="0" smtClean="0"/>
          </a:p>
          <a:p>
            <a:endParaRPr lang="zh-CN" altLang="en-US" dirty="0" smtClean="0"/>
          </a:p>
          <a:p>
            <a:endParaRPr lang="zh-CN" altLang="en-US" dirty="0"/>
          </a:p>
        </p:txBody>
      </p:sp>
    </p:spTree>
    <p:extLst>
      <p:ext uri="{BB962C8B-B14F-4D97-AF65-F5344CB8AC3E}">
        <p14:creationId xmlns:p14="http://schemas.microsoft.com/office/powerpoint/2010/main" val="1795036553"/>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14.4.2 </a:t>
            </a:r>
            <a:r>
              <a:rPr lang="zh-CN" altLang="en-US"/>
              <a:t>多智能体强化学习</a:t>
            </a:r>
          </a:p>
        </p:txBody>
      </p:sp>
      <p:sp>
        <p:nvSpPr>
          <p:cNvPr id="3" name="文本占位符 2"/>
          <p:cNvSpPr>
            <a:spLocks noGrp="1"/>
          </p:cNvSpPr>
          <p:nvPr>
            <p:ph type="body" sz="quarter" idx="13"/>
          </p:nvPr>
        </p:nvSpPr>
        <p:spPr/>
        <p:txBody>
          <a:bodyPr/>
          <a:lstStyle/>
          <a:p>
            <a:pPr>
              <a:lnSpc>
                <a:spcPts val="3000"/>
              </a:lnSpc>
            </a:pPr>
            <a:r>
              <a:rPr lang="zh-CN" altLang="en-US" dirty="0"/>
              <a:t>面向竞争性任务的最佳反应强化学习。在处理竞争行任务时，我们需要设计智能题有针对性地击溃对手，因此最有效的方式是对对手的策略进行建模，针对以学习的对手策略进行反制。这种方式称为最佳反应强化学习。</a:t>
            </a:r>
            <a:endParaRPr lang="en-US" altLang="zh-CN" dirty="0"/>
          </a:p>
          <a:p>
            <a:pPr>
              <a:lnSpc>
                <a:spcPts val="3000"/>
              </a:lnSpc>
            </a:pPr>
            <a:r>
              <a:rPr lang="zh-CN" altLang="en-US" dirty="0"/>
              <a:t>面向竞合型任务的博弈型强化学习。对于更广阔的竞争型多智能体系统，我们将多智能体系统所处的各状态建模为一个博弈，则一个状态序列可以建模为马尔可夫博弈过程。学习算法在每个状态试图去寻找一个纳什均衡解，然后根据执行这个解所获得的反馈来修改学习算法中的值函数。与面向合作型任务的多智能体强化学习技术不同的是，在面向竞合任务的博弈型强化学习中，环境针对每个智能体给出单独的奖惩信号。</a:t>
            </a:r>
          </a:p>
          <a:p>
            <a:pPr>
              <a:lnSpc>
                <a:spcPts val="3000"/>
              </a:lnSpc>
            </a:pPr>
            <a:endParaRPr lang="zh-CN" altLang="en-US" dirty="0"/>
          </a:p>
        </p:txBody>
      </p:sp>
    </p:spTree>
    <p:extLst>
      <p:ext uri="{BB962C8B-B14F-4D97-AF65-F5344CB8AC3E}">
        <p14:creationId xmlns:p14="http://schemas.microsoft.com/office/powerpoint/2010/main" val="280292849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14.1.1 </a:t>
            </a:r>
            <a:r>
              <a:rPr lang="zh-CN" altLang="en-US" dirty="0" smtClean="0"/>
              <a:t>智能体的定义</a:t>
            </a:r>
            <a:endParaRPr lang="zh-CN" altLang="en-US" dirty="0"/>
          </a:p>
        </p:txBody>
      </p:sp>
      <p:sp>
        <p:nvSpPr>
          <p:cNvPr id="3" name="文本占位符 2"/>
          <p:cNvSpPr>
            <a:spLocks noGrp="1"/>
          </p:cNvSpPr>
          <p:nvPr>
            <p:ph type="body" sz="quarter" idx="13"/>
          </p:nvPr>
        </p:nvSpPr>
        <p:spPr/>
        <p:txBody>
          <a:bodyPr/>
          <a:lstStyle/>
          <a:p>
            <a:r>
              <a:rPr lang="en-US" altLang="zh-CN" sz="2000" dirty="0"/>
              <a:t>IBM</a:t>
            </a:r>
            <a:r>
              <a:rPr lang="zh-CN" altLang="en-US" sz="2000" dirty="0"/>
              <a:t>公司认为：智能体是一个</a:t>
            </a:r>
            <a:r>
              <a:rPr lang="zh-CN" altLang="en-US" sz="2000" dirty="0">
                <a:solidFill>
                  <a:srgbClr val="FF0000"/>
                </a:solidFill>
              </a:rPr>
              <a:t>软件实体</a:t>
            </a:r>
            <a:r>
              <a:rPr lang="zh-CN" altLang="en-US" sz="2000" dirty="0"/>
              <a:t>，其可以代表一个人类用户或者其他程序。智能体具有一个</a:t>
            </a:r>
            <a:r>
              <a:rPr lang="zh-CN" altLang="en-US" sz="2000" dirty="0">
                <a:solidFill>
                  <a:srgbClr val="FF0000"/>
                </a:solidFill>
              </a:rPr>
              <a:t>行为集合</a:t>
            </a:r>
            <a:r>
              <a:rPr lang="zh-CN" altLang="en-US" sz="2000" dirty="0"/>
              <a:t>，且具有某种程度的独立性或者自主性。智能体在采取行为时，通常使用某些</a:t>
            </a:r>
            <a:r>
              <a:rPr lang="zh-CN" altLang="en-US" sz="2000" dirty="0">
                <a:solidFill>
                  <a:srgbClr val="FF0000"/>
                </a:solidFill>
              </a:rPr>
              <a:t>知识</a:t>
            </a:r>
            <a:r>
              <a:rPr lang="zh-CN" altLang="en-US" sz="2000" dirty="0"/>
              <a:t>来表示用户的</a:t>
            </a:r>
            <a:r>
              <a:rPr lang="zh-CN" altLang="en-US" sz="2000" dirty="0">
                <a:solidFill>
                  <a:srgbClr val="FF0000"/>
                </a:solidFill>
              </a:rPr>
              <a:t>目标</a:t>
            </a:r>
            <a:r>
              <a:rPr lang="zh-CN" altLang="en-US" sz="2000" dirty="0"/>
              <a:t>或者</a:t>
            </a:r>
            <a:r>
              <a:rPr lang="zh-CN" altLang="en-US" sz="2000" dirty="0">
                <a:solidFill>
                  <a:srgbClr val="FF0000"/>
                </a:solidFill>
              </a:rPr>
              <a:t>期望</a:t>
            </a:r>
            <a:r>
              <a:rPr lang="zh-CN" altLang="en-US" sz="2000" dirty="0"/>
              <a:t>。</a:t>
            </a:r>
            <a:endParaRPr lang="en-US" altLang="zh-CN" sz="2000" dirty="0"/>
          </a:p>
          <a:p>
            <a:r>
              <a:rPr lang="zh-CN" altLang="en-US" sz="2000" dirty="0"/>
              <a:t>从以上红色标注的重要词汇得知，一个智能体应该具有代表自己或其他实体的操作；能够感知外界环境；同时可以通过知识或者推理实现某种特定的目的。与此同时，很多定义非常强调智能体应该是一种嵌入在环境中的、持久化的计算实体。</a:t>
            </a:r>
          </a:p>
          <a:p>
            <a:r>
              <a:rPr lang="zh-CN" altLang="en-US" sz="2000" b="1" dirty="0">
                <a:solidFill>
                  <a:srgbClr val="FF0000"/>
                </a:solidFill>
              </a:rPr>
              <a:t>自主性（</a:t>
            </a:r>
            <a:r>
              <a:rPr lang="en-US" altLang="zh-CN" sz="2000" b="1" dirty="0">
                <a:solidFill>
                  <a:srgbClr val="FF0000"/>
                </a:solidFill>
              </a:rPr>
              <a:t>autonomy</a:t>
            </a:r>
            <a:r>
              <a:rPr lang="zh-CN" altLang="en-US" sz="2000" b="1" dirty="0">
                <a:solidFill>
                  <a:srgbClr val="FF0000"/>
                </a:solidFill>
              </a:rPr>
              <a:t>）</a:t>
            </a:r>
            <a:r>
              <a:rPr lang="zh-CN" altLang="en-US" sz="2000" dirty="0">
                <a:solidFill>
                  <a:srgbClr val="FF0000"/>
                </a:solidFill>
              </a:rPr>
              <a:t>：</a:t>
            </a:r>
            <a:r>
              <a:rPr lang="zh-CN" altLang="en-US" sz="2000" dirty="0"/>
              <a:t>在不受人和其他实体的指令或干预下，一个智能体应该具备自主采取动作的能力。同时，某些结构的智能体还可以自主控制自身的内部状态。</a:t>
            </a:r>
            <a:endParaRPr lang="en-US" altLang="zh-CN" sz="2000" dirty="0"/>
          </a:p>
          <a:p>
            <a:r>
              <a:rPr lang="zh-CN" altLang="en-US" sz="2000" b="1" dirty="0">
                <a:solidFill>
                  <a:srgbClr val="FF0000"/>
                </a:solidFill>
              </a:rPr>
              <a:t>主动性（</a:t>
            </a:r>
            <a:r>
              <a:rPr lang="en-US" altLang="zh-CN" sz="2000" b="1" dirty="0">
                <a:solidFill>
                  <a:srgbClr val="FF0000"/>
                </a:solidFill>
              </a:rPr>
              <a:t>pro-activeness</a:t>
            </a:r>
            <a:r>
              <a:rPr lang="zh-CN" altLang="en-US" sz="2000" b="1" dirty="0">
                <a:solidFill>
                  <a:srgbClr val="FF0000"/>
                </a:solidFill>
              </a:rPr>
              <a:t>）</a:t>
            </a:r>
            <a:r>
              <a:rPr lang="zh-CN" altLang="en-US" sz="2000" dirty="0"/>
              <a:t>：智能体不仅可以实现对外界的应激反应，还可以针对自己的目标采取主动性为。</a:t>
            </a:r>
            <a:endParaRPr lang="en-US" altLang="zh-CN" sz="2000" dirty="0"/>
          </a:p>
          <a:p>
            <a:r>
              <a:rPr lang="zh-CN" altLang="en-US" sz="2000" b="1" dirty="0">
                <a:solidFill>
                  <a:srgbClr val="FF0000"/>
                </a:solidFill>
              </a:rPr>
              <a:t>反应能力（</a:t>
            </a:r>
            <a:r>
              <a:rPr lang="en-US" altLang="zh-CN" sz="2000" b="1" dirty="0">
                <a:solidFill>
                  <a:srgbClr val="FF0000"/>
                </a:solidFill>
              </a:rPr>
              <a:t>reactivity</a:t>
            </a:r>
            <a:r>
              <a:rPr lang="zh-CN" altLang="en-US" sz="2000" b="1" dirty="0">
                <a:solidFill>
                  <a:srgbClr val="FF0000"/>
                </a:solidFill>
              </a:rPr>
              <a:t>）</a:t>
            </a:r>
            <a:r>
              <a:rPr lang="zh-CN" altLang="en-US" sz="2000" dirty="0"/>
              <a:t>：智能体可以感知外界环境，并且及时对外界环境的变化做出动作响应。</a:t>
            </a:r>
            <a:endParaRPr lang="en-US" altLang="zh-CN" sz="2000" dirty="0"/>
          </a:p>
          <a:p>
            <a:r>
              <a:rPr lang="zh-CN" altLang="en-US" sz="2000" b="1" dirty="0">
                <a:solidFill>
                  <a:srgbClr val="FF0000"/>
                </a:solidFill>
              </a:rPr>
              <a:t>社会能力（</a:t>
            </a:r>
            <a:r>
              <a:rPr lang="en-US" altLang="zh-CN" sz="2000" b="1" dirty="0">
                <a:solidFill>
                  <a:srgbClr val="FF0000"/>
                </a:solidFill>
              </a:rPr>
              <a:t>social Ability</a:t>
            </a:r>
            <a:r>
              <a:rPr lang="zh-CN" altLang="en-US" sz="2000" b="1" dirty="0">
                <a:solidFill>
                  <a:srgbClr val="FF0000"/>
                </a:solidFill>
              </a:rPr>
              <a:t>）</a:t>
            </a:r>
            <a:r>
              <a:rPr lang="zh-CN" altLang="en-US" sz="2000" dirty="0"/>
              <a:t>：智能体能够通过某种通信语言实现和其他智能体（甚至人）的交互。</a:t>
            </a:r>
          </a:p>
          <a:p>
            <a:endParaRPr lang="zh-CN" altLang="en-US" sz="2000" dirty="0"/>
          </a:p>
        </p:txBody>
      </p:sp>
    </p:spTree>
    <p:extLst>
      <p:ext uri="{BB962C8B-B14F-4D97-AF65-F5344CB8AC3E}">
        <p14:creationId xmlns:p14="http://schemas.microsoft.com/office/powerpoint/2010/main" val="3728941046"/>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B254B1-79D0-4AD7-8A42-6A8028C28C38}"/>
              </a:ext>
            </a:extLst>
          </p:cNvPr>
          <p:cNvSpPr txBox="1"/>
          <p:nvPr/>
        </p:nvSpPr>
        <p:spPr>
          <a:xfrm>
            <a:off x="2078182" y="2828835"/>
            <a:ext cx="4017818" cy="1200329"/>
          </a:xfrm>
          <a:prstGeom prst="rect">
            <a:avLst/>
          </a:prstGeom>
          <a:noFill/>
        </p:spPr>
        <p:txBody>
          <a:bodyPr wrap="square" rtlCol="0">
            <a:spAutoFit/>
          </a:bodyPr>
          <a:lstStyle/>
          <a:p>
            <a:r>
              <a:rPr lang="en-US" altLang="zh-CN" sz="7200" b="1" dirty="0">
                <a:solidFill>
                  <a:srgbClr val="00377A"/>
                </a:solidFill>
              </a:rPr>
              <a:t>THANKS</a:t>
            </a:r>
            <a:endParaRPr lang="zh-CN" altLang="en-US" sz="7200" b="1" dirty="0">
              <a:solidFill>
                <a:srgbClr val="00377A"/>
              </a:solidFill>
            </a:endParaRPr>
          </a:p>
        </p:txBody>
      </p:sp>
    </p:spTree>
    <p:extLst>
      <p:ext uri="{BB962C8B-B14F-4D97-AF65-F5344CB8AC3E}">
        <p14:creationId xmlns:p14="http://schemas.microsoft.com/office/powerpoint/2010/main" val="3076749752"/>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四种性质在红绿灯示例中的</a:t>
            </a:r>
            <a:r>
              <a:rPr lang="zh-CN" altLang="en-US" dirty="0" smtClean="0"/>
              <a:t>说明</a:t>
            </a:r>
            <a:endParaRPr lang="zh-CN" altLang="en-US" dirty="0"/>
          </a:p>
        </p:txBody>
      </p:sp>
      <p:sp>
        <p:nvSpPr>
          <p:cNvPr id="3" name="文本占位符 2"/>
          <p:cNvSpPr>
            <a:spLocks noGrp="1"/>
          </p:cNvSpPr>
          <p:nvPr>
            <p:ph type="body" sz="quarter" idx="13"/>
          </p:nvPr>
        </p:nvSpPr>
        <p:spPr>
          <a:xfrm>
            <a:off x="838200" y="1470192"/>
            <a:ext cx="10587038" cy="4240213"/>
          </a:xfrm>
        </p:spPr>
        <p:txBody>
          <a:bodyPr/>
          <a:lstStyle/>
          <a:p>
            <a:r>
              <a:rPr lang="zh-CN" altLang="en-US" sz="2000" dirty="0"/>
              <a:t>在交通路口红绿灯的例子中，控制器根据等候的车辆多少决定红绿灯的时长，这就是智能体的自主性；</a:t>
            </a:r>
            <a:endParaRPr lang="en-US" altLang="zh-CN" sz="2000" dirty="0"/>
          </a:p>
          <a:p>
            <a:r>
              <a:rPr lang="zh-CN" altLang="en-US" sz="2000" dirty="0"/>
              <a:t>而为了使某个方向的通行能力最大化，或者使车辆等候的时间最短，通过推理和计算来确定红绿灯的时长，这就是智能体的主动性；</a:t>
            </a:r>
            <a:endParaRPr lang="en-US" altLang="zh-CN" sz="2000" dirty="0"/>
          </a:p>
          <a:p>
            <a:r>
              <a:rPr lang="zh-CN" altLang="en-US" sz="2000" dirty="0"/>
              <a:t>一旦路口出现异常情况，控制器对其所做出及时的动作响应，这就是智能题的反应能力；</a:t>
            </a:r>
            <a:endParaRPr lang="en-US" altLang="zh-CN" sz="2000" dirty="0"/>
          </a:p>
          <a:p>
            <a:r>
              <a:rPr lang="zh-CN" altLang="en-US" sz="2000" dirty="0"/>
              <a:t>而如果某个智能体把当前路口的信息和自己决定的时长传输给前一路口、后一路口的红绿灯控制器，则说明智能体具备了通信能力。</a:t>
            </a:r>
          </a:p>
          <a:p>
            <a:r>
              <a:rPr lang="zh-CN" altLang="en-US" sz="2000" dirty="0"/>
              <a:t>以上四种性质往往是一个智能体必备的性质，被称为智能体的一般性质，在某些特定的应用或技术中，研究人员还可以在这些一般性质上附加一些其他的特定性质（一个或多个），我们称之为强性质。</a:t>
            </a:r>
            <a:endParaRPr lang="en-US" altLang="zh-CN" sz="2000" dirty="0"/>
          </a:p>
          <a:p>
            <a:r>
              <a:rPr lang="zh-CN" altLang="en-US" sz="2000" dirty="0">
                <a:solidFill>
                  <a:srgbClr val="FF0000"/>
                </a:solidFill>
              </a:rPr>
              <a:t>移动性（</a:t>
            </a:r>
            <a:r>
              <a:rPr lang="en-US" altLang="zh-CN" sz="2000" dirty="0">
                <a:solidFill>
                  <a:srgbClr val="FF0000"/>
                </a:solidFill>
              </a:rPr>
              <a:t>mobility</a:t>
            </a:r>
            <a:r>
              <a:rPr lang="zh-CN" altLang="en-US" sz="2000" dirty="0">
                <a:solidFill>
                  <a:srgbClr val="FF0000"/>
                </a:solidFill>
              </a:rPr>
              <a:t>）</a:t>
            </a:r>
            <a:r>
              <a:rPr lang="zh-CN" altLang="en-US" sz="2000" dirty="0"/>
              <a:t>：强调智能体具备在网络上的移动能能力。</a:t>
            </a:r>
            <a:endParaRPr lang="en-US" altLang="zh-CN" sz="2000" dirty="0"/>
          </a:p>
          <a:p>
            <a:r>
              <a:rPr lang="zh-CN" altLang="en-US" sz="2000" dirty="0">
                <a:solidFill>
                  <a:srgbClr val="FF0000"/>
                </a:solidFill>
              </a:rPr>
              <a:t>诚实性（</a:t>
            </a:r>
            <a:r>
              <a:rPr lang="en-US" altLang="zh-CN" sz="2000" dirty="0">
                <a:solidFill>
                  <a:srgbClr val="FF0000"/>
                </a:solidFill>
              </a:rPr>
              <a:t>veracity</a:t>
            </a:r>
            <a:r>
              <a:rPr lang="zh-CN" altLang="en-US" sz="2000" dirty="0">
                <a:solidFill>
                  <a:srgbClr val="FF0000"/>
                </a:solidFill>
              </a:rPr>
              <a:t>）</a:t>
            </a:r>
            <a:r>
              <a:rPr lang="zh-CN" altLang="en-US" sz="2000" dirty="0"/>
              <a:t>：在智能体之间相互通信时，强调智能体不会传输错误的信息。</a:t>
            </a:r>
            <a:endParaRPr lang="en-US" altLang="zh-CN" sz="2000" dirty="0"/>
          </a:p>
          <a:p>
            <a:r>
              <a:rPr lang="zh-CN" altLang="en-US" sz="2000" dirty="0">
                <a:solidFill>
                  <a:srgbClr val="FF0000"/>
                </a:solidFill>
              </a:rPr>
              <a:t>无私性（</a:t>
            </a:r>
            <a:r>
              <a:rPr lang="en-US" altLang="zh-CN" sz="2000" dirty="0">
                <a:solidFill>
                  <a:srgbClr val="FF0000"/>
                </a:solidFill>
              </a:rPr>
              <a:t>benevolence</a:t>
            </a:r>
            <a:r>
              <a:rPr lang="zh-CN" altLang="en-US" sz="2000" dirty="0">
                <a:solidFill>
                  <a:srgbClr val="FF0000"/>
                </a:solidFill>
              </a:rPr>
              <a:t>）</a:t>
            </a:r>
            <a:r>
              <a:rPr lang="zh-CN" altLang="en-US" sz="2000" dirty="0"/>
              <a:t>：强调多智能体系统中，智能体之间不会有相互冲突的目标。</a:t>
            </a:r>
            <a:endParaRPr lang="en-US" altLang="zh-CN" sz="2000" dirty="0"/>
          </a:p>
          <a:p>
            <a:r>
              <a:rPr lang="zh-CN" altLang="en-US" sz="2000" dirty="0">
                <a:solidFill>
                  <a:srgbClr val="FF0000"/>
                </a:solidFill>
              </a:rPr>
              <a:t>理性（</a:t>
            </a:r>
            <a:r>
              <a:rPr lang="en-US" altLang="zh-CN" sz="2000" dirty="0">
                <a:solidFill>
                  <a:srgbClr val="FF0000"/>
                </a:solidFill>
              </a:rPr>
              <a:t>rationality</a:t>
            </a:r>
            <a:r>
              <a:rPr lang="zh-CN" altLang="en-US" sz="2000" dirty="0">
                <a:solidFill>
                  <a:srgbClr val="FF0000"/>
                </a:solidFill>
              </a:rPr>
              <a:t>）</a:t>
            </a:r>
            <a:r>
              <a:rPr lang="zh-CN" altLang="en-US" sz="2000" dirty="0"/>
              <a:t>：可以分为无限理性或者有限理性。通常这里嘉定是具有有限理性，其含义时当智能体去实现自己的目标时具备一定的理性，分析这个目标是否能被实现。</a:t>
            </a:r>
          </a:p>
          <a:p>
            <a:endParaRPr lang="zh-CN" altLang="en-US" sz="2000" dirty="0"/>
          </a:p>
        </p:txBody>
      </p:sp>
    </p:spTree>
    <p:extLst>
      <p:ext uri="{BB962C8B-B14F-4D97-AF65-F5344CB8AC3E}">
        <p14:creationId xmlns:p14="http://schemas.microsoft.com/office/powerpoint/2010/main" val="42727336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14.1.2</a:t>
            </a:r>
            <a:r>
              <a:rPr lang="zh-CN" altLang="en-US" dirty="0"/>
              <a:t>智能体的抽象结构</a:t>
            </a:r>
          </a:p>
        </p:txBody>
      </p:sp>
      <p:sp>
        <p:nvSpPr>
          <p:cNvPr id="3" name="文本占位符 2"/>
          <p:cNvSpPr>
            <a:spLocks noGrp="1"/>
          </p:cNvSpPr>
          <p:nvPr>
            <p:ph type="body" sz="quarter" idx="13"/>
          </p:nvPr>
        </p:nvSpPr>
        <p:spPr/>
        <p:txBody>
          <a:bodyPr/>
          <a:lstStyle/>
          <a:p>
            <a:r>
              <a:rPr lang="zh-CN" altLang="en-US" dirty="0"/>
              <a:t>智能体结构是指构建智能体的方法学，即将智能体分为不同的模块并描述模块之间的交互关系。下图给出了不带内部状态的智能体结构和带内部状态的智能体结构。</a:t>
            </a:r>
          </a:p>
          <a:p>
            <a:endParaRPr lang="zh-CN" altLang="en-US" dirty="0"/>
          </a:p>
        </p:txBody>
      </p:sp>
      <p:pic>
        <p:nvPicPr>
          <p:cNvPr id="4" name="图片 3"/>
          <p:cNvPicPr>
            <a:picLocks noChangeAspect="1"/>
          </p:cNvPicPr>
          <p:nvPr/>
        </p:nvPicPr>
        <p:blipFill>
          <a:blip r:embed="rId2"/>
          <a:stretch>
            <a:fillRect/>
          </a:stretch>
        </p:blipFill>
        <p:spPr>
          <a:xfrm>
            <a:off x="2293624" y="2814660"/>
            <a:ext cx="7676190" cy="3323809"/>
          </a:xfrm>
          <a:prstGeom prst="rect">
            <a:avLst/>
          </a:prstGeom>
        </p:spPr>
      </p:pic>
    </p:spTree>
    <p:extLst>
      <p:ext uri="{BB962C8B-B14F-4D97-AF65-F5344CB8AC3E}">
        <p14:creationId xmlns:p14="http://schemas.microsoft.com/office/powerpoint/2010/main" val="13371349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14.1.2</a:t>
            </a:r>
            <a:r>
              <a:rPr lang="zh-CN" altLang="en-US" dirty="0"/>
              <a:t>智能体的抽象结构</a:t>
            </a:r>
          </a:p>
        </p:txBody>
      </p:sp>
      <p:sp>
        <p:nvSpPr>
          <p:cNvPr id="3" name="文本占位符 2"/>
          <p:cNvSpPr>
            <a:spLocks noGrp="1"/>
          </p:cNvSpPr>
          <p:nvPr>
            <p:ph type="body" sz="quarter" idx="13"/>
          </p:nvPr>
        </p:nvSpPr>
        <p:spPr/>
        <p:txBody>
          <a:bodyPr/>
          <a:lstStyle/>
          <a:p>
            <a:r>
              <a:rPr lang="zh-CN" altLang="en-US" sz="2200" dirty="0"/>
              <a:t>将环境状态建模为</a:t>
            </a:r>
            <a:r>
              <a:rPr lang="en-US" altLang="zh-CN" sz="2200" dirty="0"/>
              <a:t>S={s1,s2,……}</a:t>
            </a:r>
            <a:r>
              <a:rPr lang="zh-CN" altLang="en-US" sz="2200" dirty="0"/>
              <a:t>，智能体的动作集合建模为</a:t>
            </a:r>
            <a:r>
              <a:rPr lang="en-US" altLang="zh-CN" sz="2200" dirty="0"/>
              <a:t>A={a1,a2,..}</a:t>
            </a:r>
            <a:r>
              <a:rPr lang="zh-CN" altLang="en-US" sz="2200" dirty="0"/>
              <a:t>。如果将智能体看作是一个函数，那么智能体将要实现上图中的动作函数</a:t>
            </a:r>
            <a:r>
              <a:rPr lang="en-US" altLang="zh-CN" sz="2200" dirty="0"/>
              <a:t>(action)</a:t>
            </a:r>
            <a:r>
              <a:rPr lang="zh-CN" altLang="en-US" sz="2200" dirty="0"/>
              <a:t>，其定义为</a:t>
            </a:r>
            <a:r>
              <a:rPr lang="en-US" altLang="zh-CN" sz="2200" dirty="0"/>
              <a:t>Action: S</a:t>
            </a:r>
            <a:r>
              <a:rPr lang="en-US" altLang="zh-CN" sz="2200" baseline="30000" dirty="0"/>
              <a:t>*</a:t>
            </a:r>
            <a:r>
              <a:rPr lang="en-US" altLang="zh-CN" sz="2200" dirty="0"/>
              <a:t>-&gt;A</a:t>
            </a:r>
            <a:r>
              <a:rPr lang="zh-CN" altLang="en-US" sz="2200" dirty="0"/>
              <a:t>。这里</a:t>
            </a:r>
            <a:r>
              <a:rPr lang="en-US" altLang="zh-CN" sz="2200" dirty="0"/>
              <a:t>S</a:t>
            </a:r>
            <a:r>
              <a:rPr lang="en-US" altLang="zh-CN" sz="2200" baseline="30000" dirty="0"/>
              <a:t>*</a:t>
            </a:r>
            <a:r>
              <a:rPr lang="zh-CN" altLang="en-US" sz="2200" dirty="0"/>
              <a:t>代表</a:t>
            </a:r>
            <a:r>
              <a:rPr lang="en-US" altLang="zh-CN" sz="2200" dirty="0"/>
              <a:t>S</a:t>
            </a:r>
            <a:r>
              <a:rPr lang="zh-CN" altLang="en-US" sz="2200" dirty="0"/>
              <a:t>的一个子集，表明智能体经历过一个状态序列。</a:t>
            </a:r>
            <a:endParaRPr lang="en-US" altLang="zh-CN" sz="2200" dirty="0"/>
          </a:p>
          <a:p>
            <a:r>
              <a:rPr lang="zh-CN" altLang="en-US" sz="2200" dirty="0"/>
              <a:t>在上图中还有一个特殊的组件</a:t>
            </a:r>
            <a:r>
              <a:rPr lang="en-US" altLang="zh-CN" sz="2200" dirty="0"/>
              <a:t>-</a:t>
            </a:r>
            <a:r>
              <a:rPr lang="zh-CN" altLang="en-US" sz="2200" dirty="0"/>
              <a:t>环境，在智能体作用下，环境会持续不断地发生变化。我们将这个变化也用函数来定义，表示为：</a:t>
            </a:r>
            <a:endParaRPr lang="en-US" altLang="zh-CN" sz="2200" dirty="0"/>
          </a:p>
          <a:p>
            <a:r>
              <a:rPr lang="en-US" altLang="zh-CN" sz="2200" dirty="0" err="1"/>
              <a:t>Env:S</a:t>
            </a:r>
            <a:r>
              <a:rPr lang="en-US" altLang="zh-CN" sz="2200" dirty="0"/>
              <a:t>*A-&gt;</a:t>
            </a:r>
            <a:r>
              <a:rPr lang="az-Cyrl-AZ" altLang="zh-CN" sz="2200" dirty="0"/>
              <a:t>П</a:t>
            </a:r>
            <a:r>
              <a:rPr lang="en-US" altLang="zh-CN" sz="2200" dirty="0"/>
              <a:t>(S).</a:t>
            </a:r>
          </a:p>
          <a:p>
            <a:r>
              <a:rPr lang="zh-CN" altLang="en-US" sz="2200" dirty="0"/>
              <a:t>其中：</a:t>
            </a:r>
            <a:r>
              <a:rPr lang="az-Cyrl-AZ" altLang="zh-CN" sz="2200" dirty="0"/>
              <a:t> П</a:t>
            </a:r>
            <a:r>
              <a:rPr lang="en-US" altLang="zh-CN" sz="2200" dirty="0"/>
              <a:t>(S)</a:t>
            </a:r>
            <a:r>
              <a:rPr lang="zh-CN" altLang="en-US" sz="2200" dirty="0"/>
              <a:t>代表所有状态自己的幂集。</a:t>
            </a:r>
            <a:endParaRPr lang="en-US" altLang="zh-CN" sz="2200" dirty="0"/>
          </a:p>
          <a:p>
            <a:r>
              <a:rPr lang="zh-CN" altLang="en-US" sz="2200" dirty="0"/>
              <a:t>如果</a:t>
            </a:r>
            <a:r>
              <a:rPr lang="az-Cyrl-AZ" altLang="zh-CN" sz="2200" dirty="0"/>
              <a:t>П</a:t>
            </a:r>
            <a:r>
              <a:rPr lang="en-US" altLang="zh-CN" sz="2200" dirty="0"/>
              <a:t>(S)={s1}</a:t>
            </a:r>
            <a:r>
              <a:rPr lang="zh-CN" altLang="en-US" sz="2200" dirty="0"/>
              <a:t>，则称环境是确定性的，且动作的结果是可以被精确预测的；</a:t>
            </a:r>
            <a:endParaRPr lang="en-US" altLang="zh-CN" sz="2200" dirty="0"/>
          </a:p>
          <a:p>
            <a:r>
              <a:rPr lang="zh-CN" altLang="en-US" sz="2200" dirty="0"/>
              <a:t>如果</a:t>
            </a:r>
            <a:r>
              <a:rPr lang="az-Cyrl-AZ" altLang="zh-CN" sz="2200" dirty="0"/>
              <a:t>П</a:t>
            </a:r>
            <a:r>
              <a:rPr lang="en-US" altLang="zh-CN" sz="2200" dirty="0"/>
              <a:t>(S)={s1,s2,…}</a:t>
            </a:r>
            <a:r>
              <a:rPr lang="zh-CN" altLang="en-US" sz="2200" dirty="0"/>
              <a:t>，则称环境是非确定性的，动作的结果不可以被精确预测。</a:t>
            </a:r>
          </a:p>
          <a:p>
            <a:endParaRPr lang="zh-CN" altLang="en-US" sz="2200" dirty="0"/>
          </a:p>
        </p:txBody>
      </p:sp>
    </p:spTree>
    <p:extLst>
      <p:ext uri="{BB962C8B-B14F-4D97-AF65-F5344CB8AC3E}">
        <p14:creationId xmlns:p14="http://schemas.microsoft.com/office/powerpoint/2010/main" val="1825870820"/>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14.1.2</a:t>
            </a:r>
            <a:r>
              <a:rPr lang="zh-CN" altLang="en-US" dirty="0"/>
              <a:t>智能体的抽象结构</a:t>
            </a:r>
          </a:p>
        </p:txBody>
      </p:sp>
      <p:sp>
        <p:nvSpPr>
          <p:cNvPr id="3" name="文本占位符 2"/>
          <p:cNvSpPr>
            <a:spLocks noGrp="1"/>
          </p:cNvSpPr>
          <p:nvPr>
            <p:ph type="body" sz="quarter" idx="13"/>
          </p:nvPr>
        </p:nvSpPr>
        <p:spPr/>
        <p:txBody>
          <a:bodyPr/>
          <a:lstStyle/>
          <a:p>
            <a:r>
              <a:rPr lang="zh-CN" altLang="en-US" dirty="0" smtClean="0"/>
              <a:t>智能体在与环境不断地交互过程中形成了一个</a:t>
            </a:r>
            <a:r>
              <a:rPr lang="en-US" altLang="zh-CN" dirty="0" smtClean="0"/>
              <a:t>&lt;</a:t>
            </a:r>
            <a:r>
              <a:rPr lang="zh-CN" altLang="en-US" dirty="0" smtClean="0"/>
              <a:t>状态</a:t>
            </a:r>
            <a:r>
              <a:rPr lang="en-US" altLang="zh-CN" dirty="0" smtClean="0"/>
              <a:t>-</a:t>
            </a:r>
            <a:r>
              <a:rPr lang="zh-CN" altLang="en-US" dirty="0" smtClean="0"/>
              <a:t>动作</a:t>
            </a:r>
            <a:r>
              <a:rPr lang="en-US" altLang="zh-CN" dirty="0" smtClean="0"/>
              <a:t>&gt;</a:t>
            </a:r>
            <a:r>
              <a:rPr lang="zh-CN" altLang="en-US" dirty="0" smtClean="0"/>
              <a:t>对的序列，我们把这个序列称之为智能体的历史，</a:t>
            </a:r>
            <a:r>
              <a:rPr lang="en-US" altLang="zh-CN" dirty="0" smtClean="0"/>
              <a:t>h:s0-&gt;s1-&gt;s2-&gt;……-&gt;st-1-&gt;st-&gt;…</a:t>
            </a:r>
            <a:r>
              <a:rPr lang="zh-CN" altLang="en-US" dirty="0" smtClean="0"/>
              <a:t>。这里</a:t>
            </a:r>
            <a:r>
              <a:rPr lang="en-US" altLang="zh-CN" dirty="0" smtClean="0"/>
              <a:t>s0</a:t>
            </a:r>
            <a:r>
              <a:rPr lang="zh-CN" altLang="en-US" dirty="0" smtClean="0"/>
              <a:t>为智能体在</a:t>
            </a:r>
            <a:r>
              <a:rPr lang="en-US" altLang="zh-CN" dirty="0" smtClean="0"/>
              <a:t>t0</a:t>
            </a:r>
            <a:r>
              <a:rPr lang="zh-CN" altLang="en-US" dirty="0" smtClean="0"/>
              <a:t>时刻的环境状态，</a:t>
            </a:r>
            <a:r>
              <a:rPr lang="en-US" altLang="zh-CN" dirty="0" smtClean="0"/>
              <a:t>a0</a:t>
            </a:r>
            <a:r>
              <a:rPr lang="zh-CN" altLang="en-US" dirty="0" smtClean="0"/>
              <a:t>为智能体在</a:t>
            </a:r>
            <a:r>
              <a:rPr lang="en-US" altLang="zh-CN" dirty="0" smtClean="0"/>
              <a:t>t0</a:t>
            </a:r>
            <a:r>
              <a:rPr lang="zh-CN" altLang="en-US" dirty="0" smtClean="0"/>
              <a:t>时刻采取的动作。</a:t>
            </a:r>
            <a:endParaRPr lang="en-US" altLang="zh-CN" dirty="0" smtClean="0"/>
          </a:p>
          <a:p>
            <a:r>
              <a:rPr lang="zh-CN" altLang="en-US" dirty="0"/>
              <a:t>一</a:t>
            </a:r>
            <a:r>
              <a:rPr lang="zh-CN" altLang="en-US" dirty="0" smtClean="0"/>
              <a:t>个无内部状态、纯反应式的智能体无须记住历史，指根据当前感知的状态采取动作。因此，动作函数可简化为：</a:t>
            </a:r>
            <a:r>
              <a:rPr lang="en-US" altLang="zh-CN" dirty="0" err="1" smtClean="0"/>
              <a:t>Action:S</a:t>
            </a:r>
            <a:r>
              <a:rPr lang="en-US" altLang="zh-CN" dirty="0" smtClean="0"/>
              <a:t>-&gt;A.</a:t>
            </a:r>
          </a:p>
          <a:p>
            <a:r>
              <a:rPr lang="zh-CN" altLang="en-US" dirty="0" smtClean="0"/>
              <a:t>将纯反应式的的智能体结构再细分为感知组件（</a:t>
            </a:r>
            <a:r>
              <a:rPr lang="en-US" altLang="zh-CN" dirty="0" smtClean="0"/>
              <a:t>See</a:t>
            </a:r>
            <a:r>
              <a:rPr lang="zh-CN" altLang="en-US" dirty="0" smtClean="0"/>
              <a:t>）和动作组件（</a:t>
            </a:r>
            <a:r>
              <a:rPr lang="en-US" altLang="zh-CN" dirty="0" smtClean="0"/>
              <a:t>Action</a:t>
            </a:r>
            <a:r>
              <a:rPr lang="zh-CN" altLang="en-US" dirty="0" smtClean="0"/>
              <a:t>），则可以将感知组件和动作组件分别定义为</a:t>
            </a:r>
            <a:r>
              <a:rPr lang="en-US" altLang="zh-CN" dirty="0" err="1" smtClean="0"/>
              <a:t>See:S</a:t>
            </a:r>
            <a:r>
              <a:rPr lang="en-US" altLang="zh-CN" dirty="0" smtClean="0"/>
              <a:t>-&gt;P</a:t>
            </a:r>
            <a:r>
              <a:rPr lang="zh-CN" altLang="en-US" dirty="0" smtClean="0"/>
              <a:t>和</a:t>
            </a:r>
            <a:r>
              <a:rPr lang="en-US" altLang="zh-CN" dirty="0" err="1" smtClean="0"/>
              <a:t>Action:P</a:t>
            </a:r>
            <a:r>
              <a:rPr lang="en-US" altLang="zh-CN" dirty="0" smtClean="0"/>
              <a:t>-&gt;A</a:t>
            </a:r>
            <a:r>
              <a:rPr lang="zh-CN" altLang="en-US" dirty="0" smtClean="0"/>
              <a:t>。这种分解看上去似乎没有意义，但是如果当</a:t>
            </a:r>
            <a:r>
              <a:rPr lang="en-US" altLang="zh-CN" dirty="0" smtClean="0"/>
              <a:t>S1≠S2</a:t>
            </a:r>
            <a:r>
              <a:rPr lang="zh-CN" altLang="en-US" dirty="0" smtClean="0"/>
              <a:t>、</a:t>
            </a:r>
            <a:r>
              <a:rPr lang="en-US" altLang="zh-CN" dirty="0"/>
              <a:t>s</a:t>
            </a:r>
            <a:r>
              <a:rPr lang="en-US" altLang="zh-CN" dirty="0" smtClean="0"/>
              <a:t>ee(s1)=see(s2)</a:t>
            </a:r>
            <a:r>
              <a:rPr lang="zh-CN" altLang="en-US" dirty="0" smtClean="0"/>
              <a:t>时，这种分解将减少结构的复杂性。</a:t>
            </a:r>
            <a:endParaRPr lang="zh-CN" altLang="en-US" dirty="0"/>
          </a:p>
        </p:txBody>
      </p:sp>
    </p:spTree>
    <p:extLst>
      <p:ext uri="{BB962C8B-B14F-4D97-AF65-F5344CB8AC3E}">
        <p14:creationId xmlns:p14="http://schemas.microsoft.com/office/powerpoint/2010/main" val="1186163936"/>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14.1.2</a:t>
            </a:r>
            <a:r>
              <a:rPr lang="zh-CN" altLang="en-US" dirty="0"/>
              <a:t>智能体的抽象结构</a:t>
            </a:r>
          </a:p>
        </p:txBody>
      </p:sp>
      <p:sp>
        <p:nvSpPr>
          <p:cNvPr id="3" name="文本占位符 2"/>
          <p:cNvSpPr>
            <a:spLocks noGrp="1"/>
          </p:cNvSpPr>
          <p:nvPr>
            <p:ph type="body" sz="quarter" idx="13"/>
          </p:nvPr>
        </p:nvSpPr>
        <p:spPr/>
        <p:txBody>
          <a:bodyPr/>
          <a:lstStyle/>
          <a:p>
            <a:pPr>
              <a:lnSpc>
                <a:spcPts val="3000"/>
              </a:lnSpc>
            </a:pPr>
            <a:r>
              <a:rPr lang="zh-CN" altLang="en-US" dirty="0"/>
              <a:t>右</a:t>
            </a:r>
            <a:r>
              <a:rPr lang="zh-CN" altLang="en-US" dirty="0" smtClean="0"/>
              <a:t>下角的图是更自然、更通用的结构。通过引入内部状态变化组件（</a:t>
            </a:r>
            <a:r>
              <a:rPr lang="en-US" altLang="zh-CN" dirty="0" smtClean="0"/>
              <a:t>next</a:t>
            </a:r>
            <a:r>
              <a:rPr lang="zh-CN" altLang="en-US" dirty="0" smtClean="0"/>
              <a:t>）和内部存储状态（</a:t>
            </a:r>
            <a:r>
              <a:rPr lang="en-US" altLang="zh-CN" dirty="0"/>
              <a:t>s</a:t>
            </a:r>
            <a:r>
              <a:rPr lang="en-US" altLang="zh-CN" dirty="0" smtClean="0"/>
              <a:t>tate</a:t>
            </a:r>
            <a:r>
              <a:rPr lang="zh-CN" altLang="en-US" dirty="0" smtClean="0"/>
              <a:t>），可以实现基于交互历史的动作选择。具体为：</a:t>
            </a:r>
            <a:r>
              <a:rPr lang="en-US" altLang="zh-CN" dirty="0" err="1" smtClean="0"/>
              <a:t>See:S</a:t>
            </a:r>
            <a:r>
              <a:rPr lang="en-US" altLang="zh-CN" dirty="0" smtClean="0"/>
              <a:t>-&gt;P, </a:t>
            </a:r>
            <a:r>
              <a:rPr lang="en-US" altLang="zh-CN" dirty="0" err="1" smtClean="0"/>
              <a:t>Action:I</a:t>
            </a:r>
            <a:r>
              <a:rPr lang="en-US" altLang="zh-CN" dirty="0" smtClean="0"/>
              <a:t>-&gt;A, </a:t>
            </a:r>
            <a:r>
              <a:rPr lang="en-US" altLang="zh-CN" dirty="0" err="1" smtClean="0"/>
              <a:t>Next:I</a:t>
            </a:r>
            <a:r>
              <a:rPr lang="en-US" altLang="zh-CN" dirty="0" smtClean="0"/>
              <a:t>*P-&gt;I</a:t>
            </a:r>
            <a:r>
              <a:rPr lang="zh-CN" altLang="en-US" dirty="0" smtClean="0"/>
              <a:t>。在这种结构中，假定智能体有一个初始内部状态</a:t>
            </a:r>
            <a:r>
              <a:rPr lang="en-US" altLang="zh-CN" dirty="0" smtClean="0"/>
              <a:t>i</a:t>
            </a:r>
            <a:r>
              <a:rPr lang="en-US" altLang="zh-CN" baseline="-25000" dirty="0" smtClean="0"/>
              <a:t>0</a:t>
            </a:r>
            <a:r>
              <a:rPr lang="zh-CN" altLang="en-US" dirty="0" smtClean="0"/>
              <a:t>，当其处在环境</a:t>
            </a:r>
            <a:r>
              <a:rPr lang="en-US" altLang="zh-CN" dirty="0" smtClean="0"/>
              <a:t>s</a:t>
            </a:r>
            <a:r>
              <a:rPr lang="zh-CN" altLang="en-US" dirty="0" smtClean="0"/>
              <a:t>时，其得到一个感知</a:t>
            </a:r>
            <a:r>
              <a:rPr lang="en-US" altLang="zh-CN" dirty="0" smtClean="0"/>
              <a:t>see(s);</a:t>
            </a:r>
            <a:r>
              <a:rPr lang="zh-CN" altLang="en-US" dirty="0" smtClean="0"/>
              <a:t>智能体根据其内部状态以及感知</a:t>
            </a:r>
            <a:r>
              <a:rPr lang="en-US" altLang="zh-CN" dirty="0" smtClean="0"/>
              <a:t>see(s)</a:t>
            </a:r>
            <a:r>
              <a:rPr lang="zh-CN" altLang="en-US" dirty="0" smtClean="0"/>
              <a:t>得到一个新的内部状态</a:t>
            </a:r>
            <a:r>
              <a:rPr lang="en-US" altLang="zh-CN" dirty="0" smtClean="0"/>
              <a:t>next(i0,see(s))</a:t>
            </a:r>
            <a:r>
              <a:rPr lang="zh-CN" altLang="en-US" dirty="0" smtClean="0"/>
              <a:t>；智能体根据新的内部状态产生动作</a:t>
            </a:r>
            <a:r>
              <a:rPr lang="en-US" altLang="zh-CN" dirty="0" smtClean="0"/>
              <a:t>action(next(i0,see(s)))</a:t>
            </a:r>
            <a:r>
              <a:rPr lang="zh-CN" altLang="en-US" dirty="0" smtClean="0"/>
              <a:t>。智能体按照以上方式反复与环境进行交互以达到目标。</a:t>
            </a:r>
            <a:endParaRPr lang="en-US" altLang="zh-CN" dirty="0" smtClean="0"/>
          </a:p>
        </p:txBody>
      </p:sp>
      <p:pic>
        <p:nvPicPr>
          <p:cNvPr id="4" name="图片 3"/>
          <p:cNvPicPr>
            <a:picLocks noChangeAspect="1"/>
          </p:cNvPicPr>
          <p:nvPr/>
        </p:nvPicPr>
        <p:blipFill>
          <a:blip r:embed="rId2"/>
          <a:stretch>
            <a:fillRect/>
          </a:stretch>
        </p:blipFill>
        <p:spPr>
          <a:xfrm>
            <a:off x="7143186" y="4067411"/>
            <a:ext cx="2670796" cy="2640531"/>
          </a:xfrm>
          <a:prstGeom prst="rect">
            <a:avLst/>
          </a:prstGeom>
        </p:spPr>
      </p:pic>
    </p:spTree>
    <p:extLst>
      <p:ext uri="{BB962C8B-B14F-4D97-AF65-F5344CB8AC3E}">
        <p14:creationId xmlns:p14="http://schemas.microsoft.com/office/powerpoint/2010/main" val="2312365286"/>
      </p:ext>
    </p:extLst>
  </p:cSld>
  <p:clrMapOvr>
    <a:masterClrMapping/>
  </p:clrMapOvr>
  <p:transition spd="med">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13286</TotalTime>
  <Words>9612</Words>
  <Application>Microsoft Office PowerPoint</Application>
  <PresentationFormat>宽屏</PresentationFormat>
  <Paragraphs>208</Paragraphs>
  <Slides>40</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等线</vt:lpstr>
      <vt:lpstr>等线 Light</vt:lpstr>
      <vt:lpstr>华文琥珀</vt:lpstr>
      <vt:lpstr>宋体</vt:lpstr>
      <vt:lpstr>Arial</vt:lpstr>
      <vt:lpstr>Times New Roman</vt:lpstr>
      <vt:lpstr>Office 主题​​</vt:lpstr>
      <vt:lpstr>PowerPoint 演示文稿</vt:lpstr>
      <vt:lpstr>PowerPoint 演示文稿</vt:lpstr>
      <vt:lpstr>引言</vt:lpstr>
      <vt:lpstr>14.1.1 智能体的定义</vt:lpstr>
      <vt:lpstr>四种性质在红绿灯示例中的说明</vt:lpstr>
      <vt:lpstr>14.1.2智能体的抽象结构</vt:lpstr>
      <vt:lpstr>14.1.2智能体的抽象结构</vt:lpstr>
      <vt:lpstr>14.1.2智能体的抽象结构</vt:lpstr>
      <vt:lpstr>14.1.2智能体的抽象结构</vt:lpstr>
      <vt:lpstr>14.1.3 智能体的环境</vt:lpstr>
      <vt:lpstr>14.1.3 智能体的环境</vt:lpstr>
      <vt:lpstr>14.1.3 智能体的环境</vt:lpstr>
      <vt:lpstr>14.1.4 智能体与其他软件实体的区别</vt:lpstr>
      <vt:lpstr>14.2 智能体的具体结构</vt:lpstr>
      <vt:lpstr>14.2.1 包孕结构</vt:lpstr>
      <vt:lpstr>14.2.1 包孕结构</vt:lpstr>
      <vt:lpstr>14.2.2 BDI结构</vt:lpstr>
      <vt:lpstr>14.2.2 BDI结构</vt:lpstr>
      <vt:lpstr>14.2.2 BDI结构</vt:lpstr>
      <vt:lpstr>14.3多智能体协商</vt:lpstr>
      <vt:lpstr>囚徒困境</vt:lpstr>
      <vt:lpstr>14.3.1 纳什均衡和帕里托最优</vt:lpstr>
      <vt:lpstr>帕里托最优</vt:lpstr>
      <vt:lpstr>14.3.2 投票</vt:lpstr>
      <vt:lpstr>投票—多数投票</vt:lpstr>
      <vt:lpstr>投票—多数投票</vt:lpstr>
      <vt:lpstr>计分投票</vt:lpstr>
      <vt:lpstr>14.3.3 拍卖</vt:lpstr>
      <vt:lpstr>14.3.3 拍卖</vt:lpstr>
      <vt:lpstr>14.3.4 谈判</vt:lpstr>
      <vt:lpstr>公理谈判理论</vt:lpstr>
      <vt:lpstr>策略谈判理论</vt:lpstr>
      <vt:lpstr>策略谈判理论</vt:lpstr>
      <vt:lpstr>14.4多智能学习</vt:lpstr>
      <vt:lpstr>14.4.1 强化学习</vt:lpstr>
      <vt:lpstr>14.4.1强化学习</vt:lpstr>
      <vt:lpstr>14.4.2 多智能体强化学习</vt:lpstr>
      <vt:lpstr>14.4.2 多智能体强化学习</vt:lpstr>
      <vt:lpstr>14.4.2 多智能体强化学习</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Mloong</dc:creator>
  <cp:lastModifiedBy>lenovo</cp:lastModifiedBy>
  <cp:revision>589</cp:revision>
  <dcterms:created xsi:type="dcterms:W3CDTF">2018-04-21T03:38:42Z</dcterms:created>
  <dcterms:modified xsi:type="dcterms:W3CDTF">2019-10-13T06:29:09Z</dcterms:modified>
</cp:coreProperties>
</file>