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2" r:id="rId2"/>
    <p:sldId id="266" r:id="rId3"/>
    <p:sldId id="337" r:id="rId4"/>
    <p:sldId id="354" r:id="rId5"/>
    <p:sldId id="338" r:id="rId6"/>
    <p:sldId id="339" r:id="rId7"/>
    <p:sldId id="340" r:id="rId8"/>
    <p:sldId id="341" r:id="rId9"/>
    <p:sldId id="342" r:id="rId10"/>
    <p:sldId id="343" r:id="rId11"/>
    <p:sldId id="344" r:id="rId12"/>
    <p:sldId id="359" r:id="rId13"/>
    <p:sldId id="345" r:id="rId14"/>
    <p:sldId id="346" r:id="rId15"/>
    <p:sldId id="361" r:id="rId16"/>
    <p:sldId id="362" r:id="rId17"/>
    <p:sldId id="347" r:id="rId18"/>
    <p:sldId id="348" r:id="rId19"/>
    <p:sldId id="351" r:id="rId20"/>
    <p:sldId id="331" r:id="rId21"/>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3" autoAdjust="0"/>
    <p:restoredTop sz="92308" autoAdjust="0"/>
  </p:normalViewPr>
  <p:slideViewPr>
    <p:cSldViewPr snapToGrid="0">
      <p:cViewPr varScale="1">
        <p:scale>
          <a:sx n="78" d="100"/>
          <a:sy n="78" d="100"/>
        </p:scale>
        <p:origin x="456" y="9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5" d="100"/>
          <a:sy n="85" d="100"/>
        </p:scale>
        <p:origin x="380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84FFBB-5B55-4EFC-A8E3-43D0E7C4164C}" type="datetimeFigureOut">
              <a:rPr lang="zh-CN" altLang="en-US" smtClean="0"/>
              <a:t>2019/10/14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4FC068-479E-4534-B80E-F81A619C5FED}" type="slidenum">
              <a:rPr lang="zh-CN" altLang="en-US" smtClean="0"/>
              <a:t>‹#›</a:t>
            </a:fld>
            <a:endParaRPr lang="zh-CN" altLang="en-US"/>
          </a:p>
        </p:txBody>
      </p:sp>
    </p:spTree>
    <p:extLst>
      <p:ext uri="{BB962C8B-B14F-4D97-AF65-F5344CB8AC3E}">
        <p14:creationId xmlns:p14="http://schemas.microsoft.com/office/powerpoint/2010/main" val="4169009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74FC068-479E-4534-B80E-F81A619C5FED}" type="slidenum">
              <a:rPr lang="zh-CN" altLang="en-US" smtClean="0"/>
              <a:t>2</a:t>
            </a:fld>
            <a:endParaRPr lang="zh-CN" altLang="en-US"/>
          </a:p>
        </p:txBody>
      </p:sp>
    </p:spTree>
    <p:extLst>
      <p:ext uri="{BB962C8B-B14F-4D97-AF65-F5344CB8AC3E}">
        <p14:creationId xmlns:p14="http://schemas.microsoft.com/office/powerpoint/2010/main" val="1451302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http://tv.cctv.com/2018/12/04/VIDEy49TUpRGU18wDHMmcOWc181204.shtml</a:t>
            </a:r>
          </a:p>
          <a:p>
            <a:r>
              <a:rPr lang="en-US" altLang="zh-CN" dirty="0" smtClean="0"/>
              <a:t>https://v.qq.com/x/page/n0522c04b84.html</a:t>
            </a:r>
            <a:endParaRPr lang="zh-CN" altLang="en-US" dirty="0"/>
          </a:p>
        </p:txBody>
      </p:sp>
      <p:sp>
        <p:nvSpPr>
          <p:cNvPr id="4" name="灯片编号占位符 3"/>
          <p:cNvSpPr>
            <a:spLocks noGrp="1"/>
          </p:cNvSpPr>
          <p:nvPr>
            <p:ph type="sldNum" sz="quarter" idx="10"/>
          </p:nvPr>
        </p:nvSpPr>
        <p:spPr/>
        <p:txBody>
          <a:bodyPr/>
          <a:lstStyle/>
          <a:p>
            <a:fld id="{474FC068-479E-4534-B80E-F81A619C5FED}" type="slidenum">
              <a:rPr lang="zh-CN" altLang="en-US" smtClean="0"/>
              <a:t>8</a:t>
            </a:fld>
            <a:endParaRPr lang="zh-CN" altLang="en-US"/>
          </a:p>
        </p:txBody>
      </p:sp>
    </p:spTree>
    <p:extLst>
      <p:ext uri="{BB962C8B-B14F-4D97-AF65-F5344CB8AC3E}">
        <p14:creationId xmlns:p14="http://schemas.microsoft.com/office/powerpoint/2010/main" val="1256215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随着信息科学、计算机技术、人工智能及其现代控制等技术的发展，人们尝试采用智能导航与规划的方式来解决机器人运行的安全问题，这既是作为机器人相关研究和开发的一项核心技术，同时也是机器人能够顺利完成各种服务和操作的必要条件。</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74FC068-479E-4534-B80E-F81A619C5FED}" type="slidenum">
              <a:rPr lang="zh-CN" altLang="en-US" smtClean="0"/>
              <a:t>11</a:t>
            </a:fld>
            <a:endParaRPr lang="zh-CN" altLang="en-US"/>
          </a:p>
        </p:txBody>
      </p:sp>
    </p:spTree>
    <p:extLst>
      <p:ext uri="{BB962C8B-B14F-4D97-AF65-F5344CB8AC3E}">
        <p14:creationId xmlns:p14="http://schemas.microsoft.com/office/powerpoint/2010/main" val="3596486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3" name="图片 24">
            <a:extLst>
              <a:ext uri="{FF2B5EF4-FFF2-40B4-BE49-F238E27FC236}">
                <a16:creationId xmlns:a16="http://schemas.microsoft.com/office/drawing/2014/main" id="{DF03AFF0-8192-44DE-844C-5F3FC8542F3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58300" y="0"/>
            <a:ext cx="29337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p:cNvPr>
          <p:cNvSpPr>
            <a:spLocks noGrp="1"/>
          </p:cNvSpPr>
          <p:nvPr>
            <p:ph type="title"/>
          </p:nvPr>
        </p:nvSpPr>
        <p:spPr/>
        <p:txBody>
          <a:bodyPr/>
          <a:lstStyle>
            <a:lvl1pPr>
              <a:defRPr sz="3200" u="sng">
                <a:solidFill>
                  <a:schemeClr val="accent1">
                    <a:lumMod val="75000"/>
                  </a:schemeClr>
                </a:solidFill>
                <a:latin typeface="宋体" panose="02010600030101010101" pitchFamily="2" charset="-122"/>
                <a:ea typeface="宋体" panose="02010600030101010101" pitchFamily="2" charset="-122"/>
              </a:defRPr>
            </a:lvl1pPr>
          </a:lstStyle>
          <a:p>
            <a:r>
              <a:rPr lang="zh-CN" altLang="en-US" dirty="0"/>
              <a:t>单击此处编辑母版标题样式</a:t>
            </a:r>
          </a:p>
        </p:txBody>
      </p:sp>
      <p:sp>
        <p:nvSpPr>
          <p:cNvPr id="4" name="日期占位符 2">
            <a:extLst>
              <a:ext uri="{FF2B5EF4-FFF2-40B4-BE49-F238E27FC236}">
                <a16:creationId xmlns:a16="http://schemas.microsoft.com/office/drawing/2014/main" id="{BA671313-5718-459B-8B98-41861B2EEC1A}"/>
              </a:ext>
            </a:extLst>
          </p:cNvPr>
          <p:cNvSpPr>
            <a:spLocks noGrp="1"/>
          </p:cNvSpPr>
          <p:nvPr>
            <p:ph type="dt" sz="half" idx="10"/>
          </p:nvPr>
        </p:nvSpPr>
        <p:spPr/>
        <p:txBody>
          <a:bodyPr/>
          <a:lstStyle>
            <a:lvl1pPr>
              <a:defRPr/>
            </a:lvl1pPr>
          </a:lstStyle>
          <a:p>
            <a:pPr>
              <a:defRPr/>
            </a:pPr>
            <a:fld id="{31E5C3D6-0A6D-43CB-90B6-EC70085A320A}" type="datetimeFigureOut">
              <a:rPr lang="zh-CN" altLang="en-US"/>
              <a:pPr>
                <a:defRPr/>
              </a:pPr>
              <a:t>2019/10/14</a:t>
            </a:fld>
            <a:endParaRPr lang="zh-CN" altLang="en-US"/>
          </a:p>
        </p:txBody>
      </p:sp>
      <p:sp>
        <p:nvSpPr>
          <p:cNvPr id="5" name="页脚占位符 3">
            <a:extLst>
              <a:ext uri="{FF2B5EF4-FFF2-40B4-BE49-F238E27FC236}">
                <a16:creationId xmlns:a16="http://schemas.microsoft.com/office/drawing/2014/main" id="{6E8E73BA-3A74-4BD5-98CA-0283F131B0BA}"/>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037064D2-B84D-440A-B563-2D498DD33663}"/>
              </a:ext>
            </a:extLst>
          </p:cNvPr>
          <p:cNvSpPr>
            <a:spLocks noGrp="1"/>
          </p:cNvSpPr>
          <p:nvPr>
            <p:ph type="sldNum" sz="quarter" idx="12"/>
          </p:nvPr>
        </p:nvSpPr>
        <p:spPr/>
        <p:txBody>
          <a:bodyPr/>
          <a:lstStyle>
            <a:lvl1pPr>
              <a:defRPr/>
            </a:lvl1pPr>
          </a:lstStyle>
          <a:p>
            <a:pPr>
              <a:defRPr/>
            </a:pPr>
            <a:fld id="{AE59286E-DE18-4FAA-A46F-3893A120DF71}" type="slidenum">
              <a:rPr lang="zh-CN" altLang="en-US"/>
              <a:pPr>
                <a:defRPr/>
              </a:pPr>
              <a:t>‹#›</a:t>
            </a:fld>
            <a:endParaRPr lang="zh-CN" altLang="en-US"/>
          </a:p>
        </p:txBody>
      </p:sp>
      <p:sp>
        <p:nvSpPr>
          <p:cNvPr id="12" name="文本占位符 11"/>
          <p:cNvSpPr>
            <a:spLocks noGrp="1"/>
          </p:cNvSpPr>
          <p:nvPr>
            <p:ph type="body" sz="quarter" idx="13"/>
          </p:nvPr>
        </p:nvSpPr>
        <p:spPr>
          <a:xfrm>
            <a:off x="838200" y="1606550"/>
            <a:ext cx="10587038" cy="4240213"/>
          </a:xfrm>
        </p:spPr>
        <p:txBody>
          <a:bodyPr/>
          <a:lstStyle>
            <a:lvl1pPr>
              <a:defRPr sz="2400">
                <a:latin typeface="宋体" panose="02010600030101010101" pitchFamily="2" charset="-122"/>
                <a:ea typeface="宋体" panose="02010600030101010101" pitchFamily="2" charset="-122"/>
              </a:defRPr>
            </a:lvl1pPr>
            <a:lvl2pPr>
              <a:defRPr sz="2400">
                <a:latin typeface="宋体" panose="02010600030101010101" pitchFamily="2" charset="-122"/>
                <a:ea typeface="宋体" panose="02010600030101010101" pitchFamily="2" charset="-122"/>
              </a:defRPr>
            </a:lvl2pPr>
            <a:lvl3pPr>
              <a:defRPr sz="2400">
                <a:latin typeface="宋体" panose="02010600030101010101" pitchFamily="2" charset="-122"/>
                <a:ea typeface="宋体" panose="02010600030101010101" pitchFamily="2" charset="-122"/>
              </a:defRPr>
            </a:lvl3pPr>
            <a:lvl4pPr>
              <a:defRPr sz="2400">
                <a:latin typeface="宋体" panose="02010600030101010101" pitchFamily="2" charset="-122"/>
                <a:ea typeface="宋体" panose="02010600030101010101" pitchFamily="2" charset="-122"/>
              </a:defRPr>
            </a:lvl4pPr>
            <a:lvl5pPr>
              <a:defRPr sz="2400">
                <a:latin typeface="宋体" panose="02010600030101010101" pitchFamily="2" charset="-122"/>
                <a:ea typeface="宋体" panose="02010600030101010101" pitchFamily="2"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72983016"/>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76BDE23F-A83D-4650-937B-53F52BF352A5}"/>
              </a:ext>
            </a:extLst>
          </p:cNvPr>
          <p:cNvSpPr txBox="1">
            <a:spLocks noChangeArrowheads="1"/>
          </p:cNvSpPr>
          <p:nvPr userDrawn="1"/>
        </p:nvSpPr>
        <p:spPr bwMode="auto">
          <a:xfrm>
            <a:off x="743649" y="4563301"/>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charset="-122"/>
                <a:ea typeface="等线" charset="-122"/>
                <a:cs typeface="等线" charset="-122"/>
              </a:defRPr>
            </a:lvl1pPr>
            <a:lvl2pPr marL="742950" indent="-285750">
              <a:defRPr>
                <a:solidFill>
                  <a:schemeClr val="tx1"/>
                </a:solidFill>
                <a:latin typeface="等线" charset="-122"/>
                <a:ea typeface="等线" charset="-122"/>
                <a:cs typeface="等线" charset="-122"/>
              </a:defRPr>
            </a:lvl2pPr>
            <a:lvl3pPr marL="1143000" indent="-228600">
              <a:defRPr>
                <a:solidFill>
                  <a:schemeClr val="tx1"/>
                </a:solidFill>
                <a:latin typeface="等线" charset="-122"/>
                <a:ea typeface="等线" charset="-122"/>
                <a:cs typeface="等线" charset="-122"/>
              </a:defRPr>
            </a:lvl3pPr>
            <a:lvl4pPr marL="1600200" indent="-228600">
              <a:defRPr>
                <a:solidFill>
                  <a:schemeClr val="tx1"/>
                </a:solidFill>
                <a:latin typeface="等线" charset="-122"/>
                <a:ea typeface="等线" charset="-122"/>
                <a:cs typeface="等线" charset="-122"/>
              </a:defRPr>
            </a:lvl4pPr>
            <a:lvl5pPr marL="2057400" indent="-228600">
              <a:defRPr>
                <a:solidFill>
                  <a:schemeClr val="tx1"/>
                </a:solidFill>
                <a:latin typeface="等线" charset="-122"/>
                <a:ea typeface="等线" charset="-122"/>
                <a:cs typeface="等线" charset="-122"/>
              </a:defRPr>
            </a:lvl5pPr>
            <a:lvl6pPr marL="2514600" indent="-228600" fontAlgn="base">
              <a:spcBef>
                <a:spcPct val="0"/>
              </a:spcBef>
              <a:spcAft>
                <a:spcPct val="0"/>
              </a:spcAft>
              <a:defRPr>
                <a:solidFill>
                  <a:schemeClr val="tx1"/>
                </a:solidFill>
                <a:latin typeface="等线" charset="-122"/>
                <a:ea typeface="等线" charset="-122"/>
                <a:cs typeface="等线" charset="-122"/>
              </a:defRPr>
            </a:lvl6pPr>
            <a:lvl7pPr marL="2971800" indent="-228600" fontAlgn="base">
              <a:spcBef>
                <a:spcPct val="0"/>
              </a:spcBef>
              <a:spcAft>
                <a:spcPct val="0"/>
              </a:spcAft>
              <a:defRPr>
                <a:solidFill>
                  <a:schemeClr val="tx1"/>
                </a:solidFill>
                <a:latin typeface="等线" charset="-122"/>
                <a:ea typeface="等线" charset="-122"/>
                <a:cs typeface="等线" charset="-122"/>
              </a:defRPr>
            </a:lvl7pPr>
            <a:lvl8pPr marL="3429000" indent="-228600" fontAlgn="base">
              <a:spcBef>
                <a:spcPct val="0"/>
              </a:spcBef>
              <a:spcAft>
                <a:spcPct val="0"/>
              </a:spcAft>
              <a:defRPr>
                <a:solidFill>
                  <a:schemeClr val="tx1"/>
                </a:solidFill>
                <a:latin typeface="等线" charset="-122"/>
                <a:ea typeface="等线" charset="-122"/>
                <a:cs typeface="等线" charset="-122"/>
              </a:defRPr>
            </a:lvl8pPr>
            <a:lvl9pPr marL="3886200" indent="-228600" fontAlgn="base">
              <a:spcBef>
                <a:spcPct val="0"/>
              </a:spcBef>
              <a:spcAft>
                <a:spcPct val="0"/>
              </a:spcAft>
              <a:defRPr>
                <a:solidFill>
                  <a:schemeClr val="tx1"/>
                </a:solidFill>
                <a:latin typeface="等线" charset="-122"/>
                <a:ea typeface="等线" charset="-122"/>
                <a:cs typeface="等线" charset="-122"/>
              </a:defRPr>
            </a:lvl9pPr>
          </a:lstStyle>
          <a:p>
            <a:pPr algn="l" eaLnBrk="1" hangingPunct="1">
              <a:defRPr/>
            </a:pPr>
            <a:r>
              <a:rPr lang="zh-CN" altLang="en-US" b="1" dirty="0" smtClean="0">
                <a:solidFill>
                  <a:srgbClr val="A6A6A6"/>
                </a:solidFill>
              </a:rPr>
              <a:t>智能科学与技术系</a:t>
            </a:r>
            <a:endParaRPr lang="en-US" altLang="zh-CN" b="1" dirty="0" smtClean="0">
              <a:solidFill>
                <a:srgbClr val="A6A6A6"/>
              </a:solidFill>
            </a:endParaRPr>
          </a:p>
        </p:txBody>
      </p:sp>
      <p:sp>
        <p:nvSpPr>
          <p:cNvPr id="3" name="TextBox 7">
            <a:extLst>
              <a:ext uri="{FF2B5EF4-FFF2-40B4-BE49-F238E27FC236}">
                <a16:creationId xmlns:a16="http://schemas.microsoft.com/office/drawing/2014/main" id="{0CFFEEE6-5151-4C6B-A59A-F8C3A6AE2221}"/>
              </a:ext>
            </a:extLst>
          </p:cNvPr>
          <p:cNvSpPr txBox="1">
            <a:spLocks noChangeArrowheads="1"/>
          </p:cNvSpPr>
          <p:nvPr userDrawn="1"/>
        </p:nvSpPr>
        <p:spPr bwMode="auto">
          <a:xfrm>
            <a:off x="7340959" y="357188"/>
            <a:ext cx="4590692"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lnSpc>
                <a:spcPct val="110000"/>
              </a:lnSpc>
              <a:defRPr/>
            </a:pPr>
            <a:r>
              <a:rPr lang="zh-CN" altLang="en-US" dirty="0" smtClean="0"/>
              <a:t>计算机科学与技术学院</a:t>
            </a:r>
            <a:endParaRPr lang="en-US" altLang="zh-CN" dirty="0"/>
          </a:p>
          <a:p>
            <a:pPr algn="ctr" eaLnBrk="1" hangingPunct="1">
              <a:lnSpc>
                <a:spcPct val="110000"/>
              </a:lnSpc>
              <a:defRPr/>
            </a:pPr>
            <a:r>
              <a:rPr lang="en-US" altLang="zh-CN" dirty="0" smtClean="0">
                <a:latin typeface="Times New Roman" panose="02020603050405020304" pitchFamily="18" charset="0"/>
                <a:cs typeface="Times New Roman" panose="02020603050405020304" pitchFamily="18" charset="0"/>
              </a:rPr>
              <a:t>College of Computer Science</a:t>
            </a:r>
            <a:r>
              <a:rPr lang="en-US" altLang="zh-CN" baseline="0" dirty="0" smtClean="0">
                <a:latin typeface="Times New Roman" panose="02020603050405020304" pitchFamily="18" charset="0"/>
                <a:cs typeface="Times New Roman" panose="02020603050405020304" pitchFamily="18" charset="0"/>
              </a:rPr>
              <a:t> &amp; Technology </a:t>
            </a:r>
            <a:endParaRPr lang="en-US" altLang="en-US" dirty="0">
              <a:latin typeface="Times New Roman" panose="02020603050405020304" pitchFamily="18" charset="0"/>
              <a:cs typeface="Times New Roman" panose="02020603050405020304" pitchFamily="18" charset="0"/>
            </a:endParaRPr>
          </a:p>
        </p:txBody>
      </p:sp>
      <p:sp>
        <p:nvSpPr>
          <p:cNvPr id="4" name="日期占位符 1">
            <a:extLst>
              <a:ext uri="{FF2B5EF4-FFF2-40B4-BE49-F238E27FC236}">
                <a16:creationId xmlns:a16="http://schemas.microsoft.com/office/drawing/2014/main" id="{F4C172C8-50D1-4C0E-B527-678DF03C237E}"/>
              </a:ext>
            </a:extLst>
          </p:cNvPr>
          <p:cNvSpPr>
            <a:spLocks noGrp="1"/>
          </p:cNvSpPr>
          <p:nvPr>
            <p:ph type="dt" sz="half" idx="10"/>
          </p:nvPr>
        </p:nvSpPr>
        <p:spPr/>
        <p:txBody>
          <a:bodyPr/>
          <a:lstStyle>
            <a:lvl1pPr>
              <a:defRPr/>
            </a:lvl1pPr>
          </a:lstStyle>
          <a:p>
            <a:pPr>
              <a:defRPr/>
            </a:pPr>
            <a:fld id="{890459C8-07DD-4A20-9F2B-E0CF20072B54}" type="datetimeFigureOut">
              <a:rPr lang="zh-CN" altLang="en-US"/>
              <a:pPr>
                <a:defRPr/>
              </a:pPr>
              <a:t>2019/10/14</a:t>
            </a:fld>
            <a:endParaRPr lang="zh-CN" altLang="en-US"/>
          </a:p>
        </p:txBody>
      </p:sp>
      <p:sp>
        <p:nvSpPr>
          <p:cNvPr id="5" name="页脚占位符 2">
            <a:extLst>
              <a:ext uri="{FF2B5EF4-FFF2-40B4-BE49-F238E27FC236}">
                <a16:creationId xmlns:a16="http://schemas.microsoft.com/office/drawing/2014/main" id="{9B722443-9FBD-449C-BC5F-83061811AB4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3CE1C256-ECDA-49A8-848F-894EB16219A4}"/>
              </a:ext>
            </a:extLst>
          </p:cNvPr>
          <p:cNvSpPr>
            <a:spLocks noGrp="1"/>
          </p:cNvSpPr>
          <p:nvPr>
            <p:ph type="sldNum" sz="quarter" idx="12"/>
          </p:nvPr>
        </p:nvSpPr>
        <p:spPr/>
        <p:txBody>
          <a:bodyPr/>
          <a:lstStyle>
            <a:lvl1pPr>
              <a:defRPr/>
            </a:lvl1pPr>
          </a:lstStyle>
          <a:p>
            <a:pPr>
              <a:defRPr/>
            </a:pPr>
            <a:fld id="{216CAEF2-8F5A-4829-BB37-7FB63E708760}" type="slidenum">
              <a:rPr lang="zh-CN" altLang="en-US"/>
              <a:pPr>
                <a:defRPr/>
              </a:pPr>
              <a:t>‹#›</a:t>
            </a:fld>
            <a:endParaRPr lang="zh-CN" altLang="en-US"/>
          </a:p>
        </p:txBody>
      </p:sp>
    </p:spTree>
    <p:extLst>
      <p:ext uri="{BB962C8B-B14F-4D97-AF65-F5344CB8AC3E}">
        <p14:creationId xmlns:p14="http://schemas.microsoft.com/office/powerpoint/2010/main" val="307012405"/>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3CBA90CC-57E5-453C-9B69-3209E13114CC}"/>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F0A7E4A5-475C-45E1-8A63-F7A05B1D4BCC}"/>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C16487E-3330-41B7-8676-7059D0B823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cs typeface="+mn-cs"/>
              </a:defRPr>
            </a:lvl1pPr>
          </a:lstStyle>
          <a:p>
            <a:pPr>
              <a:defRPr/>
            </a:pPr>
            <a:fld id="{CAA454D5-4A87-487A-934D-231DD5301429}" type="datetimeFigureOut">
              <a:rPr lang="zh-CN" altLang="en-US"/>
              <a:pPr>
                <a:defRPr/>
              </a:pPr>
              <a:t>2019/10/14</a:t>
            </a:fld>
            <a:endParaRPr lang="zh-CN" altLang="en-US"/>
          </a:p>
        </p:txBody>
      </p:sp>
      <p:sp>
        <p:nvSpPr>
          <p:cNvPr id="5" name="页脚占位符 4">
            <a:extLst>
              <a:ext uri="{FF2B5EF4-FFF2-40B4-BE49-F238E27FC236}">
                <a16:creationId xmlns:a16="http://schemas.microsoft.com/office/drawing/2014/main" id="{E22A78DB-033F-4892-B2EF-274C7C9626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CA483E7F-8F30-44BF-BA0C-C8ED8423D3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fld id="{46ABF039-0C81-4352-8272-98547BEA521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Lst>
  <p:transition spd="med">
    <p:fade/>
  </p:transition>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等线 Light" charset="-122"/>
        </a:defRPr>
      </a:lvl1pPr>
      <a:lvl2pPr algn="l" rtl="0" eaLnBrk="0" fontAlgn="base" hangingPunct="0">
        <a:lnSpc>
          <a:spcPct val="90000"/>
        </a:lnSpc>
        <a:spcBef>
          <a:spcPct val="0"/>
        </a:spcBef>
        <a:spcAft>
          <a:spcPct val="0"/>
        </a:spcAft>
        <a:defRPr sz="4400">
          <a:solidFill>
            <a:schemeClr val="tx1"/>
          </a:solidFill>
          <a:latin typeface="等线 Light" charset="-122"/>
          <a:ea typeface="等线 Light" charset="-122"/>
          <a:cs typeface="等线 Light" charset="-122"/>
        </a:defRPr>
      </a:lvl2pPr>
      <a:lvl3pPr algn="l" rtl="0" eaLnBrk="0" fontAlgn="base" hangingPunct="0">
        <a:lnSpc>
          <a:spcPct val="90000"/>
        </a:lnSpc>
        <a:spcBef>
          <a:spcPct val="0"/>
        </a:spcBef>
        <a:spcAft>
          <a:spcPct val="0"/>
        </a:spcAft>
        <a:defRPr sz="4400">
          <a:solidFill>
            <a:schemeClr val="tx1"/>
          </a:solidFill>
          <a:latin typeface="等线 Light" charset="-122"/>
          <a:ea typeface="等线 Light" charset="-122"/>
          <a:cs typeface="等线 Light" charset="-122"/>
        </a:defRPr>
      </a:lvl3pPr>
      <a:lvl4pPr algn="l" rtl="0" eaLnBrk="0" fontAlgn="base" hangingPunct="0">
        <a:lnSpc>
          <a:spcPct val="90000"/>
        </a:lnSpc>
        <a:spcBef>
          <a:spcPct val="0"/>
        </a:spcBef>
        <a:spcAft>
          <a:spcPct val="0"/>
        </a:spcAft>
        <a:defRPr sz="4400">
          <a:solidFill>
            <a:schemeClr val="tx1"/>
          </a:solidFill>
          <a:latin typeface="等线 Light" charset="-122"/>
          <a:ea typeface="等线 Light" charset="-122"/>
          <a:cs typeface="等线 Light" charset="-122"/>
        </a:defRPr>
      </a:lvl4pPr>
      <a:lvl5pPr algn="l" rtl="0" eaLnBrk="0" fontAlgn="base" hangingPunct="0">
        <a:lnSpc>
          <a:spcPct val="90000"/>
        </a:lnSpc>
        <a:spcBef>
          <a:spcPct val="0"/>
        </a:spcBef>
        <a:spcAft>
          <a:spcPct val="0"/>
        </a:spcAft>
        <a:defRPr sz="4400">
          <a:solidFill>
            <a:schemeClr val="tx1"/>
          </a:solidFill>
          <a:latin typeface="等线 Light" charset="-122"/>
          <a:ea typeface="等线 Light" charset="-122"/>
          <a:cs typeface="等线 Light" charset="-122"/>
        </a:defRPr>
      </a:lvl5pPr>
      <a:lvl6pPr marL="457200" algn="l" rtl="0" fontAlgn="base">
        <a:lnSpc>
          <a:spcPct val="90000"/>
        </a:lnSpc>
        <a:spcBef>
          <a:spcPct val="0"/>
        </a:spcBef>
        <a:spcAft>
          <a:spcPct val="0"/>
        </a:spcAft>
        <a:defRPr sz="4400">
          <a:solidFill>
            <a:schemeClr val="tx1"/>
          </a:solidFill>
          <a:latin typeface="等线 Light" charset="-122"/>
          <a:ea typeface="等线 Light" charset="-122"/>
          <a:cs typeface="等线 Light" charset="-122"/>
        </a:defRPr>
      </a:lvl6pPr>
      <a:lvl7pPr marL="914400" algn="l" rtl="0" fontAlgn="base">
        <a:lnSpc>
          <a:spcPct val="90000"/>
        </a:lnSpc>
        <a:spcBef>
          <a:spcPct val="0"/>
        </a:spcBef>
        <a:spcAft>
          <a:spcPct val="0"/>
        </a:spcAft>
        <a:defRPr sz="4400">
          <a:solidFill>
            <a:schemeClr val="tx1"/>
          </a:solidFill>
          <a:latin typeface="等线 Light" charset="-122"/>
          <a:ea typeface="等线 Light" charset="-122"/>
          <a:cs typeface="等线 Light" charset="-122"/>
        </a:defRPr>
      </a:lvl7pPr>
      <a:lvl8pPr marL="1371600" algn="l" rtl="0" fontAlgn="base">
        <a:lnSpc>
          <a:spcPct val="90000"/>
        </a:lnSpc>
        <a:spcBef>
          <a:spcPct val="0"/>
        </a:spcBef>
        <a:spcAft>
          <a:spcPct val="0"/>
        </a:spcAft>
        <a:defRPr sz="4400">
          <a:solidFill>
            <a:schemeClr val="tx1"/>
          </a:solidFill>
          <a:latin typeface="等线 Light" charset="-122"/>
          <a:ea typeface="等线 Light" charset="-122"/>
          <a:cs typeface="等线 Light" charset="-122"/>
        </a:defRPr>
      </a:lvl8pPr>
      <a:lvl9pPr marL="1828800" algn="l" rtl="0" fontAlgn="base">
        <a:lnSpc>
          <a:spcPct val="90000"/>
        </a:lnSpc>
        <a:spcBef>
          <a:spcPct val="0"/>
        </a:spcBef>
        <a:spcAft>
          <a:spcPct val="0"/>
        </a:spcAft>
        <a:defRPr sz="4400">
          <a:solidFill>
            <a:schemeClr val="tx1"/>
          </a:solidFill>
          <a:latin typeface="等线 Light" charset="-122"/>
          <a:ea typeface="等线 Light" charset="-122"/>
          <a:cs typeface="等线 Light"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文本框 1">
            <a:extLst>
              <a:ext uri="{FF2B5EF4-FFF2-40B4-BE49-F238E27FC236}">
                <a16:creationId xmlns:a16="http://schemas.microsoft.com/office/drawing/2014/main" id="{B20EC8E1-FB9D-475E-9A7C-D4DFC43A0174}"/>
              </a:ext>
            </a:extLst>
          </p:cNvPr>
          <p:cNvSpPr txBox="1">
            <a:spLocks noChangeArrowheads="1"/>
          </p:cNvSpPr>
          <p:nvPr/>
        </p:nvSpPr>
        <p:spPr bwMode="auto">
          <a:xfrm>
            <a:off x="3680337" y="2022885"/>
            <a:ext cx="6286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zh-CN" altLang="en-US" sz="3200" b="1" dirty="0" smtClean="0">
                <a:solidFill>
                  <a:schemeClr val="bg1"/>
                </a:solidFill>
                <a:latin typeface="等线 Light" panose="02010600030101010101" pitchFamily="2" charset="-122"/>
              </a:rPr>
              <a:t>第十五章  智能机器人</a:t>
            </a:r>
            <a:endParaRPr lang="zh-CN" altLang="en-US" sz="3200" b="1" dirty="0">
              <a:solidFill>
                <a:schemeClr val="bg1"/>
              </a:solidFill>
              <a:latin typeface="等线 Light" panose="02010600030101010101" pitchFamily="2" charset="-122"/>
            </a:endParaRPr>
          </a:p>
        </p:txBody>
      </p:sp>
      <p:sp>
        <p:nvSpPr>
          <p:cNvPr id="5123" name="文本框 2">
            <a:extLst>
              <a:ext uri="{FF2B5EF4-FFF2-40B4-BE49-F238E27FC236}">
                <a16:creationId xmlns:a16="http://schemas.microsoft.com/office/drawing/2014/main" id="{4DB43B63-7658-41C9-93AB-CBA65BD02026}"/>
              </a:ext>
            </a:extLst>
          </p:cNvPr>
          <p:cNvSpPr txBox="1">
            <a:spLocks noChangeArrowheads="1"/>
          </p:cNvSpPr>
          <p:nvPr/>
        </p:nvSpPr>
        <p:spPr bwMode="auto">
          <a:xfrm>
            <a:off x="7399490" y="2962225"/>
            <a:ext cx="2128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2000" b="1" dirty="0" smtClean="0">
                <a:solidFill>
                  <a:schemeClr val="bg1"/>
                </a:solidFill>
              </a:rPr>
              <a:t>人工智能课题组</a:t>
            </a:r>
            <a:endParaRPr lang="zh-CN" altLang="en-US" sz="2000" b="1" dirty="0">
              <a:solidFill>
                <a:schemeClr val="bg1"/>
              </a:solidFill>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机器学习在机器人多模态信息融合中的应用</a:t>
            </a:r>
            <a:endParaRPr lang="zh-CN" altLang="en-US" dirty="0"/>
          </a:p>
        </p:txBody>
      </p:sp>
      <p:sp>
        <p:nvSpPr>
          <p:cNvPr id="3" name="文本占位符 2"/>
          <p:cNvSpPr>
            <a:spLocks noGrp="1"/>
          </p:cNvSpPr>
          <p:nvPr>
            <p:ph type="body" sz="quarter" idx="13"/>
          </p:nvPr>
        </p:nvSpPr>
        <p:spPr/>
        <p:txBody>
          <a:bodyPr/>
          <a:lstStyle/>
          <a:p>
            <a:r>
              <a:rPr lang="zh-CN" altLang="en-US" dirty="0" smtClean="0"/>
              <a:t>随着传感器</a:t>
            </a:r>
            <a:r>
              <a:rPr lang="zh-CN" altLang="en-US" dirty="0"/>
              <a:t>技术的迅速发展，各种不同模态的动态数据正在以前所未有</a:t>
            </a:r>
            <a:r>
              <a:rPr lang="zh-CN" altLang="en-US" dirty="0" smtClean="0"/>
              <a:t>的发展速度涌现。对于</a:t>
            </a:r>
            <a:r>
              <a:rPr lang="zh-CN" altLang="en-US" dirty="0"/>
              <a:t>一</a:t>
            </a:r>
            <a:r>
              <a:rPr lang="zh-CN" altLang="en-US" dirty="0" smtClean="0"/>
              <a:t>个待描述</a:t>
            </a:r>
            <a:r>
              <a:rPr lang="zh-CN" altLang="en-US" dirty="0"/>
              <a:t>的目标和场景，通过不同的方法和视角收集到</a:t>
            </a:r>
            <a:r>
              <a:rPr lang="zh-CN" altLang="en-US" dirty="0" smtClean="0"/>
              <a:t>的、耦合</a:t>
            </a:r>
            <a:r>
              <a:rPr lang="zh-CN" altLang="en-US" dirty="0"/>
              <a:t>的数据样本是一</a:t>
            </a:r>
            <a:r>
              <a:rPr lang="zh-CN" altLang="en-US" dirty="0" smtClean="0"/>
              <a:t>个</a:t>
            </a:r>
            <a:r>
              <a:rPr lang="zh-CN" altLang="en-US" dirty="0"/>
              <a:t>多模态</a:t>
            </a:r>
            <a:r>
              <a:rPr lang="zh-CN" altLang="en-US" dirty="0" smtClean="0"/>
              <a:t>数据。</a:t>
            </a:r>
            <a:r>
              <a:rPr lang="zh-CN" altLang="en-US" b="1" dirty="0" smtClean="0">
                <a:solidFill>
                  <a:srgbClr val="FF0000"/>
                </a:solidFill>
              </a:rPr>
              <a:t>通常</a:t>
            </a:r>
            <a:r>
              <a:rPr lang="zh-CN" altLang="en-US" b="1" dirty="0">
                <a:solidFill>
                  <a:srgbClr val="FF0000"/>
                </a:solidFill>
              </a:rPr>
              <a:t>把收集这些数据的一种方法和视角称之为一</a:t>
            </a:r>
            <a:r>
              <a:rPr lang="zh-CN" altLang="en-US" b="1" dirty="0" smtClean="0">
                <a:solidFill>
                  <a:srgbClr val="FF0000"/>
                </a:solidFill>
              </a:rPr>
              <a:t>个模态。</a:t>
            </a:r>
            <a:endParaRPr lang="en-US" altLang="zh-CN" b="1" dirty="0" smtClean="0">
              <a:solidFill>
                <a:srgbClr val="FF0000"/>
              </a:solidFill>
            </a:endParaRPr>
          </a:p>
          <a:p>
            <a:r>
              <a:rPr lang="zh-CN" altLang="en-US" dirty="0" smtClean="0"/>
              <a:t>目前所采集到的多模态数据各自具有一些明显的特点：</a:t>
            </a:r>
            <a:endParaRPr lang="en-US" altLang="zh-CN" dirty="0" smtClean="0"/>
          </a:p>
          <a:p>
            <a:r>
              <a:rPr lang="zh-CN" altLang="en-US" b="1" dirty="0" smtClean="0">
                <a:solidFill>
                  <a:srgbClr val="FF0000"/>
                </a:solidFill>
              </a:rPr>
              <a:t>“污染”</a:t>
            </a:r>
            <a:r>
              <a:rPr lang="zh-CN" altLang="en-US" dirty="0" smtClean="0"/>
              <a:t>的多模态数据：机器人的操作环境非常复杂，采集的数据通常由很多噪声和野点。</a:t>
            </a:r>
            <a:endParaRPr lang="en-US" altLang="zh-CN" dirty="0" smtClean="0"/>
          </a:p>
          <a:p>
            <a:r>
              <a:rPr lang="zh-CN" altLang="en-US" b="1" dirty="0" smtClean="0">
                <a:solidFill>
                  <a:srgbClr val="FF0000"/>
                </a:solidFill>
              </a:rPr>
              <a:t>“</a:t>
            </a:r>
            <a:r>
              <a:rPr lang="zh-CN" altLang="en-US" b="1" dirty="0">
                <a:solidFill>
                  <a:srgbClr val="FF0000"/>
                </a:solidFill>
              </a:rPr>
              <a:t>动态</a:t>
            </a:r>
            <a:r>
              <a:rPr lang="zh-CN" altLang="en-US" b="1" dirty="0" smtClean="0">
                <a:solidFill>
                  <a:srgbClr val="FF0000"/>
                </a:solidFill>
              </a:rPr>
              <a:t>”</a:t>
            </a:r>
            <a:r>
              <a:rPr lang="zh-CN" altLang="en-US" dirty="0" smtClean="0"/>
              <a:t> 的多模态数据：机器人总在动态环境下工作，采集到的多模态数据必然具有复杂的动态特性。</a:t>
            </a:r>
            <a:endParaRPr lang="en-US" altLang="zh-CN" dirty="0" smtClean="0"/>
          </a:p>
          <a:p>
            <a:r>
              <a:rPr lang="zh-CN" altLang="en-US" b="1" dirty="0">
                <a:solidFill>
                  <a:srgbClr val="FF0000"/>
                </a:solidFill>
              </a:rPr>
              <a:t>“失配” </a:t>
            </a:r>
            <a:r>
              <a:rPr lang="zh-CN" altLang="en-US" dirty="0"/>
              <a:t>的</a:t>
            </a:r>
            <a:r>
              <a:rPr lang="zh-CN" altLang="en-US" dirty="0" smtClean="0"/>
              <a:t>多模态数据：机器人携带的传感器工作频带、使用周期具有很大差异。此外，这些传感器的观测视、尺度也不同，从而导致各模态之间的数据难以配对。</a:t>
            </a:r>
            <a:endParaRPr lang="zh-CN" altLang="en-US" dirty="0"/>
          </a:p>
        </p:txBody>
      </p:sp>
    </p:spTree>
    <p:extLst>
      <p:ext uri="{BB962C8B-B14F-4D97-AF65-F5344CB8AC3E}">
        <p14:creationId xmlns:p14="http://schemas.microsoft.com/office/powerpoint/2010/main" val="1045446521"/>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15.2.2 </a:t>
            </a:r>
            <a:r>
              <a:rPr lang="zh-CN" altLang="en-US" dirty="0" smtClean="0"/>
              <a:t>智能导航与规划</a:t>
            </a:r>
            <a:endParaRPr lang="zh-CN" altLang="en-US" dirty="0"/>
          </a:p>
        </p:txBody>
      </p:sp>
      <p:sp>
        <p:nvSpPr>
          <p:cNvPr id="3" name="文本占位符 2"/>
          <p:cNvSpPr>
            <a:spLocks noGrp="1"/>
          </p:cNvSpPr>
          <p:nvPr>
            <p:ph type="body" sz="quarter" idx="13"/>
          </p:nvPr>
        </p:nvSpPr>
        <p:spPr/>
        <p:txBody>
          <a:bodyPr/>
          <a:lstStyle/>
          <a:p>
            <a:r>
              <a:rPr lang="zh-CN" altLang="en-US" dirty="0"/>
              <a:t>机器人</a:t>
            </a:r>
            <a:r>
              <a:rPr lang="zh-CN" altLang="en-US" dirty="0" smtClean="0"/>
              <a:t>导航与规划</a:t>
            </a:r>
            <a:r>
              <a:rPr lang="zh-CN" altLang="en-US" dirty="0"/>
              <a:t>的安全问题一直是智能机器人面临的重大</a:t>
            </a:r>
            <a:r>
              <a:rPr lang="zh-CN" altLang="en-US" dirty="0" smtClean="0"/>
              <a:t>课题。</a:t>
            </a:r>
            <a:endParaRPr lang="en-US" altLang="zh-CN" dirty="0" smtClean="0"/>
          </a:p>
          <a:p>
            <a:r>
              <a:rPr lang="zh-CN" altLang="en-US" dirty="0" smtClean="0"/>
              <a:t>针对</a:t>
            </a:r>
            <a:r>
              <a:rPr lang="zh-CN" altLang="en-US" dirty="0"/>
              <a:t>受限条件下受人为干扰因素导致机器人自动化程度低的问题，在导航与规划上减少人的参与，并逐步实现机器人避碰自动化是解决人为因素的根本方法</a:t>
            </a:r>
            <a:r>
              <a:rPr lang="zh-CN" altLang="en-US" dirty="0" smtClean="0"/>
              <a:t>。</a:t>
            </a:r>
            <a:endParaRPr lang="en-US" altLang="zh-CN" dirty="0" smtClean="0"/>
          </a:p>
          <a:p>
            <a:r>
              <a:rPr lang="zh-CN" altLang="en-US" dirty="0" smtClean="0"/>
              <a:t>八十年代</a:t>
            </a:r>
            <a:r>
              <a:rPr lang="zh-CN" altLang="en-US" dirty="0"/>
              <a:t>以来，国内外在智能导航与规划技术方面取得了重大进展，实现自动导航的</a:t>
            </a:r>
            <a:r>
              <a:rPr lang="zh-CN" altLang="en-US" dirty="0" smtClean="0"/>
              <a:t>核心是实现</a:t>
            </a:r>
            <a:r>
              <a:rPr lang="zh-CN" altLang="en-US" dirty="0"/>
              <a:t>自动避</a:t>
            </a:r>
            <a:r>
              <a:rPr lang="zh-CN" altLang="en-US" dirty="0" smtClean="0"/>
              <a:t>碰。为此</a:t>
            </a:r>
            <a:r>
              <a:rPr lang="zh-CN" altLang="en-US" dirty="0"/>
              <a:t>，许多专家学者从各个领域，尤其是结合人工智能技术的进步和发展，致力于解决机器人的</a:t>
            </a:r>
            <a:r>
              <a:rPr lang="zh-CN" altLang="en-US" dirty="0" smtClean="0"/>
              <a:t>智能避碰问题</a:t>
            </a:r>
            <a:r>
              <a:rPr lang="zh-CN" altLang="en-US" dirty="0"/>
              <a:t>，机器人</a:t>
            </a:r>
            <a:r>
              <a:rPr lang="zh-CN" altLang="en-US" dirty="0" smtClean="0"/>
              <a:t>自动避碰系统由数据库、知识库、机器学习</a:t>
            </a:r>
            <a:r>
              <a:rPr lang="zh-CN" altLang="en-US" dirty="0"/>
              <a:t>和推理机等</a:t>
            </a:r>
            <a:r>
              <a:rPr lang="zh-CN" altLang="en-US" dirty="0" smtClean="0"/>
              <a:t>构成。</a:t>
            </a:r>
            <a:endParaRPr lang="en-US" altLang="zh-CN" dirty="0" smtClean="0"/>
          </a:p>
          <a:p>
            <a:r>
              <a:rPr lang="zh-CN" altLang="en-US" dirty="0" smtClean="0"/>
              <a:t>位于</a:t>
            </a:r>
            <a:r>
              <a:rPr lang="zh-CN" altLang="en-US" dirty="0"/>
              <a:t>机器人本体上的各类导航传感器收集本体</a:t>
            </a:r>
            <a:r>
              <a:rPr lang="zh-CN" altLang="en-US" dirty="0" smtClean="0"/>
              <a:t>机及障碍物</a:t>
            </a:r>
            <a:r>
              <a:rPr lang="zh-CN" altLang="en-US" dirty="0"/>
              <a:t>的运动信息，并将所收集的信息输入数据库，数据库主要存放来自机器人</a:t>
            </a:r>
            <a:r>
              <a:rPr lang="zh-CN" altLang="en-US" dirty="0" smtClean="0"/>
              <a:t>本体传感器和环境地图</a:t>
            </a:r>
            <a:r>
              <a:rPr lang="zh-CN" altLang="en-US" dirty="0"/>
              <a:t>的</a:t>
            </a:r>
            <a:r>
              <a:rPr lang="zh-CN" altLang="en-US" dirty="0" smtClean="0"/>
              <a:t>信息以及</a:t>
            </a:r>
            <a:r>
              <a:rPr lang="zh-CN" altLang="en-US" dirty="0"/>
              <a:t>推理过程中的中间结果等数据，供机器学习与推理机随时</a:t>
            </a:r>
            <a:r>
              <a:rPr lang="zh-CN" altLang="en-US" dirty="0" smtClean="0"/>
              <a:t>调用。</a:t>
            </a:r>
            <a:endParaRPr lang="zh-CN" altLang="en-US" dirty="0"/>
          </a:p>
        </p:txBody>
      </p:sp>
    </p:spTree>
    <p:extLst>
      <p:ext uri="{BB962C8B-B14F-4D97-AF65-F5344CB8AC3E}">
        <p14:creationId xmlns:p14="http://schemas.microsoft.com/office/powerpoint/2010/main" val="2480267983"/>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15.2.2 </a:t>
            </a:r>
            <a:r>
              <a:rPr lang="zh-CN" altLang="en-US" dirty="0"/>
              <a:t>智能导航与规划</a:t>
            </a:r>
          </a:p>
        </p:txBody>
      </p:sp>
      <p:sp>
        <p:nvSpPr>
          <p:cNvPr id="3" name="文本占位符 2"/>
          <p:cNvSpPr>
            <a:spLocks noGrp="1"/>
          </p:cNvSpPr>
          <p:nvPr>
            <p:ph type="body" sz="quarter" idx="13"/>
          </p:nvPr>
        </p:nvSpPr>
        <p:spPr/>
        <p:txBody>
          <a:bodyPr/>
          <a:lstStyle/>
          <a:p>
            <a:r>
              <a:rPr lang="zh-CN" altLang="en-US" b="1" dirty="0" smtClean="0">
                <a:solidFill>
                  <a:srgbClr val="FF0000"/>
                </a:solidFill>
              </a:rPr>
              <a:t>知识库</a:t>
            </a:r>
            <a:r>
              <a:rPr lang="zh-CN" altLang="en-US" dirty="0" smtClean="0"/>
              <a:t>主要包括：机器人避</a:t>
            </a:r>
            <a:r>
              <a:rPr lang="zh-CN" altLang="en-US" dirty="0"/>
              <a:t>碰</a:t>
            </a:r>
            <a:r>
              <a:rPr lang="zh-CN" altLang="en-US" dirty="0" smtClean="0"/>
              <a:t>规则、专家对避碰规则</a:t>
            </a:r>
            <a:r>
              <a:rPr lang="zh-CN" altLang="en-US" dirty="0"/>
              <a:t>的理解和认识</a:t>
            </a:r>
            <a:r>
              <a:rPr lang="zh-CN" altLang="en-US" dirty="0" smtClean="0"/>
              <a:t>模块、根据</a:t>
            </a:r>
            <a:r>
              <a:rPr lang="zh-CN" altLang="en-US" dirty="0"/>
              <a:t>机器人碰撞行为和专家经验所推导的研究</a:t>
            </a:r>
            <a:r>
              <a:rPr lang="zh-CN" altLang="en-US" dirty="0" smtClean="0"/>
              <a:t>成果；机器人</a:t>
            </a:r>
            <a:r>
              <a:rPr lang="zh-CN" altLang="en-US" dirty="0"/>
              <a:t>运动规划的基础知识和</a:t>
            </a:r>
            <a:r>
              <a:rPr lang="zh-CN" altLang="en-US" dirty="0" smtClean="0"/>
              <a:t>规则；实现避碰所</a:t>
            </a:r>
            <a:r>
              <a:rPr lang="zh-CN" altLang="en-US" dirty="0"/>
              <a:t>需的算法及其</a:t>
            </a:r>
            <a:r>
              <a:rPr lang="zh-CN" altLang="en-US" dirty="0" smtClean="0"/>
              <a:t>结果；由</a:t>
            </a:r>
            <a:r>
              <a:rPr lang="zh-CN" altLang="en-US" dirty="0"/>
              <a:t>各种产生式规则形成的若干个基本避碰知识模块等</a:t>
            </a:r>
            <a:r>
              <a:rPr lang="zh-CN" altLang="en-US" dirty="0" smtClean="0"/>
              <a:t>。</a:t>
            </a:r>
            <a:endParaRPr lang="en-US" altLang="zh-CN" dirty="0" smtClean="0"/>
          </a:p>
          <a:p>
            <a:r>
              <a:rPr lang="zh-CN" altLang="en-US" b="1" dirty="0" smtClean="0">
                <a:solidFill>
                  <a:srgbClr val="FF0000"/>
                </a:solidFill>
              </a:rPr>
              <a:t>机器学习</a:t>
            </a:r>
            <a:r>
              <a:rPr lang="zh-CN" altLang="en-US" dirty="0"/>
              <a:t>的目的是</a:t>
            </a:r>
            <a:r>
              <a:rPr lang="zh-CN" altLang="en-US" dirty="0" smtClean="0"/>
              <a:t>使计算机</a:t>
            </a:r>
            <a:r>
              <a:rPr lang="zh-CN" altLang="en-US" dirty="0"/>
              <a:t>能够自动获取</a:t>
            </a:r>
            <a:r>
              <a:rPr lang="zh-CN" altLang="en-US" dirty="0" smtClean="0"/>
              <a:t>知</a:t>
            </a:r>
            <a:r>
              <a:rPr lang="zh-CN" altLang="en-US" dirty="0" smtClean="0"/>
              <a:t>识。对</a:t>
            </a:r>
            <a:r>
              <a:rPr lang="zh-CN" altLang="en-US" dirty="0" smtClean="0"/>
              <a:t>于避碰这样一</a:t>
            </a:r>
            <a:r>
              <a:rPr lang="zh-CN" altLang="en-US" dirty="0"/>
              <a:t>个</a:t>
            </a:r>
            <a:r>
              <a:rPr lang="zh-CN" altLang="en-US" dirty="0" smtClean="0"/>
              <a:t>动态、时变的</a:t>
            </a:r>
            <a:r>
              <a:rPr lang="zh-CN" altLang="en-US" dirty="0"/>
              <a:t>过程，要求系统具有实时掌握目标动态变化的能力，这</a:t>
            </a:r>
            <a:r>
              <a:rPr lang="zh-CN" altLang="en-US" dirty="0" smtClean="0"/>
              <a:t>样依据知</a:t>
            </a:r>
            <a:r>
              <a:rPr lang="zh-CN" altLang="en-US" dirty="0"/>
              <a:t>识而编制的避碰规划才会具有类似人的应变</a:t>
            </a:r>
            <a:r>
              <a:rPr lang="zh-CN" altLang="en-US" dirty="0" smtClean="0"/>
              <a:t>能力</a:t>
            </a:r>
            <a:r>
              <a:rPr lang="zh-CN" altLang="en-US" dirty="0" smtClean="0"/>
              <a:t>。所建造的智能导航与规划系统性能的好坏，关键取决于机器学习的质量，学习质量是通过学习的真实性、有效性和抽象层次这三个标准衡量的。</a:t>
            </a:r>
            <a:endParaRPr lang="zh-CN" altLang="en-US" dirty="0"/>
          </a:p>
        </p:txBody>
      </p:sp>
    </p:spTree>
    <p:extLst>
      <p:ext uri="{BB962C8B-B14F-4D97-AF65-F5344CB8AC3E}">
        <p14:creationId xmlns:p14="http://schemas.microsoft.com/office/powerpoint/2010/main" val="3735381988"/>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15.2.3 </a:t>
            </a:r>
            <a:r>
              <a:rPr lang="zh-CN" altLang="en-US" dirty="0" smtClean="0"/>
              <a:t>智能控制与操作</a:t>
            </a:r>
            <a:endParaRPr lang="zh-CN" altLang="en-US" dirty="0"/>
          </a:p>
        </p:txBody>
      </p:sp>
      <p:sp>
        <p:nvSpPr>
          <p:cNvPr id="3" name="文本占位符 2"/>
          <p:cNvSpPr>
            <a:spLocks noGrp="1"/>
          </p:cNvSpPr>
          <p:nvPr>
            <p:ph type="body" sz="quarter" idx="13"/>
          </p:nvPr>
        </p:nvSpPr>
        <p:spPr/>
        <p:txBody>
          <a:bodyPr/>
          <a:lstStyle/>
          <a:p>
            <a:r>
              <a:rPr lang="zh-CN" altLang="en-US" b="1" dirty="0" smtClean="0">
                <a:solidFill>
                  <a:srgbClr val="FF0000"/>
                </a:solidFill>
              </a:rPr>
              <a:t>推理机</a:t>
            </a:r>
            <a:r>
              <a:rPr lang="zh-CN" altLang="en-US" dirty="0" smtClean="0"/>
              <a:t>的</a:t>
            </a:r>
            <a:r>
              <a:rPr lang="zh-CN" altLang="en-US" dirty="0"/>
              <a:t>作用是确定如何对知识进行有效的使</a:t>
            </a:r>
            <a:r>
              <a:rPr lang="zh-CN" altLang="en-US" dirty="0" smtClean="0"/>
              <a:t>用并</a:t>
            </a:r>
            <a:r>
              <a:rPr lang="zh-CN" altLang="en-US" dirty="0"/>
              <a:t>控制和协调各环节工</a:t>
            </a:r>
            <a:r>
              <a:rPr lang="zh-CN" altLang="en-US" dirty="0" smtClean="0"/>
              <a:t>作。在</a:t>
            </a:r>
            <a:r>
              <a:rPr lang="zh-CN" altLang="en-US" dirty="0"/>
              <a:t>系统中采取知识</a:t>
            </a:r>
            <a:r>
              <a:rPr lang="zh-CN" altLang="en-US" dirty="0" smtClean="0"/>
              <a:t>库与推理机</a:t>
            </a:r>
            <a:r>
              <a:rPr lang="zh-CN" altLang="en-US" dirty="0"/>
              <a:t>成一体的方式，保</a:t>
            </a:r>
            <a:r>
              <a:rPr lang="zh-CN" altLang="en-US" dirty="0" smtClean="0"/>
              <a:t>证推理机可</a:t>
            </a:r>
            <a:r>
              <a:rPr lang="zh-CN" altLang="en-US" dirty="0"/>
              <a:t>以控</a:t>
            </a:r>
            <a:r>
              <a:rPr lang="zh-CN" altLang="en-US" dirty="0" smtClean="0"/>
              <a:t>制机器学习环节，使其学</a:t>
            </a:r>
            <a:r>
              <a:rPr lang="zh-CN" altLang="en-US" dirty="0"/>
              <a:t>习有针对</a:t>
            </a:r>
            <a:r>
              <a:rPr lang="zh-CN" altLang="en-US" dirty="0" smtClean="0"/>
              <a:t>性，而更</a:t>
            </a:r>
            <a:r>
              <a:rPr lang="zh-CN" altLang="en-US" dirty="0"/>
              <a:t>重要的作</a:t>
            </a:r>
            <a:r>
              <a:rPr lang="zh-CN" altLang="en-US" dirty="0" smtClean="0"/>
              <a:t>用还</a:t>
            </a:r>
            <a:r>
              <a:rPr lang="zh-CN" altLang="en-US" dirty="0"/>
              <a:t>在于决定系统如何来使用知识，可以</a:t>
            </a:r>
            <a:r>
              <a:rPr lang="zh-CN" altLang="en-US" dirty="0" smtClean="0"/>
              <a:t>说模</a:t>
            </a:r>
            <a:r>
              <a:rPr lang="zh-CN" altLang="en-US" dirty="0"/>
              <a:t>仿人的思维过程</a:t>
            </a:r>
            <a:r>
              <a:rPr lang="zh-CN" altLang="en-US" dirty="0" smtClean="0"/>
              <a:t>是由推理机在控</a:t>
            </a:r>
            <a:r>
              <a:rPr lang="zh-CN" altLang="en-US" dirty="0"/>
              <a:t>制机器获取现场知识与使用知识的推理过程中实现</a:t>
            </a:r>
            <a:r>
              <a:rPr lang="zh-CN" altLang="en-US" dirty="0" smtClean="0"/>
              <a:t>的。</a:t>
            </a:r>
            <a:endParaRPr lang="zh-CN" altLang="en-US" dirty="0"/>
          </a:p>
        </p:txBody>
      </p:sp>
      <p:pic>
        <p:nvPicPr>
          <p:cNvPr id="4" name="图片 3"/>
          <p:cNvPicPr>
            <a:picLocks noChangeAspect="1"/>
          </p:cNvPicPr>
          <p:nvPr/>
        </p:nvPicPr>
        <p:blipFill>
          <a:blip r:embed="rId2"/>
          <a:stretch>
            <a:fillRect/>
          </a:stretch>
        </p:blipFill>
        <p:spPr>
          <a:xfrm>
            <a:off x="3646153" y="3405846"/>
            <a:ext cx="5534918" cy="2984150"/>
          </a:xfrm>
          <a:prstGeom prst="rect">
            <a:avLst/>
          </a:prstGeom>
        </p:spPr>
      </p:pic>
    </p:spTree>
    <p:extLst>
      <p:ext uri="{BB962C8B-B14F-4D97-AF65-F5344CB8AC3E}">
        <p14:creationId xmlns:p14="http://schemas.microsoft.com/office/powerpoint/2010/main" val="3105162225"/>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15.2.3 </a:t>
            </a:r>
            <a:r>
              <a:rPr lang="zh-CN" altLang="en-US" dirty="0" smtClean="0"/>
              <a:t>智能控制与操作</a:t>
            </a:r>
            <a:endParaRPr lang="zh-CN" altLang="en-US" dirty="0"/>
          </a:p>
        </p:txBody>
      </p:sp>
      <p:sp>
        <p:nvSpPr>
          <p:cNvPr id="3" name="文本占位符 2"/>
          <p:cNvSpPr>
            <a:spLocks noGrp="1"/>
          </p:cNvSpPr>
          <p:nvPr>
            <p:ph type="body" sz="quarter" idx="13"/>
          </p:nvPr>
        </p:nvSpPr>
        <p:spPr/>
        <p:txBody>
          <a:bodyPr/>
          <a:lstStyle/>
          <a:p>
            <a:pPr>
              <a:lnSpc>
                <a:spcPct val="150000"/>
              </a:lnSpc>
            </a:pPr>
            <a:r>
              <a:rPr lang="zh-CN" altLang="en-US" dirty="0"/>
              <a:t>基于模型的机器人控</a:t>
            </a:r>
            <a:r>
              <a:rPr lang="zh-CN" altLang="en-US" dirty="0" smtClean="0"/>
              <a:t>制方法对</a:t>
            </a:r>
            <a:r>
              <a:rPr lang="zh-CN" altLang="en-US" dirty="0"/>
              <a:t>缺</a:t>
            </a:r>
            <a:r>
              <a:rPr lang="zh-CN" altLang="en-US" dirty="0" smtClean="0"/>
              <a:t>少的传</a:t>
            </a:r>
            <a:r>
              <a:rPr lang="zh-CN" altLang="en-US" dirty="0"/>
              <a:t>感器信</a:t>
            </a:r>
            <a:r>
              <a:rPr lang="zh-CN" altLang="en-US" dirty="0" smtClean="0"/>
              <a:t>息、未规</a:t>
            </a:r>
            <a:r>
              <a:rPr lang="zh-CN" altLang="en-US" dirty="0"/>
              <a:t>划</a:t>
            </a:r>
            <a:r>
              <a:rPr lang="zh-CN" altLang="en-US" dirty="0" smtClean="0"/>
              <a:t>的事件和</a:t>
            </a:r>
            <a:r>
              <a:rPr lang="zh-CN" altLang="en-US" dirty="0"/>
              <a:t>机器人作业环境中</a:t>
            </a:r>
            <a:r>
              <a:rPr lang="zh-CN" altLang="en-US" dirty="0" smtClean="0"/>
              <a:t>的不熟悉位</a:t>
            </a:r>
            <a:r>
              <a:rPr lang="zh-CN" altLang="en-US" dirty="0"/>
              <a:t>置非常敏感，所以传统的基于模型的机器人控制方法，不能保证数据系统在复杂环境下的稳定</a:t>
            </a:r>
            <a:r>
              <a:rPr lang="zh-CN" altLang="en-US" dirty="0" smtClean="0"/>
              <a:t>性、鲁</a:t>
            </a:r>
            <a:r>
              <a:rPr lang="zh-CN" altLang="en-US" dirty="0"/>
              <a:t>棒性和整个系统的动态性能。此外，这些控制方法不能积累经验和学习人的操作技能</a:t>
            </a:r>
            <a:r>
              <a:rPr lang="zh-CN" altLang="en-US" dirty="0" smtClean="0"/>
              <a:t>。为此，近</a:t>
            </a:r>
            <a:r>
              <a:rPr lang="en-US" altLang="zh-CN" dirty="0"/>
              <a:t>20</a:t>
            </a:r>
            <a:r>
              <a:rPr lang="zh-CN" altLang="en-US" dirty="0"/>
              <a:t>年来，以神经网</a:t>
            </a:r>
            <a:r>
              <a:rPr lang="zh-CN" altLang="en-US" dirty="0" smtClean="0"/>
              <a:t>络、模</a:t>
            </a:r>
            <a:r>
              <a:rPr lang="zh-CN" altLang="en-US" dirty="0"/>
              <a:t>糊逻辑和进化计算为代表的人工智能方</a:t>
            </a:r>
            <a:r>
              <a:rPr lang="zh-CN" altLang="en-US" dirty="0" smtClean="0"/>
              <a:t>法开始应用于机</a:t>
            </a:r>
            <a:r>
              <a:rPr lang="zh-CN" altLang="en-US" dirty="0"/>
              <a:t>器人控</a:t>
            </a:r>
            <a:r>
              <a:rPr lang="zh-CN" altLang="en-US" dirty="0" smtClean="0"/>
              <a:t>制。</a:t>
            </a:r>
            <a:endParaRPr lang="zh-CN" altLang="en-US" dirty="0"/>
          </a:p>
        </p:txBody>
      </p:sp>
    </p:spTree>
    <p:extLst>
      <p:ext uri="{BB962C8B-B14F-4D97-AF65-F5344CB8AC3E}">
        <p14:creationId xmlns:p14="http://schemas.microsoft.com/office/powerpoint/2010/main" val="375706465"/>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神经网络在智能运动控制中的应用</a:t>
            </a:r>
            <a:endParaRPr lang="zh-CN" altLang="en-US" dirty="0"/>
          </a:p>
        </p:txBody>
      </p:sp>
      <p:sp>
        <p:nvSpPr>
          <p:cNvPr id="3" name="文本占位符 2"/>
          <p:cNvSpPr>
            <a:spLocks noGrp="1"/>
          </p:cNvSpPr>
          <p:nvPr>
            <p:ph type="body" sz="quarter" idx="13"/>
          </p:nvPr>
        </p:nvSpPr>
        <p:spPr/>
        <p:txBody>
          <a:bodyPr/>
          <a:lstStyle/>
          <a:p>
            <a:r>
              <a:rPr lang="zh-CN" altLang="en-US" dirty="0" smtClean="0"/>
              <a:t>机器人控制系统中应用神经网络有以下几种结构：</a:t>
            </a:r>
            <a:endParaRPr lang="en-US" altLang="zh-CN" dirty="0" smtClean="0"/>
          </a:p>
          <a:p>
            <a:r>
              <a:rPr lang="zh-CN" altLang="en-US" dirty="0" smtClean="0"/>
              <a:t>（</a:t>
            </a:r>
            <a:r>
              <a:rPr lang="en-US" altLang="zh-CN" dirty="0" smtClean="0"/>
              <a:t>1</a:t>
            </a:r>
            <a:r>
              <a:rPr lang="zh-CN" altLang="en-US" dirty="0" smtClean="0"/>
              <a:t>）神经网</a:t>
            </a:r>
            <a:r>
              <a:rPr lang="zh-CN" altLang="en-US" dirty="0"/>
              <a:t>络直接控制利用神经网络的学习能力，通</a:t>
            </a:r>
            <a:r>
              <a:rPr lang="zh-CN" altLang="en-US" dirty="0" smtClean="0"/>
              <a:t>过离线训练得到机</a:t>
            </a:r>
            <a:r>
              <a:rPr lang="zh-CN" altLang="en-US" dirty="0"/>
              <a:t>器人的动</a:t>
            </a:r>
            <a:r>
              <a:rPr lang="zh-CN" altLang="en-US" dirty="0" smtClean="0"/>
              <a:t>力学抽象方程。当</a:t>
            </a:r>
            <a:r>
              <a:rPr lang="zh-CN" altLang="en-US" dirty="0"/>
              <a:t>存在偏差时，网络就产生一</a:t>
            </a:r>
            <a:r>
              <a:rPr lang="zh-CN" altLang="en-US" dirty="0" smtClean="0"/>
              <a:t>个大小正好满足实际机</a:t>
            </a:r>
            <a:r>
              <a:rPr lang="zh-CN" altLang="en-US" dirty="0"/>
              <a:t>器人动力特性的输出</a:t>
            </a:r>
            <a:r>
              <a:rPr lang="zh-CN" altLang="en-US" dirty="0" smtClean="0"/>
              <a:t>，以实</a:t>
            </a:r>
            <a:r>
              <a:rPr lang="zh-CN" altLang="en-US" dirty="0"/>
              <a:t>现对机器人的控</a:t>
            </a:r>
            <a:r>
              <a:rPr lang="zh-CN" altLang="en-US" dirty="0" smtClean="0"/>
              <a:t>制。</a:t>
            </a:r>
            <a:endParaRPr lang="en-US" altLang="zh-CN" dirty="0" smtClean="0"/>
          </a:p>
          <a:p>
            <a:r>
              <a:rPr lang="zh-CN" altLang="en-US" dirty="0" smtClean="0"/>
              <a:t>（</a:t>
            </a:r>
            <a:r>
              <a:rPr lang="en-US" altLang="zh-CN" dirty="0" smtClean="0"/>
              <a:t>2</a:t>
            </a:r>
            <a:r>
              <a:rPr lang="zh-CN" altLang="en-US" dirty="0"/>
              <a:t>）神经网络自校正控制结构是以神经网络作为自校正控制系统的参数估</a:t>
            </a:r>
            <a:r>
              <a:rPr lang="zh-CN" altLang="en-US" dirty="0" smtClean="0"/>
              <a:t>计器，当模</a:t>
            </a:r>
            <a:r>
              <a:rPr lang="zh-CN" altLang="en-US" dirty="0"/>
              <a:t>型系统模型参数发生变化，是神经网络对机器人动力学参数进行在线估计</a:t>
            </a:r>
            <a:r>
              <a:rPr lang="zh-CN" altLang="en-US" dirty="0" smtClean="0"/>
              <a:t>，在线估</a:t>
            </a:r>
            <a:r>
              <a:rPr lang="zh-CN" altLang="en-US" dirty="0"/>
              <a:t>计参数送到控制器实现对机器人的控</a:t>
            </a:r>
            <a:r>
              <a:rPr lang="zh-CN" altLang="en-US" dirty="0" smtClean="0"/>
              <a:t>制。</a:t>
            </a:r>
            <a:endParaRPr lang="en-US" altLang="zh-CN" dirty="0" smtClean="0"/>
          </a:p>
          <a:p>
            <a:r>
              <a:rPr lang="zh-CN" altLang="en-US" dirty="0" smtClean="0"/>
              <a:t>（</a:t>
            </a:r>
            <a:r>
              <a:rPr lang="en-US" altLang="zh-CN" dirty="0" smtClean="0"/>
              <a:t>3</a:t>
            </a:r>
            <a:r>
              <a:rPr lang="zh-CN" altLang="en-US" dirty="0"/>
              <a:t>）神经网络并联控制结构可分为</a:t>
            </a:r>
            <a:r>
              <a:rPr lang="zh-CN" altLang="en-US" b="1" dirty="0">
                <a:solidFill>
                  <a:srgbClr val="FF0000"/>
                </a:solidFill>
              </a:rPr>
              <a:t>前</a:t>
            </a:r>
            <a:r>
              <a:rPr lang="zh-CN" altLang="en-US" b="1" dirty="0" smtClean="0">
                <a:solidFill>
                  <a:srgbClr val="FF0000"/>
                </a:solidFill>
              </a:rPr>
              <a:t>馈型</a:t>
            </a:r>
            <a:r>
              <a:rPr lang="zh-CN" altLang="en-US" dirty="0" smtClean="0"/>
              <a:t>和</a:t>
            </a:r>
            <a:r>
              <a:rPr lang="zh-CN" altLang="en-US" dirty="0" smtClean="0">
                <a:solidFill>
                  <a:srgbClr val="FF0000"/>
                </a:solidFill>
              </a:rPr>
              <a:t>反馈型</a:t>
            </a:r>
            <a:r>
              <a:rPr lang="zh-CN" altLang="en-US" dirty="0" smtClean="0"/>
              <a:t>两</a:t>
            </a:r>
            <a:r>
              <a:rPr lang="zh-CN" altLang="en-US" dirty="0"/>
              <a:t>种</a:t>
            </a:r>
            <a:r>
              <a:rPr lang="zh-CN" altLang="en-US" dirty="0" smtClean="0"/>
              <a:t>，</a:t>
            </a:r>
            <a:r>
              <a:rPr lang="zh-CN" altLang="en-US" dirty="0"/>
              <a:t>前馈</a:t>
            </a:r>
            <a:r>
              <a:rPr lang="zh-CN" altLang="en-US" dirty="0" smtClean="0"/>
              <a:t>型</a:t>
            </a:r>
            <a:r>
              <a:rPr lang="zh-CN" altLang="en-US" dirty="0"/>
              <a:t>神经网络学习机器人</a:t>
            </a:r>
            <a:r>
              <a:rPr lang="zh-CN" altLang="en-US" dirty="0" smtClean="0"/>
              <a:t>的逆动</a:t>
            </a:r>
            <a:r>
              <a:rPr lang="zh-CN" altLang="en-US" dirty="0"/>
              <a:t>力特性，并给出控制驱</a:t>
            </a:r>
            <a:r>
              <a:rPr lang="zh-CN" altLang="en-US" dirty="0" smtClean="0"/>
              <a:t>动</a:t>
            </a:r>
            <a:r>
              <a:rPr lang="zh-CN" altLang="en-US" dirty="0"/>
              <a:t>力</a:t>
            </a:r>
            <a:r>
              <a:rPr lang="zh-CN" altLang="en-US" dirty="0" smtClean="0"/>
              <a:t>矩与一</a:t>
            </a:r>
            <a:r>
              <a:rPr lang="zh-CN" altLang="en-US" dirty="0"/>
              <a:t>个常规控制器</a:t>
            </a:r>
            <a:r>
              <a:rPr lang="zh-CN" altLang="en-US" dirty="0" smtClean="0"/>
              <a:t>的前馈并行，</a:t>
            </a:r>
            <a:r>
              <a:rPr lang="zh-CN" altLang="en-US" dirty="0"/>
              <a:t>实现对机器人的控制</a:t>
            </a:r>
            <a:r>
              <a:rPr lang="zh-CN" altLang="en-US" dirty="0" smtClean="0"/>
              <a:t>。反馈型并联是</a:t>
            </a:r>
            <a:r>
              <a:rPr lang="zh-CN" altLang="en-US" dirty="0"/>
              <a:t>在控制器实现控制的基础</a:t>
            </a:r>
            <a:r>
              <a:rPr lang="zh-CN" altLang="en-US" dirty="0" smtClean="0"/>
              <a:t>上由神</a:t>
            </a:r>
            <a:r>
              <a:rPr lang="zh-CN" altLang="en-US" dirty="0"/>
              <a:t>经网</a:t>
            </a:r>
            <a:r>
              <a:rPr lang="zh-CN" altLang="en-US" dirty="0" smtClean="0"/>
              <a:t>络根</a:t>
            </a:r>
            <a:r>
              <a:rPr lang="zh-CN" altLang="en-US" dirty="0"/>
              <a:t>据要求的和实际的动态差异产</a:t>
            </a:r>
            <a:r>
              <a:rPr lang="zh-CN" altLang="en-US" dirty="0" smtClean="0"/>
              <a:t>生校正力矩，使机器人达到期望的动态。</a:t>
            </a:r>
            <a:endParaRPr lang="zh-CN" altLang="en-US" dirty="0"/>
          </a:p>
        </p:txBody>
      </p:sp>
    </p:spTree>
    <p:extLst>
      <p:ext uri="{BB962C8B-B14F-4D97-AF65-F5344CB8AC3E}">
        <p14:creationId xmlns:p14="http://schemas.microsoft.com/office/powerpoint/2010/main" val="1354900900"/>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机器学习在机器人灵巧操作中的应用</a:t>
            </a:r>
            <a:endParaRPr lang="zh-CN" altLang="en-US" dirty="0"/>
          </a:p>
        </p:txBody>
      </p:sp>
      <p:sp>
        <p:nvSpPr>
          <p:cNvPr id="3" name="文本占位符 2"/>
          <p:cNvSpPr>
            <a:spLocks noGrp="1"/>
          </p:cNvSpPr>
          <p:nvPr>
            <p:ph type="body" sz="quarter" idx="13"/>
          </p:nvPr>
        </p:nvSpPr>
        <p:spPr/>
        <p:txBody>
          <a:bodyPr/>
          <a:lstStyle/>
          <a:p>
            <a:r>
              <a:rPr lang="zh-CN" altLang="en-US" dirty="0"/>
              <a:t>利</a:t>
            </a:r>
            <a:r>
              <a:rPr lang="zh-CN" altLang="en-US" dirty="0" smtClean="0"/>
              <a:t>用多指机</a:t>
            </a:r>
            <a:r>
              <a:rPr lang="zh-CN" altLang="en-US" dirty="0"/>
              <a:t>械手完</a:t>
            </a:r>
            <a:r>
              <a:rPr lang="zh-CN" altLang="en-US" dirty="0" smtClean="0"/>
              <a:t>成抓取规</a:t>
            </a:r>
            <a:r>
              <a:rPr lang="zh-CN" altLang="en-US" dirty="0"/>
              <a:t>划的解决方法，大致可以分</a:t>
            </a:r>
            <a:r>
              <a:rPr lang="zh-CN" altLang="en-US" dirty="0" smtClean="0"/>
              <a:t>为“分析法”和“经验法”两种思</a:t>
            </a:r>
            <a:r>
              <a:rPr lang="zh-CN" altLang="en-US" dirty="0"/>
              <a:t>路</a:t>
            </a:r>
            <a:r>
              <a:rPr lang="zh-CN" altLang="en-US" dirty="0" smtClean="0"/>
              <a:t>。</a:t>
            </a:r>
            <a:endParaRPr lang="en-US" altLang="zh-CN" dirty="0" smtClean="0"/>
          </a:p>
          <a:p>
            <a:r>
              <a:rPr lang="zh-CN" altLang="en-US" dirty="0"/>
              <a:t>“分析法</a:t>
            </a:r>
            <a:r>
              <a:rPr lang="zh-CN" altLang="en-US" dirty="0" smtClean="0"/>
              <a:t>”：需</a:t>
            </a:r>
            <a:r>
              <a:rPr lang="zh-CN" altLang="en-US" dirty="0"/>
              <a:t>要建</a:t>
            </a:r>
            <a:r>
              <a:rPr lang="zh-CN" altLang="en-US" dirty="0" smtClean="0"/>
              <a:t>立手指与物</a:t>
            </a:r>
            <a:r>
              <a:rPr lang="zh-CN" altLang="en-US" dirty="0"/>
              <a:t>体的接触模型，根据抓取稳定</a:t>
            </a:r>
            <a:r>
              <a:rPr lang="zh-CN" altLang="en-US" dirty="0" smtClean="0"/>
              <a:t>性判</a:t>
            </a:r>
            <a:r>
              <a:rPr lang="zh-CN" altLang="en-US" dirty="0"/>
              <a:t>据以</a:t>
            </a:r>
            <a:r>
              <a:rPr lang="zh-CN" altLang="en-US" dirty="0" smtClean="0"/>
              <a:t>及各手指关节的</a:t>
            </a:r>
            <a:r>
              <a:rPr lang="zh-CN" altLang="en-US" dirty="0"/>
              <a:t>逆运动</a:t>
            </a:r>
            <a:r>
              <a:rPr lang="zh-CN" altLang="en-US" dirty="0" smtClean="0"/>
              <a:t>学，优化求</a:t>
            </a:r>
            <a:r>
              <a:rPr lang="zh-CN" altLang="en-US" dirty="0"/>
              <a:t>解手腕</a:t>
            </a:r>
            <a:r>
              <a:rPr lang="zh-CN" altLang="en-US" dirty="0" smtClean="0"/>
              <a:t>的抓取姿态。</a:t>
            </a:r>
            <a:endParaRPr lang="en-US" altLang="zh-CN" dirty="0" smtClean="0"/>
          </a:p>
          <a:p>
            <a:r>
              <a:rPr lang="zh-CN" altLang="en-US" dirty="0" smtClean="0"/>
              <a:t>“</a:t>
            </a:r>
            <a:r>
              <a:rPr lang="zh-CN" altLang="en-US" dirty="0"/>
              <a:t>经验法</a:t>
            </a:r>
            <a:r>
              <a:rPr lang="zh-CN" altLang="en-US" dirty="0" smtClean="0"/>
              <a:t>”也</a:t>
            </a:r>
            <a:r>
              <a:rPr lang="zh-CN" altLang="en-US" dirty="0"/>
              <a:t>称数据驱动法</a:t>
            </a:r>
            <a:r>
              <a:rPr lang="zh-CN" altLang="en-US" dirty="0" smtClean="0"/>
              <a:t>，它通</a:t>
            </a:r>
            <a:r>
              <a:rPr lang="zh-CN" altLang="en-US" dirty="0"/>
              <a:t>过支持向量机等监督和无监督机器学习方法，对大量抓取目标物的形状参数和灵巧手抓取姿态参数进行学习训练，得</a:t>
            </a:r>
            <a:r>
              <a:rPr lang="zh-CN" altLang="en-US" dirty="0" smtClean="0"/>
              <a:t>到抓取规</a:t>
            </a:r>
            <a:r>
              <a:rPr lang="zh-CN" altLang="en-US" dirty="0"/>
              <a:t>划模型，</a:t>
            </a:r>
            <a:r>
              <a:rPr lang="zh-CN" altLang="en-US" dirty="0" smtClean="0"/>
              <a:t>并泛化到对新</a:t>
            </a:r>
            <a:r>
              <a:rPr lang="zh-CN" altLang="en-US" dirty="0"/>
              <a:t>物体的操</a:t>
            </a:r>
            <a:r>
              <a:rPr lang="zh-CN" altLang="en-US" dirty="0" smtClean="0"/>
              <a:t>作。</a:t>
            </a:r>
            <a:endParaRPr lang="en-US" altLang="zh-CN" dirty="0" smtClean="0"/>
          </a:p>
          <a:p>
            <a:r>
              <a:rPr lang="zh-CN" altLang="en-US" dirty="0" smtClean="0"/>
              <a:t>在</a:t>
            </a:r>
            <a:r>
              <a:rPr lang="zh-CN" altLang="en-US" dirty="0"/>
              <a:t>实际操作中，机器人利用学习到</a:t>
            </a:r>
            <a:r>
              <a:rPr lang="zh-CN" altLang="en-US" dirty="0" smtClean="0"/>
              <a:t>的抓取特征，由抓</a:t>
            </a:r>
            <a:r>
              <a:rPr lang="zh-CN" altLang="en-US" dirty="0"/>
              <a:t>取规</a:t>
            </a:r>
            <a:r>
              <a:rPr lang="zh-CN" altLang="en-US" dirty="0" smtClean="0"/>
              <a:t>划模</a:t>
            </a:r>
            <a:r>
              <a:rPr lang="zh-CN" altLang="en-US" dirty="0"/>
              <a:t>型分</a:t>
            </a:r>
            <a:r>
              <a:rPr lang="zh-CN" altLang="en-US" dirty="0" smtClean="0"/>
              <a:t>类或回</a:t>
            </a:r>
            <a:r>
              <a:rPr lang="zh-CN" altLang="en-US" dirty="0"/>
              <a:t>归得</a:t>
            </a:r>
            <a:r>
              <a:rPr lang="zh-CN" altLang="en-US" dirty="0" smtClean="0"/>
              <a:t>到物体上适</a:t>
            </a:r>
            <a:r>
              <a:rPr lang="zh-CN" altLang="en-US" dirty="0"/>
              <a:t>合的抓取部位与抓取姿态，然后机械手通过视</a:t>
            </a:r>
            <a:r>
              <a:rPr lang="zh-CN" altLang="en-US" dirty="0" smtClean="0"/>
              <a:t>觉伺</a:t>
            </a:r>
            <a:r>
              <a:rPr lang="zh-CN" altLang="en-US" dirty="0"/>
              <a:t>服等技术被引导到抓取点位置，完成目标物的抓取操作。</a:t>
            </a:r>
          </a:p>
        </p:txBody>
      </p:sp>
    </p:spTree>
    <p:extLst>
      <p:ext uri="{BB962C8B-B14F-4D97-AF65-F5344CB8AC3E}">
        <p14:creationId xmlns:p14="http://schemas.microsoft.com/office/powerpoint/2010/main" val="852415064"/>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基于可穿戴设备的人机交互</a:t>
            </a:r>
            <a:endParaRPr lang="zh-CN" altLang="en-US" dirty="0"/>
          </a:p>
        </p:txBody>
      </p:sp>
      <p:sp>
        <p:nvSpPr>
          <p:cNvPr id="3" name="文本占位符 2"/>
          <p:cNvSpPr>
            <a:spLocks noGrp="1"/>
          </p:cNvSpPr>
          <p:nvPr>
            <p:ph type="body" sz="quarter" idx="13"/>
          </p:nvPr>
        </p:nvSpPr>
        <p:spPr/>
        <p:txBody>
          <a:bodyPr/>
          <a:lstStyle/>
          <a:p>
            <a:r>
              <a:rPr lang="zh-CN" altLang="en-US" dirty="0"/>
              <a:t>作为信息采集的工具，可穿戴设备是一类超微</a:t>
            </a:r>
            <a:r>
              <a:rPr lang="zh-CN" altLang="en-US" dirty="0" smtClean="0"/>
              <a:t>型、高</a:t>
            </a:r>
            <a:r>
              <a:rPr lang="zh-CN" altLang="en-US" dirty="0"/>
              <a:t>精</a:t>
            </a:r>
            <a:r>
              <a:rPr lang="zh-CN" altLang="en-US" dirty="0" smtClean="0"/>
              <a:t>度、可</a:t>
            </a:r>
            <a:r>
              <a:rPr lang="zh-CN" altLang="en-US" dirty="0"/>
              <a:t>穿戴的</a:t>
            </a:r>
            <a:r>
              <a:rPr lang="zh-CN" altLang="en-US" dirty="0" smtClean="0"/>
              <a:t>人机最佳融合的</a:t>
            </a:r>
            <a:r>
              <a:rPr lang="zh-CN" altLang="en-US" dirty="0"/>
              <a:t>移动信息系</a:t>
            </a:r>
            <a:r>
              <a:rPr lang="zh-CN" altLang="en-US" dirty="0" smtClean="0"/>
              <a:t>统。直</a:t>
            </a:r>
            <a:r>
              <a:rPr lang="zh-CN" altLang="en-US" dirty="0"/>
              <a:t>接穿在用户身上，可以与用户紧密地联系在一起，为人机交互带来更好的体</a:t>
            </a:r>
            <a:r>
              <a:rPr lang="zh-CN" altLang="en-US" dirty="0" smtClean="0"/>
              <a:t>验。基于可</a:t>
            </a:r>
            <a:r>
              <a:rPr lang="zh-CN" altLang="en-US" dirty="0"/>
              <a:t>穿戴设备的人机交</a:t>
            </a:r>
            <a:r>
              <a:rPr lang="zh-CN" altLang="en-US" dirty="0" smtClean="0"/>
              <a:t>互由部署在</a:t>
            </a:r>
            <a:r>
              <a:rPr lang="zh-CN" altLang="en-US" dirty="0"/>
              <a:t>可穿戴设备上的计算机系</a:t>
            </a:r>
            <a:r>
              <a:rPr lang="zh-CN" altLang="en-US" dirty="0" smtClean="0"/>
              <a:t>统实现，用</a:t>
            </a:r>
            <a:r>
              <a:rPr lang="zh-CN" altLang="en-US" dirty="0"/>
              <a:t>户配套设备</a:t>
            </a:r>
            <a:r>
              <a:rPr lang="zh-CN" altLang="en-US" dirty="0" smtClean="0"/>
              <a:t>后该</a:t>
            </a:r>
            <a:r>
              <a:rPr lang="zh-CN" altLang="en-US" dirty="0"/>
              <a:t>系统会一直处于工作状</a:t>
            </a:r>
            <a:r>
              <a:rPr lang="zh-CN" altLang="en-US" dirty="0" smtClean="0"/>
              <a:t>态。</a:t>
            </a:r>
            <a:endParaRPr lang="zh-CN" altLang="en-US" dirty="0"/>
          </a:p>
        </p:txBody>
      </p:sp>
      <p:pic>
        <p:nvPicPr>
          <p:cNvPr id="4" name="图片 3"/>
          <p:cNvPicPr>
            <a:picLocks noChangeAspect="1"/>
          </p:cNvPicPr>
          <p:nvPr/>
        </p:nvPicPr>
        <p:blipFill>
          <a:blip r:embed="rId2"/>
          <a:stretch>
            <a:fillRect/>
          </a:stretch>
        </p:blipFill>
        <p:spPr>
          <a:xfrm>
            <a:off x="3386476" y="3074199"/>
            <a:ext cx="5419048" cy="3180952"/>
          </a:xfrm>
          <a:prstGeom prst="rect">
            <a:avLst/>
          </a:prstGeom>
        </p:spPr>
      </p:pic>
    </p:spTree>
    <p:extLst>
      <p:ext uri="{BB962C8B-B14F-4D97-AF65-F5344CB8AC3E}">
        <p14:creationId xmlns:p14="http://schemas.microsoft.com/office/powerpoint/2010/main" val="2183567125"/>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基于深度网络的人机交互学习</a:t>
            </a:r>
            <a:endParaRPr lang="zh-CN" altLang="en-US" dirty="0"/>
          </a:p>
        </p:txBody>
      </p:sp>
      <p:sp>
        <p:nvSpPr>
          <p:cNvPr id="3" name="文本占位符 2"/>
          <p:cNvSpPr>
            <a:spLocks noGrp="1"/>
          </p:cNvSpPr>
          <p:nvPr>
            <p:ph type="body" sz="quarter" idx="13"/>
          </p:nvPr>
        </p:nvSpPr>
        <p:spPr/>
        <p:txBody>
          <a:bodyPr/>
          <a:lstStyle/>
          <a:p>
            <a:pPr>
              <a:lnSpc>
                <a:spcPct val="150000"/>
              </a:lnSpc>
            </a:pPr>
            <a:r>
              <a:rPr lang="zh-CN" altLang="en-US" dirty="0"/>
              <a:t>在人机智能交互中，对人类运动行为的识别和长期预测称为</a:t>
            </a:r>
            <a:r>
              <a:rPr lang="zh-CN" altLang="en-US" b="1" dirty="0">
                <a:solidFill>
                  <a:srgbClr val="FF0000"/>
                </a:solidFill>
              </a:rPr>
              <a:t>意图理</a:t>
            </a:r>
            <a:r>
              <a:rPr lang="zh-CN" altLang="en-US" b="1" dirty="0" smtClean="0">
                <a:solidFill>
                  <a:srgbClr val="FF0000"/>
                </a:solidFill>
              </a:rPr>
              <a:t>解</a:t>
            </a:r>
            <a:r>
              <a:rPr lang="zh-CN" altLang="en-US" dirty="0" smtClean="0"/>
              <a:t>。机</a:t>
            </a:r>
            <a:r>
              <a:rPr lang="zh-CN" altLang="en-US" dirty="0"/>
              <a:t>器人通过对动态情景充分理解，完成动态姿</a:t>
            </a:r>
            <a:r>
              <a:rPr lang="zh-CN" altLang="en-US" dirty="0" smtClean="0"/>
              <a:t>态感</a:t>
            </a:r>
            <a:r>
              <a:rPr lang="zh-CN" altLang="en-US" dirty="0"/>
              <a:t>知，理解并预测协作任务，实现</a:t>
            </a:r>
            <a:r>
              <a:rPr lang="zh-CN" altLang="en-US" dirty="0" smtClean="0"/>
              <a:t>人</a:t>
            </a:r>
            <a:r>
              <a:rPr lang="en-US" altLang="zh-CN" dirty="0" smtClean="0"/>
              <a:t>-</a:t>
            </a:r>
            <a:r>
              <a:rPr lang="zh-CN" altLang="en-US" dirty="0" smtClean="0"/>
              <a:t>机</a:t>
            </a:r>
            <a:r>
              <a:rPr lang="zh-CN" altLang="en-US" dirty="0"/>
              <a:t>器</a:t>
            </a:r>
            <a:r>
              <a:rPr lang="zh-CN" altLang="en-US" dirty="0" smtClean="0"/>
              <a:t>人互适应自</a:t>
            </a:r>
            <a:r>
              <a:rPr lang="zh-CN" altLang="en-US" dirty="0"/>
              <a:t>主协调功能</a:t>
            </a:r>
            <a:r>
              <a:rPr lang="zh-CN" altLang="en-US" dirty="0" smtClean="0"/>
              <a:t>。在人机协作中，作为服务对象，人处</a:t>
            </a:r>
            <a:r>
              <a:rPr lang="zh-CN" altLang="en-US" dirty="0"/>
              <a:t>于整</a:t>
            </a:r>
            <a:r>
              <a:rPr lang="zh-CN" altLang="en-US" dirty="0" smtClean="0"/>
              <a:t>个</a:t>
            </a:r>
            <a:r>
              <a:rPr lang="zh-CN" altLang="en-US" dirty="0"/>
              <a:t>协作</a:t>
            </a:r>
            <a:r>
              <a:rPr lang="zh-CN" altLang="en-US" dirty="0" smtClean="0"/>
              <a:t>过</a:t>
            </a:r>
            <a:r>
              <a:rPr lang="zh-CN" altLang="en-US" dirty="0"/>
              <a:t>程的中心地位，其意图决定了机器人</a:t>
            </a:r>
            <a:r>
              <a:rPr lang="zh-CN" altLang="en-US" dirty="0" smtClean="0"/>
              <a:t>的响应行为。除</a:t>
            </a:r>
            <a:r>
              <a:rPr lang="zh-CN" altLang="en-US" dirty="0"/>
              <a:t>了语言之外，行</a:t>
            </a:r>
            <a:r>
              <a:rPr lang="zh-CN" altLang="en-US" dirty="0" smtClean="0"/>
              <a:t>为是人</a:t>
            </a:r>
            <a:r>
              <a:rPr lang="zh-CN" altLang="en-US" dirty="0"/>
              <a:t>表达意图的重要手段，因此机器人需要对人的行</a:t>
            </a:r>
            <a:r>
              <a:rPr lang="zh-CN" altLang="en-US" dirty="0" smtClean="0"/>
              <a:t>为进</a:t>
            </a:r>
            <a:r>
              <a:rPr lang="zh-CN" altLang="en-US" dirty="0"/>
              <a:t>行理解和预测，继而理解人的意</a:t>
            </a:r>
            <a:r>
              <a:rPr lang="zh-CN" altLang="en-US" dirty="0" smtClean="0"/>
              <a:t>图。</a:t>
            </a:r>
            <a:endParaRPr lang="zh-CN" altLang="en-US" dirty="0"/>
          </a:p>
        </p:txBody>
      </p:sp>
    </p:spTree>
    <p:extLst>
      <p:ext uri="{BB962C8B-B14F-4D97-AF65-F5344CB8AC3E}">
        <p14:creationId xmlns:p14="http://schemas.microsoft.com/office/powerpoint/2010/main" val="4189893958"/>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15.3 </a:t>
            </a:r>
            <a:r>
              <a:rPr lang="zh-CN" altLang="en-US" dirty="0" smtClean="0"/>
              <a:t>智能机器人发展展望</a:t>
            </a:r>
            <a:endParaRPr lang="zh-CN" altLang="en-US" dirty="0"/>
          </a:p>
        </p:txBody>
      </p:sp>
      <p:sp>
        <p:nvSpPr>
          <p:cNvPr id="3" name="文本占位符 2"/>
          <p:cNvSpPr>
            <a:spLocks noGrp="1"/>
          </p:cNvSpPr>
          <p:nvPr>
            <p:ph type="body" sz="quarter" idx="13"/>
          </p:nvPr>
        </p:nvSpPr>
        <p:spPr/>
        <p:txBody>
          <a:bodyPr/>
          <a:lstStyle/>
          <a:p>
            <a:r>
              <a:rPr lang="zh-CN" altLang="en-US" dirty="0" smtClean="0"/>
              <a:t>当今机器人发展的特点可概括为三方面：</a:t>
            </a:r>
            <a:endParaRPr lang="en-US" altLang="zh-CN" dirty="0" smtClean="0"/>
          </a:p>
          <a:p>
            <a:r>
              <a:rPr lang="zh-CN" altLang="en-US" dirty="0" smtClean="0"/>
              <a:t>（</a:t>
            </a:r>
            <a:r>
              <a:rPr lang="en-US" altLang="zh-CN" dirty="0" smtClean="0"/>
              <a:t>1</a:t>
            </a:r>
            <a:r>
              <a:rPr lang="zh-CN" altLang="en-US" dirty="0" smtClean="0"/>
              <a:t>）在</a:t>
            </a:r>
            <a:r>
              <a:rPr lang="zh-CN" altLang="en-US" dirty="0"/>
              <a:t>横向上，机器人应用面越来越宽</a:t>
            </a:r>
            <a:r>
              <a:rPr lang="zh-CN" altLang="en-US" dirty="0" smtClean="0"/>
              <a:t>。</a:t>
            </a:r>
            <a:endParaRPr lang="en-US" altLang="zh-CN" dirty="0" smtClean="0"/>
          </a:p>
          <a:p>
            <a:r>
              <a:rPr lang="zh-CN" altLang="en-US" dirty="0" smtClean="0"/>
              <a:t>（</a:t>
            </a:r>
            <a:r>
              <a:rPr lang="en-US" altLang="zh-CN" dirty="0" smtClean="0"/>
              <a:t>2</a:t>
            </a:r>
            <a:r>
              <a:rPr lang="zh-CN" altLang="en-US" dirty="0" smtClean="0"/>
              <a:t>）在纵向上，机</a:t>
            </a:r>
            <a:r>
              <a:rPr lang="zh-CN" altLang="en-US" dirty="0"/>
              <a:t>器人的种类越来越多，像进入人体的微型机器人也已成为一个新的方</a:t>
            </a:r>
            <a:r>
              <a:rPr lang="zh-CN" altLang="en-US" dirty="0" smtClean="0"/>
              <a:t>向。</a:t>
            </a:r>
            <a:endParaRPr lang="en-US" altLang="zh-CN" dirty="0" smtClean="0"/>
          </a:p>
          <a:p>
            <a:r>
              <a:rPr lang="zh-CN" altLang="en-US" dirty="0" smtClean="0"/>
              <a:t>（</a:t>
            </a:r>
            <a:r>
              <a:rPr lang="en-US" altLang="zh-CN" dirty="0" smtClean="0"/>
              <a:t>3</a:t>
            </a:r>
            <a:r>
              <a:rPr lang="zh-CN" altLang="en-US" dirty="0" smtClean="0"/>
              <a:t>）机</a:t>
            </a:r>
            <a:r>
              <a:rPr lang="zh-CN" altLang="en-US" dirty="0"/>
              <a:t>器人智能化的加强，机器人更加聪</a:t>
            </a:r>
            <a:r>
              <a:rPr lang="zh-CN" altLang="en-US" dirty="0" smtClean="0"/>
              <a:t>明。</a:t>
            </a:r>
            <a:endParaRPr lang="zh-CN" altLang="en-US" dirty="0"/>
          </a:p>
        </p:txBody>
      </p:sp>
    </p:spTree>
    <p:extLst>
      <p:ext uri="{BB962C8B-B14F-4D97-AF65-F5344CB8AC3E}">
        <p14:creationId xmlns:p14="http://schemas.microsoft.com/office/powerpoint/2010/main" val="1671562583"/>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箭头: 五边形 10">
            <a:extLst>
              <a:ext uri="{FF2B5EF4-FFF2-40B4-BE49-F238E27FC236}">
                <a16:creationId xmlns:a16="http://schemas.microsoft.com/office/drawing/2014/main" id="{07A41886-251F-4B98-AFF0-D259C567BE8A}"/>
              </a:ext>
            </a:extLst>
          </p:cNvPr>
          <p:cNvSpPr/>
          <p:nvPr/>
        </p:nvSpPr>
        <p:spPr>
          <a:xfrm>
            <a:off x="4510088" y="1417644"/>
            <a:ext cx="1014412" cy="476250"/>
          </a:xfrm>
          <a:prstGeom prst="homePlate">
            <a:avLst/>
          </a:prstGeom>
          <a:solidFill>
            <a:srgbClr val="00377A"/>
          </a:solidFill>
          <a:ln>
            <a:solidFill>
              <a:srgbClr val="00377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b="1" dirty="0" smtClean="0">
                <a:latin typeface="Times New Roman" panose="02020603050405020304" pitchFamily="18" charset="0"/>
              </a:rPr>
              <a:t>15.1 </a:t>
            </a:r>
            <a:endParaRPr lang="zh-CN" altLang="en-US" sz="2800" b="1" dirty="0">
              <a:latin typeface="Times New Roman" panose="02020603050405020304" pitchFamily="18" charset="0"/>
            </a:endParaRPr>
          </a:p>
        </p:txBody>
      </p:sp>
      <p:sp>
        <p:nvSpPr>
          <p:cNvPr id="4" name="箭头: 五边形 11">
            <a:extLst>
              <a:ext uri="{FF2B5EF4-FFF2-40B4-BE49-F238E27FC236}">
                <a16:creationId xmlns:a16="http://schemas.microsoft.com/office/drawing/2014/main" id="{3D783C76-DECB-4053-A8AF-6EC0D5BF7A7E}"/>
              </a:ext>
            </a:extLst>
          </p:cNvPr>
          <p:cNvSpPr/>
          <p:nvPr/>
        </p:nvSpPr>
        <p:spPr>
          <a:xfrm>
            <a:off x="4510088" y="2033594"/>
            <a:ext cx="1014412" cy="476250"/>
          </a:xfrm>
          <a:prstGeom prst="homePlate">
            <a:avLst/>
          </a:prstGeom>
          <a:solidFill>
            <a:srgbClr val="00377A"/>
          </a:solidFill>
          <a:ln>
            <a:solidFill>
              <a:srgbClr val="00377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b="1" dirty="0" smtClean="0">
                <a:latin typeface="Times New Roman" panose="02020603050405020304" pitchFamily="18" charset="0"/>
              </a:rPr>
              <a:t>15.2</a:t>
            </a:r>
            <a:endParaRPr lang="zh-CN" altLang="en-US" sz="2800" b="1" dirty="0">
              <a:latin typeface="Times New Roman" panose="02020603050405020304" pitchFamily="18" charset="0"/>
            </a:endParaRPr>
          </a:p>
        </p:txBody>
      </p:sp>
      <p:sp>
        <p:nvSpPr>
          <p:cNvPr id="5" name="箭头: 五边形 12">
            <a:extLst>
              <a:ext uri="{FF2B5EF4-FFF2-40B4-BE49-F238E27FC236}">
                <a16:creationId xmlns:a16="http://schemas.microsoft.com/office/drawing/2014/main" id="{D05A8E48-29EF-432C-B4D8-15541685C457}"/>
              </a:ext>
            </a:extLst>
          </p:cNvPr>
          <p:cNvSpPr/>
          <p:nvPr/>
        </p:nvSpPr>
        <p:spPr>
          <a:xfrm>
            <a:off x="4510088" y="2651131"/>
            <a:ext cx="1014412" cy="476250"/>
          </a:xfrm>
          <a:prstGeom prst="homePlate">
            <a:avLst/>
          </a:prstGeom>
          <a:solidFill>
            <a:srgbClr val="00377A"/>
          </a:solidFill>
          <a:ln>
            <a:solidFill>
              <a:srgbClr val="00377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b="1" dirty="0" smtClean="0">
                <a:latin typeface="Times New Roman" panose="02020603050405020304" pitchFamily="18" charset="0"/>
              </a:rPr>
              <a:t>15.3</a:t>
            </a:r>
            <a:endParaRPr lang="zh-CN" altLang="en-US" sz="2800" b="1" dirty="0">
              <a:latin typeface="Times New Roman" panose="02020603050405020304" pitchFamily="18" charset="0"/>
            </a:endParaRPr>
          </a:p>
        </p:txBody>
      </p:sp>
      <p:sp>
        <p:nvSpPr>
          <p:cNvPr id="10" name="文本框 17">
            <a:extLst>
              <a:ext uri="{FF2B5EF4-FFF2-40B4-BE49-F238E27FC236}">
                <a16:creationId xmlns:a16="http://schemas.microsoft.com/office/drawing/2014/main" id="{4DF31D01-6B5B-4445-B23E-5CB7F52389DE}"/>
              </a:ext>
            </a:extLst>
          </p:cNvPr>
          <p:cNvSpPr txBox="1">
            <a:spLocks noChangeArrowheads="1"/>
          </p:cNvSpPr>
          <p:nvPr/>
        </p:nvSpPr>
        <p:spPr bwMode="auto">
          <a:xfrm>
            <a:off x="5734046" y="1455744"/>
            <a:ext cx="34689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2000" b="1" dirty="0" smtClean="0"/>
              <a:t>概述</a:t>
            </a:r>
            <a:endParaRPr lang="zh-CN" altLang="en-US" sz="2000" b="1" dirty="0"/>
          </a:p>
        </p:txBody>
      </p:sp>
      <p:sp>
        <p:nvSpPr>
          <p:cNvPr id="11" name="文本框 18">
            <a:extLst>
              <a:ext uri="{FF2B5EF4-FFF2-40B4-BE49-F238E27FC236}">
                <a16:creationId xmlns:a16="http://schemas.microsoft.com/office/drawing/2014/main" id="{DC30A56E-754A-420E-B865-AF3FEBA8D59F}"/>
              </a:ext>
            </a:extLst>
          </p:cNvPr>
          <p:cNvSpPr txBox="1">
            <a:spLocks noChangeArrowheads="1"/>
          </p:cNvSpPr>
          <p:nvPr/>
        </p:nvSpPr>
        <p:spPr bwMode="auto">
          <a:xfrm>
            <a:off x="5734050" y="2071694"/>
            <a:ext cx="46164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2000" b="1" dirty="0" smtClean="0"/>
              <a:t>人工智能技术在机器人中的应用</a:t>
            </a:r>
            <a:endParaRPr lang="zh-CN" altLang="en-US" sz="2000" b="1" dirty="0"/>
          </a:p>
        </p:txBody>
      </p:sp>
      <p:sp>
        <p:nvSpPr>
          <p:cNvPr id="13" name="文本框 20">
            <a:extLst>
              <a:ext uri="{FF2B5EF4-FFF2-40B4-BE49-F238E27FC236}">
                <a16:creationId xmlns:a16="http://schemas.microsoft.com/office/drawing/2014/main" id="{4070BF8B-86CC-4F12-BC40-2611A4A2F035}"/>
              </a:ext>
            </a:extLst>
          </p:cNvPr>
          <p:cNvSpPr txBox="1">
            <a:spLocks noChangeArrowheads="1"/>
          </p:cNvSpPr>
          <p:nvPr/>
        </p:nvSpPr>
        <p:spPr bwMode="auto">
          <a:xfrm>
            <a:off x="5775784" y="2689201"/>
            <a:ext cx="41211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2000" b="1" dirty="0" smtClean="0"/>
              <a:t>智能机器人发展展望</a:t>
            </a:r>
            <a:endParaRPr lang="zh-CN" altLang="en-US" sz="2000" b="1" dirty="0"/>
          </a:p>
        </p:txBody>
      </p:sp>
      <p:pic>
        <p:nvPicPr>
          <p:cNvPr id="17" name="Picture 16">
            <a:extLst>
              <a:ext uri="{FF2B5EF4-FFF2-40B4-BE49-F238E27FC236}">
                <a16:creationId xmlns:a16="http://schemas.microsoft.com/office/drawing/2014/main" id="{8D68F332-6992-4FCD-8E98-F2CC64AAF9E0}"/>
              </a:ext>
            </a:extLst>
          </p:cNvPr>
          <p:cNvPicPr>
            <a:picLocks noChangeAspect="1"/>
          </p:cNvPicPr>
          <p:nvPr/>
        </p:nvPicPr>
        <p:blipFill>
          <a:blip r:embed="rId3"/>
          <a:stretch>
            <a:fillRect/>
          </a:stretch>
        </p:blipFill>
        <p:spPr>
          <a:xfrm>
            <a:off x="0" y="-46389"/>
            <a:ext cx="2830054" cy="6904389"/>
          </a:xfrm>
          <a:prstGeom prst="rect">
            <a:avLst/>
          </a:prstGeom>
          <a:gradFill flip="none" rotWithShape="1">
            <a:gsLst>
              <a:gs pos="0">
                <a:schemeClr val="accent1">
                  <a:lumMod val="0"/>
                  <a:lumOff val="100000"/>
                </a:schemeClr>
              </a:gs>
              <a:gs pos="34000">
                <a:schemeClr val="accent1">
                  <a:lumMod val="0"/>
                  <a:lumOff val="100000"/>
                </a:schemeClr>
              </a:gs>
              <a:gs pos="100000">
                <a:schemeClr val="accent1">
                  <a:lumMod val="100000"/>
                </a:schemeClr>
              </a:gs>
            </a:gsLst>
            <a:path path="circle">
              <a:fillToRect l="50000" t="-80000" r="50000" b="180000"/>
            </a:path>
            <a:tileRect/>
          </a:gradFill>
          <a:effectLst>
            <a:softEdge rad="0"/>
          </a:effectLst>
        </p:spPr>
      </p:pic>
      <p:sp>
        <p:nvSpPr>
          <p:cNvPr id="18" name="文本框 5">
            <a:extLst>
              <a:ext uri="{FF2B5EF4-FFF2-40B4-BE49-F238E27FC236}">
                <a16:creationId xmlns:a16="http://schemas.microsoft.com/office/drawing/2014/main" id="{1495AF7A-1A26-42C2-9A6B-8EE101517E78}"/>
              </a:ext>
            </a:extLst>
          </p:cNvPr>
          <p:cNvSpPr txBox="1"/>
          <p:nvPr/>
        </p:nvSpPr>
        <p:spPr>
          <a:xfrm>
            <a:off x="954088" y="1574800"/>
            <a:ext cx="922337" cy="1570038"/>
          </a:xfrm>
          <a:prstGeom prst="rect">
            <a:avLst/>
          </a:prstGeom>
          <a:noFill/>
        </p:spPr>
        <p:txBody>
          <a:bodyPr>
            <a:spAutoFit/>
          </a:bodyPr>
          <a:lstStyle/>
          <a:p>
            <a:pPr eaLnBrk="1" fontAlgn="auto" hangingPunct="1">
              <a:spcBef>
                <a:spcPts val="0"/>
              </a:spcBef>
              <a:spcAft>
                <a:spcPts val="0"/>
              </a:spcAft>
              <a:defRPr/>
            </a:pPr>
            <a:r>
              <a:rPr lang="zh-CN" altLang="en-US" sz="4800" b="1" dirty="0">
                <a:solidFill>
                  <a:schemeClr val="bg1"/>
                </a:solidFill>
                <a:latin typeface="+mj-lt"/>
                <a:ea typeface="+mn-ea"/>
              </a:rPr>
              <a:t>目</a:t>
            </a:r>
            <a:endParaRPr lang="en-US" altLang="zh-CN" sz="4800" b="1" dirty="0">
              <a:solidFill>
                <a:schemeClr val="bg1"/>
              </a:solidFill>
              <a:latin typeface="+mj-lt"/>
              <a:ea typeface="+mn-ea"/>
            </a:endParaRPr>
          </a:p>
          <a:p>
            <a:pPr eaLnBrk="1" fontAlgn="auto" hangingPunct="1">
              <a:spcBef>
                <a:spcPts val="0"/>
              </a:spcBef>
              <a:spcAft>
                <a:spcPts val="0"/>
              </a:spcAft>
              <a:defRPr/>
            </a:pPr>
            <a:r>
              <a:rPr lang="zh-CN" altLang="en-US" sz="4800" b="1" dirty="0">
                <a:solidFill>
                  <a:schemeClr val="bg1"/>
                </a:solidFill>
                <a:latin typeface="+mj-lt"/>
                <a:ea typeface="+mn-ea"/>
              </a:rPr>
              <a:t>录</a:t>
            </a:r>
          </a:p>
        </p:txBody>
      </p:sp>
      <p:sp>
        <p:nvSpPr>
          <p:cNvPr id="6162" name="文本框 7">
            <a:extLst>
              <a:ext uri="{FF2B5EF4-FFF2-40B4-BE49-F238E27FC236}">
                <a16:creationId xmlns:a16="http://schemas.microsoft.com/office/drawing/2014/main" id="{676E9841-B40B-4CCA-AF4C-FB067A3307BE}"/>
              </a:ext>
            </a:extLst>
          </p:cNvPr>
          <p:cNvSpPr txBox="1">
            <a:spLocks noChangeArrowheads="1"/>
          </p:cNvSpPr>
          <p:nvPr/>
        </p:nvSpPr>
        <p:spPr bwMode="auto">
          <a:xfrm>
            <a:off x="1620838" y="2332038"/>
            <a:ext cx="493712"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2000">
                <a:solidFill>
                  <a:schemeClr val="bg1"/>
                </a:solidFill>
              </a:rPr>
              <a:t>CONTENTS</a:t>
            </a:r>
            <a:endParaRPr lang="zh-CN" altLang="en-US" sz="2000">
              <a:solidFill>
                <a:schemeClr val="bg1"/>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
                                        <p:tgtEl>
                                          <p:spTgt spid="3"/>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250"/>
                                        <p:tgtEl>
                                          <p:spTgt spid="10"/>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250"/>
                                        <p:tgtEl>
                                          <p:spTgt spid="4"/>
                                        </p:tgtEl>
                                      </p:cBhvr>
                                    </p:animEffect>
                                  </p:childTnLst>
                                </p:cTn>
                              </p:par>
                            </p:childTnLst>
                          </p:cTn>
                        </p:par>
                        <p:par>
                          <p:cTn id="16" fill="hold">
                            <p:stCondLst>
                              <p:cond delay="75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250"/>
                                        <p:tgtEl>
                                          <p:spTgt spid="11"/>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250"/>
                                        <p:tgtEl>
                                          <p:spTgt spid="5"/>
                                        </p:tgtEl>
                                      </p:cBhvr>
                                    </p:animEffect>
                                  </p:childTnLst>
                                </p:cTn>
                              </p:par>
                            </p:childTnLst>
                          </p:cTn>
                        </p:par>
                        <p:par>
                          <p:cTn id="24" fill="hold">
                            <p:stCondLst>
                              <p:cond delay="12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0" grpId="0"/>
      <p:bldP spid="11"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B254B1-79D0-4AD7-8A42-6A8028C28C38}"/>
              </a:ext>
            </a:extLst>
          </p:cNvPr>
          <p:cNvSpPr txBox="1"/>
          <p:nvPr/>
        </p:nvSpPr>
        <p:spPr>
          <a:xfrm>
            <a:off x="2078182" y="2828835"/>
            <a:ext cx="4017818" cy="1200329"/>
          </a:xfrm>
          <a:prstGeom prst="rect">
            <a:avLst/>
          </a:prstGeom>
          <a:noFill/>
        </p:spPr>
        <p:txBody>
          <a:bodyPr wrap="square" rtlCol="0">
            <a:spAutoFit/>
          </a:bodyPr>
          <a:lstStyle/>
          <a:p>
            <a:r>
              <a:rPr lang="en-US" altLang="zh-CN" sz="7200" b="1" dirty="0">
                <a:solidFill>
                  <a:srgbClr val="00377A"/>
                </a:solidFill>
              </a:rPr>
              <a:t>THANKS</a:t>
            </a:r>
            <a:endParaRPr lang="zh-CN" altLang="en-US" sz="7200" b="1" dirty="0">
              <a:solidFill>
                <a:srgbClr val="00377A"/>
              </a:solidFill>
            </a:endParaRPr>
          </a:p>
        </p:txBody>
      </p:sp>
    </p:spTree>
    <p:extLst>
      <p:ext uri="{BB962C8B-B14F-4D97-AF65-F5344CB8AC3E}">
        <p14:creationId xmlns:p14="http://schemas.microsoft.com/office/powerpoint/2010/main" val="3076749752"/>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概述</a:t>
            </a:r>
          </a:p>
        </p:txBody>
      </p:sp>
      <p:sp>
        <p:nvSpPr>
          <p:cNvPr id="3" name="文本占位符 2"/>
          <p:cNvSpPr>
            <a:spLocks noGrp="1"/>
          </p:cNvSpPr>
          <p:nvPr>
            <p:ph type="body" sz="quarter" idx="13"/>
          </p:nvPr>
        </p:nvSpPr>
        <p:spPr/>
        <p:txBody>
          <a:bodyPr/>
          <a:lstStyle/>
          <a:p>
            <a:r>
              <a:rPr lang="zh-CN" altLang="en-US" b="1" dirty="0">
                <a:solidFill>
                  <a:srgbClr val="FF0000"/>
                </a:solidFill>
              </a:rPr>
              <a:t>人工智能</a:t>
            </a:r>
            <a:r>
              <a:rPr lang="zh-CN" altLang="en-US" dirty="0"/>
              <a:t>与机器人不同，前者解决学习感知、语言理解和逻辑推理的任务，若想在物理世界完成这些工作，人工智能必然需要一个载体，机器人便是这样一个载体。</a:t>
            </a:r>
            <a:endParaRPr lang="en-US" altLang="zh-CN" dirty="0"/>
          </a:p>
          <a:p>
            <a:r>
              <a:rPr lang="zh-CN" altLang="en-US" b="1" dirty="0">
                <a:solidFill>
                  <a:srgbClr val="FF0000"/>
                </a:solidFill>
              </a:rPr>
              <a:t>机器人</a:t>
            </a:r>
            <a:r>
              <a:rPr lang="zh-CN" altLang="en-US" dirty="0"/>
              <a:t>是可编程机器人，通常能够自助或半自助的执行一系列动作，机器人与人工智能结合，由人工智能程序控制的机器人称为</a:t>
            </a:r>
            <a:r>
              <a:rPr lang="zh-CN" altLang="en-US" b="1" dirty="0">
                <a:solidFill>
                  <a:srgbClr val="FF0000"/>
                </a:solidFill>
              </a:rPr>
              <a:t>智能机器人</a:t>
            </a:r>
            <a:r>
              <a:rPr lang="zh-CN" altLang="en-US" dirty="0"/>
              <a:t>。</a:t>
            </a:r>
          </a:p>
          <a:p>
            <a:endParaRPr lang="zh-CN" altLang="en-US" dirty="0"/>
          </a:p>
        </p:txBody>
      </p:sp>
      <p:pic>
        <p:nvPicPr>
          <p:cNvPr id="4" name="图片 3"/>
          <p:cNvPicPr>
            <a:picLocks noChangeAspect="1"/>
          </p:cNvPicPr>
          <p:nvPr/>
        </p:nvPicPr>
        <p:blipFill>
          <a:blip r:embed="rId2"/>
          <a:stretch>
            <a:fillRect/>
          </a:stretch>
        </p:blipFill>
        <p:spPr>
          <a:xfrm>
            <a:off x="3099121" y="3631125"/>
            <a:ext cx="5944431" cy="2992097"/>
          </a:xfrm>
          <a:prstGeom prst="rect">
            <a:avLst/>
          </a:prstGeom>
        </p:spPr>
      </p:pic>
    </p:spTree>
    <p:extLst>
      <p:ext uri="{BB962C8B-B14F-4D97-AF65-F5344CB8AC3E}">
        <p14:creationId xmlns:p14="http://schemas.microsoft.com/office/powerpoint/2010/main" val="1486486848"/>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机器人相关技术</a:t>
            </a:r>
          </a:p>
        </p:txBody>
      </p:sp>
      <p:sp>
        <p:nvSpPr>
          <p:cNvPr id="3" name="文本占位符 2"/>
          <p:cNvSpPr>
            <a:spLocks noGrp="1"/>
          </p:cNvSpPr>
          <p:nvPr>
            <p:ph type="body" sz="quarter" idx="13"/>
          </p:nvPr>
        </p:nvSpPr>
        <p:spPr/>
        <p:txBody>
          <a:bodyPr/>
          <a:lstStyle/>
          <a:p>
            <a:pPr>
              <a:lnSpc>
                <a:spcPct val="150000"/>
              </a:lnSpc>
            </a:pPr>
            <a:r>
              <a:rPr lang="zh-CN" altLang="en-US" dirty="0"/>
              <a:t>为了使机器人更加全面，精确地理解环境，需要机器人配置视觉、声觉、力觉、触觉等多传感器，通过多传感器的融合技术与所处环境进行交互，使机器人在动态和不确定的环境下完成复杂和精细的操作任务。</a:t>
            </a:r>
            <a:endParaRPr lang="en-US" altLang="zh-CN" dirty="0"/>
          </a:p>
          <a:p>
            <a:pPr>
              <a:lnSpc>
                <a:spcPct val="150000"/>
              </a:lnSpc>
            </a:pPr>
            <a:r>
              <a:rPr lang="zh-CN" altLang="en-US" dirty="0"/>
              <a:t>一方面，借助脑科学和类人认知计算方法，通过云计算和大数据处理技术，可以增强机器人感知环境理解和认知决策能力。</a:t>
            </a:r>
            <a:r>
              <a:rPr lang="zh-CN" altLang="en-US" dirty="0" smtClean="0"/>
              <a:t>另一方面，需要</a:t>
            </a:r>
            <a:r>
              <a:rPr lang="zh-CN" altLang="en-US" dirty="0"/>
              <a:t>研制新型传感器和执行器，机器人通过作业环境、人与其他机器人的自然交互、自主摄影动态环境，提高机器人的作业能力。</a:t>
            </a:r>
          </a:p>
          <a:p>
            <a:endParaRPr lang="zh-CN" altLang="en-US" dirty="0"/>
          </a:p>
        </p:txBody>
      </p:sp>
    </p:spTree>
    <p:extLst>
      <p:ext uri="{BB962C8B-B14F-4D97-AF65-F5344CB8AC3E}">
        <p14:creationId xmlns:p14="http://schemas.microsoft.com/office/powerpoint/2010/main" val="1715313370"/>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人工智能技术在机器人中的应用</a:t>
            </a:r>
          </a:p>
        </p:txBody>
      </p:sp>
      <p:pic>
        <p:nvPicPr>
          <p:cNvPr id="4" name="图片 3"/>
          <p:cNvPicPr>
            <a:picLocks noChangeAspect="1"/>
          </p:cNvPicPr>
          <p:nvPr/>
        </p:nvPicPr>
        <p:blipFill>
          <a:blip r:embed="rId2"/>
          <a:stretch>
            <a:fillRect/>
          </a:stretch>
        </p:blipFill>
        <p:spPr>
          <a:xfrm>
            <a:off x="1499646" y="2493261"/>
            <a:ext cx="1663054" cy="2494581"/>
          </a:xfrm>
          <a:prstGeom prst="rect">
            <a:avLst/>
          </a:prstGeom>
        </p:spPr>
      </p:pic>
      <p:sp>
        <p:nvSpPr>
          <p:cNvPr id="5" name="圆角矩形 4"/>
          <p:cNvSpPr/>
          <p:nvPr/>
        </p:nvSpPr>
        <p:spPr>
          <a:xfrm>
            <a:off x="3791957" y="1885495"/>
            <a:ext cx="2632193" cy="524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2060"/>
                </a:solidFill>
              </a:rPr>
              <a:t>智能感知技术</a:t>
            </a:r>
            <a:endParaRPr lang="zh-CN" altLang="en-US" dirty="0">
              <a:solidFill>
                <a:srgbClr val="002060"/>
              </a:solidFill>
            </a:endParaRPr>
          </a:p>
        </p:txBody>
      </p:sp>
      <p:sp>
        <p:nvSpPr>
          <p:cNvPr id="6" name="圆角矩形 5"/>
          <p:cNvSpPr/>
          <p:nvPr/>
        </p:nvSpPr>
        <p:spPr>
          <a:xfrm>
            <a:off x="3791961" y="2655063"/>
            <a:ext cx="2632189" cy="524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2060"/>
                </a:solidFill>
              </a:rPr>
              <a:t>智能导航与规划</a:t>
            </a:r>
            <a:endParaRPr lang="zh-CN" altLang="en-US" dirty="0">
              <a:solidFill>
                <a:srgbClr val="002060"/>
              </a:solidFill>
            </a:endParaRPr>
          </a:p>
        </p:txBody>
      </p:sp>
      <p:sp>
        <p:nvSpPr>
          <p:cNvPr id="7" name="圆角矩形 6"/>
          <p:cNvSpPr/>
          <p:nvPr/>
        </p:nvSpPr>
        <p:spPr>
          <a:xfrm>
            <a:off x="3791957" y="3478126"/>
            <a:ext cx="2632193" cy="524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2060"/>
                </a:solidFill>
              </a:rPr>
              <a:t>智能控制与操作</a:t>
            </a:r>
            <a:endParaRPr lang="zh-CN" altLang="en-US" dirty="0">
              <a:solidFill>
                <a:srgbClr val="002060"/>
              </a:solidFill>
            </a:endParaRPr>
          </a:p>
        </p:txBody>
      </p:sp>
      <p:sp>
        <p:nvSpPr>
          <p:cNvPr id="8" name="圆角矩形 7"/>
          <p:cNvSpPr/>
          <p:nvPr/>
        </p:nvSpPr>
        <p:spPr>
          <a:xfrm>
            <a:off x="3791959" y="4367101"/>
            <a:ext cx="2632192" cy="524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2060"/>
                </a:solidFill>
              </a:rPr>
              <a:t>机器人智能交互</a:t>
            </a:r>
            <a:endParaRPr lang="zh-CN" altLang="en-US" dirty="0">
              <a:solidFill>
                <a:srgbClr val="002060"/>
              </a:solidFill>
            </a:endParaRPr>
          </a:p>
        </p:txBody>
      </p:sp>
      <p:sp>
        <p:nvSpPr>
          <p:cNvPr id="9" name="圆角矩形 8"/>
          <p:cNvSpPr/>
          <p:nvPr/>
        </p:nvSpPr>
        <p:spPr>
          <a:xfrm>
            <a:off x="7213078" y="1690688"/>
            <a:ext cx="2886682" cy="524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2060"/>
                </a:solidFill>
              </a:rPr>
              <a:t>视觉与传感器技术</a:t>
            </a:r>
            <a:endParaRPr lang="zh-CN" altLang="en-US" dirty="0">
              <a:solidFill>
                <a:srgbClr val="002060"/>
              </a:solidFill>
            </a:endParaRPr>
          </a:p>
        </p:txBody>
      </p:sp>
      <p:sp>
        <p:nvSpPr>
          <p:cNvPr id="10" name="圆角矩形 9"/>
          <p:cNvSpPr/>
          <p:nvPr/>
        </p:nvSpPr>
        <p:spPr>
          <a:xfrm>
            <a:off x="7213078" y="2760340"/>
            <a:ext cx="2886682" cy="524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2060"/>
                </a:solidFill>
              </a:rPr>
              <a:t>自然语言处理</a:t>
            </a:r>
            <a:endParaRPr lang="zh-CN" altLang="en-US" dirty="0">
              <a:solidFill>
                <a:srgbClr val="002060"/>
              </a:solidFill>
            </a:endParaRPr>
          </a:p>
        </p:txBody>
      </p:sp>
      <p:sp>
        <p:nvSpPr>
          <p:cNvPr id="11" name="圆角矩形 10"/>
          <p:cNvSpPr/>
          <p:nvPr/>
        </p:nvSpPr>
        <p:spPr>
          <a:xfrm>
            <a:off x="7213077" y="2225514"/>
            <a:ext cx="2886684" cy="524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2060"/>
                </a:solidFill>
              </a:rPr>
              <a:t>机器学习</a:t>
            </a:r>
            <a:endParaRPr lang="zh-CN" altLang="en-US" dirty="0">
              <a:solidFill>
                <a:srgbClr val="002060"/>
              </a:solidFill>
            </a:endParaRPr>
          </a:p>
        </p:txBody>
      </p:sp>
      <p:sp>
        <p:nvSpPr>
          <p:cNvPr id="12" name="圆角矩形 11"/>
          <p:cNvSpPr/>
          <p:nvPr/>
        </p:nvSpPr>
        <p:spPr>
          <a:xfrm>
            <a:off x="7213077" y="3306185"/>
            <a:ext cx="2886684" cy="524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2060"/>
                </a:solidFill>
              </a:rPr>
              <a:t>语音处理</a:t>
            </a:r>
            <a:endParaRPr lang="zh-CN" altLang="en-US" dirty="0">
              <a:solidFill>
                <a:srgbClr val="002060"/>
              </a:solidFill>
            </a:endParaRPr>
          </a:p>
        </p:txBody>
      </p:sp>
      <p:sp>
        <p:nvSpPr>
          <p:cNvPr id="13" name="圆角矩形 12"/>
          <p:cNvSpPr/>
          <p:nvPr/>
        </p:nvSpPr>
        <p:spPr>
          <a:xfrm>
            <a:off x="7192051" y="3854825"/>
            <a:ext cx="2915775" cy="524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2060"/>
                </a:solidFill>
              </a:rPr>
              <a:t>专家系统</a:t>
            </a:r>
            <a:endParaRPr lang="zh-CN" altLang="en-US" dirty="0">
              <a:solidFill>
                <a:srgbClr val="002060"/>
              </a:solidFill>
            </a:endParaRPr>
          </a:p>
        </p:txBody>
      </p:sp>
      <p:sp>
        <p:nvSpPr>
          <p:cNvPr id="14" name="圆角矩形 13"/>
          <p:cNvSpPr/>
          <p:nvPr/>
        </p:nvSpPr>
        <p:spPr>
          <a:xfrm>
            <a:off x="7192053" y="4389651"/>
            <a:ext cx="2915773" cy="524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2060"/>
                </a:solidFill>
              </a:rPr>
              <a:t>深度学习</a:t>
            </a:r>
            <a:endParaRPr lang="zh-CN" altLang="en-US" dirty="0">
              <a:solidFill>
                <a:srgbClr val="002060"/>
              </a:solidFill>
            </a:endParaRPr>
          </a:p>
        </p:txBody>
      </p:sp>
      <p:sp>
        <p:nvSpPr>
          <p:cNvPr id="15" name="圆角矩形 14"/>
          <p:cNvSpPr/>
          <p:nvPr/>
        </p:nvSpPr>
        <p:spPr>
          <a:xfrm>
            <a:off x="7192051" y="4924477"/>
            <a:ext cx="2915776" cy="5248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2060"/>
                </a:solidFill>
              </a:rPr>
              <a:t>神经网络</a:t>
            </a:r>
            <a:endParaRPr lang="zh-CN" altLang="en-US" dirty="0">
              <a:solidFill>
                <a:srgbClr val="002060"/>
              </a:solidFill>
            </a:endParaRPr>
          </a:p>
        </p:txBody>
      </p:sp>
      <p:cxnSp>
        <p:nvCxnSpPr>
          <p:cNvPr id="16" name="直接箭头连接符 15"/>
          <p:cNvCxnSpPr>
            <a:stCxn id="5" idx="3"/>
            <a:endCxn id="9" idx="1"/>
          </p:cNvCxnSpPr>
          <p:nvPr/>
        </p:nvCxnSpPr>
        <p:spPr>
          <a:xfrm flipV="1">
            <a:off x="6424150" y="1953115"/>
            <a:ext cx="788928" cy="1948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5" idx="3"/>
            <a:endCxn id="11" idx="1"/>
          </p:cNvCxnSpPr>
          <p:nvPr/>
        </p:nvCxnSpPr>
        <p:spPr>
          <a:xfrm>
            <a:off x="6424150" y="2147922"/>
            <a:ext cx="788927" cy="3400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 idx="3"/>
            <a:endCxn id="10" idx="1"/>
          </p:cNvCxnSpPr>
          <p:nvPr/>
        </p:nvCxnSpPr>
        <p:spPr>
          <a:xfrm>
            <a:off x="6424150" y="2147922"/>
            <a:ext cx="788928" cy="87484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5" idx="3"/>
            <a:endCxn id="12" idx="1"/>
          </p:cNvCxnSpPr>
          <p:nvPr/>
        </p:nvCxnSpPr>
        <p:spPr>
          <a:xfrm>
            <a:off x="6424150" y="2147922"/>
            <a:ext cx="788927" cy="142069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6" idx="3"/>
            <a:endCxn id="11" idx="1"/>
          </p:cNvCxnSpPr>
          <p:nvPr/>
        </p:nvCxnSpPr>
        <p:spPr>
          <a:xfrm flipV="1">
            <a:off x="6424150" y="2487941"/>
            <a:ext cx="788927" cy="42954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6" idx="3"/>
            <a:endCxn id="13" idx="1"/>
          </p:cNvCxnSpPr>
          <p:nvPr/>
        </p:nvCxnSpPr>
        <p:spPr>
          <a:xfrm>
            <a:off x="6424150" y="2917490"/>
            <a:ext cx="767901" cy="11997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7" idx="3"/>
            <a:endCxn id="11" idx="1"/>
          </p:cNvCxnSpPr>
          <p:nvPr/>
        </p:nvCxnSpPr>
        <p:spPr>
          <a:xfrm flipV="1">
            <a:off x="6424150" y="2487941"/>
            <a:ext cx="788927" cy="125261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7" idx="3"/>
            <a:endCxn id="14" idx="1"/>
          </p:cNvCxnSpPr>
          <p:nvPr/>
        </p:nvCxnSpPr>
        <p:spPr>
          <a:xfrm>
            <a:off x="6424150" y="3740553"/>
            <a:ext cx="767903" cy="9115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7" idx="3"/>
            <a:endCxn id="15" idx="1"/>
          </p:cNvCxnSpPr>
          <p:nvPr/>
        </p:nvCxnSpPr>
        <p:spPr>
          <a:xfrm>
            <a:off x="6424150" y="3740553"/>
            <a:ext cx="767901" cy="144635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8" idx="3"/>
            <a:endCxn id="14" idx="1"/>
          </p:cNvCxnSpPr>
          <p:nvPr/>
        </p:nvCxnSpPr>
        <p:spPr>
          <a:xfrm>
            <a:off x="6424151" y="4629528"/>
            <a:ext cx="767902" cy="225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8" idx="3"/>
            <a:endCxn id="15" idx="1"/>
          </p:cNvCxnSpPr>
          <p:nvPr/>
        </p:nvCxnSpPr>
        <p:spPr>
          <a:xfrm>
            <a:off x="6424151" y="4629528"/>
            <a:ext cx="767900" cy="5573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3227917" y="1875386"/>
            <a:ext cx="464097" cy="464850"/>
          </a:xfrm>
          <a:prstGeom prst="ellipse">
            <a:avLst/>
          </a:prstGeom>
          <a:solidFill>
            <a:srgbClr val="CC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28" name="椭圆 27"/>
          <p:cNvSpPr/>
          <p:nvPr/>
        </p:nvSpPr>
        <p:spPr>
          <a:xfrm>
            <a:off x="3227916" y="2687191"/>
            <a:ext cx="464097" cy="464850"/>
          </a:xfrm>
          <a:prstGeom prst="ellipse">
            <a:avLst/>
          </a:prstGeom>
          <a:solidFill>
            <a:srgbClr val="CC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29" name="椭圆 28"/>
          <p:cNvSpPr/>
          <p:nvPr/>
        </p:nvSpPr>
        <p:spPr>
          <a:xfrm>
            <a:off x="3227915" y="3467961"/>
            <a:ext cx="464097" cy="464850"/>
          </a:xfrm>
          <a:prstGeom prst="ellipse">
            <a:avLst/>
          </a:prstGeom>
          <a:solidFill>
            <a:srgbClr val="CC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30" name="椭圆 29"/>
          <p:cNvSpPr/>
          <p:nvPr/>
        </p:nvSpPr>
        <p:spPr>
          <a:xfrm>
            <a:off x="3227914" y="4345390"/>
            <a:ext cx="464097" cy="464850"/>
          </a:xfrm>
          <a:prstGeom prst="ellipse">
            <a:avLst/>
          </a:prstGeom>
          <a:solidFill>
            <a:srgbClr val="CC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31" name="圆角矩形 30"/>
          <p:cNvSpPr/>
          <p:nvPr/>
        </p:nvSpPr>
        <p:spPr>
          <a:xfrm>
            <a:off x="3791957" y="5642263"/>
            <a:ext cx="4253672" cy="46611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图：人工智能在机器人中的应用</a:t>
            </a:r>
            <a:endParaRPr lang="zh-CN" altLang="en-US" b="1" dirty="0">
              <a:solidFill>
                <a:schemeClr val="tx1"/>
              </a:solidFill>
            </a:endParaRPr>
          </a:p>
        </p:txBody>
      </p:sp>
    </p:spTree>
    <p:extLst>
      <p:ext uri="{BB962C8B-B14F-4D97-AF65-F5344CB8AC3E}">
        <p14:creationId xmlns:p14="http://schemas.microsoft.com/office/powerpoint/2010/main" val="3937911035"/>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15.2.1 </a:t>
            </a:r>
            <a:r>
              <a:rPr lang="zh-CN" altLang="en-US" dirty="0" smtClean="0"/>
              <a:t>智能感知技术</a:t>
            </a:r>
            <a:endParaRPr lang="zh-CN" altLang="en-US" dirty="0"/>
          </a:p>
        </p:txBody>
      </p:sp>
      <p:sp>
        <p:nvSpPr>
          <p:cNvPr id="3" name="文本占位符 2"/>
          <p:cNvSpPr>
            <a:spLocks noGrp="1"/>
          </p:cNvSpPr>
          <p:nvPr>
            <p:ph type="body" sz="quarter" idx="13"/>
          </p:nvPr>
        </p:nvSpPr>
        <p:spPr>
          <a:xfrm>
            <a:off x="838200" y="1606551"/>
            <a:ext cx="10587038" cy="2250780"/>
          </a:xfrm>
        </p:spPr>
        <p:txBody>
          <a:bodyPr/>
          <a:lstStyle/>
          <a:p>
            <a:r>
              <a:rPr lang="zh-CN" altLang="en-US" dirty="0"/>
              <a:t>随着机器人技术的不断发展，其任务的复杂性</a:t>
            </a:r>
            <a:r>
              <a:rPr lang="zh-CN" altLang="en-US" dirty="0" smtClean="0"/>
              <a:t>与日俱增。</a:t>
            </a:r>
            <a:r>
              <a:rPr lang="zh-CN" altLang="en-US" dirty="0" smtClean="0">
                <a:solidFill>
                  <a:srgbClr val="FF0000"/>
                </a:solidFill>
              </a:rPr>
              <a:t>传感器</a:t>
            </a:r>
            <a:r>
              <a:rPr lang="zh-CN" altLang="en-US" dirty="0">
                <a:solidFill>
                  <a:srgbClr val="FF0000"/>
                </a:solidFill>
              </a:rPr>
              <a:t>技术为机器人提供了感觉，提升了机器人的</a:t>
            </a:r>
            <a:r>
              <a:rPr lang="zh-CN" altLang="en-US" dirty="0" smtClean="0">
                <a:solidFill>
                  <a:srgbClr val="FF0000"/>
                </a:solidFill>
              </a:rPr>
              <a:t>智能，并</a:t>
            </a:r>
            <a:r>
              <a:rPr lang="zh-CN" altLang="en-US" dirty="0">
                <a:solidFill>
                  <a:srgbClr val="FF0000"/>
                </a:solidFill>
              </a:rPr>
              <a:t>未机器人的高</a:t>
            </a:r>
            <a:r>
              <a:rPr lang="zh-CN" altLang="en-US" dirty="0" smtClean="0">
                <a:solidFill>
                  <a:srgbClr val="FF0000"/>
                </a:solidFill>
              </a:rPr>
              <a:t>精度智能化</a:t>
            </a:r>
            <a:r>
              <a:rPr lang="zh-CN" altLang="en-US" dirty="0">
                <a:solidFill>
                  <a:srgbClr val="FF0000"/>
                </a:solidFill>
              </a:rPr>
              <a:t>作业提供了基础。传感器是指能够感受并被</a:t>
            </a:r>
            <a:r>
              <a:rPr lang="zh-CN" altLang="en-US" dirty="0" smtClean="0">
                <a:solidFill>
                  <a:srgbClr val="FF0000"/>
                </a:solidFill>
              </a:rPr>
              <a:t>测量并</a:t>
            </a:r>
            <a:r>
              <a:rPr lang="zh-CN" altLang="en-US" dirty="0">
                <a:solidFill>
                  <a:srgbClr val="FF0000"/>
                </a:solidFill>
              </a:rPr>
              <a:t>按照一定规律变换成可用输出信号的器件或装置，是机器人获取信息的主要</a:t>
            </a:r>
            <a:r>
              <a:rPr lang="zh-CN" altLang="en-US" dirty="0" smtClean="0">
                <a:solidFill>
                  <a:srgbClr val="FF0000"/>
                </a:solidFill>
              </a:rPr>
              <a:t>源头</a:t>
            </a:r>
            <a:r>
              <a:rPr lang="zh-CN" altLang="en-US" dirty="0" smtClean="0"/>
              <a:t>。</a:t>
            </a:r>
            <a:endParaRPr lang="en-US" altLang="zh-CN" dirty="0" smtClean="0"/>
          </a:p>
          <a:p>
            <a:r>
              <a:rPr lang="zh-CN" altLang="en-US" dirty="0" smtClean="0"/>
              <a:t>从仿生学观点来看</a:t>
            </a:r>
            <a:r>
              <a:rPr lang="zh-CN" altLang="en-US" dirty="0"/>
              <a:t>，如果把计算机看成处理和识别信息的大脑，把通信系统看成传递信息的神经网络。那么传感器就是</a:t>
            </a:r>
            <a:r>
              <a:rPr lang="zh-CN" altLang="en-US" dirty="0" smtClean="0"/>
              <a:t>感觉器官。</a:t>
            </a:r>
            <a:endParaRPr lang="zh-CN" altLang="en-US" dirty="0"/>
          </a:p>
        </p:txBody>
      </p:sp>
      <p:pic>
        <p:nvPicPr>
          <p:cNvPr id="4" name="图片 3"/>
          <p:cNvPicPr>
            <a:picLocks noChangeAspect="1"/>
          </p:cNvPicPr>
          <p:nvPr/>
        </p:nvPicPr>
        <p:blipFill>
          <a:blip r:embed="rId2"/>
          <a:stretch>
            <a:fillRect/>
          </a:stretch>
        </p:blipFill>
        <p:spPr>
          <a:xfrm>
            <a:off x="8312680" y="3857330"/>
            <a:ext cx="3879320" cy="3000670"/>
          </a:xfrm>
          <a:prstGeom prst="rect">
            <a:avLst/>
          </a:prstGeom>
        </p:spPr>
      </p:pic>
      <p:sp>
        <p:nvSpPr>
          <p:cNvPr id="5" name="文本占位符 2"/>
          <p:cNvSpPr txBox="1">
            <a:spLocks/>
          </p:cNvSpPr>
          <p:nvPr/>
        </p:nvSpPr>
        <p:spPr bwMode="auto">
          <a:xfrm>
            <a:off x="838200" y="3857330"/>
            <a:ext cx="7399959" cy="2250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传感技术</a:t>
            </a:r>
            <a:r>
              <a:rPr lang="zh-CN" altLang="en-US" dirty="0"/>
              <a:t>是从环境中获取信息，并对之进行处理，变换和识别的多学科交叉的现代科学与工程技术。设计传感器的</a:t>
            </a:r>
            <a:r>
              <a:rPr lang="zh-CN" altLang="en-US" dirty="0" smtClean="0"/>
              <a:t>规划、设计、开发、制</a:t>
            </a:r>
            <a:r>
              <a:rPr lang="en-US" altLang="zh-CN" dirty="0" smtClean="0"/>
              <a:t>/</a:t>
            </a:r>
            <a:r>
              <a:rPr lang="zh-CN" altLang="en-US" dirty="0" smtClean="0"/>
              <a:t>建造、测试、应用</a:t>
            </a:r>
            <a:r>
              <a:rPr lang="zh-CN" altLang="en-US" dirty="0"/>
              <a:t>评价以及相关信息处理和识别</a:t>
            </a:r>
            <a:r>
              <a:rPr lang="zh-CN" altLang="en-US" dirty="0" smtClean="0"/>
              <a:t>技术等。</a:t>
            </a:r>
            <a:endParaRPr lang="en-US" altLang="zh-CN" dirty="0" smtClean="0"/>
          </a:p>
          <a:p>
            <a:r>
              <a:rPr lang="zh-CN" altLang="en-US" dirty="0" smtClean="0"/>
              <a:t>传感器</a:t>
            </a:r>
            <a:r>
              <a:rPr lang="zh-CN" altLang="en-US" dirty="0"/>
              <a:t>的品质决定了传感系统获取环境信息的信息量和信息质量，是高品质传感器技术系统构造的</a:t>
            </a:r>
            <a:r>
              <a:rPr lang="zh-CN" altLang="en-US" dirty="0" smtClean="0"/>
              <a:t>关键。</a:t>
            </a:r>
            <a:endParaRPr lang="zh-CN" altLang="en-US" dirty="0"/>
          </a:p>
        </p:txBody>
      </p:sp>
    </p:spTree>
    <p:extLst>
      <p:ext uri="{BB962C8B-B14F-4D97-AF65-F5344CB8AC3E}">
        <p14:creationId xmlns:p14="http://schemas.microsoft.com/office/powerpoint/2010/main" val="3480415889"/>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视觉在机器人中的应用</a:t>
            </a:r>
            <a:endParaRPr lang="zh-CN" altLang="en-US" dirty="0"/>
          </a:p>
        </p:txBody>
      </p:sp>
      <p:sp>
        <p:nvSpPr>
          <p:cNvPr id="3" name="文本占位符 2"/>
          <p:cNvSpPr>
            <a:spLocks noGrp="1"/>
          </p:cNvSpPr>
          <p:nvPr>
            <p:ph type="body" sz="quarter" idx="13"/>
          </p:nvPr>
        </p:nvSpPr>
        <p:spPr/>
        <p:txBody>
          <a:bodyPr/>
          <a:lstStyle/>
          <a:p>
            <a:r>
              <a:rPr lang="zh-CN" altLang="en-US" dirty="0"/>
              <a:t>机器人视觉可以通过视觉传感器获取环境图像，并通过视觉处理器进行分析和解释，进而转化为符号，让机器人能够辨识物体并确定其位置。其目的是使机器人拥有一双类似于人类的眼睛，从而获得丰富的环境信息，以此来辅助机器人完成作业</a:t>
            </a:r>
            <a:r>
              <a:rPr lang="zh-CN" altLang="en-US" dirty="0" smtClean="0"/>
              <a:t>。</a:t>
            </a:r>
            <a:endParaRPr lang="en-US" altLang="zh-CN" dirty="0" smtClean="0"/>
          </a:p>
          <a:p>
            <a:r>
              <a:rPr lang="zh-CN" altLang="en-US" dirty="0" smtClean="0"/>
              <a:t>在</a:t>
            </a:r>
            <a:r>
              <a:rPr lang="zh-CN" altLang="en-US" dirty="0"/>
              <a:t>机器人视觉中，客观世界中的三维物体</a:t>
            </a:r>
            <a:r>
              <a:rPr lang="zh-CN" altLang="en-US" dirty="0" smtClean="0"/>
              <a:t>，经由摄像机</a:t>
            </a:r>
            <a:r>
              <a:rPr lang="zh-CN" altLang="en-US" dirty="0"/>
              <a:t>转变为二维的平面图像</a:t>
            </a:r>
            <a:r>
              <a:rPr lang="zh-CN" altLang="en-US" dirty="0" smtClean="0"/>
              <a:t>，再经图像处理</a:t>
            </a:r>
            <a:r>
              <a:rPr lang="zh-CN" altLang="en-US" dirty="0"/>
              <a:t>输出该物体的</a:t>
            </a:r>
            <a:r>
              <a:rPr lang="zh-CN" altLang="en-US" dirty="0" smtClean="0"/>
              <a:t>图像。</a:t>
            </a:r>
            <a:endParaRPr lang="en-US" altLang="zh-CN" dirty="0" smtClean="0"/>
          </a:p>
          <a:p>
            <a:r>
              <a:rPr lang="zh-CN" altLang="en-US" dirty="0" smtClean="0"/>
              <a:t>通常</a:t>
            </a:r>
            <a:r>
              <a:rPr lang="zh-CN" altLang="en-US" dirty="0"/>
              <a:t>机器人判断物体位置和形状需要两类</a:t>
            </a:r>
            <a:r>
              <a:rPr lang="zh-CN" altLang="en-US" dirty="0" smtClean="0"/>
              <a:t>信息，即距离信息</a:t>
            </a:r>
            <a:r>
              <a:rPr lang="zh-CN" altLang="en-US" dirty="0"/>
              <a:t>和明暗信息</a:t>
            </a:r>
            <a:r>
              <a:rPr lang="zh-CN" altLang="en-US" dirty="0" smtClean="0"/>
              <a:t>。</a:t>
            </a:r>
            <a:endParaRPr lang="en-US" altLang="zh-CN" dirty="0" smtClean="0"/>
          </a:p>
          <a:p>
            <a:r>
              <a:rPr lang="zh-CN" altLang="en-US" dirty="0" smtClean="0"/>
              <a:t>机器人</a:t>
            </a:r>
            <a:r>
              <a:rPr lang="zh-CN" altLang="en-US" dirty="0"/>
              <a:t>视觉的应用，包括为机械人的动作控制提供视觉反馈，移动式机器人的视觉导航，以及代替和帮助人工进行质量控制，安全检查所需要的视觉</a:t>
            </a:r>
            <a:r>
              <a:rPr lang="zh-CN" altLang="en-US" dirty="0" smtClean="0"/>
              <a:t>检验。</a:t>
            </a:r>
            <a:endParaRPr lang="zh-CN" altLang="en-US" dirty="0"/>
          </a:p>
        </p:txBody>
      </p:sp>
    </p:spTree>
    <p:extLst>
      <p:ext uri="{BB962C8B-B14F-4D97-AF65-F5344CB8AC3E}">
        <p14:creationId xmlns:p14="http://schemas.microsoft.com/office/powerpoint/2010/main" val="1556653676"/>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触觉在机器人中的应用</a:t>
            </a:r>
            <a:endParaRPr lang="zh-CN" altLang="en-US" dirty="0"/>
          </a:p>
        </p:txBody>
      </p:sp>
      <p:sp>
        <p:nvSpPr>
          <p:cNvPr id="3" name="文本占位符 2"/>
          <p:cNvSpPr>
            <a:spLocks noGrp="1"/>
          </p:cNvSpPr>
          <p:nvPr>
            <p:ph type="body" sz="quarter" idx="13"/>
          </p:nvPr>
        </p:nvSpPr>
        <p:spPr/>
        <p:txBody>
          <a:bodyPr/>
          <a:lstStyle/>
          <a:p>
            <a:r>
              <a:rPr lang="zh-CN" altLang="en-US" dirty="0" smtClean="0"/>
              <a:t>人类皮肤触觉感受器</a:t>
            </a:r>
            <a:r>
              <a:rPr lang="zh-CN" altLang="en-US" dirty="0"/>
              <a:t>接触机械刺激产生的感觉称为</a:t>
            </a:r>
            <a:r>
              <a:rPr lang="zh-CN" altLang="en-US" b="1" dirty="0" smtClean="0">
                <a:solidFill>
                  <a:srgbClr val="FF0000"/>
                </a:solidFill>
              </a:rPr>
              <a:t>触觉</a:t>
            </a:r>
            <a:r>
              <a:rPr lang="zh-CN" altLang="en-US" dirty="0" smtClean="0"/>
              <a:t>。</a:t>
            </a:r>
            <a:endParaRPr lang="en-US" altLang="zh-CN" dirty="0" smtClean="0"/>
          </a:p>
          <a:p>
            <a:r>
              <a:rPr lang="zh-CN" altLang="en-US" dirty="0" smtClean="0"/>
              <a:t>触觉传感器</a:t>
            </a:r>
            <a:r>
              <a:rPr lang="zh-CN" altLang="en-US" dirty="0"/>
              <a:t>是机器人中用于模仿触觉功能的</a:t>
            </a:r>
            <a:r>
              <a:rPr lang="zh-CN" altLang="en-US" dirty="0" smtClean="0"/>
              <a:t>传感器。机器人</a:t>
            </a:r>
            <a:r>
              <a:rPr lang="zh-CN" altLang="en-US" dirty="0"/>
              <a:t>中的触觉传感器主要</a:t>
            </a:r>
            <a:r>
              <a:rPr lang="zh-CN" altLang="en-US" dirty="0" smtClean="0"/>
              <a:t>包括接触觉、压力觉、滑觉、接近</a:t>
            </a:r>
            <a:r>
              <a:rPr lang="zh-CN" altLang="en-US" dirty="0"/>
              <a:t>觉</a:t>
            </a:r>
            <a:r>
              <a:rPr lang="zh-CN" altLang="en-US" dirty="0" smtClean="0"/>
              <a:t>和温度觉等，</a:t>
            </a:r>
            <a:r>
              <a:rPr lang="zh-CN" altLang="en-US" dirty="0"/>
              <a:t>触觉传感器对于灵巧手的精细操作意义</a:t>
            </a:r>
            <a:r>
              <a:rPr lang="zh-CN" altLang="en-US" dirty="0" smtClean="0"/>
              <a:t>重大。</a:t>
            </a:r>
            <a:endParaRPr lang="en-US" altLang="zh-CN" dirty="0" smtClean="0"/>
          </a:p>
          <a:p>
            <a:r>
              <a:rPr lang="zh-CN" altLang="en-US" dirty="0" smtClean="0"/>
              <a:t>在</a:t>
            </a:r>
            <a:r>
              <a:rPr lang="zh-CN" altLang="en-US" dirty="0"/>
              <a:t>过去</a:t>
            </a:r>
            <a:r>
              <a:rPr lang="en-US" altLang="zh-CN" dirty="0"/>
              <a:t>30</a:t>
            </a:r>
            <a:r>
              <a:rPr lang="zh-CN" altLang="en-US" dirty="0"/>
              <a:t>年间，人们一直尝试用触觉传感器取代人类人体器官，然而触觉感应器发送的信息非常</a:t>
            </a:r>
            <a:r>
              <a:rPr lang="zh-CN" altLang="en-US" dirty="0" smtClean="0"/>
              <a:t>复杂高维，</a:t>
            </a:r>
            <a:r>
              <a:rPr lang="zh-CN" altLang="en-US" dirty="0"/>
              <a:t>而且在机械手中加入感应器并不会直接提高他们的抓握</a:t>
            </a:r>
            <a:r>
              <a:rPr lang="zh-CN" altLang="en-US" dirty="0" smtClean="0"/>
              <a:t>能力。我们需要的是能够把未处理的低级数据转变成高级信息从而提高抓物和控物的能力的方法。</a:t>
            </a:r>
            <a:endParaRPr lang="en-US" altLang="zh-CN" dirty="0" smtClean="0"/>
          </a:p>
        </p:txBody>
      </p:sp>
      <p:pic>
        <p:nvPicPr>
          <p:cNvPr id="4" name="图片 3"/>
          <p:cNvPicPr>
            <a:picLocks noChangeAspect="1"/>
          </p:cNvPicPr>
          <p:nvPr/>
        </p:nvPicPr>
        <p:blipFill>
          <a:blip r:embed="rId3"/>
          <a:stretch>
            <a:fillRect/>
          </a:stretch>
        </p:blipFill>
        <p:spPr>
          <a:xfrm>
            <a:off x="8362023" y="4273236"/>
            <a:ext cx="3829978" cy="2584764"/>
          </a:xfrm>
          <a:prstGeom prst="rect">
            <a:avLst/>
          </a:prstGeom>
        </p:spPr>
      </p:pic>
      <p:pic>
        <p:nvPicPr>
          <p:cNvPr id="5" name="图片 4"/>
          <p:cNvPicPr>
            <a:picLocks noChangeAspect="1"/>
          </p:cNvPicPr>
          <p:nvPr/>
        </p:nvPicPr>
        <p:blipFill>
          <a:blip r:embed="rId4"/>
          <a:stretch>
            <a:fillRect/>
          </a:stretch>
        </p:blipFill>
        <p:spPr>
          <a:xfrm>
            <a:off x="2209045" y="4942282"/>
            <a:ext cx="4337645" cy="1559552"/>
          </a:xfrm>
          <a:prstGeom prst="rect">
            <a:avLst/>
          </a:prstGeom>
        </p:spPr>
      </p:pic>
    </p:spTree>
    <p:extLst>
      <p:ext uri="{BB962C8B-B14F-4D97-AF65-F5344CB8AC3E}">
        <p14:creationId xmlns:p14="http://schemas.microsoft.com/office/powerpoint/2010/main" val="1829487491"/>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听觉在机器人中的应用</a:t>
            </a:r>
            <a:endParaRPr lang="zh-CN" altLang="en-US" dirty="0"/>
          </a:p>
        </p:txBody>
      </p:sp>
      <p:sp>
        <p:nvSpPr>
          <p:cNvPr id="3" name="文本占位符 2"/>
          <p:cNvSpPr>
            <a:spLocks noGrp="1"/>
          </p:cNvSpPr>
          <p:nvPr>
            <p:ph type="body" sz="quarter" idx="13"/>
          </p:nvPr>
        </p:nvSpPr>
        <p:spPr/>
        <p:txBody>
          <a:bodyPr/>
          <a:lstStyle/>
          <a:p>
            <a:r>
              <a:rPr lang="zh-CN" altLang="en-US" dirty="0" smtClean="0"/>
              <a:t>听觉传感器用来</a:t>
            </a:r>
            <a:r>
              <a:rPr lang="zh-CN" altLang="en-US" dirty="0"/>
              <a:t>接收</a:t>
            </a:r>
            <a:r>
              <a:rPr lang="zh-CN" altLang="en-US" dirty="0" smtClean="0"/>
              <a:t>声波，显示</a:t>
            </a:r>
            <a:r>
              <a:rPr lang="zh-CN" altLang="en-US" dirty="0"/>
              <a:t>声音的振动图像，但不能对噪声的强度进行测量，是一种可以检测，测量并显示声音波形的传感器</a:t>
            </a:r>
            <a:r>
              <a:rPr lang="zh-CN" altLang="en-US" dirty="0" smtClean="0"/>
              <a:t>。</a:t>
            </a:r>
            <a:endParaRPr lang="en-US" altLang="zh-CN" dirty="0" smtClean="0"/>
          </a:p>
          <a:p>
            <a:r>
              <a:rPr lang="zh-CN" altLang="en-US" dirty="0" smtClean="0"/>
              <a:t>在</a:t>
            </a:r>
            <a:r>
              <a:rPr lang="zh-CN" altLang="en-US" dirty="0"/>
              <a:t>某些环境中，要求机器人能够测试声音的音调和响度，区分</a:t>
            </a:r>
            <a:r>
              <a:rPr lang="zh-CN" altLang="en-US" dirty="0" smtClean="0"/>
              <a:t>左右声源及</a:t>
            </a:r>
            <a:r>
              <a:rPr lang="zh-CN" altLang="en-US" dirty="0"/>
              <a:t>判断声源的大致方位，甚至是要求与机器进行语音</a:t>
            </a:r>
            <a:r>
              <a:rPr lang="zh-CN" altLang="en-US" dirty="0" smtClean="0"/>
              <a:t>交流，使其具备“人</a:t>
            </a:r>
            <a:r>
              <a:rPr lang="en-US" altLang="zh-CN" dirty="0" smtClean="0"/>
              <a:t>-</a:t>
            </a:r>
            <a:r>
              <a:rPr lang="zh-CN" altLang="en-US" dirty="0" smtClean="0"/>
              <a:t>机”对话</a:t>
            </a:r>
            <a:r>
              <a:rPr lang="zh-CN" altLang="en-US" dirty="0"/>
              <a:t>功能。自然语言语音处理技术在其中起到重要</a:t>
            </a:r>
            <a:r>
              <a:rPr lang="zh-CN" altLang="en-US" dirty="0" smtClean="0"/>
              <a:t>作用。</a:t>
            </a:r>
            <a:endParaRPr lang="zh-CN" altLang="en-US" dirty="0"/>
          </a:p>
        </p:txBody>
      </p:sp>
      <p:pic>
        <p:nvPicPr>
          <p:cNvPr id="4" name="图片 3"/>
          <p:cNvPicPr>
            <a:picLocks noChangeAspect="1"/>
          </p:cNvPicPr>
          <p:nvPr/>
        </p:nvPicPr>
        <p:blipFill>
          <a:blip r:embed="rId2"/>
          <a:stretch>
            <a:fillRect/>
          </a:stretch>
        </p:blipFill>
        <p:spPr>
          <a:xfrm>
            <a:off x="3920692" y="3595191"/>
            <a:ext cx="4627793" cy="2932358"/>
          </a:xfrm>
          <a:prstGeom prst="rect">
            <a:avLst/>
          </a:prstGeom>
        </p:spPr>
      </p:pic>
    </p:spTree>
    <p:extLst>
      <p:ext uri="{BB962C8B-B14F-4D97-AF65-F5344CB8AC3E}">
        <p14:creationId xmlns:p14="http://schemas.microsoft.com/office/powerpoint/2010/main" val="3359442534"/>
      </p:ext>
    </p:extLst>
  </p:cSld>
  <p:clrMapOvr>
    <a:masterClrMapping/>
  </p:clrMapOvr>
  <p:transition spd="med">
    <p:fad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14009</TotalTime>
  <Words>3902</Words>
  <Application>Microsoft Office PowerPoint</Application>
  <PresentationFormat>宽屏</PresentationFormat>
  <Paragraphs>95</Paragraphs>
  <Slides>20</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等线</vt:lpstr>
      <vt:lpstr>等线 Light</vt:lpstr>
      <vt:lpstr>宋体</vt:lpstr>
      <vt:lpstr>Arial</vt:lpstr>
      <vt:lpstr>Times New Roman</vt:lpstr>
      <vt:lpstr>Office 主题​​</vt:lpstr>
      <vt:lpstr>PowerPoint 演示文稿</vt:lpstr>
      <vt:lpstr>PowerPoint 演示文稿</vt:lpstr>
      <vt:lpstr>1.1 概述</vt:lpstr>
      <vt:lpstr>机器人相关技术</vt:lpstr>
      <vt:lpstr>人工智能技术在机器人中的应用</vt:lpstr>
      <vt:lpstr>15.2.1 智能感知技术</vt:lpstr>
      <vt:lpstr>1. 视觉在机器人中的应用</vt:lpstr>
      <vt:lpstr>2. 触觉在机器人中的应用</vt:lpstr>
      <vt:lpstr>3. 听觉在机器人中的应用</vt:lpstr>
      <vt:lpstr>4.机器学习在机器人多模态信息融合中的应用</vt:lpstr>
      <vt:lpstr>15.2.2 智能导航与规划</vt:lpstr>
      <vt:lpstr>15.2.2 智能导航与规划</vt:lpstr>
      <vt:lpstr>15.2.3 智能控制与操作</vt:lpstr>
      <vt:lpstr>15.2.3 智能控制与操作</vt:lpstr>
      <vt:lpstr>1. 神经网络在智能运动控制中的应用</vt:lpstr>
      <vt:lpstr>2. 机器学习在机器人灵巧操作中的应用</vt:lpstr>
      <vt:lpstr>1. 基于可穿戴设备的人机交互</vt:lpstr>
      <vt:lpstr>2. 基于深度网络的人机交互学习</vt:lpstr>
      <vt:lpstr>15.3 智能机器人发展展望</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Mloong</dc:creator>
  <cp:lastModifiedBy>lenovo</cp:lastModifiedBy>
  <cp:revision>618</cp:revision>
  <dcterms:created xsi:type="dcterms:W3CDTF">2018-04-21T03:38:42Z</dcterms:created>
  <dcterms:modified xsi:type="dcterms:W3CDTF">2019-10-14T16:02:30Z</dcterms:modified>
</cp:coreProperties>
</file>