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2" r:id="rId2"/>
    <p:sldId id="266" r:id="rId3"/>
    <p:sldId id="353" r:id="rId4"/>
    <p:sldId id="336" r:id="rId5"/>
    <p:sldId id="354" r:id="rId6"/>
    <p:sldId id="355" r:id="rId7"/>
    <p:sldId id="356" r:id="rId8"/>
    <p:sldId id="357" r:id="rId9"/>
    <p:sldId id="358" r:id="rId10"/>
    <p:sldId id="359" r:id="rId11"/>
    <p:sldId id="360" r:id="rId12"/>
    <p:sldId id="361" r:id="rId13"/>
    <p:sldId id="362" r:id="rId14"/>
    <p:sldId id="363" r:id="rId15"/>
    <p:sldId id="364" r:id="rId16"/>
    <p:sldId id="337" r:id="rId17"/>
    <p:sldId id="365" r:id="rId18"/>
    <p:sldId id="366" r:id="rId19"/>
    <p:sldId id="367" r:id="rId20"/>
    <p:sldId id="368" r:id="rId21"/>
    <p:sldId id="369" r:id="rId22"/>
    <p:sldId id="379" r:id="rId23"/>
    <p:sldId id="370" r:id="rId24"/>
    <p:sldId id="371" r:id="rId25"/>
    <p:sldId id="372" r:id="rId26"/>
    <p:sldId id="373" r:id="rId27"/>
    <p:sldId id="381" r:id="rId28"/>
    <p:sldId id="374" r:id="rId29"/>
    <p:sldId id="375" r:id="rId30"/>
    <p:sldId id="376" r:id="rId31"/>
    <p:sldId id="377" r:id="rId32"/>
    <p:sldId id="331" r:id="rId3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等线" panose="02010600030101010101" pitchFamily="2" charset="-122"/>
        <a:ea typeface="等线" panose="02010600030101010101" pitchFamily="2" charset="-122"/>
        <a:cs typeface="+mn-cs"/>
      </a:defRPr>
    </a:lvl5pPr>
    <a:lvl6pPr marL="22860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6pPr>
    <a:lvl7pPr marL="27432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7pPr>
    <a:lvl8pPr marL="32004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8pPr>
    <a:lvl9pPr marL="3657600" algn="l" defTabSz="914400" rtl="0" eaLnBrk="1" latinLnBrk="0" hangingPunct="1">
      <a:defRPr kern="120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83820" autoAdjust="0"/>
  </p:normalViewPr>
  <p:slideViewPr>
    <p:cSldViewPr snapToGrid="0">
      <p:cViewPr varScale="1">
        <p:scale>
          <a:sx n="89" d="100"/>
          <a:sy n="89" d="100"/>
        </p:scale>
        <p:origin x="90" y="324"/>
      </p:cViewPr>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85" d="100"/>
          <a:sy n="85" d="100"/>
        </p:scale>
        <p:origin x="380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4FFBB-5B55-4EFC-A8E3-43D0E7C4164C}" type="datetimeFigureOut">
              <a:rPr lang="zh-CN" altLang="en-US" smtClean="0"/>
              <a:t>2020/9/2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C068-479E-4534-B80E-F81A619C5FED}" type="slidenum">
              <a:rPr lang="zh-CN" altLang="en-US" smtClean="0"/>
              <a:t>‹#›</a:t>
            </a:fld>
            <a:endParaRPr lang="zh-CN" altLang="en-US"/>
          </a:p>
        </p:txBody>
      </p:sp>
    </p:spTree>
    <p:extLst>
      <p:ext uri="{BB962C8B-B14F-4D97-AF65-F5344CB8AC3E}">
        <p14:creationId xmlns:p14="http://schemas.microsoft.com/office/powerpoint/2010/main" val="4169009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6%97%A0%E9%99%90%E4%B8%8D%E5%BE%AA%E7%8E%AF%E5%B0%8F%E6%95%B0/302812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a:t>
            </a:fld>
            <a:endParaRPr lang="zh-CN" altLang="en-US"/>
          </a:p>
        </p:txBody>
      </p:sp>
    </p:spTree>
    <p:extLst>
      <p:ext uri="{BB962C8B-B14F-4D97-AF65-F5344CB8AC3E}">
        <p14:creationId xmlns:p14="http://schemas.microsoft.com/office/powerpoint/2010/main" val="145130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20</a:t>
            </a:fld>
            <a:endParaRPr lang="zh-CN" altLang="en-US"/>
          </a:p>
        </p:txBody>
      </p:sp>
    </p:spTree>
    <p:extLst>
      <p:ext uri="{BB962C8B-B14F-4D97-AF65-F5344CB8AC3E}">
        <p14:creationId xmlns:p14="http://schemas.microsoft.com/office/powerpoint/2010/main" val="4001021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21</a:t>
            </a:fld>
            <a:endParaRPr lang="zh-CN" altLang="en-US"/>
          </a:p>
        </p:txBody>
      </p:sp>
    </p:spTree>
    <p:extLst>
      <p:ext uri="{BB962C8B-B14F-4D97-AF65-F5344CB8AC3E}">
        <p14:creationId xmlns:p14="http://schemas.microsoft.com/office/powerpoint/2010/main" val="541988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https://wenku.baidu.com/view/caa890b9551810a6f52486ff.html</a:t>
            </a:r>
            <a:endParaRPr lang="zh-CN" altLang="en-US" dirty="0"/>
          </a:p>
        </p:txBody>
      </p:sp>
      <p:sp>
        <p:nvSpPr>
          <p:cNvPr id="4" name="灯片编号占位符 3"/>
          <p:cNvSpPr>
            <a:spLocks noGrp="1"/>
          </p:cNvSpPr>
          <p:nvPr>
            <p:ph type="sldNum" sz="quarter" idx="10"/>
          </p:nvPr>
        </p:nvSpPr>
        <p:spPr/>
        <p:txBody>
          <a:bodyPr/>
          <a:lstStyle/>
          <a:p>
            <a:fld id="{474FC068-479E-4534-B80E-F81A619C5FED}" type="slidenum">
              <a:rPr lang="zh-CN" altLang="en-US" smtClean="0"/>
              <a:t>22</a:t>
            </a:fld>
            <a:endParaRPr lang="zh-CN" altLang="en-US"/>
          </a:p>
        </p:txBody>
      </p:sp>
    </p:spTree>
    <p:extLst>
      <p:ext uri="{BB962C8B-B14F-4D97-AF65-F5344CB8AC3E}">
        <p14:creationId xmlns:p14="http://schemas.microsoft.com/office/powerpoint/2010/main" val="2418352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23</a:t>
            </a:fld>
            <a:endParaRPr lang="zh-CN" altLang="en-US"/>
          </a:p>
        </p:txBody>
      </p:sp>
    </p:spTree>
    <p:extLst>
      <p:ext uri="{BB962C8B-B14F-4D97-AF65-F5344CB8AC3E}">
        <p14:creationId xmlns:p14="http://schemas.microsoft.com/office/powerpoint/2010/main" val="1607797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24</a:t>
            </a:fld>
            <a:endParaRPr lang="zh-CN" altLang="en-US"/>
          </a:p>
        </p:txBody>
      </p:sp>
    </p:spTree>
    <p:extLst>
      <p:ext uri="{BB962C8B-B14F-4D97-AF65-F5344CB8AC3E}">
        <p14:creationId xmlns:p14="http://schemas.microsoft.com/office/powerpoint/2010/main" val="85589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25</a:t>
            </a:fld>
            <a:endParaRPr lang="zh-CN" altLang="en-US"/>
          </a:p>
        </p:txBody>
      </p:sp>
    </p:spTree>
    <p:extLst>
      <p:ext uri="{BB962C8B-B14F-4D97-AF65-F5344CB8AC3E}">
        <p14:creationId xmlns:p14="http://schemas.microsoft.com/office/powerpoint/2010/main" val="2061229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26</a:t>
            </a:fld>
            <a:endParaRPr lang="zh-CN" altLang="en-US"/>
          </a:p>
        </p:txBody>
      </p:sp>
    </p:spTree>
    <p:extLst>
      <p:ext uri="{BB962C8B-B14F-4D97-AF65-F5344CB8AC3E}">
        <p14:creationId xmlns:p14="http://schemas.microsoft.com/office/powerpoint/2010/main" val="3179918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28</a:t>
            </a:fld>
            <a:endParaRPr lang="zh-CN" altLang="en-US"/>
          </a:p>
        </p:txBody>
      </p:sp>
    </p:spTree>
    <p:extLst>
      <p:ext uri="{BB962C8B-B14F-4D97-AF65-F5344CB8AC3E}">
        <p14:creationId xmlns:p14="http://schemas.microsoft.com/office/powerpoint/2010/main" val="4285817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大雨、小雨、</a:t>
            </a:r>
            <a:r>
              <a:rPr lang="zh-CN" altLang="en-US" dirty="0" smtClean="0"/>
              <a:t>中雨</a:t>
            </a:r>
            <a:r>
              <a:rPr lang="en-US" altLang="zh-CN" baseline="0" dirty="0" smtClean="0"/>
              <a:t>          </a:t>
            </a:r>
            <a:r>
              <a:rPr lang="zh-CN" altLang="en-US" sz="1200" b="0" i="0" kern="1200" dirty="0" smtClean="0">
                <a:solidFill>
                  <a:schemeClr val="tx1"/>
                </a:solidFill>
                <a:effectLst/>
                <a:latin typeface="+mn-lt"/>
                <a:ea typeface="+mn-ea"/>
                <a:cs typeface="+mn-cs"/>
              </a:rPr>
              <a:t>例如年轻、很大、暖和、傍晚等</a:t>
            </a:r>
            <a:endParaRPr lang="en-US" altLang="zh-CN" dirty="0" smtClean="0"/>
          </a:p>
          <a:p>
            <a:r>
              <a:rPr lang="zh-CN" altLang="en-US" dirty="0" smtClean="0"/>
              <a:t>饱，饿</a:t>
            </a:r>
            <a:endParaRPr lang="en-US" altLang="zh-CN" dirty="0" smtClean="0"/>
          </a:p>
          <a:p>
            <a:r>
              <a:rPr lang="zh-CN" altLang="en-US" sz="1200" b="0" i="0" kern="1200" dirty="0" smtClean="0">
                <a:solidFill>
                  <a:schemeClr val="tx1"/>
                </a:solidFill>
                <a:effectLst/>
                <a:latin typeface="+mn-lt"/>
                <a:ea typeface="+mn-ea"/>
                <a:cs typeface="+mn-cs"/>
              </a:rPr>
              <a:t>事实上</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模糊理论应用最有效，最广泛的领域就是模糊控制，模糊控制在各种领域出人意料的解决了传统控制理论无法解决的或难以解决的问题，并取得了一些令人信服的成效。</a:t>
            </a:r>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29</a:t>
            </a:fld>
            <a:endParaRPr lang="zh-CN" altLang="en-US"/>
          </a:p>
        </p:txBody>
      </p:sp>
    </p:spTree>
    <p:extLst>
      <p:ext uri="{BB962C8B-B14F-4D97-AF65-F5344CB8AC3E}">
        <p14:creationId xmlns:p14="http://schemas.microsoft.com/office/powerpoint/2010/main" val="2518441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30</a:t>
            </a:fld>
            <a:endParaRPr lang="zh-CN" altLang="en-US"/>
          </a:p>
        </p:txBody>
      </p:sp>
    </p:spTree>
    <p:extLst>
      <p:ext uri="{BB962C8B-B14F-4D97-AF65-F5344CB8AC3E}">
        <p14:creationId xmlns:p14="http://schemas.microsoft.com/office/powerpoint/2010/main" val="186457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命题是非真即假的陈述句。</a:t>
            </a:r>
          </a:p>
        </p:txBody>
      </p:sp>
      <p:sp>
        <p:nvSpPr>
          <p:cNvPr id="4" name="灯片编号占位符 3"/>
          <p:cNvSpPr>
            <a:spLocks noGrp="1"/>
          </p:cNvSpPr>
          <p:nvPr>
            <p:ph type="sldNum" sz="quarter" idx="5"/>
          </p:nvPr>
        </p:nvSpPr>
        <p:spPr/>
        <p:txBody>
          <a:bodyPr/>
          <a:lstStyle/>
          <a:p>
            <a:fld id="{474FC068-479E-4534-B80E-F81A619C5FED}" type="slidenum">
              <a:rPr lang="zh-CN" altLang="en-US" smtClean="0"/>
              <a:t>4</a:t>
            </a:fld>
            <a:endParaRPr lang="zh-CN" altLang="en-US"/>
          </a:p>
        </p:txBody>
      </p:sp>
    </p:spTree>
    <p:extLst>
      <p:ext uri="{BB962C8B-B14F-4D97-AF65-F5344CB8AC3E}">
        <p14:creationId xmlns:p14="http://schemas.microsoft.com/office/powerpoint/2010/main" val="2432268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口脂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唇脂</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中国的美容记载开始于春秋战国时代，</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楚辞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说：“粉白黛黑，唇施芳泽。” 说明古时候的妇女已用黛修饰眉毛，用芬芳光亮的颜料来美化嘴唇了。在中国古代，点唇用的也称为胭脂。</a:t>
            </a:r>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31</a:t>
            </a:fld>
            <a:endParaRPr lang="zh-CN" altLang="en-US"/>
          </a:p>
        </p:txBody>
      </p:sp>
    </p:spTree>
    <p:extLst>
      <p:ext uri="{BB962C8B-B14F-4D97-AF65-F5344CB8AC3E}">
        <p14:creationId xmlns:p14="http://schemas.microsoft.com/office/powerpoint/2010/main" val="418338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nSpc>
                    <a:spcPct val="150000"/>
                  </a:lnSpc>
                </a:pPr>
                <a:r>
                  <a:rPr lang="en-US" altLang="zh-CN" sz="1200" dirty="0">
                    <a:solidFill>
                      <a:srgbClr val="FF0000"/>
                    </a:solidFill>
                  </a:rPr>
                  <a:t>1</a:t>
                </a:r>
                <a:r>
                  <a:rPr lang="zh-CN" altLang="en-US" sz="1200" dirty="0">
                    <a:solidFill>
                      <a:srgbClr val="FF0000"/>
                    </a:solidFill>
                  </a:rPr>
                  <a:t> </a:t>
                </a:r>
                <a:r>
                  <a:rPr lang="en-US" altLang="zh-CN" sz="1200" dirty="0">
                    <a:solidFill>
                      <a:srgbClr val="FF0000"/>
                    </a:solidFill>
                  </a:rPr>
                  <a:t>.</a:t>
                </a:r>
                <a:r>
                  <a:rPr lang="zh-CN" altLang="en-US" sz="1200" dirty="0">
                    <a:solidFill>
                      <a:srgbClr val="FF0000"/>
                    </a:solidFill>
                  </a:rPr>
                  <a:t>（不是陈述句）</a:t>
                </a:r>
                <a:endParaRPr lang="en-US" altLang="zh-CN" sz="1200" dirty="0">
                  <a:solidFill>
                    <a:srgbClr val="FF0000"/>
                  </a:solidFill>
                </a:endParaRPr>
              </a:p>
              <a:p>
                <a:pPr>
                  <a:lnSpc>
                    <a:spcPct val="150000"/>
                  </a:lnSpc>
                </a:pPr>
                <a:r>
                  <a:rPr lang="en-US" altLang="zh-CN" sz="1200" dirty="0">
                    <a:solidFill>
                      <a:srgbClr val="FF0000"/>
                    </a:solidFill>
                  </a:rPr>
                  <a:t>2 .</a:t>
                </a:r>
                <a:r>
                  <a:rPr lang="zh-CN" altLang="en-US" sz="1200" dirty="0">
                    <a:solidFill>
                      <a:srgbClr val="FF0000"/>
                    </a:solidFill>
                  </a:rPr>
                  <a:t>不是陈述句）</a:t>
                </a:r>
                <a:endParaRPr lang="en-US" altLang="zh-CN" sz="1200" dirty="0">
                  <a:solidFill>
                    <a:srgbClr val="000000"/>
                  </a:solidFill>
                </a:endParaRPr>
              </a:p>
              <a:p>
                <a:pPr>
                  <a:lnSpc>
                    <a:spcPct val="150000"/>
                  </a:lnSpc>
                </a:pPr>
                <a:r>
                  <a:rPr lang="en-US" altLang="zh-CN" sz="1200" dirty="0">
                    <a:solidFill>
                      <a:srgbClr val="FF0000"/>
                    </a:solidFill>
                  </a:rPr>
                  <a:t>3.</a:t>
                </a:r>
                <a:r>
                  <a:rPr lang="zh-CN" altLang="en-US" sz="1200" dirty="0">
                    <a:solidFill>
                      <a:srgbClr val="FF0000"/>
                    </a:solidFill>
                  </a:rPr>
                  <a:t>（不是陈述句）</a:t>
                </a:r>
                <a:endParaRPr lang="en-US" altLang="zh-CN" sz="1200" dirty="0">
                  <a:solidFill>
                    <a:srgbClr val="000000"/>
                  </a:solidFill>
                </a:endParaRPr>
              </a:p>
              <a:p>
                <a:pPr>
                  <a:lnSpc>
                    <a:spcPct val="150000"/>
                  </a:lnSpc>
                </a:pPr>
                <a:r>
                  <a:rPr lang="en-US" altLang="zh-CN" sz="1200" dirty="0">
                    <a:solidFill>
                      <a:srgbClr val="FF0000"/>
                    </a:solidFill>
                  </a:rPr>
                  <a:t>4 .</a:t>
                </a:r>
                <a:r>
                  <a:rPr lang="zh-CN" altLang="en-US" sz="1200" dirty="0">
                    <a:solidFill>
                      <a:srgbClr val="FF0000"/>
                    </a:solidFill>
                  </a:rPr>
                  <a:t>悖论）</a:t>
                </a:r>
                <a:endParaRPr lang="en-US" altLang="zh-CN" sz="1200" dirty="0">
                  <a:solidFill>
                    <a:srgbClr val="FF0000"/>
                  </a:solidFill>
                </a:endParaRPr>
              </a:p>
              <a:p>
                <a:pPr>
                  <a:lnSpc>
                    <a:spcPct val="150000"/>
                  </a:lnSpc>
                </a:pPr>
                <a:r>
                  <a:rPr lang="en-US" altLang="zh-CN" sz="1200" dirty="0">
                    <a:solidFill>
                      <a:srgbClr val="FF0000"/>
                    </a:solidFill>
                  </a:rPr>
                  <a:t>5 .</a:t>
                </a:r>
                <a:r>
                  <a:rPr lang="zh-CN" altLang="en-US" sz="1200" dirty="0">
                    <a:solidFill>
                      <a:srgbClr val="FF0000"/>
                    </a:solidFill>
                  </a:rPr>
                  <a:t>不是陈述句）</a:t>
                </a:r>
                <a:endParaRPr lang="en-US" altLang="zh-CN" sz="1200" dirty="0">
                  <a:solidFill>
                    <a:srgbClr val="FF0000"/>
                  </a:solidFill>
                </a:endParaRPr>
              </a:p>
              <a:p>
                <a:pPr>
                  <a:lnSpc>
                    <a:spcPct val="150000"/>
                  </a:lnSpc>
                </a:pPr>
                <a:r>
                  <a:rPr lang="en-US" altLang="zh-CN" sz="1200" dirty="0">
                    <a:solidFill>
                      <a:srgbClr val="FF0000"/>
                    </a:solidFill>
                  </a:rPr>
                  <a:t>6 .</a:t>
                </a:r>
                <a:r>
                  <a:rPr lang="zh-CN" altLang="en-US" sz="1200" dirty="0">
                    <a:solidFill>
                      <a:srgbClr val="FF0000"/>
                    </a:solidFill>
                  </a:rPr>
                  <a:t>（真假值依赖于</a:t>
                </a:r>
                <a14:m>
                  <m:oMath xmlns:m="http://schemas.openxmlformats.org/officeDocument/2006/math">
                    <m:r>
                      <a:rPr lang="en-US" altLang="zh-CN" sz="1200" i="1">
                        <a:solidFill>
                          <a:srgbClr val="FF0000"/>
                        </a:solidFill>
                        <a:latin typeface="Cambria Math" panose="02040503050406030204" pitchFamily="18" charset="0"/>
                      </a:rPr>
                      <m:t>𝑥</m:t>
                    </m:r>
                  </m:oMath>
                </a14:m>
                <a:r>
                  <a:rPr lang="zh-CN" altLang="en-US" sz="1200" dirty="0">
                    <a:solidFill>
                      <a:srgbClr val="FF0000"/>
                    </a:solidFill>
                  </a:rPr>
                  <a:t>的值，不能确定）</a:t>
                </a:r>
                <a:endParaRPr lang="zh-CN" altLang="en-US" dirty="0"/>
              </a:p>
            </p:txBody>
          </p:sp>
        </mc:Choice>
        <mc:Fallback xmlns="">
          <p:sp>
            <p:nvSpPr>
              <p:cNvPr id="3" name="备注占位符 2"/>
              <p:cNvSpPr>
                <a:spLocks noGrp="1"/>
              </p:cNvSpPr>
              <p:nvPr>
                <p:ph type="body" idx="1"/>
              </p:nvPr>
            </p:nvSpPr>
            <p:spPr/>
            <p:txBody>
              <a:bodyPr/>
              <a:lstStyle/>
              <a:p>
                <a:pPr>
                  <a:lnSpc>
                    <a:spcPct val="150000"/>
                  </a:lnSpc>
                </a:pPr>
                <a:r>
                  <a:rPr lang="en-US" altLang="zh-CN" sz="1200" dirty="0">
                    <a:solidFill>
                      <a:srgbClr val="FF0000"/>
                    </a:solidFill>
                  </a:rPr>
                  <a:t>1</a:t>
                </a:r>
                <a:r>
                  <a:rPr lang="zh-CN" altLang="en-US" sz="1200" dirty="0">
                    <a:solidFill>
                      <a:srgbClr val="FF0000"/>
                    </a:solidFill>
                  </a:rPr>
                  <a:t> </a:t>
                </a:r>
                <a:r>
                  <a:rPr lang="en-US" altLang="zh-CN" sz="1200" dirty="0">
                    <a:solidFill>
                      <a:srgbClr val="FF0000"/>
                    </a:solidFill>
                  </a:rPr>
                  <a:t>.</a:t>
                </a:r>
                <a:r>
                  <a:rPr lang="zh-CN" altLang="en-US" sz="1200" dirty="0">
                    <a:solidFill>
                      <a:srgbClr val="FF0000"/>
                    </a:solidFill>
                  </a:rPr>
                  <a:t>（不是陈述句）</a:t>
                </a:r>
                <a:endParaRPr lang="en-US" altLang="zh-CN" sz="1200" dirty="0">
                  <a:solidFill>
                    <a:srgbClr val="FF0000"/>
                  </a:solidFill>
                </a:endParaRPr>
              </a:p>
              <a:p>
                <a:pPr>
                  <a:lnSpc>
                    <a:spcPct val="150000"/>
                  </a:lnSpc>
                </a:pPr>
                <a:r>
                  <a:rPr lang="en-US" altLang="zh-CN" sz="1200" dirty="0">
                    <a:solidFill>
                      <a:srgbClr val="FF0000"/>
                    </a:solidFill>
                  </a:rPr>
                  <a:t>2 .</a:t>
                </a:r>
                <a:r>
                  <a:rPr lang="zh-CN" altLang="en-US" sz="1200" dirty="0">
                    <a:solidFill>
                      <a:srgbClr val="FF0000"/>
                    </a:solidFill>
                  </a:rPr>
                  <a:t>不是陈述句）</a:t>
                </a:r>
                <a:endParaRPr lang="en-US" altLang="zh-CN" sz="1200" dirty="0">
                  <a:solidFill>
                    <a:srgbClr val="000000"/>
                  </a:solidFill>
                </a:endParaRPr>
              </a:p>
              <a:p>
                <a:pPr>
                  <a:lnSpc>
                    <a:spcPct val="150000"/>
                  </a:lnSpc>
                </a:pPr>
                <a:r>
                  <a:rPr lang="en-US" altLang="zh-CN" sz="1200" dirty="0">
                    <a:solidFill>
                      <a:srgbClr val="FF0000"/>
                    </a:solidFill>
                  </a:rPr>
                  <a:t>3.</a:t>
                </a:r>
                <a:r>
                  <a:rPr lang="zh-CN" altLang="en-US" sz="1200" dirty="0">
                    <a:solidFill>
                      <a:srgbClr val="FF0000"/>
                    </a:solidFill>
                  </a:rPr>
                  <a:t>（不是陈述句）</a:t>
                </a:r>
                <a:endParaRPr lang="en-US" altLang="zh-CN" sz="1200" dirty="0">
                  <a:solidFill>
                    <a:srgbClr val="000000"/>
                  </a:solidFill>
                </a:endParaRPr>
              </a:p>
              <a:p>
                <a:pPr>
                  <a:lnSpc>
                    <a:spcPct val="150000"/>
                  </a:lnSpc>
                </a:pPr>
                <a:r>
                  <a:rPr lang="en-US" altLang="zh-CN" sz="1200" dirty="0">
                    <a:solidFill>
                      <a:srgbClr val="FF0000"/>
                    </a:solidFill>
                  </a:rPr>
                  <a:t>4 .</a:t>
                </a:r>
                <a:r>
                  <a:rPr lang="zh-CN" altLang="en-US" sz="1200" dirty="0">
                    <a:solidFill>
                      <a:srgbClr val="FF0000"/>
                    </a:solidFill>
                  </a:rPr>
                  <a:t>悖论）</a:t>
                </a:r>
                <a:endParaRPr lang="en-US" altLang="zh-CN" sz="1200" dirty="0">
                  <a:solidFill>
                    <a:srgbClr val="FF0000"/>
                  </a:solidFill>
                </a:endParaRPr>
              </a:p>
              <a:p>
                <a:pPr>
                  <a:lnSpc>
                    <a:spcPct val="150000"/>
                  </a:lnSpc>
                </a:pPr>
                <a:r>
                  <a:rPr lang="en-US" altLang="zh-CN" sz="1200" dirty="0">
                    <a:solidFill>
                      <a:srgbClr val="FF0000"/>
                    </a:solidFill>
                  </a:rPr>
                  <a:t>5 .</a:t>
                </a:r>
                <a:r>
                  <a:rPr lang="zh-CN" altLang="en-US" sz="1200" dirty="0">
                    <a:solidFill>
                      <a:srgbClr val="FF0000"/>
                    </a:solidFill>
                  </a:rPr>
                  <a:t>不是陈述句）</a:t>
                </a:r>
                <a:endParaRPr lang="en-US" altLang="zh-CN" sz="1200" dirty="0">
                  <a:solidFill>
                    <a:srgbClr val="FF0000"/>
                  </a:solidFill>
                </a:endParaRPr>
              </a:p>
              <a:p>
                <a:pPr>
                  <a:lnSpc>
                    <a:spcPct val="150000"/>
                  </a:lnSpc>
                </a:pPr>
                <a:r>
                  <a:rPr lang="en-US" altLang="zh-CN" sz="1200" dirty="0">
                    <a:solidFill>
                      <a:srgbClr val="FF0000"/>
                    </a:solidFill>
                  </a:rPr>
                  <a:t>6 .</a:t>
                </a:r>
                <a:r>
                  <a:rPr lang="zh-CN" altLang="en-US" sz="1200" dirty="0">
                    <a:solidFill>
                      <a:srgbClr val="FF0000"/>
                    </a:solidFill>
                  </a:rPr>
                  <a:t>（真假值依赖于</a:t>
                </a:r>
                <a:r>
                  <a:rPr lang="en-US" altLang="zh-CN" sz="1200" i="0">
                    <a:solidFill>
                      <a:srgbClr val="FF0000"/>
                    </a:solidFill>
                    <a:latin typeface="Cambria Math" panose="02040503050406030204" pitchFamily="18" charset="0"/>
                  </a:rPr>
                  <a:t>𝑥</a:t>
                </a:r>
                <a:r>
                  <a:rPr lang="zh-CN" altLang="en-US" sz="1200" dirty="0">
                    <a:solidFill>
                      <a:srgbClr val="FF0000"/>
                    </a:solidFill>
                  </a:rPr>
                  <a:t>的值，不能确定）</a:t>
                </a:r>
                <a:endParaRPr lang="zh-CN" altLang="en-US" dirty="0"/>
              </a:p>
            </p:txBody>
          </p:sp>
        </mc:Fallback>
      </mc:AlternateContent>
      <p:sp>
        <p:nvSpPr>
          <p:cNvPr id="4" name="灯片编号占位符 3"/>
          <p:cNvSpPr>
            <a:spLocks noGrp="1"/>
          </p:cNvSpPr>
          <p:nvPr>
            <p:ph type="sldNum" sz="quarter" idx="5"/>
          </p:nvPr>
        </p:nvSpPr>
        <p:spPr/>
        <p:txBody>
          <a:bodyPr/>
          <a:lstStyle/>
          <a:p>
            <a:fld id="{474FC068-479E-4534-B80E-F81A619C5FED}" type="slidenum">
              <a:rPr lang="zh-CN" altLang="en-US" smtClean="0"/>
              <a:t>10</a:t>
            </a:fld>
            <a:endParaRPr lang="zh-CN" altLang="en-US"/>
          </a:p>
        </p:txBody>
      </p:sp>
    </p:spTree>
    <p:extLst>
      <p:ext uri="{BB962C8B-B14F-4D97-AF65-F5344CB8AC3E}">
        <p14:creationId xmlns:p14="http://schemas.microsoft.com/office/powerpoint/2010/main" val="1215843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否定连结词书上的符号错了！！！！！！！！！</a:t>
            </a:r>
          </a:p>
        </p:txBody>
      </p:sp>
      <p:sp>
        <p:nvSpPr>
          <p:cNvPr id="4" name="灯片编号占位符 3"/>
          <p:cNvSpPr>
            <a:spLocks noGrp="1"/>
          </p:cNvSpPr>
          <p:nvPr>
            <p:ph type="sldNum" sz="quarter" idx="5"/>
          </p:nvPr>
        </p:nvSpPr>
        <p:spPr/>
        <p:txBody>
          <a:bodyPr/>
          <a:lstStyle/>
          <a:p>
            <a:fld id="{474FC068-479E-4534-B80E-F81A619C5FED}" type="slidenum">
              <a:rPr lang="zh-CN" altLang="en-US" smtClean="0"/>
              <a:t>11</a:t>
            </a:fld>
            <a:endParaRPr lang="zh-CN" altLang="en-US"/>
          </a:p>
        </p:txBody>
      </p:sp>
    </p:spTree>
    <p:extLst>
      <p:ext uri="{BB962C8B-B14F-4D97-AF65-F5344CB8AC3E}">
        <p14:creationId xmlns:p14="http://schemas.microsoft.com/office/powerpoint/2010/main" val="791859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山东人或北京人（排斥或）</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爱唱歌或爱听音乐（相容或）</a:t>
            </a:r>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12</a:t>
            </a:fld>
            <a:endParaRPr lang="zh-CN" altLang="en-US"/>
          </a:p>
        </p:txBody>
      </p:sp>
    </p:spTree>
    <p:extLst>
      <p:ext uri="{BB962C8B-B14F-4D97-AF65-F5344CB8AC3E}">
        <p14:creationId xmlns:p14="http://schemas.microsoft.com/office/powerpoint/2010/main" val="167854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13</a:t>
            </a:fld>
            <a:endParaRPr lang="zh-CN" altLang="en-US"/>
          </a:p>
        </p:txBody>
      </p:sp>
    </p:spTree>
    <p:extLst>
      <p:ext uri="{BB962C8B-B14F-4D97-AF65-F5344CB8AC3E}">
        <p14:creationId xmlns:p14="http://schemas.microsoft.com/office/powerpoint/2010/main" val="917119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无理数，也称为</a:t>
            </a:r>
            <a:r>
              <a:rPr lang="zh-CN" altLang="en-US" sz="1200" b="0" i="0" u="sng" kern="1200" dirty="0" smtClean="0">
                <a:solidFill>
                  <a:schemeClr val="tx1"/>
                </a:solidFill>
                <a:effectLst/>
                <a:latin typeface="+mn-lt"/>
                <a:ea typeface="+mn-ea"/>
                <a:cs typeface="+mn-cs"/>
                <a:hlinkClick r:id="rId3"/>
              </a:rPr>
              <a:t>无限不循环小数</a:t>
            </a:r>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14</a:t>
            </a:fld>
            <a:endParaRPr lang="zh-CN" altLang="en-US"/>
          </a:p>
        </p:txBody>
      </p:sp>
    </p:spTree>
    <p:extLst>
      <p:ext uri="{BB962C8B-B14F-4D97-AF65-F5344CB8AC3E}">
        <p14:creationId xmlns:p14="http://schemas.microsoft.com/office/powerpoint/2010/main" val="2711177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15</a:t>
            </a:fld>
            <a:endParaRPr lang="zh-CN" altLang="en-US"/>
          </a:p>
        </p:txBody>
      </p:sp>
    </p:spTree>
    <p:extLst>
      <p:ext uri="{BB962C8B-B14F-4D97-AF65-F5344CB8AC3E}">
        <p14:creationId xmlns:p14="http://schemas.microsoft.com/office/powerpoint/2010/main" val="2293017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buFont typeface="Wingdings" panose="05000000000000000000" pitchFamily="2" charset="2"/>
              <a:buNone/>
            </a:pPr>
            <a:r>
              <a:rPr lang="en-US" altLang="zh-CN" dirty="0">
                <a:solidFill>
                  <a:srgbClr val="000000"/>
                </a:solidFill>
              </a:rPr>
              <a:t>1</a:t>
            </a:r>
            <a:r>
              <a:rPr lang="zh-CN" altLang="en-US" dirty="0">
                <a:solidFill>
                  <a:srgbClr val="000000"/>
                </a:solidFill>
              </a:rPr>
              <a:t>、需要注意的是，有多个谓词时，个体域可能不同，因此需要限定个体变项的个体域。用来限定个体变项的个体域的谓词称为特性谓词。</a:t>
            </a:r>
            <a:endParaRPr lang="en-US" altLang="zh-CN" dirty="0">
              <a:solidFill>
                <a:srgbClr val="000000"/>
              </a:solidFill>
            </a:endParaRPr>
          </a:p>
          <a:p>
            <a:pPr lvl="1">
              <a:buFont typeface="Wingdings" panose="05000000000000000000" pitchFamily="2" charset="2"/>
              <a:buNone/>
            </a:pPr>
            <a:r>
              <a:rPr lang="en-US" altLang="zh-CN" dirty="0">
                <a:solidFill>
                  <a:srgbClr val="000000"/>
                </a:solidFill>
              </a:rPr>
              <a:t>2</a:t>
            </a:r>
            <a:r>
              <a:rPr lang="zh-CN" altLang="en-US" dirty="0">
                <a:solidFill>
                  <a:srgbClr val="000000"/>
                </a:solidFill>
              </a:rPr>
              <a:t>、对于全称量词，个体变项的特征谓词与其对应的谓词之间的关系是蕴含关系。</a:t>
            </a:r>
            <a:endParaRPr lang="en-US" altLang="zh-CN" dirty="0">
              <a:solidFill>
                <a:srgbClr val="000000"/>
              </a:solidFill>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74FC068-479E-4534-B80E-F81A619C5FED}" type="slidenum">
              <a:rPr lang="zh-CN" altLang="en-US" smtClean="0"/>
              <a:t>19</a:t>
            </a:fld>
            <a:endParaRPr lang="zh-CN" altLang="en-US"/>
          </a:p>
        </p:txBody>
      </p:sp>
    </p:spTree>
    <p:extLst>
      <p:ext uri="{BB962C8B-B14F-4D97-AF65-F5344CB8AC3E}">
        <p14:creationId xmlns:p14="http://schemas.microsoft.com/office/powerpoint/2010/main" val="23947251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3" name="图片 24">
            <a:extLst>
              <a:ext uri="{FF2B5EF4-FFF2-40B4-BE49-F238E27FC236}">
                <a16:creationId xmlns:a16="http://schemas.microsoft.com/office/drawing/2014/main" id="{DF03AFF0-8192-44DE-844C-5F3FC8542F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8300" y="0"/>
            <a:ext cx="29337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p:cNvPr>
          <p:cNvSpPr>
            <a:spLocks noGrp="1"/>
          </p:cNvSpPr>
          <p:nvPr>
            <p:ph type="title"/>
          </p:nvPr>
        </p:nvSpPr>
        <p:spPr/>
        <p:txBody>
          <a:bodyPr/>
          <a:lstStyle>
            <a:lvl1pPr>
              <a:defRPr sz="3200" u="sng">
                <a:solidFill>
                  <a:schemeClr val="accent1">
                    <a:lumMod val="75000"/>
                  </a:schemeClr>
                </a:solidFill>
                <a:latin typeface="宋体" panose="02010600030101010101" pitchFamily="2" charset="-122"/>
                <a:ea typeface="宋体" panose="02010600030101010101" pitchFamily="2" charset="-122"/>
              </a:defRPr>
            </a:lvl1pPr>
          </a:lstStyle>
          <a:p>
            <a:r>
              <a:rPr lang="zh-CN" altLang="en-US" dirty="0"/>
              <a:t>单击此处编辑母版标题样式</a:t>
            </a:r>
          </a:p>
        </p:txBody>
      </p:sp>
      <p:sp>
        <p:nvSpPr>
          <p:cNvPr id="4" name="日期占位符 2">
            <a:extLst>
              <a:ext uri="{FF2B5EF4-FFF2-40B4-BE49-F238E27FC236}">
                <a16:creationId xmlns:a16="http://schemas.microsoft.com/office/drawing/2014/main" id="{BA671313-5718-459B-8B98-41861B2EEC1A}"/>
              </a:ext>
            </a:extLst>
          </p:cNvPr>
          <p:cNvSpPr>
            <a:spLocks noGrp="1"/>
          </p:cNvSpPr>
          <p:nvPr>
            <p:ph type="dt" sz="half" idx="10"/>
          </p:nvPr>
        </p:nvSpPr>
        <p:spPr/>
        <p:txBody>
          <a:bodyPr/>
          <a:lstStyle>
            <a:lvl1pPr>
              <a:defRPr/>
            </a:lvl1pPr>
          </a:lstStyle>
          <a:p>
            <a:pPr>
              <a:defRPr/>
            </a:pPr>
            <a:fld id="{31E5C3D6-0A6D-43CB-90B6-EC70085A320A}" type="datetimeFigureOut">
              <a:rPr lang="zh-CN" altLang="en-US"/>
              <a:pPr>
                <a:defRPr/>
              </a:pPr>
              <a:t>2020/9/2</a:t>
            </a:fld>
            <a:endParaRPr lang="zh-CN" altLang="en-US"/>
          </a:p>
        </p:txBody>
      </p:sp>
      <p:sp>
        <p:nvSpPr>
          <p:cNvPr id="5" name="页脚占位符 3">
            <a:extLst>
              <a:ext uri="{FF2B5EF4-FFF2-40B4-BE49-F238E27FC236}">
                <a16:creationId xmlns:a16="http://schemas.microsoft.com/office/drawing/2014/main" id="{6E8E73BA-3A74-4BD5-98CA-0283F131B0B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037064D2-B84D-440A-B563-2D498DD33663}"/>
              </a:ext>
            </a:extLst>
          </p:cNvPr>
          <p:cNvSpPr>
            <a:spLocks noGrp="1"/>
          </p:cNvSpPr>
          <p:nvPr>
            <p:ph type="sldNum" sz="quarter" idx="12"/>
          </p:nvPr>
        </p:nvSpPr>
        <p:spPr/>
        <p:txBody>
          <a:bodyPr/>
          <a:lstStyle>
            <a:lvl1pPr>
              <a:defRPr/>
            </a:lvl1pPr>
          </a:lstStyle>
          <a:p>
            <a:pPr>
              <a:defRPr/>
            </a:pPr>
            <a:fld id="{AE59286E-DE18-4FAA-A46F-3893A120DF71}" type="slidenum">
              <a:rPr lang="zh-CN" altLang="en-US"/>
              <a:pPr>
                <a:defRPr/>
              </a:pPr>
              <a:t>‹#›</a:t>
            </a:fld>
            <a:endParaRPr lang="zh-CN" altLang="en-US"/>
          </a:p>
        </p:txBody>
      </p:sp>
      <p:sp>
        <p:nvSpPr>
          <p:cNvPr id="12" name="文本占位符 11"/>
          <p:cNvSpPr>
            <a:spLocks noGrp="1"/>
          </p:cNvSpPr>
          <p:nvPr>
            <p:ph type="body" sz="quarter" idx="13"/>
          </p:nvPr>
        </p:nvSpPr>
        <p:spPr>
          <a:xfrm>
            <a:off x="838200" y="1606550"/>
            <a:ext cx="10587038" cy="4240213"/>
          </a:xfrm>
        </p:spPr>
        <p:txBody>
          <a:bodyPr/>
          <a:lstStyle>
            <a:lvl1pPr>
              <a:defRPr sz="2400">
                <a:latin typeface="宋体" panose="02010600030101010101" pitchFamily="2" charset="-122"/>
                <a:ea typeface="宋体" panose="02010600030101010101" pitchFamily="2" charset="-122"/>
              </a:defRPr>
            </a:lvl1pPr>
            <a:lvl2pPr>
              <a:defRPr sz="2400">
                <a:latin typeface="宋体" panose="02010600030101010101" pitchFamily="2" charset="-122"/>
                <a:ea typeface="宋体" panose="02010600030101010101" pitchFamily="2" charset="-122"/>
              </a:defRPr>
            </a:lvl2pPr>
            <a:lvl3pPr>
              <a:defRPr sz="2400">
                <a:latin typeface="宋体" panose="02010600030101010101" pitchFamily="2" charset="-122"/>
                <a:ea typeface="宋体" panose="02010600030101010101" pitchFamily="2" charset="-122"/>
              </a:defRPr>
            </a:lvl3pPr>
            <a:lvl4pPr>
              <a:defRPr sz="2400">
                <a:latin typeface="宋体" panose="02010600030101010101" pitchFamily="2" charset="-122"/>
                <a:ea typeface="宋体" panose="02010600030101010101" pitchFamily="2" charset="-122"/>
              </a:defRPr>
            </a:lvl4pPr>
            <a:lvl5pPr>
              <a:defRPr sz="2400">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7298301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6BDE23F-A83D-4650-937B-53F52BF352A5}"/>
              </a:ext>
            </a:extLst>
          </p:cNvPr>
          <p:cNvSpPr txBox="1">
            <a:spLocks noChangeArrowheads="1"/>
          </p:cNvSpPr>
          <p:nvPr userDrawn="1"/>
        </p:nvSpPr>
        <p:spPr bwMode="auto">
          <a:xfrm>
            <a:off x="743649" y="4563301"/>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等线" charset="-122"/>
                <a:ea typeface="等线" charset="-122"/>
                <a:cs typeface="等线" charset="-122"/>
              </a:defRPr>
            </a:lvl1pPr>
            <a:lvl2pPr marL="742950" indent="-285750">
              <a:defRPr>
                <a:solidFill>
                  <a:schemeClr val="tx1"/>
                </a:solidFill>
                <a:latin typeface="等线" charset="-122"/>
                <a:ea typeface="等线" charset="-122"/>
                <a:cs typeface="等线" charset="-122"/>
              </a:defRPr>
            </a:lvl2pPr>
            <a:lvl3pPr marL="1143000" indent="-228600">
              <a:defRPr>
                <a:solidFill>
                  <a:schemeClr val="tx1"/>
                </a:solidFill>
                <a:latin typeface="等线" charset="-122"/>
                <a:ea typeface="等线" charset="-122"/>
                <a:cs typeface="等线" charset="-122"/>
              </a:defRPr>
            </a:lvl3pPr>
            <a:lvl4pPr marL="1600200" indent="-228600">
              <a:defRPr>
                <a:solidFill>
                  <a:schemeClr val="tx1"/>
                </a:solidFill>
                <a:latin typeface="等线" charset="-122"/>
                <a:ea typeface="等线" charset="-122"/>
                <a:cs typeface="等线" charset="-122"/>
              </a:defRPr>
            </a:lvl4pPr>
            <a:lvl5pPr marL="2057400" indent="-228600">
              <a:defRPr>
                <a:solidFill>
                  <a:schemeClr val="tx1"/>
                </a:solidFill>
                <a:latin typeface="等线" charset="-122"/>
                <a:ea typeface="等线" charset="-122"/>
                <a:cs typeface="等线" charset="-122"/>
              </a:defRPr>
            </a:lvl5pPr>
            <a:lvl6pPr marL="2514600" indent="-228600" fontAlgn="base">
              <a:spcBef>
                <a:spcPct val="0"/>
              </a:spcBef>
              <a:spcAft>
                <a:spcPct val="0"/>
              </a:spcAft>
              <a:defRPr>
                <a:solidFill>
                  <a:schemeClr val="tx1"/>
                </a:solidFill>
                <a:latin typeface="等线" charset="-122"/>
                <a:ea typeface="等线" charset="-122"/>
                <a:cs typeface="等线" charset="-122"/>
              </a:defRPr>
            </a:lvl6pPr>
            <a:lvl7pPr marL="2971800" indent="-228600" fontAlgn="base">
              <a:spcBef>
                <a:spcPct val="0"/>
              </a:spcBef>
              <a:spcAft>
                <a:spcPct val="0"/>
              </a:spcAft>
              <a:defRPr>
                <a:solidFill>
                  <a:schemeClr val="tx1"/>
                </a:solidFill>
                <a:latin typeface="等线" charset="-122"/>
                <a:ea typeface="等线" charset="-122"/>
                <a:cs typeface="等线" charset="-122"/>
              </a:defRPr>
            </a:lvl7pPr>
            <a:lvl8pPr marL="3429000" indent="-228600" fontAlgn="base">
              <a:spcBef>
                <a:spcPct val="0"/>
              </a:spcBef>
              <a:spcAft>
                <a:spcPct val="0"/>
              </a:spcAft>
              <a:defRPr>
                <a:solidFill>
                  <a:schemeClr val="tx1"/>
                </a:solidFill>
                <a:latin typeface="等线" charset="-122"/>
                <a:ea typeface="等线" charset="-122"/>
                <a:cs typeface="等线" charset="-122"/>
              </a:defRPr>
            </a:lvl8pPr>
            <a:lvl9pPr marL="3886200" indent="-228600" fontAlgn="base">
              <a:spcBef>
                <a:spcPct val="0"/>
              </a:spcBef>
              <a:spcAft>
                <a:spcPct val="0"/>
              </a:spcAft>
              <a:defRPr>
                <a:solidFill>
                  <a:schemeClr val="tx1"/>
                </a:solidFill>
                <a:latin typeface="等线" charset="-122"/>
                <a:ea typeface="等线" charset="-122"/>
                <a:cs typeface="等线" charset="-122"/>
              </a:defRPr>
            </a:lvl9pPr>
          </a:lstStyle>
          <a:p>
            <a:pPr algn="l" eaLnBrk="1" hangingPunct="1">
              <a:defRPr/>
            </a:pPr>
            <a:r>
              <a:rPr lang="zh-CN" altLang="en-US" b="1" dirty="0">
                <a:solidFill>
                  <a:srgbClr val="A6A6A6"/>
                </a:solidFill>
              </a:rPr>
              <a:t>智能科学与技术系</a:t>
            </a:r>
            <a:endParaRPr lang="en-US" altLang="zh-CN" b="1" dirty="0">
              <a:solidFill>
                <a:srgbClr val="A6A6A6"/>
              </a:solidFill>
            </a:endParaRPr>
          </a:p>
        </p:txBody>
      </p:sp>
      <p:sp>
        <p:nvSpPr>
          <p:cNvPr id="3" name="TextBox 7">
            <a:extLst>
              <a:ext uri="{FF2B5EF4-FFF2-40B4-BE49-F238E27FC236}">
                <a16:creationId xmlns:a16="http://schemas.microsoft.com/office/drawing/2014/main" id="{0CFFEEE6-5151-4C6B-A59A-F8C3A6AE2221}"/>
              </a:ext>
            </a:extLst>
          </p:cNvPr>
          <p:cNvSpPr txBox="1">
            <a:spLocks noChangeArrowheads="1"/>
          </p:cNvSpPr>
          <p:nvPr userDrawn="1"/>
        </p:nvSpPr>
        <p:spPr bwMode="auto">
          <a:xfrm>
            <a:off x="7340959" y="357188"/>
            <a:ext cx="4590692"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lnSpc>
                <a:spcPct val="110000"/>
              </a:lnSpc>
              <a:defRPr/>
            </a:pPr>
            <a:r>
              <a:rPr lang="zh-CN" altLang="en-US" dirty="0"/>
              <a:t>计算机科学与技术学院</a:t>
            </a:r>
            <a:endParaRPr lang="en-US" altLang="zh-CN" dirty="0"/>
          </a:p>
          <a:p>
            <a:pPr algn="ctr" eaLnBrk="1" hangingPunct="1">
              <a:lnSpc>
                <a:spcPct val="110000"/>
              </a:lnSpc>
              <a:defRPr/>
            </a:pPr>
            <a:r>
              <a:rPr lang="en-US" altLang="zh-CN" dirty="0">
                <a:latin typeface="Times New Roman" panose="02020603050405020304" pitchFamily="18" charset="0"/>
                <a:cs typeface="Times New Roman" panose="02020603050405020304" pitchFamily="18" charset="0"/>
              </a:rPr>
              <a:t>College of Computer Science</a:t>
            </a:r>
            <a:r>
              <a:rPr lang="en-US" altLang="zh-CN" baseline="0" dirty="0">
                <a:latin typeface="Times New Roman" panose="02020603050405020304" pitchFamily="18" charset="0"/>
                <a:cs typeface="Times New Roman" panose="02020603050405020304" pitchFamily="18" charset="0"/>
              </a:rPr>
              <a:t> &amp; Technology </a:t>
            </a:r>
            <a:endParaRPr lang="en-US" altLang="en-US" dirty="0">
              <a:latin typeface="Times New Roman" panose="02020603050405020304" pitchFamily="18" charset="0"/>
              <a:cs typeface="Times New Roman" panose="02020603050405020304" pitchFamily="18" charset="0"/>
            </a:endParaRPr>
          </a:p>
        </p:txBody>
      </p:sp>
      <p:sp>
        <p:nvSpPr>
          <p:cNvPr id="4" name="日期占位符 1">
            <a:extLst>
              <a:ext uri="{FF2B5EF4-FFF2-40B4-BE49-F238E27FC236}">
                <a16:creationId xmlns:a16="http://schemas.microsoft.com/office/drawing/2014/main" id="{F4C172C8-50D1-4C0E-B527-678DF03C237E}"/>
              </a:ext>
            </a:extLst>
          </p:cNvPr>
          <p:cNvSpPr>
            <a:spLocks noGrp="1"/>
          </p:cNvSpPr>
          <p:nvPr>
            <p:ph type="dt" sz="half" idx="10"/>
          </p:nvPr>
        </p:nvSpPr>
        <p:spPr/>
        <p:txBody>
          <a:bodyPr/>
          <a:lstStyle>
            <a:lvl1pPr>
              <a:defRPr/>
            </a:lvl1pPr>
          </a:lstStyle>
          <a:p>
            <a:pPr>
              <a:defRPr/>
            </a:pPr>
            <a:fld id="{890459C8-07DD-4A20-9F2B-E0CF20072B54}" type="datetimeFigureOut">
              <a:rPr lang="zh-CN" altLang="en-US"/>
              <a:pPr>
                <a:defRPr/>
              </a:pPr>
              <a:t>2020/9/2</a:t>
            </a:fld>
            <a:endParaRPr lang="zh-CN" altLang="en-US"/>
          </a:p>
        </p:txBody>
      </p:sp>
      <p:sp>
        <p:nvSpPr>
          <p:cNvPr id="5" name="页脚占位符 2">
            <a:extLst>
              <a:ext uri="{FF2B5EF4-FFF2-40B4-BE49-F238E27FC236}">
                <a16:creationId xmlns:a16="http://schemas.microsoft.com/office/drawing/2014/main" id="{9B722443-9FBD-449C-BC5F-83061811AB4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3CE1C256-ECDA-49A8-848F-894EB16219A4}"/>
              </a:ext>
            </a:extLst>
          </p:cNvPr>
          <p:cNvSpPr>
            <a:spLocks noGrp="1"/>
          </p:cNvSpPr>
          <p:nvPr>
            <p:ph type="sldNum" sz="quarter" idx="12"/>
          </p:nvPr>
        </p:nvSpPr>
        <p:spPr/>
        <p:txBody>
          <a:bodyPr/>
          <a:lstStyle>
            <a:lvl1pPr>
              <a:defRPr/>
            </a:lvl1pPr>
          </a:lstStyle>
          <a:p>
            <a:pPr>
              <a:defRPr/>
            </a:pPr>
            <a:fld id="{216CAEF2-8F5A-4829-BB37-7FB63E708760}" type="slidenum">
              <a:rPr lang="zh-CN" altLang="en-US"/>
              <a:pPr>
                <a:defRPr/>
              </a:pPr>
              <a:t>‹#›</a:t>
            </a:fld>
            <a:endParaRPr lang="zh-CN" altLang="en-US"/>
          </a:p>
        </p:txBody>
      </p:sp>
    </p:spTree>
    <p:extLst>
      <p:ext uri="{BB962C8B-B14F-4D97-AF65-F5344CB8AC3E}">
        <p14:creationId xmlns:p14="http://schemas.microsoft.com/office/powerpoint/2010/main" val="30701240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3CBA90CC-57E5-453C-9B69-3209E13114CC}"/>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0A7E4A5-475C-45E1-8A63-F7A05B1D4BCC}"/>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C16487E-3330-41B7-8676-7059D0B82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CAA454D5-4A87-487A-934D-231DD5301429}" type="datetimeFigureOut">
              <a:rPr lang="zh-CN" altLang="en-US"/>
              <a:pPr>
                <a:defRPr/>
              </a:pPr>
              <a:t>2020/9/2</a:t>
            </a:fld>
            <a:endParaRPr lang="zh-CN" altLang="en-US"/>
          </a:p>
        </p:txBody>
      </p:sp>
      <p:sp>
        <p:nvSpPr>
          <p:cNvPr id="5" name="页脚占位符 4">
            <a:extLst>
              <a:ext uri="{FF2B5EF4-FFF2-40B4-BE49-F238E27FC236}">
                <a16:creationId xmlns:a16="http://schemas.microsoft.com/office/drawing/2014/main" id="{E22A78DB-033F-4892-B2EF-274C7C962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A483E7F-8F30-44BF-BA0C-C8ED8423D3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46ABF039-0C81-4352-8272-98547BEA52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charset="-122"/>
        </a:defRPr>
      </a:lvl1pPr>
      <a:lvl2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2pPr>
      <a:lvl3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3pPr>
      <a:lvl4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4pPr>
      <a:lvl5pPr algn="l" rtl="0" eaLnBrk="0" fontAlgn="base" hangingPunct="0">
        <a:lnSpc>
          <a:spcPct val="90000"/>
        </a:lnSpc>
        <a:spcBef>
          <a:spcPct val="0"/>
        </a:spcBef>
        <a:spcAft>
          <a:spcPct val="0"/>
        </a:spcAft>
        <a:defRPr sz="4400">
          <a:solidFill>
            <a:schemeClr val="tx1"/>
          </a:solidFill>
          <a:latin typeface="等线 Light" charset="-122"/>
          <a:ea typeface="等线 Light" charset="-122"/>
          <a:cs typeface="等线 Light" charset="-122"/>
        </a:defRPr>
      </a:lvl5pPr>
      <a:lvl6pPr marL="4572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6pPr>
      <a:lvl7pPr marL="9144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7pPr>
      <a:lvl8pPr marL="13716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8pPr>
      <a:lvl9pPr marL="1828800" algn="l" rtl="0" fontAlgn="base">
        <a:lnSpc>
          <a:spcPct val="90000"/>
        </a:lnSpc>
        <a:spcBef>
          <a:spcPct val="0"/>
        </a:spcBef>
        <a:spcAft>
          <a:spcPct val="0"/>
        </a:spcAft>
        <a:defRPr sz="4400">
          <a:solidFill>
            <a:schemeClr val="tx1"/>
          </a:solidFill>
          <a:latin typeface="等线 Light" charset="-122"/>
          <a:ea typeface="等线 Light" charset="-122"/>
          <a:cs typeface="等线 Light"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文本框 1">
            <a:extLst>
              <a:ext uri="{FF2B5EF4-FFF2-40B4-BE49-F238E27FC236}">
                <a16:creationId xmlns:a16="http://schemas.microsoft.com/office/drawing/2014/main" id="{B20EC8E1-FB9D-475E-9A7C-D4DFC43A0174}"/>
              </a:ext>
            </a:extLst>
          </p:cNvPr>
          <p:cNvSpPr txBox="1">
            <a:spLocks noChangeArrowheads="1"/>
          </p:cNvSpPr>
          <p:nvPr/>
        </p:nvSpPr>
        <p:spPr bwMode="auto">
          <a:xfrm>
            <a:off x="3680337" y="2022885"/>
            <a:ext cx="6286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3200" b="1" dirty="0">
                <a:solidFill>
                  <a:schemeClr val="bg1"/>
                </a:solidFill>
                <a:latin typeface="等线 Light" panose="02010600030101010101" pitchFamily="2" charset="-122"/>
              </a:rPr>
              <a:t>第二章  概念表示</a:t>
            </a:r>
          </a:p>
        </p:txBody>
      </p:sp>
      <p:sp>
        <p:nvSpPr>
          <p:cNvPr id="5123" name="文本框 2">
            <a:extLst>
              <a:ext uri="{FF2B5EF4-FFF2-40B4-BE49-F238E27FC236}">
                <a16:creationId xmlns:a16="http://schemas.microsoft.com/office/drawing/2014/main" id="{4DB43B63-7658-41C9-93AB-CBA65BD02026}"/>
              </a:ext>
            </a:extLst>
          </p:cNvPr>
          <p:cNvSpPr txBox="1">
            <a:spLocks noChangeArrowheads="1"/>
          </p:cNvSpPr>
          <p:nvPr/>
        </p:nvSpPr>
        <p:spPr bwMode="auto">
          <a:xfrm>
            <a:off x="7399490" y="2962225"/>
            <a:ext cx="2128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solidFill>
                  <a:schemeClr val="bg1"/>
                </a:solidFill>
              </a:rPr>
              <a:t>人工智能课题组</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命题</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p:txBody>
              <a:bodyPr/>
              <a:lstStyle/>
              <a:p>
                <a:pPr marL="0" indent="0">
                  <a:buNone/>
                </a:pPr>
                <a:r>
                  <a:rPr lang="zh-CN" altLang="en-US" dirty="0">
                    <a:solidFill>
                      <a:srgbClr val="000000"/>
                    </a:solidFill>
                  </a:rPr>
                  <a:t>命题反例：</a:t>
                </a:r>
                <a:endParaRPr lang="en-US" altLang="zh-CN" dirty="0">
                  <a:solidFill>
                    <a:srgbClr val="000000"/>
                  </a:solidFill>
                </a:endParaRPr>
              </a:p>
              <a:p>
                <a:pPr marL="342900" indent="-342900">
                  <a:lnSpc>
                    <a:spcPct val="100000"/>
                  </a:lnSpc>
                  <a:buFont typeface="+mj-ea"/>
                  <a:buAutoNum type="circleNumDbPlain"/>
                </a:pPr>
                <a:r>
                  <a:rPr lang="zh-CN" altLang="en-US" dirty="0">
                    <a:solidFill>
                      <a:srgbClr val="000000"/>
                    </a:solidFill>
                  </a:rPr>
                  <a:t>您去电影院吗？</a:t>
                </a:r>
                <a:endParaRPr lang="en-US" altLang="zh-CN" dirty="0">
                  <a:solidFill>
                    <a:srgbClr val="FF0000"/>
                  </a:solidFill>
                </a:endParaRPr>
              </a:p>
              <a:p>
                <a:pPr marL="342900" indent="-342900">
                  <a:lnSpc>
                    <a:spcPct val="100000"/>
                  </a:lnSpc>
                  <a:buFont typeface="+mj-ea"/>
                  <a:buAutoNum type="circleNumDbPlain"/>
                </a:pPr>
                <a:r>
                  <a:rPr lang="zh-CN" altLang="en-US" dirty="0">
                    <a:solidFill>
                      <a:srgbClr val="000000"/>
                    </a:solidFill>
                  </a:rPr>
                  <a:t>看花去！</a:t>
                </a:r>
                <a:r>
                  <a:rPr lang="zh-CN" altLang="en-US" dirty="0">
                    <a:solidFill>
                      <a:srgbClr val="FF0000"/>
                    </a:solidFill>
                  </a:rPr>
                  <a:t> </a:t>
                </a:r>
                <a:endParaRPr lang="en-US" altLang="zh-CN" dirty="0">
                  <a:solidFill>
                    <a:srgbClr val="000000"/>
                  </a:solidFill>
                </a:endParaRPr>
              </a:p>
              <a:p>
                <a:pPr marL="342900" indent="-342900">
                  <a:lnSpc>
                    <a:spcPct val="100000"/>
                  </a:lnSpc>
                  <a:buFont typeface="+mj-ea"/>
                  <a:buAutoNum type="circleNumDbPlain"/>
                </a:pPr>
                <a:r>
                  <a:rPr lang="zh-CN" altLang="en-US" dirty="0">
                    <a:solidFill>
                      <a:srgbClr val="000000"/>
                    </a:solidFill>
                  </a:rPr>
                  <a:t>天鹅！</a:t>
                </a:r>
                <a:r>
                  <a:rPr lang="zh-CN" altLang="en-US" dirty="0">
                    <a:solidFill>
                      <a:srgbClr val="FF0000"/>
                    </a:solidFill>
                  </a:rPr>
                  <a:t> </a:t>
                </a:r>
                <a:endParaRPr lang="en-US" altLang="zh-CN" dirty="0">
                  <a:solidFill>
                    <a:srgbClr val="000000"/>
                  </a:solidFill>
                </a:endParaRPr>
              </a:p>
              <a:p>
                <a:pPr marL="342900" indent="-342900">
                  <a:lnSpc>
                    <a:spcPct val="100000"/>
                  </a:lnSpc>
                  <a:buFont typeface="+mj-ea"/>
                  <a:buAutoNum type="circleNumDbPlain"/>
                </a:pPr>
                <a:r>
                  <a:rPr lang="zh-CN" altLang="en-US" dirty="0">
                    <a:solidFill>
                      <a:srgbClr val="000000"/>
                    </a:solidFill>
                  </a:rPr>
                  <a:t>这句话是谎言。</a:t>
                </a:r>
                <a:endParaRPr lang="en-US" altLang="zh-CN" dirty="0">
                  <a:solidFill>
                    <a:srgbClr val="FF0000"/>
                  </a:solidFill>
                </a:endParaRPr>
              </a:p>
              <a:p>
                <a:pPr marL="342900" indent="-342900">
                  <a:lnSpc>
                    <a:spcPct val="100000"/>
                  </a:lnSpc>
                  <a:buFont typeface="+mj-ea"/>
                  <a:buAutoNum type="circleNumDbPlain"/>
                </a:pPr>
                <a:r>
                  <a:rPr lang="zh-CN" altLang="en-US" dirty="0">
                    <a:solidFill>
                      <a:srgbClr val="000000"/>
                    </a:solidFill>
                  </a:rPr>
                  <a:t>哎呀，您</a:t>
                </a:r>
                <a:r>
                  <a:rPr lang="en-US" altLang="zh-CN" dirty="0">
                    <a:solidFill>
                      <a:srgbClr val="000000"/>
                    </a:solidFill>
                  </a:rPr>
                  <a:t>······</a:t>
                </a:r>
                <a:r>
                  <a:rPr lang="zh-CN" altLang="en-US" dirty="0">
                    <a:solidFill>
                      <a:srgbClr val="FF0000"/>
                    </a:solidFill>
                  </a:rPr>
                  <a:t> </a:t>
                </a:r>
                <a:endParaRPr lang="en-US" altLang="zh-CN" dirty="0">
                  <a:solidFill>
                    <a:srgbClr val="FF0000"/>
                  </a:solidFill>
                </a:endParaRPr>
              </a:p>
              <a:p>
                <a:pPr marL="342900" indent="-342900">
                  <a:lnSpc>
                    <a:spcPct val="100000"/>
                  </a:lnSpc>
                  <a:buFont typeface="+mj-ea"/>
                  <a:buAutoNum type="circleNumDbPlain"/>
                </a:pPr>
                <a:r>
                  <a:rPr lang="en-US" altLang="zh-CN" dirty="0">
                    <a:solidFill>
                      <a:srgbClr val="000000"/>
                    </a:solidFill>
                  </a:rPr>
                  <a:t> </a:t>
                </a:r>
                <a14:m>
                  <m:oMath xmlns:m="http://schemas.openxmlformats.org/officeDocument/2006/math">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=2</m:t>
                    </m:r>
                  </m:oMath>
                </a14:m>
                <a:endParaRPr lang="en-US" altLang="zh-CN" dirty="0">
                  <a:solidFill>
                    <a:srgbClr val="000000"/>
                  </a:solidFill>
                </a:endParaRPr>
              </a:p>
              <a:p>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blipFill>
                <a:blip r:embed="rId3"/>
                <a:stretch>
                  <a:fillRect l="-922" t="-20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85BCA15-7747-43D6-BE85-C8DAEED3EACD}"/>
                  </a:ext>
                </a:extLst>
              </p:cNvPr>
              <p:cNvSpPr/>
              <p:nvPr/>
            </p:nvSpPr>
            <p:spPr>
              <a:xfrm>
                <a:off x="3926305" y="1879996"/>
                <a:ext cx="8925828" cy="3693319"/>
              </a:xfrm>
              <a:prstGeom prst="rect">
                <a:avLst/>
              </a:prstGeom>
            </p:spPr>
            <p:txBody>
              <a:bodyPr wrap="square">
                <a:spAutoFit/>
              </a:bodyPr>
              <a:lstStyle/>
              <a:p>
                <a:pPr>
                  <a:lnSpc>
                    <a:spcPct val="150000"/>
                  </a:lnSpc>
                </a:pPr>
                <a:r>
                  <a:rPr lang="zh-CN" altLang="en-US" sz="2400" dirty="0">
                    <a:solidFill>
                      <a:srgbClr val="FF0000"/>
                    </a:solidFill>
                  </a:rPr>
                  <a:t>                                      </a:t>
                </a:r>
                <a:r>
                  <a:rPr lang="zh-CN" altLang="en-US" sz="2300" dirty="0">
                    <a:solidFill>
                      <a:srgbClr val="FF0000"/>
                    </a:solidFill>
                  </a:rPr>
                  <a:t>（不是陈述句）</a:t>
                </a:r>
                <a:endParaRPr lang="en-US" altLang="zh-CN" sz="2300" dirty="0">
                  <a:solidFill>
                    <a:srgbClr val="FF0000"/>
                  </a:solidFill>
                </a:endParaRPr>
              </a:p>
              <a:p>
                <a:pPr>
                  <a:lnSpc>
                    <a:spcPct val="150000"/>
                  </a:lnSpc>
                </a:pPr>
                <a:r>
                  <a:rPr lang="zh-CN" altLang="en-US" sz="2300" dirty="0">
                    <a:solidFill>
                      <a:srgbClr val="FF0000"/>
                    </a:solidFill>
                  </a:rPr>
                  <a:t>                                      （不是陈述句）</a:t>
                </a:r>
                <a:endParaRPr lang="en-US" altLang="zh-CN" sz="2300" dirty="0">
                  <a:solidFill>
                    <a:srgbClr val="000000"/>
                  </a:solidFill>
                </a:endParaRPr>
              </a:p>
              <a:p>
                <a:pPr>
                  <a:lnSpc>
                    <a:spcPct val="150000"/>
                  </a:lnSpc>
                </a:pPr>
                <a:r>
                  <a:rPr lang="zh-CN" altLang="en-US" sz="2300" dirty="0">
                    <a:solidFill>
                      <a:srgbClr val="FF0000"/>
                    </a:solidFill>
                  </a:rPr>
                  <a:t>                                      （不是陈述句）</a:t>
                </a:r>
                <a:endParaRPr lang="en-US" altLang="zh-CN" sz="2300" dirty="0">
                  <a:solidFill>
                    <a:srgbClr val="000000"/>
                  </a:solidFill>
                </a:endParaRPr>
              </a:p>
              <a:p>
                <a:pPr>
                  <a:lnSpc>
                    <a:spcPct val="150000"/>
                  </a:lnSpc>
                </a:pPr>
                <a:r>
                  <a:rPr lang="zh-CN" altLang="en-US" sz="2300" dirty="0">
                    <a:solidFill>
                      <a:srgbClr val="FF0000"/>
                    </a:solidFill>
                  </a:rPr>
                  <a:t>                                        （悖论）</a:t>
                </a:r>
                <a:endParaRPr lang="en-US" altLang="zh-CN" sz="2300" dirty="0">
                  <a:solidFill>
                    <a:srgbClr val="FF0000"/>
                  </a:solidFill>
                </a:endParaRPr>
              </a:p>
              <a:p>
                <a:pPr>
                  <a:lnSpc>
                    <a:spcPct val="150000"/>
                  </a:lnSpc>
                </a:pPr>
                <a:r>
                  <a:rPr lang="zh-CN" altLang="en-US" sz="2300" dirty="0">
                    <a:solidFill>
                      <a:srgbClr val="FF0000"/>
                    </a:solidFill>
                  </a:rPr>
                  <a:t>                                       （不是陈述句）</a:t>
                </a:r>
                <a:endParaRPr lang="en-US" altLang="zh-CN" sz="2300" dirty="0">
                  <a:solidFill>
                    <a:srgbClr val="FF0000"/>
                  </a:solidFill>
                </a:endParaRPr>
              </a:p>
              <a:p>
                <a:pPr>
                  <a:lnSpc>
                    <a:spcPct val="150000"/>
                  </a:lnSpc>
                </a:pPr>
                <a:r>
                  <a:rPr lang="zh-CN" altLang="en-US" sz="2300" dirty="0">
                    <a:solidFill>
                      <a:srgbClr val="FF0000"/>
                    </a:solidFill>
                  </a:rPr>
                  <a:t>                                       （真假值依赖于</a:t>
                </a:r>
                <a14:m>
                  <m:oMath xmlns:m="http://schemas.openxmlformats.org/officeDocument/2006/math">
                    <m:r>
                      <a:rPr lang="en-US" altLang="zh-CN" sz="2300" i="1">
                        <a:solidFill>
                          <a:srgbClr val="FF0000"/>
                        </a:solidFill>
                        <a:latin typeface="Cambria Math" panose="02040503050406030204" pitchFamily="18" charset="0"/>
                      </a:rPr>
                      <m:t>𝑥</m:t>
                    </m:r>
                  </m:oMath>
                </a14:m>
                <a:r>
                  <a:rPr lang="zh-CN" altLang="en-US" sz="2300" dirty="0">
                    <a:solidFill>
                      <a:srgbClr val="FF0000"/>
                    </a:solidFill>
                  </a:rPr>
                  <a:t>的值，不能确定）</a:t>
                </a:r>
                <a:endParaRPr lang="en-US" altLang="zh-CN" sz="2300" dirty="0">
                  <a:solidFill>
                    <a:srgbClr val="000000"/>
                  </a:solidFill>
                </a:endParaRPr>
              </a:p>
              <a:p>
                <a:endParaRPr lang="zh-CN" altLang="en-US" dirty="0"/>
              </a:p>
            </p:txBody>
          </p:sp>
        </mc:Choice>
        <mc:Fallback xmlns="">
          <p:sp>
            <p:nvSpPr>
              <p:cNvPr id="4" name="矩形 3">
                <a:extLst>
                  <a:ext uri="{FF2B5EF4-FFF2-40B4-BE49-F238E27FC236}">
                    <a16:creationId xmlns:a16="http://schemas.microsoft.com/office/drawing/2014/main" id="{E85BCA15-7747-43D6-BE85-C8DAEED3EACD}"/>
                  </a:ext>
                </a:extLst>
              </p:cNvPr>
              <p:cNvSpPr>
                <a:spLocks noRot="1" noChangeAspect="1" noMove="1" noResize="1" noEditPoints="1" noAdjustHandles="1" noChangeArrowheads="1" noChangeShapeType="1" noTextEdit="1"/>
              </p:cNvSpPr>
              <p:nvPr/>
            </p:nvSpPr>
            <p:spPr>
              <a:xfrm>
                <a:off x="3926305" y="1879996"/>
                <a:ext cx="8925828" cy="369331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91328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逻辑联结词</a:t>
            </a:r>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3"/>
              </p:nvPr>
            </p:nvSpPr>
            <p:spPr/>
            <p:txBody>
              <a:bodyPr/>
              <a:lstStyle/>
              <a:p>
                <a:pPr marL="0" indent="0">
                  <a:buNone/>
                </a:pPr>
                <a:r>
                  <a:rPr lang="zh-CN" altLang="en-US" dirty="0"/>
                  <a:t>常见的逻辑联结词有五个：</a:t>
                </a:r>
                <a:endParaRPr lang="en-US" altLang="zh-CN" dirty="0"/>
              </a:p>
              <a:p>
                <a:pPr marL="571500" lvl="1" indent="-342900">
                  <a:buFont typeface="+mj-lt"/>
                  <a:buAutoNum type="arabicPeriod"/>
                </a:pPr>
                <a:r>
                  <a:rPr lang="zh-CN" altLang="en-US" b="1" dirty="0">
                    <a:solidFill>
                      <a:srgbClr val="FF0000"/>
                    </a:solidFill>
                  </a:rPr>
                  <a:t>否定联结词</a:t>
                </a:r>
                <a:r>
                  <a:rPr lang="zh-CN" altLang="en-US" dirty="0"/>
                  <a:t>：一元联结词，符号为</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m:t>
                    </m:r>
                  </m:oMath>
                </a14:m>
                <a:r>
                  <a:rPr lang="zh-CN" altLang="en-US" dirty="0"/>
                  <a:t>设</a:t>
                </a:r>
                <a14:m>
                  <m:oMath xmlns:m="http://schemas.openxmlformats.org/officeDocument/2006/math">
                    <m:r>
                      <a:rPr lang="en-US" altLang="zh-CN" i="1">
                        <a:latin typeface="Cambria Math" panose="02040503050406030204" pitchFamily="18" charset="0"/>
                      </a:rPr>
                      <m:t>𝑝</m:t>
                    </m:r>
                  </m:oMath>
                </a14:m>
                <a:r>
                  <a:rPr lang="zh-CN" altLang="en-US" dirty="0"/>
                  <a:t>为命题，复合命题“非</a:t>
                </a:r>
                <a14:m>
                  <m:oMath xmlns:m="http://schemas.openxmlformats.org/officeDocument/2006/math">
                    <m:r>
                      <a:rPr lang="en-US" altLang="zh-CN" i="1">
                        <a:latin typeface="Cambria Math" panose="02040503050406030204" pitchFamily="18" charset="0"/>
                      </a:rPr>
                      <m:t>𝑝</m:t>
                    </m:r>
                  </m:oMath>
                </a14:m>
                <a:r>
                  <a:rPr lang="zh-CN" altLang="en-US" dirty="0"/>
                  <a:t>”（或</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的</m:t>
                    </m:r>
                  </m:oMath>
                </a14:m>
                <a:r>
                  <a:rPr lang="zh-CN" altLang="en-US" dirty="0"/>
                  <a:t>否定）表示为</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oMath>
                </a14:m>
                <a:r>
                  <a:rPr lang="zh-CN" altLang="en-US" dirty="0"/>
                  <a:t>。</a:t>
                </a:r>
                <a:r>
                  <a:rPr lang="zh-CN" altLang="en-US" b="1" u="sng" dirty="0">
                    <a:solidFill>
                      <a:srgbClr val="7030A0"/>
                    </a:solidFill>
                  </a:rPr>
                  <a:t>自然语言中一般用“非”“不”表示。</a:t>
                </a:r>
                <a:r>
                  <a:rPr lang="zh-CN" altLang="en-US" b="1" u="sng" dirty="0">
                    <a:solidFill>
                      <a:schemeClr val="accent4">
                        <a:lumMod val="75000"/>
                      </a:schemeClr>
                    </a:solidFill>
                  </a:rPr>
                  <a:t>但是，并不是所有的“非”“不”都对应否定</a:t>
                </a:r>
                <a:r>
                  <a:rPr lang="zh-CN" altLang="en-US" b="1" u="sng" dirty="0" smtClean="0">
                    <a:solidFill>
                      <a:schemeClr val="accent4">
                        <a:lumMod val="75000"/>
                      </a:schemeClr>
                    </a:solidFill>
                  </a:rPr>
                  <a:t>联结词，例如：“非你莫属”。</a:t>
                </a:r>
                <a:endParaRPr lang="en-US" altLang="zh-CN" b="1" u="sng" dirty="0">
                  <a:solidFill>
                    <a:schemeClr val="accent4">
                      <a:lumMod val="75000"/>
                    </a:schemeClr>
                  </a:solidFill>
                </a:endParaRPr>
              </a:p>
              <a:p>
                <a:pPr marL="571500" lvl="1" indent="-342900">
                  <a:buFont typeface="+mj-lt"/>
                  <a:buAutoNum type="arabicPeriod"/>
                </a:pPr>
                <a:endParaRPr lang="en-US" altLang="zh-CN" b="1" u="sng" dirty="0">
                  <a:solidFill>
                    <a:schemeClr val="accent4">
                      <a:lumMod val="75000"/>
                    </a:schemeClr>
                  </a:solidFill>
                </a:endParaRPr>
              </a:p>
              <a:p>
                <a:pPr marL="571500" lvl="1" indent="-342900">
                  <a:buFont typeface="+mj-lt"/>
                  <a:buAutoNum type="arabicPeriod"/>
                </a:pPr>
                <a:r>
                  <a:rPr lang="zh-CN" altLang="en-US" b="1" dirty="0">
                    <a:solidFill>
                      <a:srgbClr val="FF0000"/>
                    </a:solidFill>
                  </a:rPr>
                  <a:t>合取联结词</a:t>
                </a:r>
                <a:r>
                  <a:rPr lang="zh-CN" altLang="en-US" dirty="0"/>
                  <a:t>：二元联结词，符号为</a:t>
                </a:r>
                <a14:m>
                  <m:oMath xmlns:m="http://schemas.openxmlformats.org/officeDocument/2006/math">
                    <m:r>
                      <a:rPr lang="zh-CN" altLang="en-US" i="1">
                        <a:latin typeface="Cambria Math" panose="02040503050406030204" pitchFamily="18" charset="0"/>
                      </a:rPr>
                      <m:t>∧</m:t>
                    </m:r>
                    <m:r>
                      <a:rPr lang="zh-CN" altLang="en-US" i="1">
                        <a:latin typeface="Cambria Math" panose="02040503050406030204" pitchFamily="18" charset="0"/>
                      </a:rPr>
                      <m:t>。</m:t>
                    </m:r>
                  </m:oMath>
                </a14:m>
                <a:r>
                  <a:rPr lang="zh-CN" altLang="en-US" dirty="0"/>
                  <a:t>设</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a14:m>
                <a:r>
                  <a:rPr lang="zh-CN" altLang="en-US" dirty="0"/>
                  <a:t>为两个命题，复合命题“</a:t>
                </a:r>
                <a14:m>
                  <m:oMath xmlns:m="http://schemas.openxmlformats.org/officeDocument/2006/math">
                    <m:r>
                      <a:rPr lang="en-US" altLang="zh-CN" i="1">
                        <a:latin typeface="Cambria Math" panose="02040503050406030204" pitchFamily="18" charset="0"/>
                      </a:rPr>
                      <m:t>𝑝</m:t>
                    </m:r>
                    <m:r>
                      <m:rPr>
                        <m:nor/>
                      </m:rPr>
                      <a:rPr lang="zh-CN" altLang="en-US" dirty="0"/>
                      <m:t>并且</m:t>
                    </m:r>
                    <m:r>
                      <a:rPr lang="en-US" altLang="zh-CN" i="1">
                        <a:latin typeface="Cambria Math" panose="02040503050406030204" pitchFamily="18" charset="0"/>
                      </a:rPr>
                      <m:t>𝑞</m:t>
                    </m:r>
                  </m:oMath>
                </a14:m>
                <a:r>
                  <a:rPr lang="zh-CN" altLang="en-US" dirty="0"/>
                  <a:t>”（或“</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与</m:t>
                    </m:r>
                    <m:r>
                      <a:rPr lang="en-US" altLang="zh-CN" i="1">
                        <a:latin typeface="Cambria Math" panose="02040503050406030204" pitchFamily="18" charset="0"/>
                      </a:rPr>
                      <m:t>𝑞</m:t>
                    </m:r>
                  </m:oMath>
                </a14:m>
                <a:r>
                  <a:rPr lang="zh-CN" altLang="en-US" dirty="0"/>
                  <a:t>”）称为</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与</m:t>
                    </m:r>
                    <m:r>
                      <a:rPr lang="en-US" altLang="zh-CN" i="1">
                        <a:latin typeface="Cambria Math" panose="02040503050406030204" pitchFamily="18" charset="0"/>
                      </a:rPr>
                      <m:t>𝑞</m:t>
                    </m:r>
                  </m:oMath>
                </a14:m>
                <a:r>
                  <a:rPr lang="zh-CN" altLang="en-US" dirty="0"/>
                  <a:t>的合取式，记作</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m:t>
                    </m:r>
                    <m:r>
                      <a:rPr lang="en-US" altLang="zh-CN" i="1">
                        <a:latin typeface="Cambria Math" panose="02040503050406030204" pitchFamily="18" charset="0"/>
                      </a:rPr>
                      <m:t>𝑞</m:t>
                    </m:r>
                    <m:r>
                      <a:rPr lang="zh-CN" altLang="en-US" i="1">
                        <a:latin typeface="Cambria Math" panose="02040503050406030204" pitchFamily="18" charset="0"/>
                      </a:rPr>
                      <m:t>。</m:t>
                    </m:r>
                  </m:oMath>
                </a14:m>
                <a:r>
                  <a:rPr lang="zh-CN" altLang="en-US" dirty="0"/>
                  <a:t>规定当且仅当</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与</m:t>
                    </m:r>
                    <m:r>
                      <a:rPr lang="en-US" altLang="zh-CN" i="1">
                        <a:latin typeface="Cambria Math" panose="02040503050406030204" pitchFamily="18" charset="0"/>
                      </a:rPr>
                      <m:t>𝑞</m:t>
                    </m:r>
                  </m:oMath>
                </a14:m>
                <a:r>
                  <a:rPr lang="zh-CN" altLang="en-US" dirty="0"/>
                  <a:t>同时为真时</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m:t>
                    </m:r>
                    <m:r>
                      <a:rPr lang="en-US" altLang="zh-CN" i="1">
                        <a:latin typeface="Cambria Math" panose="02040503050406030204" pitchFamily="18" charset="0"/>
                      </a:rPr>
                      <m:t>𝑞</m:t>
                    </m:r>
                  </m:oMath>
                </a14:m>
                <a:r>
                  <a:rPr lang="zh-CN" altLang="en-US" dirty="0"/>
                  <a:t>为真。</a:t>
                </a:r>
                <a:r>
                  <a:rPr lang="zh-CN" altLang="en-US" b="1" u="sng" dirty="0">
                    <a:solidFill>
                      <a:srgbClr val="7030A0"/>
                    </a:solidFill>
                  </a:rPr>
                  <a:t>自然语言中一般用“既</a:t>
                </a:r>
                <a:r>
                  <a:rPr lang="en-US" altLang="zh-CN" b="1" u="sng" dirty="0">
                    <a:solidFill>
                      <a:srgbClr val="7030A0"/>
                    </a:solidFill>
                  </a:rPr>
                  <a:t>···</a:t>
                </a:r>
                <a:r>
                  <a:rPr lang="zh-CN" altLang="en-US" b="1" u="sng" dirty="0">
                    <a:solidFill>
                      <a:srgbClr val="7030A0"/>
                    </a:solidFill>
                  </a:rPr>
                  <a:t>又</a:t>
                </a:r>
                <a:r>
                  <a:rPr lang="en-US" altLang="zh-CN" b="1" u="sng" dirty="0">
                    <a:solidFill>
                      <a:srgbClr val="7030A0"/>
                    </a:solidFill>
                  </a:rPr>
                  <a:t>···</a:t>
                </a:r>
                <a:r>
                  <a:rPr lang="zh-CN" altLang="en-US" b="1" u="sng" dirty="0">
                    <a:solidFill>
                      <a:srgbClr val="7030A0"/>
                    </a:solidFill>
                  </a:rPr>
                  <a:t>”“不但</a:t>
                </a:r>
                <a:r>
                  <a:rPr lang="en-US" altLang="zh-CN" b="1" u="sng" dirty="0">
                    <a:solidFill>
                      <a:srgbClr val="7030A0"/>
                    </a:solidFill>
                  </a:rPr>
                  <a:t>···</a:t>
                </a:r>
                <a:r>
                  <a:rPr lang="zh-CN" altLang="en-US" b="1" u="sng" dirty="0">
                    <a:solidFill>
                      <a:srgbClr val="7030A0"/>
                    </a:solidFill>
                  </a:rPr>
                  <a:t>而且</a:t>
                </a:r>
                <a:r>
                  <a:rPr lang="en-US" altLang="zh-CN" b="1" u="sng" dirty="0">
                    <a:solidFill>
                      <a:srgbClr val="7030A0"/>
                    </a:solidFill>
                  </a:rPr>
                  <a:t>···</a:t>
                </a:r>
                <a:r>
                  <a:rPr lang="zh-CN" altLang="en-US" b="1" u="sng" dirty="0">
                    <a:solidFill>
                      <a:srgbClr val="7030A0"/>
                    </a:solidFill>
                  </a:rPr>
                  <a:t>”“虽然</a:t>
                </a:r>
                <a:r>
                  <a:rPr lang="en-US" altLang="zh-CN" b="1" u="sng" dirty="0">
                    <a:solidFill>
                      <a:srgbClr val="7030A0"/>
                    </a:solidFill>
                  </a:rPr>
                  <a:t>···</a:t>
                </a:r>
                <a:r>
                  <a:rPr lang="zh-CN" altLang="en-US" b="1" u="sng" dirty="0">
                    <a:solidFill>
                      <a:srgbClr val="7030A0"/>
                    </a:solidFill>
                  </a:rPr>
                  <a:t>但是</a:t>
                </a:r>
                <a:r>
                  <a:rPr lang="en-US" altLang="zh-CN" b="1" u="sng" dirty="0">
                    <a:solidFill>
                      <a:srgbClr val="7030A0"/>
                    </a:solidFill>
                  </a:rPr>
                  <a:t>···</a:t>
                </a:r>
                <a:r>
                  <a:rPr lang="zh-CN" altLang="en-US" b="1" u="sng" dirty="0">
                    <a:solidFill>
                      <a:srgbClr val="7030A0"/>
                    </a:solidFill>
                  </a:rPr>
                  <a:t>”“一面</a:t>
                </a:r>
                <a:r>
                  <a:rPr lang="en-US" altLang="zh-CN" b="1" u="sng" dirty="0">
                    <a:solidFill>
                      <a:srgbClr val="7030A0"/>
                    </a:solidFill>
                  </a:rPr>
                  <a:t>···</a:t>
                </a:r>
                <a:r>
                  <a:rPr lang="zh-CN" altLang="en-US" b="1" u="sng" dirty="0">
                    <a:solidFill>
                      <a:srgbClr val="7030A0"/>
                    </a:solidFill>
                  </a:rPr>
                  <a:t>一面</a:t>
                </a:r>
                <a:r>
                  <a:rPr lang="en-US" altLang="zh-CN" b="1" u="sng" dirty="0">
                    <a:solidFill>
                      <a:srgbClr val="7030A0"/>
                    </a:solidFill>
                  </a:rPr>
                  <a:t>···</a:t>
                </a:r>
                <a:r>
                  <a:rPr lang="zh-CN" altLang="en-US" b="1" u="sng" dirty="0">
                    <a:solidFill>
                      <a:srgbClr val="7030A0"/>
                    </a:solidFill>
                  </a:rPr>
                  <a:t>”“一边</a:t>
                </a:r>
                <a:r>
                  <a:rPr lang="en-US" altLang="zh-CN" b="1" u="sng" dirty="0">
                    <a:solidFill>
                      <a:srgbClr val="7030A0"/>
                    </a:solidFill>
                  </a:rPr>
                  <a:t>···</a:t>
                </a:r>
                <a:r>
                  <a:rPr lang="zh-CN" altLang="en-US" b="1" u="sng" dirty="0">
                    <a:solidFill>
                      <a:srgbClr val="7030A0"/>
                    </a:solidFill>
                  </a:rPr>
                  <a:t>一边</a:t>
                </a:r>
                <a:r>
                  <a:rPr lang="en-US" altLang="zh-CN" b="1" u="sng" dirty="0">
                    <a:solidFill>
                      <a:srgbClr val="7030A0"/>
                    </a:solidFill>
                  </a:rPr>
                  <a:t>···</a:t>
                </a:r>
                <a:r>
                  <a:rPr lang="zh-CN" altLang="en-US" b="1" u="sng" dirty="0">
                    <a:solidFill>
                      <a:srgbClr val="7030A0"/>
                    </a:solidFill>
                  </a:rPr>
                  <a:t>”表示。</a:t>
                </a:r>
                <a:r>
                  <a:rPr lang="zh-CN" altLang="en-US" b="1" u="sng" dirty="0">
                    <a:solidFill>
                      <a:schemeClr val="accent4">
                        <a:lumMod val="75000"/>
                      </a:schemeClr>
                    </a:solidFill>
                  </a:rPr>
                  <a:t>并不是所有的“与”“和”对应∧，比如“赵构与秦桧是同谋”</a:t>
                </a:r>
                <a:r>
                  <a:rPr lang="zh-CN" altLang="en-US" dirty="0">
                    <a:solidFill>
                      <a:schemeClr val="accent4">
                        <a:lumMod val="75000"/>
                      </a:schemeClr>
                    </a:solidFill>
                  </a:rPr>
                  <a:t>。</a:t>
                </a:r>
              </a:p>
            </p:txBody>
          </p:sp>
        </mc:Choice>
        <mc:Fallback>
          <p:sp>
            <p:nvSpPr>
              <p:cNvPr id="3" name="文本占位符 2"/>
              <p:cNvSpPr>
                <a:spLocks noGrp="1" noRot="1" noChangeAspect="1" noMove="1" noResize="1" noEditPoints="1" noAdjustHandles="1" noChangeArrowheads="1" noChangeShapeType="1" noTextEdit="1"/>
              </p:cNvSpPr>
              <p:nvPr>
                <p:ph type="body" sz="quarter" idx="13"/>
              </p:nvPr>
            </p:nvSpPr>
            <p:spPr>
              <a:blipFill>
                <a:blip r:embed="rId3"/>
                <a:stretch>
                  <a:fillRect l="-922" t="-2014" r="-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03857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逻辑联结词</a:t>
            </a:r>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3"/>
              </p:nvPr>
            </p:nvSpPr>
            <p:spPr>
              <a:xfrm>
                <a:off x="838200" y="1606550"/>
                <a:ext cx="10587038" cy="4772735"/>
              </a:xfrm>
            </p:spPr>
            <p:txBody>
              <a:bodyPr/>
              <a:lstStyle/>
              <a:p>
                <a:pPr marL="0" indent="0">
                  <a:buNone/>
                </a:pPr>
                <a:r>
                  <a:rPr lang="zh-CN" altLang="en-US" dirty="0"/>
                  <a:t>常见的逻辑联结词有五个：</a:t>
                </a:r>
                <a:endParaRPr lang="en-US" altLang="zh-CN" dirty="0"/>
              </a:p>
              <a:p>
                <a:pPr marL="571500" lvl="1" indent="-342900">
                  <a:buFont typeface="+mj-lt"/>
                  <a:buAutoNum type="arabicPeriod" startAt="3"/>
                </a:pPr>
                <a:r>
                  <a:rPr lang="zh-CN" altLang="en-US" b="1" dirty="0">
                    <a:solidFill>
                      <a:srgbClr val="FF0000"/>
                    </a:solidFill>
                  </a:rPr>
                  <a:t>析取联结词</a:t>
                </a:r>
                <a:r>
                  <a:rPr lang="zh-CN" altLang="en-US" dirty="0"/>
                  <a:t>：二元联结词，符号为</a:t>
                </a:r>
                <a14:m>
                  <m:oMath xmlns:m="http://schemas.openxmlformats.org/officeDocument/2006/math">
                    <m:r>
                      <a:rPr lang="zh-CN" altLang="en-US" i="1">
                        <a:latin typeface="Cambria Math" panose="02040503050406030204" pitchFamily="18" charset="0"/>
                      </a:rPr>
                      <m:t>∨</m:t>
                    </m:r>
                  </m:oMath>
                </a14:m>
                <a:r>
                  <a:rPr lang="zh-CN" altLang="en-US" dirty="0"/>
                  <a:t>。设</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a14:m>
                <a:r>
                  <a:rPr lang="zh-CN" altLang="en-US" dirty="0"/>
                  <a:t>为两个命题，复合命题“</a:t>
                </a:r>
                <a14:m>
                  <m:oMath xmlns:m="http://schemas.openxmlformats.org/officeDocument/2006/math">
                    <m:r>
                      <a:rPr lang="en-US" altLang="zh-CN" i="1">
                        <a:latin typeface="Cambria Math" panose="02040503050406030204" pitchFamily="18" charset="0"/>
                      </a:rPr>
                      <m:t>𝑝</m:t>
                    </m:r>
                  </m:oMath>
                </a14:m>
                <a:r>
                  <a:rPr lang="zh-CN" altLang="en-US" dirty="0"/>
                  <a:t>或者</a:t>
                </a:r>
                <a14:m>
                  <m:oMath xmlns:m="http://schemas.openxmlformats.org/officeDocument/2006/math">
                    <m:r>
                      <a:rPr lang="en-US" altLang="zh-CN" i="1">
                        <a:latin typeface="Cambria Math" panose="02040503050406030204" pitchFamily="18" charset="0"/>
                      </a:rPr>
                      <m:t>𝑞</m:t>
                    </m:r>
                  </m:oMath>
                </a14:m>
                <a:r>
                  <a:rPr lang="zh-CN" altLang="en-US" dirty="0"/>
                  <a:t>”称为</a:t>
                </a:r>
                <a14:m>
                  <m:oMath xmlns:m="http://schemas.openxmlformats.org/officeDocument/2006/math">
                    <m:r>
                      <a:rPr lang="en-US" altLang="zh-CN" i="1">
                        <a:latin typeface="Cambria Math" panose="02040503050406030204" pitchFamily="18" charset="0"/>
                      </a:rPr>
                      <m:t>𝑝</m:t>
                    </m:r>
                  </m:oMath>
                </a14:m>
                <a:r>
                  <a:rPr lang="zh-CN" altLang="en-US" dirty="0"/>
                  <a:t>与</a:t>
                </a:r>
                <a14:m>
                  <m:oMath xmlns:m="http://schemas.openxmlformats.org/officeDocument/2006/math">
                    <m:r>
                      <a:rPr lang="en-US" altLang="zh-CN" i="1">
                        <a:latin typeface="Cambria Math" panose="02040503050406030204" pitchFamily="18" charset="0"/>
                      </a:rPr>
                      <m:t>𝑞</m:t>
                    </m:r>
                  </m:oMath>
                </a14:m>
                <a:r>
                  <a:rPr lang="zh-CN" altLang="en-US" dirty="0"/>
                  <a:t>的析取式，记作</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m:t>
                    </m:r>
                    <m:r>
                      <a:rPr lang="en-US" altLang="zh-CN" i="1">
                        <a:latin typeface="Cambria Math" panose="02040503050406030204" pitchFamily="18" charset="0"/>
                      </a:rPr>
                      <m:t>𝑞</m:t>
                    </m:r>
                    <m:r>
                      <a:rPr lang="zh-CN" altLang="en-US" i="1">
                        <a:latin typeface="Cambria Math" panose="02040503050406030204" pitchFamily="18" charset="0"/>
                      </a:rPr>
                      <m:t>。</m:t>
                    </m:r>
                  </m:oMath>
                </a14:m>
                <a:r>
                  <a:rPr lang="zh-CN" altLang="en-US" dirty="0"/>
                  <a:t>规定当且仅当</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与</m:t>
                    </m:r>
                    <m:r>
                      <a:rPr lang="en-US" altLang="zh-CN" i="1">
                        <a:latin typeface="Cambria Math" panose="02040503050406030204" pitchFamily="18" charset="0"/>
                      </a:rPr>
                      <m:t>𝑞</m:t>
                    </m:r>
                  </m:oMath>
                </a14:m>
                <a:r>
                  <a:rPr lang="zh-CN" altLang="en-US" dirty="0"/>
                  <a:t>同时为假时</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m:t>
                    </m:r>
                    <m:r>
                      <a:rPr lang="en-US" altLang="zh-CN" i="1">
                        <a:latin typeface="Cambria Math" panose="02040503050406030204" pitchFamily="18" charset="0"/>
                      </a:rPr>
                      <m:t>𝑞</m:t>
                    </m:r>
                  </m:oMath>
                </a14:m>
                <a:r>
                  <a:rPr lang="zh-CN" altLang="en-US" dirty="0"/>
                  <a:t>为假。</a:t>
                </a:r>
                <a:r>
                  <a:rPr lang="zh-CN" altLang="en-US" b="1" u="sng" dirty="0">
                    <a:solidFill>
                      <a:srgbClr val="7030A0"/>
                    </a:solidFill>
                  </a:rPr>
                  <a:t>在数理逻辑中， </a:t>
                </a:r>
                <a14:m>
                  <m:oMath xmlns:m="http://schemas.openxmlformats.org/officeDocument/2006/math">
                    <m:r>
                      <a:rPr lang="zh-CN" altLang="en-US" b="1" i="1" u="sng">
                        <a:solidFill>
                          <a:srgbClr val="7030A0"/>
                        </a:solidFill>
                        <a:latin typeface="Cambria Math" panose="02040503050406030204" pitchFamily="18" charset="0"/>
                      </a:rPr>
                      <m:t>∨</m:t>
                    </m:r>
                  </m:oMath>
                </a14:m>
                <a:r>
                  <a:rPr lang="zh-CN" altLang="en-US" b="1" u="sng" dirty="0">
                    <a:solidFill>
                      <a:srgbClr val="7030A0"/>
                    </a:solidFill>
                  </a:rPr>
                  <a:t>是相容或。</a:t>
                </a:r>
                <a:r>
                  <a:rPr lang="zh-CN" altLang="en-US" b="1" u="sng" dirty="0">
                    <a:solidFill>
                      <a:schemeClr val="accent4">
                        <a:lumMod val="75000"/>
                      </a:schemeClr>
                    </a:solidFill>
                  </a:rPr>
                  <a:t>自然语言中的“或者”与</a:t>
                </a:r>
                <a14:m>
                  <m:oMath xmlns:m="http://schemas.openxmlformats.org/officeDocument/2006/math">
                    <m:r>
                      <a:rPr lang="zh-CN" altLang="en-US" b="1" i="1" u="sng">
                        <a:solidFill>
                          <a:schemeClr val="accent4">
                            <a:lumMod val="75000"/>
                          </a:schemeClr>
                        </a:solidFill>
                        <a:latin typeface="Cambria Math" panose="02040503050406030204" pitchFamily="18" charset="0"/>
                      </a:rPr>
                      <m:t>∨</m:t>
                    </m:r>
                  </m:oMath>
                </a14:m>
                <a:r>
                  <a:rPr lang="zh-CN" altLang="en-US" b="1" u="sng" dirty="0">
                    <a:solidFill>
                      <a:schemeClr val="accent4">
                        <a:lumMod val="75000"/>
                      </a:schemeClr>
                    </a:solidFill>
                  </a:rPr>
                  <a:t>不完全相同，自然语言中的“或者”有时是排斥或，有时是相容或。</a:t>
                </a:r>
                <a:endParaRPr lang="en-US" altLang="zh-CN" b="1" u="sng" dirty="0">
                  <a:solidFill>
                    <a:schemeClr val="accent4">
                      <a:lumMod val="75000"/>
                    </a:schemeClr>
                  </a:solidFill>
                </a:endParaRPr>
              </a:p>
              <a:p>
                <a:pPr marL="571500" lvl="1" indent="-342900">
                  <a:buFont typeface="+mj-lt"/>
                  <a:buAutoNum type="arabicPeriod" startAt="3"/>
                </a:pPr>
                <a:endParaRPr lang="en-US" altLang="zh-CN" b="1" u="sng" dirty="0"/>
              </a:p>
              <a:p>
                <a:pPr marL="571500" lvl="1" indent="-342900">
                  <a:buFont typeface="+mj-lt"/>
                  <a:buAutoNum type="arabicPeriod" startAt="3"/>
                </a:pPr>
                <a:r>
                  <a:rPr lang="zh-CN" altLang="en-US" b="1" dirty="0">
                    <a:solidFill>
                      <a:srgbClr val="FF0000"/>
                    </a:solidFill>
                  </a:rPr>
                  <a:t>蕴涵联结词</a:t>
                </a:r>
                <a:r>
                  <a:rPr lang="zh-CN" altLang="en-US" dirty="0"/>
                  <a:t>：二元联结词，符号为</a:t>
                </a:r>
                <a14:m>
                  <m:oMath xmlns:m="http://schemas.openxmlformats.org/officeDocument/2006/math">
                    <m:r>
                      <a:rPr lang="zh-CN" altLang="en-US" i="1">
                        <a:latin typeface="Cambria Math" panose="02040503050406030204" pitchFamily="18" charset="0"/>
                      </a:rPr>
                      <m:t>→</m:t>
                    </m:r>
                  </m:oMath>
                </a14:m>
                <a:r>
                  <a:rPr lang="zh-CN" altLang="en-US" dirty="0"/>
                  <a:t>。设</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a14:m>
                <a:r>
                  <a:rPr lang="zh-CN" altLang="en-US" dirty="0"/>
                  <a:t>为两个命题，复合命题“如果</a:t>
                </a:r>
                <a14:m>
                  <m:oMath xmlns:m="http://schemas.openxmlformats.org/officeDocument/2006/math">
                    <m:r>
                      <a:rPr lang="en-US" altLang="zh-CN" i="1">
                        <a:latin typeface="Cambria Math" panose="02040503050406030204" pitchFamily="18" charset="0"/>
                      </a:rPr>
                      <m:t>𝑝</m:t>
                    </m:r>
                  </m:oMath>
                </a14:m>
                <a:r>
                  <a:rPr lang="zh-CN" altLang="en-US" dirty="0"/>
                  <a:t>则</a:t>
                </a:r>
                <a14:m>
                  <m:oMath xmlns:m="http://schemas.openxmlformats.org/officeDocument/2006/math">
                    <m:r>
                      <a:rPr lang="en-US" altLang="zh-CN" i="1">
                        <a:latin typeface="Cambria Math" panose="02040503050406030204" pitchFamily="18" charset="0"/>
                      </a:rPr>
                      <m:t>𝑞</m:t>
                    </m:r>
                  </m:oMath>
                </a14:m>
                <a:r>
                  <a:rPr lang="zh-CN" altLang="en-US" dirty="0"/>
                  <a:t>”称为</a:t>
                </a:r>
                <a14:m>
                  <m:oMath xmlns:m="http://schemas.openxmlformats.org/officeDocument/2006/math">
                    <m:r>
                      <a:rPr lang="en-US" altLang="zh-CN" i="1">
                        <a:latin typeface="Cambria Math" panose="02040503050406030204" pitchFamily="18" charset="0"/>
                      </a:rPr>
                      <m:t>𝑝</m:t>
                    </m:r>
                  </m:oMath>
                </a14:m>
                <a:r>
                  <a:rPr lang="zh-CN" altLang="en-US" dirty="0"/>
                  <a:t>与</a:t>
                </a:r>
                <a14:m>
                  <m:oMath xmlns:m="http://schemas.openxmlformats.org/officeDocument/2006/math">
                    <m:r>
                      <a:rPr lang="en-US" altLang="zh-CN" i="1">
                        <a:latin typeface="Cambria Math" panose="02040503050406030204" pitchFamily="18" charset="0"/>
                      </a:rPr>
                      <m:t>𝑞</m:t>
                    </m:r>
                  </m:oMath>
                </a14:m>
                <a:r>
                  <a:rPr lang="zh-CN" altLang="en-US" dirty="0"/>
                  <a:t>的蕴涵式，记作</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m:t>
                    </m:r>
                    <m:r>
                      <a:rPr lang="en-US" altLang="zh-CN" i="1">
                        <a:latin typeface="Cambria Math" panose="02040503050406030204" pitchFamily="18" charset="0"/>
                      </a:rPr>
                      <m:t>𝑞</m:t>
                    </m:r>
                  </m:oMath>
                </a14:m>
                <a:r>
                  <a:rPr lang="zh-CN" altLang="en-US" dirty="0"/>
                  <a:t>。规定当且仅当</a:t>
                </a:r>
                <a14:m>
                  <m:oMath xmlns:m="http://schemas.openxmlformats.org/officeDocument/2006/math">
                    <m:r>
                      <a:rPr lang="en-US" altLang="zh-CN" i="1">
                        <a:latin typeface="Cambria Math" panose="02040503050406030204" pitchFamily="18" charset="0"/>
                      </a:rPr>
                      <m:t>𝑝</m:t>
                    </m:r>
                  </m:oMath>
                </a14:m>
                <a:r>
                  <a:rPr lang="zh-CN" altLang="en-US" dirty="0"/>
                  <a:t>为真且</a:t>
                </a:r>
                <a14:m>
                  <m:oMath xmlns:m="http://schemas.openxmlformats.org/officeDocument/2006/math">
                    <m:r>
                      <a:rPr lang="en-US" altLang="zh-CN" i="1">
                        <a:latin typeface="Cambria Math" panose="02040503050406030204" pitchFamily="18" charset="0"/>
                      </a:rPr>
                      <m:t>𝑞</m:t>
                    </m:r>
                  </m:oMath>
                </a14:m>
                <a:r>
                  <a:rPr lang="zh-CN" altLang="en-US" dirty="0"/>
                  <a:t>为假时</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m:t>
                    </m:r>
                    <m:r>
                      <a:rPr lang="en-US" altLang="zh-CN" i="1">
                        <a:latin typeface="Cambria Math" panose="02040503050406030204" pitchFamily="18" charset="0"/>
                      </a:rPr>
                      <m:t>𝑞</m:t>
                    </m:r>
                  </m:oMath>
                </a14:m>
                <a:r>
                  <a:rPr lang="zh-CN" altLang="en-US" dirty="0"/>
                  <a:t>为假，</a:t>
                </a:r>
                <a:r>
                  <a:rPr lang="en-US" altLang="zh-CN" dirty="0"/>
                  <a:t> </a:t>
                </a:r>
                <a14:m>
                  <m:oMath xmlns:m="http://schemas.openxmlformats.org/officeDocument/2006/math">
                    <m:r>
                      <a:rPr lang="en-US" altLang="zh-CN" i="1">
                        <a:latin typeface="Cambria Math" panose="02040503050406030204" pitchFamily="18" charset="0"/>
                      </a:rPr>
                      <m:t>𝑞</m:t>
                    </m:r>
                    <m:r>
                      <a:rPr lang="zh-CN" altLang="en-US" i="1">
                        <a:latin typeface="Cambria Math" panose="02040503050406030204" pitchFamily="18" charset="0"/>
                      </a:rPr>
                      <m:t>是</m:t>
                    </m:r>
                    <m:r>
                      <a:rPr lang="en-US" altLang="zh-CN" i="1">
                        <a:latin typeface="Cambria Math" panose="02040503050406030204" pitchFamily="18" charset="0"/>
                      </a:rPr>
                      <m:t>𝑝</m:t>
                    </m:r>
                  </m:oMath>
                </a14:m>
                <a:r>
                  <a:rPr lang="zh-CN" altLang="en-US" dirty="0"/>
                  <a:t>的必要条件。</a:t>
                </a:r>
                <a:r>
                  <a:rPr lang="zh-CN" altLang="en-US" b="1" u="sng" dirty="0">
                    <a:solidFill>
                      <a:srgbClr val="7030A0"/>
                    </a:solidFill>
                  </a:rPr>
                  <a:t>自然语言中，存在很多看起来差别很大的表达方式，如“只要</a:t>
                </a:r>
                <a14:m>
                  <m:oMath xmlns:m="http://schemas.openxmlformats.org/officeDocument/2006/math">
                    <m:r>
                      <a:rPr lang="en-US" altLang="zh-CN" b="1" i="1" u="sng">
                        <a:solidFill>
                          <a:srgbClr val="7030A0"/>
                        </a:solidFill>
                        <a:latin typeface="Cambria Math" panose="02040503050406030204" pitchFamily="18" charset="0"/>
                      </a:rPr>
                      <m:t>𝒑</m:t>
                    </m:r>
                  </m:oMath>
                </a14:m>
                <a:r>
                  <a:rPr lang="zh-CN" altLang="en-US" b="1" u="sng" dirty="0">
                    <a:solidFill>
                      <a:srgbClr val="7030A0"/>
                    </a:solidFill>
                  </a:rPr>
                  <a:t>，就</a:t>
                </a:r>
                <a14:m>
                  <m:oMath xmlns:m="http://schemas.openxmlformats.org/officeDocument/2006/math">
                    <m:r>
                      <a:rPr lang="en-US" altLang="zh-CN" b="1" i="1" u="sng">
                        <a:solidFill>
                          <a:srgbClr val="7030A0"/>
                        </a:solidFill>
                        <a:latin typeface="Cambria Math" panose="02040503050406030204" pitchFamily="18" charset="0"/>
                      </a:rPr>
                      <m:t>𝒒</m:t>
                    </m:r>
                  </m:oMath>
                </a14:m>
                <a:r>
                  <a:rPr lang="zh-CN" altLang="en-US" b="1" u="sng" dirty="0">
                    <a:solidFill>
                      <a:srgbClr val="7030A0"/>
                    </a:solidFill>
                  </a:rPr>
                  <a:t>”“因为</a:t>
                </a:r>
                <a14:m>
                  <m:oMath xmlns:m="http://schemas.openxmlformats.org/officeDocument/2006/math">
                    <m:r>
                      <a:rPr lang="en-US" altLang="zh-CN" b="1" i="1" u="sng">
                        <a:solidFill>
                          <a:srgbClr val="7030A0"/>
                        </a:solidFill>
                        <a:latin typeface="Cambria Math" panose="02040503050406030204" pitchFamily="18" charset="0"/>
                      </a:rPr>
                      <m:t>𝒑</m:t>
                    </m:r>
                  </m:oMath>
                </a14:m>
                <a:r>
                  <a:rPr lang="zh-CN" altLang="en-US" b="1" u="sng" dirty="0">
                    <a:solidFill>
                      <a:srgbClr val="7030A0"/>
                    </a:solidFill>
                  </a:rPr>
                  <a:t>，所以</a:t>
                </a:r>
                <a14:m>
                  <m:oMath xmlns:m="http://schemas.openxmlformats.org/officeDocument/2006/math">
                    <m:r>
                      <a:rPr lang="en-US" altLang="zh-CN" b="1" i="1" u="sng">
                        <a:solidFill>
                          <a:srgbClr val="7030A0"/>
                        </a:solidFill>
                        <a:latin typeface="Cambria Math" panose="02040503050406030204" pitchFamily="18" charset="0"/>
                      </a:rPr>
                      <m:t>𝒒</m:t>
                    </m:r>
                  </m:oMath>
                </a14:m>
                <a:r>
                  <a:rPr lang="zh-CN" altLang="en-US" b="1" u="sng" dirty="0">
                    <a:solidFill>
                      <a:srgbClr val="7030A0"/>
                    </a:solidFill>
                  </a:rPr>
                  <a:t>” “</a:t>
                </a:r>
                <a14:m>
                  <m:oMath xmlns:m="http://schemas.openxmlformats.org/officeDocument/2006/math">
                    <m:r>
                      <a:rPr lang="en-US" altLang="zh-CN" b="1" i="1" u="sng">
                        <a:solidFill>
                          <a:srgbClr val="7030A0"/>
                        </a:solidFill>
                        <a:latin typeface="Cambria Math" panose="02040503050406030204" pitchFamily="18" charset="0"/>
                      </a:rPr>
                      <m:t>𝒑</m:t>
                    </m:r>
                  </m:oMath>
                </a14:m>
                <a:r>
                  <a:rPr lang="zh-CN" altLang="en-US" b="1" u="sng" dirty="0">
                    <a:solidFill>
                      <a:srgbClr val="7030A0"/>
                    </a:solidFill>
                  </a:rPr>
                  <a:t>仅当</a:t>
                </a:r>
                <a14:m>
                  <m:oMath xmlns:m="http://schemas.openxmlformats.org/officeDocument/2006/math">
                    <m:r>
                      <a:rPr lang="en-US" altLang="zh-CN" b="1" i="1" u="sng">
                        <a:solidFill>
                          <a:srgbClr val="7030A0"/>
                        </a:solidFill>
                        <a:latin typeface="Cambria Math" panose="02040503050406030204" pitchFamily="18" charset="0"/>
                      </a:rPr>
                      <m:t>𝒒</m:t>
                    </m:r>
                  </m:oMath>
                </a14:m>
                <a:r>
                  <a:rPr lang="zh-CN" altLang="en-US" b="1" u="sng" dirty="0">
                    <a:solidFill>
                      <a:srgbClr val="7030A0"/>
                    </a:solidFill>
                  </a:rPr>
                  <a:t>”“只有</a:t>
                </a:r>
                <a14:m>
                  <m:oMath xmlns:m="http://schemas.openxmlformats.org/officeDocument/2006/math">
                    <m:r>
                      <a:rPr lang="en-US" altLang="zh-CN" b="1" i="1" u="sng">
                        <a:solidFill>
                          <a:srgbClr val="7030A0"/>
                        </a:solidFill>
                        <a:latin typeface="Cambria Math" panose="02040503050406030204" pitchFamily="18" charset="0"/>
                      </a:rPr>
                      <m:t>𝒒</m:t>
                    </m:r>
                  </m:oMath>
                </a14:m>
                <a:r>
                  <a:rPr lang="zh-CN" altLang="en-US" b="1" u="sng" dirty="0">
                    <a:solidFill>
                      <a:srgbClr val="7030A0"/>
                    </a:solidFill>
                  </a:rPr>
                  <a:t>才</a:t>
                </a:r>
                <a14:m>
                  <m:oMath xmlns:m="http://schemas.openxmlformats.org/officeDocument/2006/math">
                    <m:r>
                      <a:rPr lang="en-US" altLang="zh-CN" b="1" i="1" u="sng">
                        <a:solidFill>
                          <a:srgbClr val="7030A0"/>
                        </a:solidFill>
                        <a:latin typeface="Cambria Math" panose="02040503050406030204" pitchFamily="18" charset="0"/>
                      </a:rPr>
                      <m:t>𝒑</m:t>
                    </m:r>
                  </m:oMath>
                </a14:m>
                <a:r>
                  <a:rPr lang="zh-CN" altLang="en-US" b="1" u="sng" dirty="0">
                    <a:solidFill>
                      <a:srgbClr val="7030A0"/>
                    </a:solidFill>
                  </a:rPr>
                  <a:t>”“除非</a:t>
                </a:r>
                <a14:m>
                  <m:oMath xmlns:m="http://schemas.openxmlformats.org/officeDocument/2006/math">
                    <m:r>
                      <a:rPr lang="en-US" altLang="zh-CN" b="1" i="1" u="sng">
                        <a:solidFill>
                          <a:srgbClr val="7030A0"/>
                        </a:solidFill>
                        <a:latin typeface="Cambria Math" panose="02040503050406030204" pitchFamily="18" charset="0"/>
                      </a:rPr>
                      <m:t>𝒒</m:t>
                    </m:r>
                  </m:oMath>
                </a14:m>
                <a:r>
                  <a:rPr lang="zh-CN" altLang="en-US" b="1" u="sng" dirty="0">
                    <a:solidFill>
                      <a:srgbClr val="7030A0"/>
                    </a:solidFill>
                  </a:rPr>
                  <a:t>才</a:t>
                </a:r>
                <a14:m>
                  <m:oMath xmlns:m="http://schemas.openxmlformats.org/officeDocument/2006/math">
                    <m:r>
                      <a:rPr lang="en-US" altLang="zh-CN" b="1" i="1" u="sng">
                        <a:solidFill>
                          <a:srgbClr val="7030A0"/>
                        </a:solidFill>
                        <a:latin typeface="Cambria Math" panose="02040503050406030204" pitchFamily="18" charset="0"/>
                      </a:rPr>
                      <m:t>𝒑</m:t>
                    </m:r>
                  </m:oMath>
                </a14:m>
                <a:r>
                  <a:rPr lang="zh-CN" altLang="en-US" b="1" u="sng" dirty="0">
                    <a:solidFill>
                      <a:srgbClr val="7030A0"/>
                    </a:solidFill>
                  </a:rPr>
                  <a:t>”“除非</a:t>
                </a:r>
                <a14:m>
                  <m:oMath xmlns:m="http://schemas.openxmlformats.org/officeDocument/2006/math">
                    <m:r>
                      <a:rPr lang="en-US" altLang="zh-CN" b="1" i="1" u="sng">
                        <a:solidFill>
                          <a:srgbClr val="7030A0"/>
                        </a:solidFill>
                        <a:latin typeface="Cambria Math" panose="02040503050406030204" pitchFamily="18" charset="0"/>
                      </a:rPr>
                      <m:t>𝒒</m:t>
                    </m:r>
                    <m:r>
                      <a:rPr lang="en-US" altLang="zh-CN" b="1" i="1" u="sng">
                        <a:solidFill>
                          <a:srgbClr val="7030A0"/>
                        </a:solidFill>
                        <a:latin typeface="Cambria Math" panose="02040503050406030204" pitchFamily="18" charset="0"/>
                      </a:rPr>
                      <m:t> </m:t>
                    </m:r>
                  </m:oMath>
                </a14:m>
                <a:r>
                  <a:rPr lang="zh-CN" altLang="en-US" b="1" u="sng" dirty="0">
                    <a:solidFill>
                      <a:srgbClr val="7030A0"/>
                    </a:solidFill>
                  </a:rPr>
                  <a:t>，否则</a:t>
                </a:r>
                <a14:m>
                  <m:oMath xmlns:m="http://schemas.openxmlformats.org/officeDocument/2006/math">
                    <m:r>
                      <a:rPr lang="zh-CN" altLang="en-US" b="1" i="1" u="sng" dirty="0">
                        <a:solidFill>
                          <a:srgbClr val="7030A0"/>
                        </a:solidFill>
                        <a:latin typeface="Cambria Math" panose="02040503050406030204" pitchFamily="18" charset="0"/>
                      </a:rPr>
                      <m:t>非</m:t>
                    </m:r>
                    <m:r>
                      <a:rPr lang="en-US" altLang="zh-CN" b="1" i="1" u="sng">
                        <a:solidFill>
                          <a:srgbClr val="7030A0"/>
                        </a:solidFill>
                        <a:latin typeface="Cambria Math" panose="02040503050406030204" pitchFamily="18" charset="0"/>
                      </a:rPr>
                      <m:t>𝒑</m:t>
                    </m:r>
                  </m:oMath>
                </a14:m>
                <a:r>
                  <a:rPr lang="zh-CN" altLang="en-US" b="1" u="sng" dirty="0">
                    <a:solidFill>
                      <a:srgbClr val="7030A0"/>
                    </a:solidFill>
                  </a:rPr>
                  <a:t>”都等价于</a:t>
                </a:r>
                <a14:m>
                  <m:oMath xmlns:m="http://schemas.openxmlformats.org/officeDocument/2006/math">
                    <m:r>
                      <a:rPr lang="en-US" altLang="zh-CN" b="1" i="1" u="sng">
                        <a:solidFill>
                          <a:srgbClr val="7030A0"/>
                        </a:solidFill>
                        <a:latin typeface="Cambria Math" panose="02040503050406030204" pitchFamily="18" charset="0"/>
                      </a:rPr>
                      <m:t>𝒑</m:t>
                    </m:r>
                    <m:r>
                      <a:rPr lang="zh-CN" altLang="en-US"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𝒒</m:t>
                    </m:r>
                  </m:oMath>
                </a14:m>
                <a:r>
                  <a:rPr lang="zh-CN" altLang="en-US" b="1" u="sng" dirty="0">
                    <a:solidFill>
                      <a:srgbClr val="7030A0"/>
                    </a:solidFill>
                  </a:rPr>
                  <a:t>。</a:t>
                </a:r>
                <a:r>
                  <a:rPr lang="zh-CN" altLang="en-US" b="1" u="sng" dirty="0">
                    <a:solidFill>
                      <a:schemeClr val="accent4">
                        <a:lumMod val="75000"/>
                      </a:schemeClr>
                    </a:solidFill>
                  </a:rPr>
                  <a:t>日常生活里</a:t>
                </a:r>
                <a14:m>
                  <m:oMath xmlns:m="http://schemas.openxmlformats.org/officeDocument/2006/math">
                    <m:r>
                      <a:rPr lang="en-US" altLang="zh-CN" b="1" i="1" u="sng">
                        <a:solidFill>
                          <a:schemeClr val="accent4">
                            <a:lumMod val="75000"/>
                          </a:schemeClr>
                        </a:solidFill>
                        <a:latin typeface="Cambria Math" panose="02040503050406030204" pitchFamily="18" charset="0"/>
                      </a:rPr>
                      <m:t>𝒑</m:t>
                    </m:r>
                    <m:r>
                      <a:rPr lang="zh-CN" altLang="en-US" b="1" i="1" u="sng">
                        <a:solidFill>
                          <a:schemeClr val="accent4">
                            <a:lumMod val="75000"/>
                          </a:schemeClr>
                        </a:solidFill>
                        <a:latin typeface="Cambria Math" panose="02040503050406030204" pitchFamily="18" charset="0"/>
                      </a:rPr>
                      <m:t>→</m:t>
                    </m:r>
                    <m:r>
                      <a:rPr lang="en-US" altLang="zh-CN" b="1" i="1" u="sng">
                        <a:solidFill>
                          <a:schemeClr val="accent4">
                            <a:lumMod val="75000"/>
                          </a:schemeClr>
                        </a:solidFill>
                        <a:latin typeface="Cambria Math" panose="02040503050406030204" pitchFamily="18" charset="0"/>
                      </a:rPr>
                      <m:t>𝒒</m:t>
                    </m:r>
                  </m:oMath>
                </a14:m>
                <a:r>
                  <a:rPr lang="zh-CN" altLang="en-US" b="1" u="sng" dirty="0">
                    <a:solidFill>
                      <a:schemeClr val="accent4">
                        <a:lumMod val="75000"/>
                      </a:schemeClr>
                    </a:solidFill>
                  </a:rPr>
                  <a:t>中的前件</a:t>
                </a:r>
                <a14:m>
                  <m:oMath xmlns:m="http://schemas.openxmlformats.org/officeDocument/2006/math">
                    <m:r>
                      <a:rPr lang="en-US" altLang="zh-CN" b="1" i="1" u="sng">
                        <a:solidFill>
                          <a:schemeClr val="accent4">
                            <a:lumMod val="75000"/>
                          </a:schemeClr>
                        </a:solidFill>
                        <a:latin typeface="Cambria Math" panose="02040503050406030204" pitchFamily="18" charset="0"/>
                      </a:rPr>
                      <m:t>𝒑</m:t>
                    </m:r>
                  </m:oMath>
                </a14:m>
                <a:r>
                  <a:rPr lang="zh-CN" altLang="en-US" b="1" u="sng" dirty="0">
                    <a:solidFill>
                      <a:schemeClr val="accent4">
                        <a:lumMod val="75000"/>
                      </a:schemeClr>
                    </a:solidFill>
                  </a:rPr>
                  <a:t>和后件</a:t>
                </a:r>
                <a14:m>
                  <m:oMath xmlns:m="http://schemas.openxmlformats.org/officeDocument/2006/math">
                    <m:r>
                      <a:rPr lang="en-US" altLang="zh-CN" b="1" i="1" u="sng">
                        <a:solidFill>
                          <a:schemeClr val="accent4">
                            <a:lumMod val="75000"/>
                          </a:schemeClr>
                        </a:solidFill>
                        <a:latin typeface="Cambria Math" panose="02040503050406030204" pitchFamily="18" charset="0"/>
                      </a:rPr>
                      <m:t>𝒒</m:t>
                    </m:r>
                  </m:oMath>
                </a14:m>
                <a:r>
                  <a:rPr lang="zh-CN" altLang="en-US" b="1" u="sng" dirty="0">
                    <a:solidFill>
                      <a:schemeClr val="accent4">
                        <a:lumMod val="75000"/>
                      </a:schemeClr>
                    </a:solidFill>
                  </a:rPr>
                  <a:t>往往存在某种内在关系；在数理逻辑中，并不要求</a:t>
                </a:r>
                <a14:m>
                  <m:oMath xmlns:m="http://schemas.openxmlformats.org/officeDocument/2006/math">
                    <m:r>
                      <a:rPr lang="en-US" altLang="zh-CN" b="1" i="1" u="sng">
                        <a:solidFill>
                          <a:schemeClr val="accent4">
                            <a:lumMod val="75000"/>
                          </a:schemeClr>
                        </a:solidFill>
                        <a:latin typeface="Cambria Math" panose="02040503050406030204" pitchFamily="18" charset="0"/>
                      </a:rPr>
                      <m:t>𝒑</m:t>
                    </m:r>
                  </m:oMath>
                </a14:m>
                <a:r>
                  <a:rPr lang="zh-CN" altLang="en-US" b="1" u="sng" dirty="0">
                    <a:solidFill>
                      <a:schemeClr val="accent4">
                        <a:lumMod val="75000"/>
                      </a:schemeClr>
                    </a:solidFill>
                  </a:rPr>
                  <a:t>与</a:t>
                </a:r>
                <a14:m>
                  <m:oMath xmlns:m="http://schemas.openxmlformats.org/officeDocument/2006/math">
                    <m:r>
                      <a:rPr lang="en-US" altLang="zh-CN" b="1" i="1" u="sng">
                        <a:solidFill>
                          <a:schemeClr val="accent4">
                            <a:lumMod val="75000"/>
                          </a:schemeClr>
                        </a:solidFill>
                        <a:latin typeface="Cambria Math" panose="02040503050406030204" pitchFamily="18" charset="0"/>
                      </a:rPr>
                      <m:t>𝒒</m:t>
                    </m:r>
                  </m:oMath>
                </a14:m>
                <a:r>
                  <a:rPr lang="zh-CN" altLang="en-US" b="1" u="sng" dirty="0">
                    <a:solidFill>
                      <a:schemeClr val="accent4">
                        <a:lumMod val="75000"/>
                      </a:schemeClr>
                    </a:solidFill>
                  </a:rPr>
                  <a:t>有任何联系。</a:t>
                </a:r>
                <a:endParaRPr lang="zh-CN" altLang="en-US" b="1" u="sng" dirty="0"/>
              </a:p>
              <a:p>
                <a:endParaRPr lang="zh-CN" altLang="en-US" dirty="0"/>
              </a:p>
            </p:txBody>
          </p:sp>
        </mc:Choice>
        <mc:Fallback>
          <p:sp>
            <p:nvSpPr>
              <p:cNvPr id="3" name="文本占位符 2"/>
              <p:cNvSpPr>
                <a:spLocks noGrp="1" noRot="1" noChangeAspect="1" noMove="1" noResize="1" noEditPoints="1" noAdjustHandles="1" noChangeArrowheads="1" noChangeShapeType="1" noTextEdit="1"/>
              </p:cNvSpPr>
              <p:nvPr>
                <p:ph type="body" sz="quarter" idx="13"/>
              </p:nvPr>
            </p:nvSpPr>
            <p:spPr>
              <a:xfrm>
                <a:off x="838200" y="1606550"/>
                <a:ext cx="10587038" cy="4772735"/>
              </a:xfrm>
              <a:blipFill>
                <a:blip r:embed="rId3"/>
                <a:stretch>
                  <a:fillRect l="-922" t="-1790" r="-9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166559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逻辑联结词</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p:txBody>
              <a:bodyPr/>
              <a:lstStyle/>
              <a:p>
                <a:pPr marL="0" indent="0">
                  <a:buNone/>
                </a:pPr>
                <a:r>
                  <a:rPr lang="zh-CN" altLang="en-US" dirty="0"/>
                  <a:t>常见的逻辑联结词有五个：</a:t>
                </a:r>
                <a:endParaRPr lang="en-US" altLang="zh-CN" dirty="0"/>
              </a:p>
              <a:p>
                <a:pPr marL="571500" lvl="1" indent="-342900">
                  <a:buFont typeface="+mj-lt"/>
                  <a:buAutoNum type="arabicPeriod" startAt="5"/>
                </a:pPr>
                <a:r>
                  <a:rPr lang="zh-CN" altLang="en-US" b="1" dirty="0">
                    <a:solidFill>
                      <a:srgbClr val="FF0000"/>
                    </a:solidFill>
                  </a:rPr>
                  <a:t>等价联结词</a:t>
                </a:r>
                <a:r>
                  <a:rPr lang="zh-CN" altLang="en-US" dirty="0"/>
                  <a:t>：二元联结词，符号为</a:t>
                </a:r>
                <a14:m>
                  <m:oMath xmlns:m="http://schemas.openxmlformats.org/officeDocument/2006/math">
                    <m:r>
                      <a:rPr lang="zh-CN" altLang="en-US" i="1">
                        <a:latin typeface="Cambria Math" panose="02040503050406030204" pitchFamily="18" charset="0"/>
                      </a:rPr>
                      <m:t>↔</m:t>
                    </m:r>
                  </m:oMath>
                </a14:m>
                <a:r>
                  <a:rPr lang="zh-CN" altLang="en-US" dirty="0"/>
                  <a:t>。设</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𝑞</m:t>
                    </m:r>
                  </m:oMath>
                </a14:m>
                <a:r>
                  <a:rPr lang="zh-CN" altLang="en-US" dirty="0"/>
                  <a:t>为两个命题，复合命题“</a:t>
                </a:r>
                <a14:m>
                  <m:oMath xmlns:m="http://schemas.openxmlformats.org/officeDocument/2006/math">
                    <m:r>
                      <a:rPr lang="en-US" altLang="zh-CN" i="1">
                        <a:latin typeface="Cambria Math" panose="02040503050406030204" pitchFamily="18" charset="0"/>
                      </a:rPr>
                      <m:t>𝑝</m:t>
                    </m:r>
                  </m:oMath>
                </a14:m>
                <a:r>
                  <a:rPr lang="zh-CN" altLang="en-US" dirty="0"/>
                  <a:t>当且仅当</a:t>
                </a:r>
                <a14:m>
                  <m:oMath xmlns:m="http://schemas.openxmlformats.org/officeDocument/2006/math">
                    <m:r>
                      <a:rPr lang="en-US" altLang="zh-CN" i="1">
                        <a:latin typeface="Cambria Math" panose="02040503050406030204" pitchFamily="18" charset="0"/>
                      </a:rPr>
                      <m:t>𝑞</m:t>
                    </m:r>
                  </m:oMath>
                </a14:m>
                <a:r>
                  <a:rPr lang="zh-CN" altLang="en-US" dirty="0"/>
                  <a:t>”称为</a:t>
                </a:r>
                <a14:m>
                  <m:oMath xmlns:m="http://schemas.openxmlformats.org/officeDocument/2006/math">
                    <m:r>
                      <a:rPr lang="en-US" altLang="zh-CN" i="1">
                        <a:latin typeface="Cambria Math" panose="02040503050406030204" pitchFamily="18" charset="0"/>
                      </a:rPr>
                      <m:t>𝑝</m:t>
                    </m:r>
                  </m:oMath>
                </a14:m>
                <a:r>
                  <a:rPr lang="zh-CN" altLang="en-US" dirty="0"/>
                  <a:t>与</a:t>
                </a:r>
                <a14:m>
                  <m:oMath xmlns:m="http://schemas.openxmlformats.org/officeDocument/2006/math">
                    <m:r>
                      <a:rPr lang="en-US" altLang="zh-CN" i="1">
                        <a:latin typeface="Cambria Math" panose="02040503050406030204" pitchFamily="18" charset="0"/>
                      </a:rPr>
                      <m:t>𝑞</m:t>
                    </m:r>
                  </m:oMath>
                </a14:m>
                <a:r>
                  <a:rPr lang="zh-CN" altLang="en-US" dirty="0"/>
                  <a:t>的等价式，记作</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m:t>
                    </m:r>
                    <m:r>
                      <a:rPr lang="en-US" altLang="zh-CN" i="1">
                        <a:latin typeface="Cambria Math" panose="02040503050406030204" pitchFamily="18" charset="0"/>
                      </a:rPr>
                      <m:t>𝑞</m:t>
                    </m:r>
                  </m:oMath>
                </a14:m>
                <a:r>
                  <a:rPr lang="zh-CN" altLang="en-US" dirty="0"/>
                  <a:t>。规定当且仅当</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与</m:t>
                    </m:r>
                    <m:r>
                      <a:rPr lang="en-US" altLang="zh-CN" i="1">
                        <a:latin typeface="Cambria Math" panose="02040503050406030204" pitchFamily="18" charset="0"/>
                      </a:rPr>
                      <m:t>𝑞</m:t>
                    </m:r>
                  </m:oMath>
                </a14:m>
                <a:r>
                  <a:rPr lang="zh-CN" altLang="en-US" dirty="0"/>
                  <a:t>同为真或同为假时</a:t>
                </a:r>
                <a14:m>
                  <m:oMath xmlns:m="http://schemas.openxmlformats.org/officeDocument/2006/math">
                    <m:r>
                      <a:rPr lang="en-US" altLang="zh-CN" i="1">
                        <a:latin typeface="Cambria Math" panose="02040503050406030204" pitchFamily="18" charset="0"/>
                      </a:rPr>
                      <m:t>𝑝</m:t>
                    </m:r>
                    <m:r>
                      <a:rPr lang="zh-CN" altLang="en-US" i="1">
                        <a:latin typeface="Cambria Math" panose="02040503050406030204" pitchFamily="18" charset="0"/>
                      </a:rPr>
                      <m:t>↔</m:t>
                    </m:r>
                    <m:r>
                      <a:rPr lang="en-US" altLang="zh-CN" i="1">
                        <a:latin typeface="Cambria Math" panose="02040503050406030204" pitchFamily="18" charset="0"/>
                      </a:rPr>
                      <m:t>𝑞</m:t>
                    </m:r>
                  </m:oMath>
                </a14:m>
                <a:r>
                  <a:rPr lang="zh-CN" altLang="en-US" dirty="0"/>
                  <a:t>为真。</a:t>
                </a:r>
                <a:endParaRPr lang="en-US" altLang="zh-CN" dirty="0"/>
              </a:p>
              <a:p>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blipFill>
                <a:blip r:embed="rId3"/>
                <a:stretch>
                  <a:fillRect l="-922" t="-2014" r="-3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289906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命题符号化</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p:txBody>
              <a:bodyPr/>
              <a:lstStyle/>
              <a:p>
                <a:pPr marL="0" indent="0">
                  <a:buNone/>
                </a:pPr>
                <a:r>
                  <a:rPr lang="zh-CN" altLang="en-US" dirty="0">
                    <a:solidFill>
                      <a:srgbClr val="000000"/>
                    </a:solidFill>
                  </a:rPr>
                  <a:t>利用逻辑联结词，可以将命题符号化：</a:t>
                </a:r>
                <a:endParaRPr lang="en-US" altLang="zh-CN" dirty="0">
                  <a:solidFill>
                    <a:srgbClr val="000000"/>
                  </a:solidFill>
                </a:endParaRPr>
              </a:p>
              <a:p>
                <a:pPr marL="342900" indent="-342900">
                  <a:buFont typeface="+mj-ea"/>
                  <a:buAutoNum type="circleNumDbPlain"/>
                </a:pPr>
                <a:r>
                  <a:rPr lang="zh-CN" altLang="en-US" dirty="0">
                    <a:solidFill>
                      <a:srgbClr val="000000"/>
                    </a:solidFill>
                  </a:rPr>
                  <a:t>两个奇数之和是奇数。</a:t>
                </a:r>
                <a:r>
                  <a:rPr lang="en-US" altLang="zh-CN" dirty="0"/>
                  <a:t> </a:t>
                </a:r>
              </a:p>
              <a:p>
                <a:pPr marL="0" indent="0">
                  <a:buNone/>
                </a:pPr>
                <a:r>
                  <a:rPr lang="zh-CN" altLang="en-US" b="1" dirty="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𝒑</m:t>
                    </m:r>
                  </m:oMath>
                </a14:m>
                <a:r>
                  <a:rPr lang="zh-CN" altLang="en-US" b="1" dirty="0">
                    <a:solidFill>
                      <a:srgbClr val="00B050"/>
                    </a:solidFill>
                  </a:rPr>
                  <a:t>：两个奇数之和是奇数，其值为</a:t>
                </a:r>
                <a:r>
                  <a:rPr lang="en-US" altLang="zh-CN" b="1" dirty="0">
                    <a:solidFill>
                      <a:srgbClr val="00B050"/>
                    </a:solidFill>
                  </a:rPr>
                  <a:t>0</a:t>
                </a:r>
                <a:r>
                  <a:rPr lang="zh-CN" altLang="en-US" b="1" dirty="0">
                    <a:solidFill>
                      <a:srgbClr val="00B050"/>
                    </a:solidFill>
                  </a:rPr>
                  <a:t>。</a:t>
                </a:r>
                <a:endParaRPr lang="en-US" altLang="zh-CN" b="1" dirty="0">
                  <a:solidFill>
                    <a:srgbClr val="00B050"/>
                  </a:solidFill>
                </a:endParaRPr>
              </a:p>
              <a:p>
                <a:pPr marL="342900" indent="-342900">
                  <a:buFont typeface="+mj-ea"/>
                  <a:buAutoNum type="circleNumDbPlain" startAt="2"/>
                </a:pPr>
                <a:r>
                  <a:rPr lang="zh-CN" altLang="en-US" dirty="0">
                    <a:solidFill>
                      <a:srgbClr val="000000"/>
                    </a:solidFill>
                  </a:rPr>
                  <a:t>欧拉常数是无理数。</a:t>
                </a:r>
                <a:endParaRPr lang="en-US" altLang="zh-CN" dirty="0">
                  <a:solidFill>
                    <a:srgbClr val="000000"/>
                  </a:solidFill>
                </a:endParaRPr>
              </a:p>
              <a:p>
                <a:pPr marL="0" indent="0">
                  <a:buNone/>
                </a:pPr>
                <a:r>
                  <a:rPr lang="zh-CN" altLang="en-US" b="1" dirty="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𝒑</m:t>
                    </m:r>
                  </m:oMath>
                </a14:m>
                <a:r>
                  <a:rPr lang="zh-CN" altLang="en-US" b="1" dirty="0">
                    <a:solidFill>
                      <a:srgbClr val="00B050"/>
                    </a:solidFill>
                  </a:rPr>
                  <a:t>：欧拉常数是无理数，其值未知。</a:t>
                </a:r>
                <a:endParaRPr lang="en-US" altLang="zh-CN" dirty="0">
                  <a:solidFill>
                    <a:srgbClr val="000000"/>
                  </a:solidFill>
                </a:endParaRPr>
              </a:p>
              <a:p>
                <a:pPr marL="342900" indent="-342900">
                  <a:buFont typeface="+mj-ea"/>
                  <a:buAutoNum type="circleNumDbPlain" startAt="3"/>
                </a:pPr>
                <a:r>
                  <a:rPr lang="zh-CN" altLang="en-US" dirty="0">
                    <a:solidFill>
                      <a:srgbClr val="000000"/>
                    </a:solidFill>
                  </a:rPr>
                  <a:t>有缺点的毕竟是战士，完美的苍蝇毕竟是苍蝇。</a:t>
                </a:r>
                <a:endParaRPr lang="en-US" altLang="zh-CN" dirty="0">
                  <a:solidFill>
                    <a:srgbClr val="000000"/>
                  </a:solidFill>
                </a:endParaRPr>
              </a:p>
              <a:p>
                <a:pPr marL="0" indent="0">
                  <a:buNone/>
                </a:pPr>
                <a:r>
                  <a:rPr lang="zh-CN" altLang="en-US" b="1" dirty="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𝒑</m:t>
                    </m:r>
                  </m:oMath>
                </a14:m>
                <a:r>
                  <a:rPr lang="zh-CN" altLang="en-US" b="1" dirty="0">
                    <a:solidFill>
                      <a:srgbClr val="00B050"/>
                    </a:solidFill>
                  </a:rPr>
                  <a:t>：有缺点的毕竟是战士。𝑞</a:t>
                </a:r>
                <a:r>
                  <a:rPr lang="en-US" altLang="zh-CN" b="1" dirty="0">
                    <a:solidFill>
                      <a:srgbClr val="00B050"/>
                    </a:solidFill>
                  </a:rPr>
                  <a:t>:</a:t>
                </a:r>
                <a:r>
                  <a:rPr lang="zh-CN" altLang="en-US" b="1" dirty="0">
                    <a:solidFill>
                      <a:srgbClr val="00B050"/>
                    </a:solidFill>
                  </a:rPr>
                  <a:t>完美的苍蝇毕竟是苍蝇。原命题符号化为：𝑝→𝑞。</a:t>
                </a:r>
                <a:endParaRPr lang="en-US" altLang="zh-CN" dirty="0">
                  <a:solidFill>
                    <a:srgbClr val="000000"/>
                  </a:solidFill>
                </a:endParaRPr>
              </a:p>
              <a:p>
                <a:pPr marL="342900" indent="-342900">
                  <a:buFont typeface="+mj-ea"/>
                  <a:buAutoNum type="circleNumDbPlain" startAt="4"/>
                </a:pPr>
                <a:r>
                  <a:rPr lang="zh-CN" altLang="en-US" dirty="0">
                    <a:solidFill>
                      <a:srgbClr val="000000"/>
                    </a:solidFill>
                  </a:rPr>
                  <a:t>任何人都会死，苏格拉底是人，因此，苏格拉底是会死的。</a:t>
                </a:r>
                <a:endParaRPr lang="en-US" altLang="zh-CN" dirty="0">
                  <a:solidFill>
                    <a:srgbClr val="000000"/>
                  </a:solidFill>
                </a:endParaRPr>
              </a:p>
              <a:p>
                <a:pPr marL="0" indent="0">
                  <a:buNone/>
                </a:pPr>
                <a:r>
                  <a:rPr lang="zh-CN" altLang="en-US" b="1" dirty="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𝒑</m:t>
                    </m:r>
                  </m:oMath>
                </a14:m>
                <a:r>
                  <a:rPr lang="zh-CN" altLang="en-US" b="1" dirty="0">
                    <a:solidFill>
                      <a:srgbClr val="00B050"/>
                    </a:solidFill>
                  </a:rPr>
                  <a:t>：任何人都会死。𝑞</a:t>
                </a:r>
                <a:r>
                  <a:rPr lang="en-US" altLang="zh-CN" b="1" dirty="0">
                    <a:solidFill>
                      <a:srgbClr val="00B050"/>
                    </a:solidFill>
                  </a:rPr>
                  <a:t>:</a:t>
                </a:r>
                <a:r>
                  <a:rPr lang="zh-CN" altLang="en-US" b="1" dirty="0">
                    <a:solidFill>
                      <a:srgbClr val="00B050"/>
                    </a:solidFill>
                  </a:rPr>
                  <a:t>苏格拉底是人。𝑟</a:t>
                </a:r>
                <a:r>
                  <a:rPr lang="en-US" altLang="zh-CN" b="1" dirty="0">
                    <a:solidFill>
                      <a:srgbClr val="00B050"/>
                    </a:solidFill>
                  </a:rPr>
                  <a:t>:</a:t>
                </a:r>
                <a:r>
                  <a:rPr lang="zh-CN" altLang="en-US" b="1" dirty="0">
                    <a:solidFill>
                      <a:srgbClr val="00B050"/>
                    </a:solidFill>
                  </a:rPr>
                  <a:t>苏格拉底是会死的。原命题符号化为：𝑝∧𝑞→𝑟。</a:t>
                </a:r>
                <a:endParaRPr lang="en-US" altLang="zh-CN" dirty="0">
                  <a:solidFill>
                    <a:srgbClr val="000000"/>
                  </a:solidFill>
                </a:endParaRPr>
              </a:p>
              <a:p>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blipFill>
                <a:blip r:embed="rId3"/>
                <a:stretch>
                  <a:fillRect l="-922" t="-2014" r="-58" b="-149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726529"/>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命题符号化</a:t>
            </a:r>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3"/>
              </p:nvPr>
            </p:nvSpPr>
            <p:spPr>
              <a:xfrm>
                <a:off x="838199" y="1606550"/>
                <a:ext cx="11269337" cy="4240213"/>
              </a:xfrm>
            </p:spPr>
            <p:txBody>
              <a:bodyPr/>
              <a:lstStyle/>
              <a:p>
                <a:pPr marL="0" indent="0">
                  <a:buNone/>
                </a:pPr>
                <a:r>
                  <a:rPr lang="zh-CN" altLang="en-US" dirty="0">
                    <a:solidFill>
                      <a:srgbClr val="000000"/>
                    </a:solidFill>
                  </a:rPr>
                  <a:t>利用逻辑联结词，可以将命题符号化：</a:t>
                </a:r>
                <a:endParaRPr lang="en-US" altLang="zh-CN" dirty="0">
                  <a:solidFill>
                    <a:srgbClr val="000000"/>
                  </a:solidFill>
                </a:endParaRPr>
              </a:p>
              <a:p>
                <a:pPr marL="342900" indent="-342900">
                  <a:buFont typeface="+mj-ea"/>
                  <a:buAutoNum type="circleNumDbPlain" startAt="5"/>
                </a:pPr>
                <a:r>
                  <a:rPr lang="zh-CN" altLang="en-US" dirty="0">
                    <a:solidFill>
                      <a:srgbClr val="000000"/>
                    </a:solidFill>
                  </a:rPr>
                  <a:t>如果下雨，则我打伞。</a:t>
                </a:r>
                <a:endParaRPr lang="en-US" altLang="zh-CN" dirty="0">
                  <a:solidFill>
                    <a:srgbClr val="000000"/>
                  </a:solidFill>
                </a:endParaRPr>
              </a:p>
              <a:p>
                <a:pPr marL="0" indent="0">
                  <a:buNone/>
                </a:pPr>
                <a:r>
                  <a:rPr lang="zh-CN" altLang="en-US" b="1" dirty="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𝒑</m:t>
                    </m:r>
                  </m:oMath>
                </a14:m>
                <a:r>
                  <a:rPr lang="zh-CN" altLang="en-US" b="1" dirty="0">
                    <a:solidFill>
                      <a:srgbClr val="00B050"/>
                    </a:solidFill>
                  </a:rPr>
                  <a:t>：下雨。𝑞</a:t>
                </a:r>
                <a:r>
                  <a:rPr lang="en-US" altLang="zh-CN" b="1" dirty="0">
                    <a:solidFill>
                      <a:srgbClr val="00B050"/>
                    </a:solidFill>
                  </a:rPr>
                  <a:t>:</a:t>
                </a:r>
                <a:r>
                  <a:rPr lang="zh-CN" altLang="en-US" b="1" dirty="0">
                    <a:solidFill>
                      <a:srgbClr val="00B050"/>
                    </a:solidFill>
                  </a:rPr>
                  <a:t>我打伞。原命题可以符号化为：𝑝→𝑞。</a:t>
                </a:r>
                <a:endParaRPr lang="en-US" altLang="zh-CN" dirty="0">
                  <a:solidFill>
                    <a:srgbClr val="000000"/>
                  </a:solidFill>
                </a:endParaRPr>
              </a:p>
              <a:p>
                <a:pPr marL="342900" indent="-342900">
                  <a:buFont typeface="+mj-ea"/>
                  <a:buAutoNum type="circleNumDbPlain" startAt="6"/>
                </a:pPr>
                <a:r>
                  <a:rPr lang="zh-CN" altLang="en-US" dirty="0">
                    <a:solidFill>
                      <a:srgbClr val="000000"/>
                    </a:solidFill>
                  </a:rPr>
                  <a:t>三角形的三个内角之和是</a:t>
                </a:r>
                <a14:m>
                  <m:oMath xmlns:m="http://schemas.openxmlformats.org/officeDocument/2006/math">
                    <m:r>
                      <a:rPr lang="en-US" altLang="zh-CN" i="1">
                        <a:solidFill>
                          <a:srgbClr val="000000"/>
                        </a:solidFill>
                        <a:latin typeface="Cambria Math" panose="02040503050406030204" pitchFamily="18" charset="0"/>
                      </a:rPr>
                      <m:t>180</m:t>
                    </m:r>
                    <m:r>
                      <a:rPr lang="en-US" altLang="zh-CN" i="1">
                        <a:solidFill>
                          <a:srgbClr val="000000"/>
                        </a:solidFill>
                        <a:latin typeface="Cambria Math" panose="02040503050406030204" pitchFamily="18" charset="0"/>
                        <a:ea typeface="Cambria Math" panose="02040503050406030204" pitchFamily="18" charset="0"/>
                      </a:rPr>
                      <m:t>°</m:t>
                    </m:r>
                  </m:oMath>
                </a14:m>
                <a:r>
                  <a:rPr lang="zh-CN" altLang="en-US" dirty="0">
                    <a:solidFill>
                      <a:srgbClr val="000000"/>
                    </a:solidFill>
                  </a:rPr>
                  <a:t>，当且仅当过直线外一点有且仅有一条直线与已知直线平行。</a:t>
                </a:r>
                <a:endParaRPr lang="en-US" altLang="zh-CN" dirty="0">
                  <a:solidFill>
                    <a:srgbClr val="000000"/>
                  </a:solidFill>
                </a:endParaRPr>
              </a:p>
              <a:p>
                <a:pPr marL="0" indent="0">
                  <a:buNone/>
                </a:pPr>
                <a:r>
                  <a:rPr lang="zh-CN" altLang="en-US" b="1" dirty="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𝒑</m:t>
                    </m:r>
                  </m:oMath>
                </a14:m>
                <a:r>
                  <a:rPr lang="zh-CN" altLang="en-US" b="1" dirty="0">
                    <a:solidFill>
                      <a:srgbClr val="00B050"/>
                    </a:solidFill>
                  </a:rPr>
                  <a:t>：三角形的三个内角之和是</a:t>
                </a:r>
                <a:r>
                  <a:rPr lang="en-US" altLang="zh-CN" b="1" dirty="0">
                    <a:solidFill>
                      <a:srgbClr val="00B050"/>
                    </a:solidFill>
                  </a:rPr>
                  <a:t>180°</a:t>
                </a:r>
                <a:r>
                  <a:rPr lang="zh-CN" altLang="en-US" b="1" dirty="0">
                    <a:solidFill>
                      <a:srgbClr val="00B050"/>
                    </a:solidFill>
                  </a:rPr>
                  <a:t>。𝑞</a:t>
                </a:r>
                <a:r>
                  <a:rPr lang="en-US" altLang="zh-CN" b="1" dirty="0">
                    <a:solidFill>
                      <a:srgbClr val="00B050"/>
                    </a:solidFill>
                  </a:rPr>
                  <a:t>:</a:t>
                </a:r>
                <a:r>
                  <a:rPr lang="zh-CN" altLang="en-US" b="1" dirty="0">
                    <a:solidFill>
                      <a:srgbClr val="00B050"/>
                    </a:solidFill>
                  </a:rPr>
                  <a:t>过直线外一点有且仅有一条直线与已知直线平行。原命题可以符号化为：𝑝</a:t>
                </a:r>
                <a14:m>
                  <m:oMath xmlns:m="http://schemas.openxmlformats.org/officeDocument/2006/math">
                    <m:r>
                      <a:rPr lang="zh-CN" altLang="en-US" b="1" i="1">
                        <a:solidFill>
                          <a:srgbClr val="00B050"/>
                        </a:solidFill>
                        <a:latin typeface="Cambria Math" panose="02040503050406030204" pitchFamily="18" charset="0"/>
                      </a:rPr>
                      <m:t>↔</m:t>
                    </m:r>
                  </m:oMath>
                </a14:m>
                <a:r>
                  <a:rPr lang="zh-CN" altLang="en-US" b="1" dirty="0">
                    <a:solidFill>
                      <a:srgbClr val="00B050"/>
                    </a:solidFill>
                  </a:rPr>
                  <a:t>𝑞。</a:t>
                </a:r>
                <a:endParaRPr lang="en-US" altLang="zh-CN" dirty="0">
                  <a:solidFill>
                    <a:srgbClr val="000000"/>
                  </a:solidFill>
                </a:endParaRPr>
              </a:p>
              <a:p>
                <a:pPr marL="342900" indent="-342900">
                  <a:buFont typeface="+mj-ea"/>
                  <a:buAutoNum type="circleNumDbPlain" startAt="7"/>
                </a:pPr>
                <a:r>
                  <a:rPr lang="zh-CN" altLang="en-US" dirty="0">
                    <a:solidFill>
                      <a:srgbClr val="000000"/>
                    </a:solidFill>
                  </a:rPr>
                  <a:t>李白要么擅长写诗，要么擅长喝酒。</a:t>
                </a:r>
                <a:endParaRPr lang="en-US" altLang="zh-CN" dirty="0">
                  <a:solidFill>
                    <a:srgbClr val="000000"/>
                  </a:solidFill>
                </a:endParaRPr>
              </a:p>
              <a:p>
                <a:pPr marL="0" indent="0">
                  <a:buNone/>
                </a:pPr>
                <a:r>
                  <a:rPr lang="zh-CN" altLang="en-US" b="1" dirty="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𝒑</m:t>
                    </m:r>
                  </m:oMath>
                </a14:m>
                <a:r>
                  <a:rPr lang="zh-CN" altLang="en-US" b="1" dirty="0">
                    <a:solidFill>
                      <a:srgbClr val="00B050"/>
                    </a:solidFill>
                  </a:rPr>
                  <a:t>：李白擅长写诗。𝑞</a:t>
                </a:r>
                <a:r>
                  <a:rPr lang="en-US" altLang="zh-CN" b="1" dirty="0">
                    <a:solidFill>
                      <a:srgbClr val="00B050"/>
                    </a:solidFill>
                  </a:rPr>
                  <a:t>:</a:t>
                </a:r>
                <a:r>
                  <a:rPr lang="zh-CN" altLang="en-US" b="1" dirty="0">
                    <a:solidFill>
                      <a:srgbClr val="00B050"/>
                    </a:solidFill>
                  </a:rPr>
                  <a:t>李白要么擅长喝酒。原命题可以符号化为</a:t>
                </a:r>
                <a:r>
                  <a:rPr lang="zh-CN" altLang="en-US" b="1" dirty="0" smtClean="0">
                    <a:solidFill>
                      <a:srgbClr val="00B050"/>
                    </a:solidFill>
                  </a:rPr>
                  <a:t>：</a:t>
                </a:r>
                <a14:m>
                  <m:oMath xmlns:m="http://schemas.openxmlformats.org/officeDocument/2006/math">
                    <m:r>
                      <a:rPr lang="en-US" altLang="zh-CN" sz="2800" b="1" i="1">
                        <a:solidFill>
                          <a:srgbClr val="00B050"/>
                        </a:solidFill>
                        <a:latin typeface="Cambria Math" panose="02040503050406030204" pitchFamily="18" charset="0"/>
                      </a:rPr>
                      <m:t>(</m:t>
                    </m:r>
                    <m:r>
                      <a:rPr lang="en-US" altLang="zh-CN" sz="2800" b="1" i="1">
                        <a:solidFill>
                          <a:srgbClr val="00B050"/>
                        </a:solidFill>
                        <a:latin typeface="Cambria Math" panose="02040503050406030204" pitchFamily="18" charset="0"/>
                      </a:rPr>
                      <m:t>𝒑</m:t>
                    </m:r>
                    <m:r>
                      <a:rPr lang="en-US" altLang="zh-CN" sz="2800" b="1" i="1">
                        <a:solidFill>
                          <a:srgbClr val="00B050"/>
                        </a:solidFill>
                        <a:latin typeface="Cambria Math" panose="02040503050406030204" pitchFamily="18" charset="0"/>
                      </a:rPr>
                      <m:t>∧</m:t>
                    </m:r>
                    <m:r>
                      <a:rPr lang="en-US" altLang="zh-CN" sz="2800" b="1" i="1">
                        <a:solidFill>
                          <a:srgbClr val="00B050"/>
                        </a:solidFill>
                        <a:latin typeface="Cambria Math" panose="02040503050406030204" pitchFamily="18" charset="0"/>
                      </a:rPr>
                      <m:t>﹁</m:t>
                    </m:r>
                    <m:r>
                      <a:rPr lang="en-US" altLang="zh-CN" sz="2800" b="1" i="1">
                        <a:solidFill>
                          <a:srgbClr val="00B050"/>
                        </a:solidFill>
                        <a:latin typeface="Cambria Math" panose="02040503050406030204" pitchFamily="18" charset="0"/>
                      </a:rPr>
                      <m:t>𝒒</m:t>
                    </m:r>
                    <m:r>
                      <a:rPr lang="en-US" altLang="zh-CN" sz="2800" b="1" i="1">
                        <a:solidFill>
                          <a:srgbClr val="00B050"/>
                        </a:solidFill>
                        <a:latin typeface="Cambria Math" panose="02040503050406030204" pitchFamily="18" charset="0"/>
                      </a:rPr>
                      <m:t>)∨(</m:t>
                    </m:r>
                    <m:r>
                      <a:rPr lang="en-US" altLang="zh-CN" sz="2800" b="1" i="1">
                        <a:solidFill>
                          <a:srgbClr val="00B050"/>
                        </a:solidFill>
                        <a:latin typeface="Cambria Math" panose="02040503050406030204" pitchFamily="18" charset="0"/>
                      </a:rPr>
                      <m:t>﹁</m:t>
                    </m:r>
                    <m:r>
                      <a:rPr lang="en-US" altLang="zh-CN" sz="2800" b="1" i="1">
                        <a:solidFill>
                          <a:srgbClr val="00B050"/>
                        </a:solidFill>
                        <a:latin typeface="Cambria Math" panose="02040503050406030204" pitchFamily="18" charset="0"/>
                      </a:rPr>
                      <m:t>𝒑</m:t>
                    </m:r>
                    <m:r>
                      <a:rPr lang="en-US" altLang="zh-CN" sz="2800" b="1" i="1">
                        <a:solidFill>
                          <a:srgbClr val="00B050"/>
                        </a:solidFill>
                        <a:latin typeface="Cambria Math" panose="02040503050406030204" pitchFamily="18" charset="0"/>
                      </a:rPr>
                      <m:t>∧</m:t>
                    </m:r>
                    <m:r>
                      <a:rPr lang="en-US" altLang="zh-CN" sz="2800" b="1" i="1">
                        <a:solidFill>
                          <a:srgbClr val="00B050"/>
                        </a:solidFill>
                        <a:latin typeface="Cambria Math" panose="02040503050406030204" pitchFamily="18" charset="0"/>
                      </a:rPr>
                      <m:t>𝒒</m:t>
                    </m:r>
                    <m:r>
                      <a:rPr lang="en-US" altLang="zh-CN" sz="2800" b="1" i="1">
                        <a:solidFill>
                          <a:srgbClr val="00B050"/>
                        </a:solidFill>
                        <a:latin typeface="Cambria Math" panose="02040503050406030204" pitchFamily="18" charset="0"/>
                      </a:rPr>
                      <m:t>)</m:t>
                    </m:r>
                  </m:oMath>
                </a14:m>
                <a:r>
                  <a:rPr lang="zh-CN" altLang="en-US" sz="2800" b="1" dirty="0" smtClean="0">
                    <a:solidFill>
                      <a:srgbClr val="00B050"/>
                    </a:solidFill>
                  </a:rPr>
                  <a:t>。</a:t>
                </a:r>
                <a:endParaRPr lang="en-US" altLang="zh-CN" sz="2800" b="1" dirty="0">
                  <a:solidFill>
                    <a:srgbClr val="00B050"/>
                  </a:solidFill>
                </a:endParaRPr>
              </a:p>
              <a:p>
                <a:pPr marL="342900" indent="-342900">
                  <a:buFont typeface="+mj-ea"/>
                  <a:buAutoNum type="circleNumDbPlain" startAt="8"/>
                </a:pPr>
                <a:r>
                  <a:rPr lang="zh-CN" altLang="en-US" dirty="0">
                    <a:solidFill>
                      <a:srgbClr val="000000"/>
                    </a:solidFill>
                  </a:rPr>
                  <a:t>李白既不擅长写诗，也不擅长喝酒。</a:t>
                </a:r>
                <a:endParaRPr lang="en-US" altLang="zh-CN" dirty="0">
                  <a:solidFill>
                    <a:srgbClr val="000000"/>
                  </a:solidFill>
                </a:endParaRPr>
              </a:p>
              <a:p>
                <a:pPr marL="0" indent="0">
                  <a:buNone/>
                </a:pPr>
                <a:r>
                  <a:rPr lang="zh-CN" altLang="en-US" b="1" dirty="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𝒑</m:t>
                    </m:r>
                  </m:oMath>
                </a14:m>
                <a:r>
                  <a:rPr lang="zh-CN" altLang="en-US" b="1" dirty="0">
                    <a:solidFill>
                      <a:srgbClr val="00B050"/>
                    </a:solidFill>
                  </a:rPr>
                  <a:t>：李白擅长写诗。𝑞</a:t>
                </a:r>
                <a:r>
                  <a:rPr lang="en-US" altLang="zh-CN" b="1" dirty="0">
                    <a:solidFill>
                      <a:srgbClr val="00B050"/>
                    </a:solidFill>
                  </a:rPr>
                  <a:t>:</a:t>
                </a:r>
                <a:r>
                  <a:rPr lang="zh-CN" altLang="en-US" b="1" dirty="0">
                    <a:solidFill>
                      <a:srgbClr val="00B050"/>
                    </a:solidFill>
                  </a:rPr>
                  <a:t>李白要么擅长喝酒。原命题可以符号化为：</a:t>
                </a:r>
                <a:r>
                  <a:rPr lang="en-US" altLang="zh-CN" b="1" dirty="0">
                    <a:solidFill>
                      <a:srgbClr val="00B050"/>
                    </a:solidFill>
                  </a:rPr>
                  <a:t>¬</a:t>
                </a:r>
                <a:r>
                  <a:rPr lang="zh-CN" altLang="en-US" b="1" dirty="0">
                    <a:solidFill>
                      <a:srgbClr val="00B050"/>
                    </a:solidFill>
                  </a:rPr>
                  <a:t>𝑝∧</a:t>
                </a:r>
                <a:r>
                  <a:rPr lang="en-US" altLang="zh-CN" b="1" dirty="0">
                    <a:solidFill>
                      <a:srgbClr val="00B050"/>
                    </a:solidFill>
                  </a:rPr>
                  <a:t> ¬</a:t>
                </a:r>
                <a:r>
                  <a:rPr lang="zh-CN" altLang="en-US" b="1" dirty="0">
                    <a:solidFill>
                      <a:srgbClr val="00B050"/>
                    </a:solidFill>
                  </a:rPr>
                  <a:t>𝑞。</a:t>
                </a:r>
              </a:p>
              <a:p>
                <a:pPr marL="0" indent="0">
                  <a:buNone/>
                </a:pPr>
                <a:endParaRPr lang="zh-CN" altLang="en-US" dirty="0"/>
              </a:p>
              <a:p>
                <a:endParaRPr lang="zh-CN" altLang="en-US" dirty="0"/>
              </a:p>
            </p:txBody>
          </p:sp>
        </mc:Choice>
        <mc:Fallback>
          <p:sp>
            <p:nvSpPr>
              <p:cNvPr id="3" name="文本占位符 2"/>
              <p:cNvSpPr>
                <a:spLocks noGrp="1" noRot="1" noChangeAspect="1" noMove="1" noResize="1" noEditPoints="1" noAdjustHandles="1" noChangeArrowheads="1" noChangeShapeType="1" noTextEdit="1"/>
              </p:cNvSpPr>
              <p:nvPr>
                <p:ph type="body" sz="quarter" idx="13"/>
              </p:nvPr>
            </p:nvSpPr>
            <p:spPr>
              <a:xfrm>
                <a:off x="838199" y="1606550"/>
                <a:ext cx="11269337" cy="4240213"/>
              </a:xfrm>
              <a:blipFill>
                <a:blip r:embed="rId3"/>
                <a:stretch>
                  <a:fillRect l="-811" t="-2014" r="-811" b="-250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087022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推理和计算</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p:txBody>
              <a:bodyPr/>
              <a:lstStyle/>
              <a:p>
                <a:r>
                  <a:rPr lang="zh-CN" altLang="en-US" dirty="0"/>
                  <a:t>通过定义逻辑联结词和将命题符号化，可以在命题范围内进行推理和计算，例如：</a:t>
                </a:r>
                <a:r>
                  <a:rPr lang="zh-CN" altLang="en-US" b="1" u="sng" dirty="0">
                    <a:solidFill>
                      <a:srgbClr val="7030A0"/>
                    </a:solidFill>
                  </a:rPr>
                  <a:t>很容易证明𝑝→𝑞</a:t>
                </a:r>
                <a14:m>
                  <m:oMath xmlns:m="http://schemas.openxmlformats.org/officeDocument/2006/math">
                    <m:r>
                      <a:rPr lang="zh-CN" altLang="en-US" b="1" i="1" u="sng" smtClean="0">
                        <a:solidFill>
                          <a:srgbClr val="7030A0"/>
                        </a:solidFill>
                        <a:latin typeface="Cambria Math" panose="02040503050406030204" pitchFamily="18" charset="0"/>
                      </a:rPr>
                      <m:t>⇔</m:t>
                    </m:r>
                  </m:oMath>
                </a14:m>
                <a:r>
                  <a:rPr lang="en-US" altLang="zh-CN" b="1" u="sng" dirty="0">
                    <a:solidFill>
                      <a:srgbClr val="7030A0"/>
                    </a:solidFill>
                  </a:rPr>
                  <a:t>¬</a:t>
                </a:r>
                <a:r>
                  <a:rPr lang="zh-CN" altLang="en-US" b="1" u="sng" dirty="0">
                    <a:solidFill>
                      <a:srgbClr val="7030A0"/>
                    </a:solidFill>
                  </a:rPr>
                  <a:t>𝑝∨𝑞两个逻辑公式是逻辑等价的</a:t>
                </a:r>
                <a:r>
                  <a:rPr lang="zh-CN" altLang="en-US" dirty="0"/>
                  <a:t>。 </a:t>
                </a:r>
                <a:endParaRPr lang="en-US" altLang="zh-CN" dirty="0"/>
              </a:p>
              <a:p>
                <a:endParaRPr lang="zh-CN" altLang="en-US" dirty="0"/>
              </a:p>
              <a:p>
                <a:r>
                  <a:rPr lang="zh-CN" altLang="en-US" dirty="0"/>
                  <a:t>但是，命题逻辑并不总是能够处理日常生活中的简单推理，如命题（</a:t>
                </a:r>
                <a:r>
                  <a:rPr lang="en-US" altLang="zh-CN" dirty="0"/>
                  <a:t>4</a:t>
                </a:r>
                <a:r>
                  <a:rPr lang="zh-CN" altLang="en-US" dirty="0"/>
                  <a:t>）（</a:t>
                </a:r>
                <a:r>
                  <a:rPr lang="zh-CN" altLang="en-US" b="1" u="sng" dirty="0">
                    <a:solidFill>
                      <a:srgbClr val="7030A0"/>
                    </a:solidFill>
                  </a:rPr>
                  <a:t>任何人都会死，苏格拉底是人，因此，苏格拉底是会死的。</a:t>
                </a:r>
                <a:r>
                  <a:rPr lang="zh-CN" altLang="en-US" dirty="0"/>
                  <a:t>）是著名的苏格拉底三段论，显然恒为真。但是如果使用命题逻辑，只能分解到简单命题，不能推断出命题恒为真。因为，对于日常生活中的逻辑推理来说，简单命题并不是最终的基本单位，需要进一步分解。</a:t>
                </a:r>
                <a:endParaRPr lang="en-US" altLang="zh-CN" dirty="0"/>
              </a:p>
              <a:p>
                <a:endParaRPr lang="zh-CN" altLang="en-US" dirty="0"/>
              </a:p>
              <a:p>
                <a:r>
                  <a:rPr lang="zh-CN" altLang="en-US" dirty="0"/>
                  <a:t>将命题进一步分解研究的逻辑称为</a:t>
                </a:r>
                <a:r>
                  <a:rPr lang="zh-CN" altLang="en-US" b="1" dirty="0">
                    <a:solidFill>
                      <a:srgbClr val="FF0000"/>
                    </a:solidFill>
                  </a:rPr>
                  <a:t>谓词逻辑</a:t>
                </a:r>
                <a:r>
                  <a:rPr lang="zh-CN" altLang="en-US" dirty="0"/>
                  <a:t>。</a:t>
                </a:r>
              </a:p>
              <a:p>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blipFill>
                <a:blip r:embed="rId2"/>
                <a:stretch>
                  <a:fillRect l="-806" t="-2014" r="-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177808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谓词逻辑</a:t>
            </a:r>
          </a:p>
        </p:txBody>
      </p:sp>
      <p:sp>
        <p:nvSpPr>
          <p:cNvPr id="3" name="文本占位符 2"/>
          <p:cNvSpPr>
            <a:spLocks noGrp="1"/>
          </p:cNvSpPr>
          <p:nvPr>
            <p:ph type="body" sz="quarter" idx="13"/>
          </p:nvPr>
        </p:nvSpPr>
        <p:spPr/>
        <p:txBody>
          <a:bodyPr/>
          <a:lstStyle/>
          <a:p>
            <a:pPr marL="0" indent="0">
              <a:buNone/>
            </a:pPr>
            <a:r>
              <a:rPr lang="zh-CN" altLang="en-US" dirty="0"/>
              <a:t>在谓词逻辑中：</a:t>
            </a:r>
          </a:p>
          <a:p>
            <a:pPr marL="0" indent="0">
              <a:buNone/>
            </a:pPr>
            <a:r>
              <a:rPr lang="en-US" altLang="zh-CN" b="1" dirty="0"/>
              <a:t>1</a:t>
            </a:r>
            <a:r>
              <a:rPr lang="zh-CN" altLang="en-US" b="1" dirty="0"/>
              <a:t>、主语宾语</a:t>
            </a:r>
            <a:r>
              <a:rPr lang="zh-CN" altLang="en-US" dirty="0"/>
              <a:t>都对应于研究对象中可以独立存在的具体或者泛指的客体，称为</a:t>
            </a:r>
            <a:r>
              <a:rPr lang="zh-CN" altLang="en-US" b="1" dirty="0">
                <a:solidFill>
                  <a:srgbClr val="FF0000"/>
                </a:solidFill>
              </a:rPr>
              <a:t>个体词</a:t>
            </a:r>
            <a:r>
              <a:rPr lang="zh-CN" altLang="en-US" dirty="0"/>
              <a:t>。</a:t>
            </a:r>
          </a:p>
          <a:p>
            <a:pPr lvl="1"/>
            <a:r>
              <a:rPr lang="zh-CN" altLang="en-US" b="1" u="sng" dirty="0">
                <a:solidFill>
                  <a:srgbClr val="7030A0"/>
                </a:solidFill>
              </a:rPr>
              <a:t>具体的如苏格拉底、李白、太阳等，泛指的如人、奇数、三角形等。</a:t>
            </a:r>
          </a:p>
          <a:p>
            <a:pPr lvl="1"/>
            <a:r>
              <a:rPr lang="zh-CN" altLang="en-US" dirty="0"/>
              <a:t>表示具体或者特指的客体的个体词称作</a:t>
            </a:r>
            <a:r>
              <a:rPr lang="zh-CN" altLang="en-US" b="1" dirty="0"/>
              <a:t>个体常项</a:t>
            </a:r>
            <a:r>
              <a:rPr lang="zh-CN" altLang="en-US" dirty="0"/>
              <a:t>，</a:t>
            </a:r>
            <a:r>
              <a:rPr lang="zh-CN" altLang="en-US" b="1" i="1" dirty="0">
                <a:solidFill>
                  <a:schemeClr val="accent6">
                    <a:lumMod val="75000"/>
                  </a:schemeClr>
                </a:solidFill>
              </a:rPr>
              <a:t>常用小写字母</a:t>
            </a:r>
            <a:r>
              <a:rPr lang="en-US" altLang="zh-CN" b="1" i="1" dirty="0" err="1">
                <a:solidFill>
                  <a:schemeClr val="accent6">
                    <a:lumMod val="75000"/>
                  </a:schemeClr>
                </a:solidFill>
              </a:rPr>
              <a:t>a,b,c</a:t>
            </a:r>
            <a:r>
              <a:rPr lang="zh-CN" altLang="en-US" b="1" i="1" dirty="0">
                <a:solidFill>
                  <a:schemeClr val="accent6">
                    <a:lumMod val="75000"/>
                  </a:schemeClr>
                </a:solidFill>
              </a:rPr>
              <a:t>等表示</a:t>
            </a:r>
            <a:r>
              <a:rPr lang="zh-CN" altLang="en-US" dirty="0"/>
              <a:t>；表示泛指的个体词称为</a:t>
            </a:r>
            <a:r>
              <a:rPr lang="zh-CN" altLang="en-US" b="1" dirty="0"/>
              <a:t>个体变项</a:t>
            </a:r>
            <a:r>
              <a:rPr lang="zh-CN" altLang="en-US" dirty="0"/>
              <a:t>，</a:t>
            </a:r>
            <a:r>
              <a:rPr lang="zh-CN" altLang="en-US" b="1" i="1" dirty="0">
                <a:solidFill>
                  <a:schemeClr val="accent6">
                    <a:lumMod val="75000"/>
                  </a:schemeClr>
                </a:solidFill>
              </a:rPr>
              <a:t>常用</a:t>
            </a:r>
            <a:r>
              <a:rPr lang="en-US" altLang="zh-CN" b="1" i="1" dirty="0" err="1">
                <a:solidFill>
                  <a:schemeClr val="accent6">
                    <a:lumMod val="75000"/>
                  </a:schemeClr>
                </a:solidFill>
              </a:rPr>
              <a:t>x,y,z</a:t>
            </a:r>
            <a:r>
              <a:rPr lang="zh-CN" altLang="en-US" b="1" i="1" dirty="0">
                <a:solidFill>
                  <a:schemeClr val="accent6">
                    <a:lumMod val="75000"/>
                  </a:schemeClr>
                </a:solidFill>
              </a:rPr>
              <a:t>等表示</a:t>
            </a:r>
            <a:r>
              <a:rPr lang="zh-CN" altLang="en-US" dirty="0"/>
              <a:t>。</a:t>
            </a:r>
            <a:endParaRPr lang="en-US" altLang="zh-CN" dirty="0"/>
          </a:p>
          <a:p>
            <a:pPr marL="0" indent="0">
              <a:buNone/>
            </a:pPr>
            <a:r>
              <a:rPr lang="en-US" altLang="zh-CN" b="1" dirty="0" smtClean="0"/>
              <a:t>2</a:t>
            </a:r>
            <a:r>
              <a:rPr lang="zh-CN" altLang="en-US" b="1" dirty="0"/>
              <a:t>、谓语</a:t>
            </a:r>
            <a:r>
              <a:rPr lang="zh-CN" altLang="en-US" dirty="0"/>
              <a:t>是用来刻画个体词性质或者个体词之间相互作用关系的，在谓词逻辑中称为</a:t>
            </a:r>
            <a:r>
              <a:rPr lang="zh-CN" altLang="en-US" b="1" dirty="0">
                <a:solidFill>
                  <a:srgbClr val="FF0000"/>
                </a:solidFill>
              </a:rPr>
              <a:t>谓词</a:t>
            </a:r>
            <a:r>
              <a:rPr lang="zh-CN" altLang="en-US" dirty="0"/>
              <a:t>。</a:t>
            </a:r>
          </a:p>
          <a:p>
            <a:pPr lvl="1"/>
            <a:r>
              <a:rPr lang="zh-CN" altLang="en-US" b="1" i="1" dirty="0">
                <a:solidFill>
                  <a:schemeClr val="accent6">
                    <a:lumMod val="75000"/>
                  </a:schemeClr>
                </a:solidFill>
              </a:rPr>
              <a:t>常用大写字母</a:t>
            </a:r>
            <a:r>
              <a:rPr lang="en-US" altLang="zh-CN" b="1" i="1" dirty="0">
                <a:solidFill>
                  <a:schemeClr val="accent6">
                    <a:lumMod val="75000"/>
                  </a:schemeClr>
                </a:solidFill>
              </a:rPr>
              <a:t>F</a:t>
            </a:r>
            <a:r>
              <a:rPr lang="zh-CN" altLang="en-US" b="1" i="1" dirty="0">
                <a:solidFill>
                  <a:schemeClr val="accent6">
                    <a:lumMod val="75000"/>
                  </a:schemeClr>
                </a:solidFill>
              </a:rPr>
              <a:t>，</a:t>
            </a:r>
            <a:r>
              <a:rPr lang="en-US" altLang="zh-CN" b="1" i="1" dirty="0">
                <a:solidFill>
                  <a:schemeClr val="accent6">
                    <a:lumMod val="75000"/>
                  </a:schemeClr>
                </a:solidFill>
              </a:rPr>
              <a:t>G</a:t>
            </a:r>
            <a:r>
              <a:rPr lang="zh-CN" altLang="en-US" b="1" i="1" dirty="0">
                <a:solidFill>
                  <a:schemeClr val="accent6">
                    <a:lumMod val="75000"/>
                  </a:schemeClr>
                </a:solidFill>
              </a:rPr>
              <a:t>，</a:t>
            </a:r>
            <a:r>
              <a:rPr lang="en-US" altLang="zh-CN" b="1" i="1" dirty="0">
                <a:solidFill>
                  <a:schemeClr val="accent6">
                    <a:lumMod val="75000"/>
                  </a:schemeClr>
                </a:solidFill>
              </a:rPr>
              <a:t>H</a:t>
            </a:r>
            <a:r>
              <a:rPr lang="zh-CN" altLang="en-US" b="1" i="1" dirty="0">
                <a:solidFill>
                  <a:schemeClr val="accent6">
                    <a:lumMod val="75000"/>
                  </a:schemeClr>
                </a:solidFill>
              </a:rPr>
              <a:t>等表示。</a:t>
            </a:r>
            <a:r>
              <a:rPr lang="zh-CN" altLang="en-US" dirty="0"/>
              <a:t>表示具体性质或关系的谓词称为</a:t>
            </a:r>
            <a:r>
              <a:rPr lang="zh-CN" altLang="en-US" b="1" dirty="0"/>
              <a:t>谓词常项</a:t>
            </a:r>
            <a:r>
              <a:rPr lang="zh-CN" altLang="en-US" dirty="0"/>
              <a:t>；表示泛指或者抽象的性质或关系的谓词称为</a:t>
            </a:r>
            <a:r>
              <a:rPr lang="zh-CN" altLang="en-US" b="1" dirty="0"/>
              <a:t>谓词变项</a:t>
            </a:r>
            <a:r>
              <a:rPr lang="zh-CN" altLang="en-US" dirty="0"/>
              <a:t>。</a:t>
            </a:r>
          </a:p>
          <a:p>
            <a:endParaRPr lang="zh-CN" altLang="en-US" dirty="0"/>
          </a:p>
        </p:txBody>
      </p:sp>
    </p:spTree>
    <p:extLst>
      <p:ext uri="{BB962C8B-B14F-4D97-AF65-F5344CB8AC3E}">
        <p14:creationId xmlns:p14="http://schemas.microsoft.com/office/powerpoint/2010/main" val="307882980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谓词逻辑</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p:txBody>
              <a:bodyPr/>
              <a:lstStyle/>
              <a:p>
                <a:pPr marL="0" indent="0">
                  <a:buNone/>
                </a:pPr>
                <a:r>
                  <a:rPr lang="zh-CN" altLang="en-US" dirty="0">
                    <a:solidFill>
                      <a:srgbClr val="000000"/>
                    </a:solidFill>
                  </a:rPr>
                  <a:t>在谓词逻辑中：</a:t>
                </a:r>
                <a:endParaRPr lang="en-US" altLang="zh-CN" dirty="0">
                  <a:solidFill>
                    <a:srgbClr val="000000"/>
                  </a:solidFill>
                </a:endParaRPr>
              </a:p>
              <a:p>
                <a:r>
                  <a:rPr lang="zh-CN" altLang="en-US" dirty="0">
                    <a:solidFill>
                      <a:srgbClr val="000000"/>
                    </a:solidFill>
                  </a:rPr>
                  <a:t>一般的，含有</a:t>
                </a:r>
                <a14:m>
                  <m:oMath xmlns:m="http://schemas.openxmlformats.org/officeDocument/2006/math">
                    <m:r>
                      <a:rPr lang="en-US" altLang="zh-CN" i="1">
                        <a:solidFill>
                          <a:srgbClr val="000000"/>
                        </a:solidFill>
                        <a:latin typeface="Cambria Math" panose="02040503050406030204" pitchFamily="18" charset="0"/>
                      </a:rPr>
                      <m:t>𝑛</m:t>
                    </m:r>
                  </m:oMath>
                </a14:m>
                <a:r>
                  <a:rPr lang="zh-CN" altLang="en-US" dirty="0">
                    <a:solidFill>
                      <a:srgbClr val="000000"/>
                    </a:solidFill>
                  </a:rPr>
                  <a:t>个（</a:t>
                </a:r>
                <a14:m>
                  <m:oMath xmlns:m="http://schemas.openxmlformats.org/officeDocument/2006/math">
                    <m:r>
                      <a:rPr lang="en-US" altLang="zh-CN" i="1">
                        <a:solidFill>
                          <a:srgbClr val="000000"/>
                        </a:solidFill>
                        <a:latin typeface="Cambria Math" panose="02040503050406030204" pitchFamily="18" charset="0"/>
                      </a:rPr>
                      <m:t>𝑛</m:t>
                    </m:r>
                    <m:r>
                      <a:rPr lang="en-US" altLang="zh-CN" i="1">
                        <a:solidFill>
                          <a:srgbClr val="000000"/>
                        </a:solidFill>
                        <a:latin typeface="Cambria Math" panose="02040503050406030204" pitchFamily="18" charset="0"/>
                        <a:ea typeface="Cambria Math" panose="02040503050406030204" pitchFamily="18" charset="0"/>
                      </a:rPr>
                      <m:t>≥1</m:t>
                    </m:r>
                  </m:oMath>
                </a14:m>
                <a:r>
                  <a:rPr lang="zh-CN" altLang="en-US" dirty="0">
                    <a:solidFill>
                      <a:srgbClr val="000000"/>
                    </a:solidFill>
                  </a:rPr>
                  <a:t>）</a:t>
                </a:r>
                <a:r>
                  <a:rPr lang="zh-CN" altLang="en-US" b="1" dirty="0">
                    <a:solidFill>
                      <a:schemeClr val="accent2">
                        <a:lumMod val="75000"/>
                      </a:schemeClr>
                    </a:solidFill>
                  </a:rPr>
                  <a:t>个体变项</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𝑛</m:t>
                        </m:r>
                      </m:sub>
                    </m:sSub>
                  </m:oMath>
                </a14:m>
                <a:r>
                  <a:rPr lang="zh-CN" altLang="en-US" dirty="0">
                    <a:solidFill>
                      <a:srgbClr val="000000"/>
                    </a:solidFill>
                  </a:rPr>
                  <a:t>的谓词</a:t>
                </a:r>
                <a14:m>
                  <m:oMath xmlns:m="http://schemas.openxmlformats.org/officeDocument/2006/math">
                    <m:r>
                      <a:rPr lang="en-US" altLang="zh-CN" i="1">
                        <a:solidFill>
                          <a:srgbClr val="000000"/>
                        </a:solidFill>
                        <a:latin typeface="Cambria Math" panose="02040503050406030204" pitchFamily="18" charset="0"/>
                      </a:rPr>
                      <m:t>𝐹</m:t>
                    </m:r>
                  </m:oMath>
                </a14:m>
                <a:r>
                  <a:rPr lang="zh-CN" altLang="en-US" dirty="0">
                    <a:solidFill>
                      <a:srgbClr val="000000"/>
                    </a:solidFill>
                  </a:rPr>
                  <a:t>称为</a:t>
                </a:r>
                <a14:m>
                  <m:oMath xmlns:m="http://schemas.openxmlformats.org/officeDocument/2006/math">
                    <m:r>
                      <a:rPr lang="en-US" altLang="zh-CN" i="1">
                        <a:solidFill>
                          <a:srgbClr val="000000"/>
                        </a:solidFill>
                        <a:latin typeface="Cambria Math" panose="02040503050406030204" pitchFamily="18" charset="0"/>
                      </a:rPr>
                      <m:t>𝑛</m:t>
                    </m:r>
                  </m:oMath>
                </a14:m>
                <a:r>
                  <a:rPr lang="zh-CN" altLang="en-US" dirty="0">
                    <a:solidFill>
                      <a:srgbClr val="000000"/>
                    </a:solidFill>
                  </a:rPr>
                  <a:t>元谓词，记作</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𝐹</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𝑥</m:t>
                        </m:r>
                      </m:e>
                      <m:sub>
                        <m:r>
                          <a:rPr lang="en-US" altLang="zh-CN" i="1">
                            <a:solidFill>
                              <a:srgbClr val="000000"/>
                            </a:solidFill>
                            <a:latin typeface="Cambria Math" panose="02040503050406030204" pitchFamily="18" charset="0"/>
                          </a:rPr>
                          <m:t>𝑛</m:t>
                        </m:r>
                      </m:sub>
                    </m:sSub>
                    <m:r>
                      <a:rPr lang="en-US" altLang="zh-CN" i="1">
                        <a:solidFill>
                          <a:srgbClr val="000000"/>
                        </a:solidFill>
                        <a:latin typeface="Cambria Math" panose="02040503050406030204" pitchFamily="18" charset="0"/>
                      </a:rPr>
                      <m:t>)</m:t>
                    </m:r>
                  </m:oMath>
                </a14:m>
                <a:r>
                  <a:rPr lang="zh-CN" altLang="en-US" dirty="0">
                    <a:solidFill>
                      <a:srgbClr val="000000"/>
                    </a:solidFill>
                  </a:rPr>
                  <a:t>。</a:t>
                </a:r>
                <a:endParaRPr lang="en-US" altLang="zh-CN" dirty="0">
                  <a:solidFill>
                    <a:srgbClr val="000000"/>
                  </a:solidFill>
                </a:endParaRPr>
              </a:p>
              <a:p>
                <a:pPr lvl="1"/>
                <a14:m>
                  <m:oMath xmlns:m="http://schemas.openxmlformats.org/officeDocument/2006/math">
                    <m:r>
                      <a:rPr lang="en-US" altLang="zh-CN" i="1">
                        <a:solidFill>
                          <a:srgbClr val="000000"/>
                        </a:solidFill>
                        <a:latin typeface="Cambria Math" panose="02040503050406030204" pitchFamily="18" charset="0"/>
                      </a:rPr>
                      <m:t>𝑛</m:t>
                    </m:r>
                  </m:oMath>
                </a14:m>
                <a:r>
                  <a:rPr lang="zh-CN" altLang="en-US" dirty="0">
                    <a:solidFill>
                      <a:srgbClr val="000000"/>
                    </a:solidFill>
                  </a:rPr>
                  <a:t>元谓词是以个体域为定义域、以</a:t>
                </a:r>
                <a14:m>
                  <m:oMath xmlns:m="http://schemas.openxmlformats.org/officeDocument/2006/math">
                    <m:r>
                      <a:rPr lang="en-US" altLang="zh-CN" i="1">
                        <a:solidFill>
                          <a:srgbClr val="000000"/>
                        </a:solidFill>
                        <a:latin typeface="Cambria Math" panose="02040503050406030204" pitchFamily="18" charset="0"/>
                      </a:rPr>
                      <m:t>{0,1}</m:t>
                    </m:r>
                    <m:r>
                      <a:rPr lang="zh-CN" altLang="en-US" i="1">
                        <a:solidFill>
                          <a:srgbClr val="000000"/>
                        </a:solidFill>
                        <a:latin typeface="Cambria Math" panose="02040503050406030204" pitchFamily="18" charset="0"/>
                      </a:rPr>
                      <m:t>为</m:t>
                    </m:r>
                  </m:oMath>
                </a14:m>
                <a:r>
                  <a:rPr lang="zh-CN" altLang="en-US" dirty="0">
                    <a:solidFill>
                      <a:srgbClr val="000000"/>
                    </a:solidFill>
                  </a:rPr>
                  <a:t>值域的</a:t>
                </a:r>
                <a14:m>
                  <m:oMath xmlns:m="http://schemas.openxmlformats.org/officeDocument/2006/math">
                    <m:r>
                      <a:rPr lang="en-US" altLang="zh-CN" i="1">
                        <a:solidFill>
                          <a:srgbClr val="000000"/>
                        </a:solidFill>
                        <a:latin typeface="Cambria Math" panose="02040503050406030204" pitchFamily="18" charset="0"/>
                      </a:rPr>
                      <m:t>𝑛</m:t>
                    </m:r>
                  </m:oMath>
                </a14:m>
                <a:r>
                  <a:rPr lang="zh-CN" altLang="en-US" dirty="0">
                    <a:solidFill>
                      <a:srgbClr val="000000"/>
                    </a:solidFill>
                  </a:rPr>
                  <a:t>元函数或关系。</a:t>
                </a:r>
                <a:endParaRPr lang="en-US" altLang="zh-CN" dirty="0">
                  <a:solidFill>
                    <a:srgbClr val="000000"/>
                  </a:solidFill>
                </a:endParaRPr>
              </a:p>
              <a:p>
                <a:pPr lvl="1"/>
                <a:r>
                  <a:rPr lang="zh-CN" altLang="en-US" dirty="0">
                    <a:solidFill>
                      <a:srgbClr val="000000"/>
                    </a:solidFill>
                  </a:rPr>
                  <a:t>当</a:t>
                </a:r>
                <a14:m>
                  <m:oMath xmlns:m="http://schemas.openxmlformats.org/officeDocument/2006/math">
                    <m:r>
                      <a:rPr lang="en-US" altLang="zh-CN">
                        <a:solidFill>
                          <a:srgbClr val="000000"/>
                        </a:solidFill>
                        <a:latin typeface="Cambria Math" panose="02040503050406030204" pitchFamily="18" charset="0"/>
                      </a:rPr>
                      <m:t>𝑛</m:t>
                    </m:r>
                    <m:r>
                      <a:rPr lang="en-US" altLang="zh-CN">
                        <a:solidFill>
                          <a:srgbClr val="000000"/>
                        </a:solidFill>
                        <a:latin typeface="Cambria Math" panose="02040503050406030204" pitchFamily="18" charset="0"/>
                      </a:rPr>
                      <m:t>=1</m:t>
                    </m:r>
                  </m:oMath>
                </a14:m>
                <a:r>
                  <a:rPr lang="zh-CN" altLang="en-US" dirty="0">
                    <a:solidFill>
                      <a:srgbClr val="000000"/>
                    </a:solidFill>
                  </a:rPr>
                  <a:t>时</a:t>
                </a:r>
                <a:r>
                  <a:rPr lang="zh-CN" altLang="en-US" dirty="0" smtClean="0">
                    <a:solidFill>
                      <a:srgbClr val="000000"/>
                    </a:solidFill>
                  </a:rPr>
                  <a:t>，</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𝐹</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𝑥</m:t>
                        </m:r>
                      </m:e>
                      <m:sub>
                        <m:r>
                          <a:rPr lang="en-US" altLang="zh-CN">
                            <a:solidFill>
                              <a:srgbClr val="000000"/>
                            </a:solidFill>
                            <a:latin typeface="Cambria Math" panose="02040503050406030204" pitchFamily="18" charset="0"/>
                          </a:rPr>
                          <m:t>1</m:t>
                        </m:r>
                      </m:sub>
                    </m:sSub>
                    <m:r>
                      <a:rPr lang="en-US" altLang="zh-CN">
                        <a:solidFill>
                          <a:srgbClr val="000000"/>
                        </a:solidFill>
                        <a:latin typeface="Cambria Math" panose="02040503050406030204" pitchFamily="18" charset="0"/>
                      </a:rPr>
                      <m:t>)</m:t>
                    </m:r>
                  </m:oMath>
                </a14:m>
                <a:r>
                  <a:rPr lang="zh-CN" altLang="en-US" dirty="0">
                    <a:solidFill>
                      <a:srgbClr val="000000"/>
                    </a:solidFill>
                  </a:rPr>
                  <a:t>表示</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𝑥</m:t>
                        </m:r>
                      </m:e>
                      <m:sub>
                        <m:r>
                          <a:rPr lang="en-US" altLang="zh-CN">
                            <a:solidFill>
                              <a:srgbClr val="000000"/>
                            </a:solidFill>
                            <a:latin typeface="Cambria Math" panose="02040503050406030204" pitchFamily="18" charset="0"/>
                          </a:rPr>
                          <m:t>1</m:t>
                        </m:r>
                      </m:sub>
                    </m:sSub>
                  </m:oMath>
                </a14:m>
                <a:r>
                  <a:rPr lang="zh-CN" altLang="en-US" dirty="0">
                    <a:solidFill>
                      <a:srgbClr val="000000"/>
                    </a:solidFill>
                  </a:rPr>
                  <a:t>具有性质</a:t>
                </a:r>
                <a14:m>
                  <m:oMath xmlns:m="http://schemas.openxmlformats.org/officeDocument/2006/math">
                    <m:r>
                      <a:rPr lang="en-US" altLang="zh-CN">
                        <a:solidFill>
                          <a:srgbClr val="000000"/>
                        </a:solidFill>
                        <a:latin typeface="Cambria Math" panose="02040503050406030204" pitchFamily="18" charset="0"/>
                      </a:rPr>
                      <m:t>𝐹</m:t>
                    </m:r>
                    <m:r>
                      <a:rPr lang="zh-CN" altLang="en-US" i="1">
                        <a:solidFill>
                          <a:srgbClr val="000000"/>
                        </a:solidFill>
                        <a:latin typeface="Cambria Math" panose="02040503050406030204" pitchFamily="18" charset="0"/>
                      </a:rPr>
                      <m:t>。</m:t>
                    </m:r>
                  </m:oMath>
                </a14:m>
                <a:endParaRPr lang="en-US" altLang="zh-CN" dirty="0">
                  <a:solidFill>
                    <a:srgbClr val="000000"/>
                  </a:solidFill>
                </a:endParaRPr>
              </a:p>
              <a:p>
                <a:pPr lvl="1"/>
                <a:r>
                  <a:rPr lang="zh-CN" altLang="en-US" dirty="0">
                    <a:solidFill>
                      <a:srgbClr val="000000"/>
                    </a:solidFill>
                  </a:rPr>
                  <a:t>当</a:t>
                </a:r>
                <a14:m>
                  <m:oMath xmlns:m="http://schemas.openxmlformats.org/officeDocument/2006/math">
                    <m:r>
                      <a:rPr lang="en-US" altLang="zh-CN">
                        <a:solidFill>
                          <a:srgbClr val="000000"/>
                        </a:solidFill>
                        <a:latin typeface="Cambria Math" panose="02040503050406030204" pitchFamily="18" charset="0"/>
                      </a:rPr>
                      <m:t>𝑛</m:t>
                    </m:r>
                    <m:r>
                      <a:rPr lang="en-US" altLang="zh-CN">
                        <a:solidFill>
                          <a:srgbClr val="000000"/>
                        </a:solidFill>
                        <a:latin typeface="Cambria Math" panose="02040503050406030204" pitchFamily="18" charset="0"/>
                      </a:rPr>
                      <m:t>≥2</m:t>
                    </m:r>
                  </m:oMath>
                </a14:m>
                <a:r>
                  <a:rPr lang="zh-CN" altLang="en-US" dirty="0">
                    <a:solidFill>
                      <a:srgbClr val="000000"/>
                    </a:solidFill>
                  </a:rPr>
                  <a:t>时</a:t>
                </a:r>
                <a:r>
                  <a:rPr lang="zh-CN" altLang="en-US" dirty="0" smtClean="0">
                    <a:solidFill>
                      <a:srgbClr val="000000"/>
                    </a:solidFill>
                  </a:rPr>
                  <a:t>，</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𝐹</m:t>
                        </m:r>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𝑥</m:t>
                        </m:r>
                      </m:e>
                      <m:sub>
                        <m:r>
                          <a:rPr lang="en-US" altLang="zh-CN">
                            <a:solidFill>
                              <a:srgbClr val="000000"/>
                            </a:solidFill>
                            <a:latin typeface="Cambria Math" panose="02040503050406030204" pitchFamily="18" charset="0"/>
                          </a:rPr>
                          <m:t>1</m:t>
                        </m:r>
                      </m:sub>
                    </m:sSub>
                    <m:r>
                      <a:rPr lang="en-US" altLang="zh-CN">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𝑥</m:t>
                        </m:r>
                      </m:e>
                      <m:sub>
                        <m:r>
                          <a:rPr lang="en-US" altLang="zh-CN">
                            <a:solidFill>
                              <a:srgbClr val="000000"/>
                            </a:solidFill>
                            <a:latin typeface="Cambria Math" panose="02040503050406030204" pitchFamily="18" charset="0"/>
                          </a:rPr>
                          <m:t>2</m:t>
                        </m:r>
                      </m:sub>
                    </m:sSub>
                    <m:r>
                      <a:rPr lang="en-US" altLang="zh-CN">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𝑥</m:t>
                        </m:r>
                      </m:e>
                      <m:sub>
                        <m:r>
                          <a:rPr lang="en-US" altLang="zh-CN">
                            <a:solidFill>
                              <a:srgbClr val="000000"/>
                            </a:solidFill>
                            <a:latin typeface="Cambria Math" panose="02040503050406030204" pitchFamily="18" charset="0"/>
                          </a:rPr>
                          <m:t>𝑛</m:t>
                        </m:r>
                      </m:sub>
                    </m:sSub>
                    <m:r>
                      <a:rPr lang="en-US" altLang="zh-CN">
                        <a:solidFill>
                          <a:srgbClr val="000000"/>
                        </a:solidFill>
                        <a:latin typeface="Cambria Math" panose="02040503050406030204" pitchFamily="18" charset="0"/>
                      </a:rPr>
                      <m:t>)</m:t>
                    </m:r>
                  </m:oMath>
                </a14:m>
                <a:r>
                  <a:rPr lang="zh-CN" altLang="en-US" dirty="0">
                    <a:solidFill>
                      <a:srgbClr val="000000"/>
                    </a:solidFill>
                  </a:rPr>
                  <a:t>表示</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𝑥</m:t>
                        </m:r>
                      </m:e>
                      <m:sub>
                        <m:r>
                          <a:rPr lang="en-US" altLang="zh-CN">
                            <a:solidFill>
                              <a:srgbClr val="000000"/>
                            </a:solidFill>
                            <a:latin typeface="Cambria Math" panose="02040503050406030204" pitchFamily="18" charset="0"/>
                          </a:rPr>
                          <m:t>1</m:t>
                        </m:r>
                      </m:sub>
                    </m:sSub>
                    <m:r>
                      <a:rPr lang="en-US" altLang="zh-CN">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𝑥</m:t>
                        </m:r>
                      </m:e>
                      <m:sub>
                        <m:r>
                          <a:rPr lang="en-US" altLang="zh-CN">
                            <a:solidFill>
                              <a:srgbClr val="000000"/>
                            </a:solidFill>
                            <a:latin typeface="Cambria Math" panose="02040503050406030204" pitchFamily="18" charset="0"/>
                          </a:rPr>
                          <m:t>2</m:t>
                        </m:r>
                      </m:sub>
                    </m:sSub>
                    <m:r>
                      <a:rPr lang="en-US" altLang="zh-CN">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𝑥</m:t>
                        </m:r>
                      </m:e>
                      <m:sub>
                        <m:r>
                          <a:rPr lang="en-US" altLang="zh-CN">
                            <a:solidFill>
                              <a:srgbClr val="000000"/>
                            </a:solidFill>
                            <a:latin typeface="Cambria Math" panose="02040503050406030204" pitchFamily="18" charset="0"/>
                          </a:rPr>
                          <m:t>𝑛</m:t>
                        </m:r>
                      </m:sub>
                    </m:sSub>
                  </m:oMath>
                </a14:m>
                <a:r>
                  <a:rPr lang="zh-CN" altLang="en-US" dirty="0">
                    <a:solidFill>
                      <a:srgbClr val="000000"/>
                    </a:solidFill>
                  </a:rPr>
                  <a:t>具有关系</a:t>
                </a:r>
                <a14:m>
                  <m:oMath xmlns:m="http://schemas.openxmlformats.org/officeDocument/2006/math">
                    <m:r>
                      <a:rPr lang="en-US" altLang="zh-CN">
                        <a:solidFill>
                          <a:srgbClr val="000000"/>
                        </a:solidFill>
                        <a:latin typeface="Cambria Math" panose="02040503050406030204" pitchFamily="18" charset="0"/>
                      </a:rPr>
                      <m:t>𝐹</m:t>
                    </m:r>
                  </m:oMath>
                </a14:m>
                <a:r>
                  <a:rPr lang="zh-CN" altLang="en-US" dirty="0">
                    <a:solidFill>
                      <a:srgbClr val="000000"/>
                    </a:solidFill>
                  </a:rPr>
                  <a:t>。</a:t>
                </a:r>
                <a:endParaRPr lang="en-US" altLang="zh-CN" dirty="0">
                  <a:solidFill>
                    <a:srgbClr val="000000"/>
                  </a:solidFill>
                </a:endParaRPr>
              </a:p>
              <a:p>
                <a:pPr lvl="1"/>
                <a:r>
                  <a:rPr lang="zh-CN" altLang="en-US" dirty="0">
                    <a:solidFill>
                      <a:srgbClr val="000000"/>
                    </a:solidFill>
                  </a:rPr>
                  <a:t>没有个体变项的谓词称为</a:t>
                </a:r>
                <a:r>
                  <a:rPr lang="en-US" altLang="zh-CN" dirty="0">
                    <a:solidFill>
                      <a:srgbClr val="000000"/>
                    </a:solidFill>
                  </a:rPr>
                  <a:t>0</a:t>
                </a:r>
                <a:r>
                  <a:rPr lang="zh-CN" altLang="en-US" dirty="0">
                    <a:solidFill>
                      <a:srgbClr val="000000"/>
                    </a:solidFill>
                  </a:rPr>
                  <a:t>元谓词，如</a:t>
                </a:r>
                <a14:m>
                  <m:oMath xmlns:m="http://schemas.openxmlformats.org/officeDocument/2006/math">
                    <m:r>
                      <a:rPr lang="en-US" altLang="zh-CN" i="1">
                        <a:solidFill>
                          <a:srgbClr val="000000"/>
                        </a:solidFill>
                        <a:latin typeface="Cambria Math" panose="02040503050406030204" pitchFamily="18" charset="0"/>
                      </a:rPr>
                      <m:t>𝐻</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𝑎</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𝐺</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𝑎</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𝑏</m:t>
                        </m:r>
                      </m:e>
                    </m:d>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a:solidFill>
                              <a:srgbClr val="000000"/>
                            </a:solidFill>
                            <a:latin typeface="Cambria Math" panose="02040503050406030204" pitchFamily="18" charset="0"/>
                          </a:rPr>
                          <m:t>𝐹</m:t>
                        </m:r>
                        <m:r>
                          <a:rPr lang="en-US" altLang="zh-CN">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𝑎</m:t>
                        </m:r>
                      </m:e>
                      <m:sub>
                        <m:r>
                          <a:rPr lang="en-US" altLang="zh-CN">
                            <a:solidFill>
                              <a:srgbClr val="000000"/>
                            </a:solidFill>
                            <a:latin typeface="Cambria Math" panose="02040503050406030204" pitchFamily="18" charset="0"/>
                          </a:rPr>
                          <m:t>1</m:t>
                        </m:r>
                      </m:sub>
                    </m:sSub>
                    <m:r>
                      <a:rPr lang="en-US" altLang="zh-CN">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𝑎</m:t>
                        </m:r>
                      </m:e>
                      <m:sub>
                        <m:r>
                          <a:rPr lang="en-US" altLang="zh-CN">
                            <a:solidFill>
                              <a:srgbClr val="000000"/>
                            </a:solidFill>
                            <a:latin typeface="Cambria Math" panose="02040503050406030204" pitchFamily="18" charset="0"/>
                          </a:rPr>
                          <m:t>2</m:t>
                        </m:r>
                      </m:sub>
                    </m:sSub>
                    <m:r>
                      <a:rPr lang="en-US" altLang="zh-CN">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𝑎</m:t>
                        </m:r>
                      </m:e>
                      <m:sub>
                        <m:r>
                          <a:rPr lang="en-US" altLang="zh-CN">
                            <a:solidFill>
                              <a:srgbClr val="000000"/>
                            </a:solidFill>
                            <a:latin typeface="Cambria Math" panose="02040503050406030204" pitchFamily="18" charset="0"/>
                          </a:rPr>
                          <m:t>𝑛</m:t>
                        </m:r>
                      </m:sub>
                    </m:sSub>
                    <m:r>
                      <a:rPr lang="en-US" altLang="zh-CN">
                        <a:solidFill>
                          <a:srgbClr val="000000"/>
                        </a:solidFill>
                        <a:latin typeface="Cambria Math" panose="02040503050406030204" pitchFamily="18" charset="0"/>
                      </a:rPr>
                      <m:t>)</m:t>
                    </m:r>
                  </m:oMath>
                </a14:m>
                <a:endParaRPr lang="en-US" altLang="zh-CN" dirty="0">
                  <a:solidFill>
                    <a:srgbClr val="000000"/>
                  </a:solidFill>
                </a:endParaRPr>
              </a:p>
              <a:p>
                <a:pPr lvl="1"/>
                <a:r>
                  <a:rPr lang="zh-CN" altLang="en-US" b="1" dirty="0">
                    <a:solidFill>
                      <a:srgbClr val="00B050"/>
                    </a:solidFill>
                  </a:rPr>
                  <a:t>当</a:t>
                </a:r>
                <a14:m>
                  <m:oMath xmlns:m="http://schemas.openxmlformats.org/officeDocument/2006/math">
                    <m:r>
                      <a:rPr lang="en-US" altLang="zh-CN" b="1" i="1">
                        <a:solidFill>
                          <a:srgbClr val="00B050"/>
                        </a:solidFill>
                        <a:latin typeface="Cambria Math" panose="02040503050406030204" pitchFamily="18" charset="0"/>
                      </a:rPr>
                      <m:t>𝑯</m:t>
                    </m:r>
                    <m:r>
                      <a:rPr lang="en-US" altLang="zh-CN" b="1" i="1">
                        <a:solidFill>
                          <a:srgbClr val="00B050"/>
                        </a:solidFill>
                        <a:latin typeface="Cambria Math" panose="02040503050406030204" pitchFamily="18" charset="0"/>
                      </a:rPr>
                      <m:t>,</m:t>
                    </m:r>
                    <m:r>
                      <a:rPr lang="en-US" altLang="zh-CN" b="1" i="1">
                        <a:solidFill>
                          <a:srgbClr val="00B050"/>
                        </a:solidFill>
                        <a:latin typeface="Cambria Math" panose="02040503050406030204" pitchFamily="18" charset="0"/>
                      </a:rPr>
                      <m:t>𝑮</m:t>
                    </m:r>
                    <m:r>
                      <a:rPr lang="en-US" altLang="zh-CN" b="1" i="1">
                        <a:solidFill>
                          <a:srgbClr val="00B050"/>
                        </a:solidFill>
                        <a:latin typeface="Cambria Math" panose="02040503050406030204" pitchFamily="18" charset="0"/>
                      </a:rPr>
                      <m:t>,</m:t>
                    </m:r>
                    <m:r>
                      <a:rPr lang="en-US" altLang="zh-CN" b="1" i="1">
                        <a:solidFill>
                          <a:srgbClr val="00B050"/>
                        </a:solidFill>
                        <a:latin typeface="Cambria Math" panose="02040503050406030204" pitchFamily="18" charset="0"/>
                      </a:rPr>
                      <m:t>𝑭</m:t>
                    </m:r>
                    <m:r>
                      <a:rPr lang="zh-CN" altLang="en-US" b="1" i="1">
                        <a:solidFill>
                          <a:srgbClr val="00B050"/>
                        </a:solidFill>
                        <a:latin typeface="Cambria Math" panose="02040503050406030204" pitchFamily="18" charset="0"/>
                      </a:rPr>
                      <m:t>等是</m:t>
                    </m:r>
                  </m:oMath>
                </a14:m>
                <a:r>
                  <a:rPr lang="zh-CN" altLang="en-US" b="1" dirty="0">
                    <a:solidFill>
                      <a:srgbClr val="00B050"/>
                    </a:solidFill>
                  </a:rPr>
                  <a:t>谓词常项（</a:t>
                </a:r>
                <a:r>
                  <a:rPr lang="zh-CN" altLang="en-US" b="1" i="1" u="sng" dirty="0">
                    <a:solidFill>
                      <a:schemeClr val="accent6">
                        <a:lumMod val="75000"/>
                      </a:schemeClr>
                    </a:solidFill>
                  </a:rPr>
                  <a:t>表示具体性质或关系的谓词称为谓词常项；表示泛指或者抽象的性质或关系的谓词称为谓词变项。</a:t>
                </a:r>
                <a:r>
                  <a:rPr lang="zh-CN" altLang="en-US" b="1" dirty="0">
                    <a:solidFill>
                      <a:srgbClr val="00B050"/>
                    </a:solidFill>
                  </a:rPr>
                  <a:t>）时，</a:t>
                </a:r>
                <a:r>
                  <a:rPr lang="en-US" altLang="zh-CN" b="1" dirty="0">
                    <a:solidFill>
                      <a:srgbClr val="00B050"/>
                    </a:solidFill>
                  </a:rPr>
                  <a:t>0</a:t>
                </a:r>
                <a:r>
                  <a:rPr lang="zh-CN" altLang="en-US" b="1" dirty="0">
                    <a:solidFill>
                      <a:srgbClr val="00B050"/>
                    </a:solidFill>
                  </a:rPr>
                  <a:t>元谓词就是命题</a:t>
                </a:r>
                <a:r>
                  <a:rPr lang="zh-CN" altLang="en-US" b="1" dirty="0" smtClean="0">
                    <a:solidFill>
                      <a:srgbClr val="00B050"/>
                    </a:solidFill>
                  </a:rPr>
                  <a:t>。</a:t>
                </a:r>
                <a:endParaRPr lang="en-US" altLang="zh-CN" b="1" dirty="0" smtClean="0">
                  <a:solidFill>
                    <a:srgbClr val="00B050"/>
                  </a:solidFill>
                </a:endParaRPr>
              </a:p>
              <a:p>
                <a:pPr lvl="1"/>
                <a:r>
                  <a:rPr lang="zh-CN" altLang="en-US" b="1" dirty="0" smtClean="0">
                    <a:solidFill>
                      <a:srgbClr val="C00000"/>
                    </a:solidFill>
                  </a:rPr>
                  <a:t>任何</a:t>
                </a:r>
                <a:r>
                  <a:rPr lang="zh-CN" altLang="en-US" b="1" dirty="0">
                    <a:solidFill>
                      <a:srgbClr val="C00000"/>
                    </a:solidFill>
                  </a:rPr>
                  <a:t>命题都是</a:t>
                </a:r>
                <a:r>
                  <a:rPr lang="en-US" altLang="zh-CN" b="1" dirty="0">
                    <a:solidFill>
                      <a:srgbClr val="C00000"/>
                    </a:solidFill>
                  </a:rPr>
                  <a:t>0</a:t>
                </a:r>
                <a:r>
                  <a:rPr lang="zh-CN" altLang="en-US" b="1" dirty="0">
                    <a:solidFill>
                      <a:srgbClr val="C00000"/>
                    </a:solidFill>
                  </a:rPr>
                  <a:t>元谓词。</a:t>
                </a:r>
                <a:endParaRPr lang="en-US" altLang="zh-CN" dirty="0">
                  <a:solidFill>
                    <a:srgbClr val="C00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blipFill>
                <a:blip r:embed="rId2"/>
                <a:stretch>
                  <a:fillRect l="-922" t="-2014" r="-461" b="-30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014031"/>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谓词逻辑</a:t>
            </a:r>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3"/>
              </p:nvPr>
            </p:nvSpPr>
            <p:spPr/>
            <p:txBody>
              <a:bodyPr/>
              <a:lstStyle/>
              <a:p>
                <a:pPr marL="0" indent="0">
                  <a:buNone/>
                </a:pPr>
                <a:r>
                  <a:rPr lang="zh-CN" altLang="en-US" dirty="0">
                    <a:solidFill>
                      <a:srgbClr val="000000"/>
                    </a:solidFill>
                  </a:rPr>
                  <a:t>在谓词逻辑中：</a:t>
                </a:r>
                <a:endParaRPr lang="en-US" altLang="zh-CN" dirty="0">
                  <a:solidFill>
                    <a:srgbClr val="000000"/>
                  </a:solidFill>
                </a:endParaRPr>
              </a:p>
              <a:p>
                <a:r>
                  <a:rPr lang="zh-CN" altLang="en-US" dirty="0">
                    <a:solidFill>
                      <a:srgbClr val="000000"/>
                    </a:solidFill>
                  </a:rPr>
                  <a:t>用量词表示个体变项与个体常项之间的数量替代关系。</a:t>
                </a:r>
                <a:endParaRPr lang="en-US" altLang="zh-CN" dirty="0">
                  <a:solidFill>
                    <a:srgbClr val="000000"/>
                  </a:solidFill>
                </a:endParaRPr>
              </a:p>
              <a:p>
                <a:pPr lvl="1"/>
                <a:r>
                  <a:rPr lang="zh-CN" altLang="en-US" dirty="0">
                    <a:solidFill>
                      <a:srgbClr val="000000"/>
                    </a:solidFill>
                  </a:rPr>
                  <a:t>分为</a:t>
                </a:r>
                <a:r>
                  <a:rPr lang="zh-CN" altLang="en-US" b="1" dirty="0">
                    <a:solidFill>
                      <a:srgbClr val="FF0000"/>
                    </a:solidFill>
                  </a:rPr>
                  <a:t>全称量词</a:t>
                </a:r>
                <a:r>
                  <a:rPr lang="zh-CN" altLang="en-US" dirty="0">
                    <a:solidFill>
                      <a:srgbClr val="000000"/>
                    </a:solidFill>
                  </a:rPr>
                  <a:t>和</a:t>
                </a:r>
                <a:r>
                  <a:rPr lang="zh-CN" altLang="en-US" b="1" dirty="0">
                    <a:solidFill>
                      <a:srgbClr val="FF0000"/>
                    </a:solidFill>
                  </a:rPr>
                  <a:t>存在量词</a:t>
                </a:r>
                <a:r>
                  <a:rPr lang="zh-CN" altLang="en-US" dirty="0">
                    <a:solidFill>
                      <a:srgbClr val="000000"/>
                    </a:solidFill>
                  </a:rPr>
                  <a:t>两种。</a:t>
                </a:r>
                <a:endParaRPr lang="en-US" altLang="zh-CN" dirty="0">
                  <a:solidFill>
                    <a:srgbClr val="000000"/>
                  </a:solidFill>
                </a:endParaRPr>
              </a:p>
              <a:p>
                <a:pPr marL="457200" lvl="1" indent="0">
                  <a:buNone/>
                </a:pPr>
                <a:r>
                  <a:rPr lang="en-US" altLang="zh-CN" b="1" u="sng" dirty="0">
                    <a:solidFill>
                      <a:srgbClr val="7030A0"/>
                    </a:solidFill>
                  </a:rPr>
                  <a:t>1</a:t>
                </a:r>
                <a:r>
                  <a:rPr lang="zh-CN" altLang="en-US" b="1" u="sng" dirty="0">
                    <a:solidFill>
                      <a:srgbClr val="7030A0"/>
                    </a:solidFill>
                  </a:rPr>
                  <a:t>、常见词如“一切”“所有”“任意”“每一个”“凡”“都”等都称为全称量词</a:t>
                </a:r>
                <a:r>
                  <a:rPr lang="zh-CN" altLang="en-US" dirty="0">
                    <a:solidFill>
                      <a:srgbClr val="000000"/>
                    </a:solidFill>
                  </a:rPr>
                  <a:t>。符号为</a:t>
                </a:r>
                <a14:m>
                  <m:oMath xmlns:m="http://schemas.openxmlformats.org/officeDocument/2006/math">
                    <m:r>
                      <a:rPr lang="zh-CN" altLang="en-US" i="1">
                        <a:solidFill>
                          <a:srgbClr val="000000"/>
                        </a:solidFill>
                        <a:latin typeface="Cambria Math" panose="02040503050406030204" pitchFamily="18" charset="0"/>
                      </a:rPr>
                      <m:t>∀</m:t>
                    </m:r>
                  </m:oMath>
                </a14:m>
                <a:r>
                  <a:rPr lang="zh-CN" altLang="en-US" dirty="0">
                    <a:solidFill>
                      <a:srgbClr val="000000"/>
                    </a:solidFill>
                  </a:rPr>
                  <a:t>。</a:t>
                </a:r>
                <a14:m>
                  <m:oMath xmlns:m="http://schemas.openxmlformats.org/officeDocument/2006/math">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oMath>
                </a14:m>
                <a:r>
                  <a:rPr lang="zh-CN" altLang="en-US" dirty="0">
                    <a:solidFill>
                      <a:srgbClr val="000000"/>
                    </a:solidFill>
                  </a:rPr>
                  <a:t>表示个体域里的所有个体，而个体域事先确定。</a:t>
                </a:r>
                <a14:m>
                  <m:oMath xmlns:m="http://schemas.openxmlformats.org/officeDocument/2006/math">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𝑥𝐻</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表示</m:t>
                    </m:r>
                  </m:oMath>
                </a14:m>
                <a:r>
                  <a:rPr lang="zh-CN" altLang="en-US" dirty="0">
                    <a:solidFill>
                      <a:srgbClr val="000000"/>
                    </a:solidFill>
                  </a:rPr>
                  <a:t>个体域里所有的</a:t>
                </a:r>
                <a14:m>
                  <m:oMath xmlns:m="http://schemas.openxmlformats.org/officeDocument/2006/math">
                    <m:r>
                      <a:rPr lang="en-US" altLang="zh-CN" i="1">
                        <a:solidFill>
                          <a:srgbClr val="000000"/>
                        </a:solidFill>
                        <a:latin typeface="Cambria Math" panose="02040503050406030204" pitchFamily="18" charset="0"/>
                      </a:rPr>
                      <m:t>𝑥</m:t>
                    </m:r>
                  </m:oMath>
                </a14:m>
                <a:r>
                  <a:rPr lang="zh-CN" altLang="en-US" dirty="0">
                    <a:solidFill>
                      <a:srgbClr val="000000"/>
                    </a:solidFill>
                  </a:rPr>
                  <a:t>都有关系都有性质</a:t>
                </a:r>
                <a14:m>
                  <m:oMath xmlns:m="http://schemas.openxmlformats.org/officeDocument/2006/math">
                    <m:r>
                      <a:rPr lang="en-US" altLang="zh-CN" i="1">
                        <a:solidFill>
                          <a:srgbClr val="000000"/>
                        </a:solidFill>
                        <a:latin typeface="Cambria Math" panose="02040503050406030204" pitchFamily="18" charset="0"/>
                      </a:rPr>
                      <m:t>𝐻</m:t>
                    </m:r>
                  </m:oMath>
                </a14:m>
                <a:r>
                  <a:rPr lang="zh-CN" altLang="en-US" dirty="0">
                    <a:solidFill>
                      <a:srgbClr val="000000"/>
                    </a:solidFill>
                  </a:rPr>
                  <a:t>，</a:t>
                </a:r>
                <a14:m>
                  <m:oMath xmlns:m="http://schemas.openxmlformats.org/officeDocument/2006/math">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𝑦𝐺</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表示</m:t>
                    </m:r>
                  </m:oMath>
                </a14:m>
                <a:r>
                  <a:rPr lang="zh-CN" altLang="en-US" dirty="0">
                    <a:solidFill>
                      <a:srgbClr val="000000"/>
                    </a:solidFill>
                  </a:rPr>
                  <a:t>个体域里所有的</a:t>
                </a:r>
                <a14:m>
                  <m:oMath xmlns:m="http://schemas.openxmlformats.org/officeDocument/2006/math">
                    <m:r>
                      <a:rPr lang="en-US" altLang="zh-CN" i="1">
                        <a:solidFill>
                          <a:srgbClr val="000000"/>
                        </a:solidFill>
                        <a:latin typeface="Cambria Math" panose="02040503050406030204" pitchFamily="18" charset="0"/>
                      </a:rPr>
                      <m:t>𝑥</m:t>
                    </m:r>
                  </m:oMath>
                </a14:m>
                <a:r>
                  <a:rPr lang="zh-CN" altLang="en-US" dirty="0">
                    <a:solidFill>
                      <a:srgbClr val="000000"/>
                    </a:solidFill>
                  </a:rPr>
                  <a:t>和</a:t>
                </a:r>
                <a14:m>
                  <m:oMath xmlns:m="http://schemas.openxmlformats.org/officeDocument/2006/math">
                    <m:r>
                      <a:rPr lang="en-US" altLang="zh-CN" i="1">
                        <a:solidFill>
                          <a:srgbClr val="000000"/>
                        </a:solidFill>
                        <a:latin typeface="Cambria Math" panose="02040503050406030204" pitchFamily="18" charset="0"/>
                      </a:rPr>
                      <m:t>𝑦</m:t>
                    </m:r>
                  </m:oMath>
                </a14:m>
                <a:r>
                  <a:rPr lang="zh-CN" altLang="en-US" dirty="0">
                    <a:solidFill>
                      <a:srgbClr val="000000"/>
                    </a:solidFill>
                  </a:rPr>
                  <a:t>都有关系</a:t>
                </a:r>
                <a14:m>
                  <m:oMath xmlns:m="http://schemas.openxmlformats.org/officeDocument/2006/math">
                    <m:r>
                      <a:rPr lang="en-US" altLang="zh-CN" i="1">
                        <a:solidFill>
                          <a:srgbClr val="000000"/>
                        </a:solidFill>
                        <a:latin typeface="Cambria Math" panose="02040503050406030204" pitchFamily="18" charset="0"/>
                      </a:rPr>
                      <m:t>𝐺</m:t>
                    </m:r>
                    <m:r>
                      <a:rPr lang="en-US" altLang="zh-CN" i="1">
                        <a:solidFill>
                          <a:srgbClr val="000000"/>
                        </a:solidFill>
                        <a:latin typeface="Cambria Math" panose="02040503050406030204" pitchFamily="18" charset="0"/>
                      </a:rPr>
                      <m:t> </m:t>
                    </m:r>
                  </m:oMath>
                </a14:m>
                <a:r>
                  <a:rPr lang="zh-CN" altLang="en-US" dirty="0">
                    <a:solidFill>
                      <a:srgbClr val="000000"/>
                    </a:solidFill>
                  </a:rPr>
                  <a:t>，这里</a:t>
                </a:r>
                <a14:m>
                  <m:oMath xmlns:m="http://schemas.openxmlformats.org/officeDocument/2006/math">
                    <m:r>
                      <a:rPr lang="en-US" altLang="zh-CN" i="1">
                        <a:solidFill>
                          <a:srgbClr val="000000"/>
                        </a:solidFill>
                        <a:latin typeface="Cambria Math" panose="02040503050406030204" pitchFamily="18" charset="0"/>
                      </a:rPr>
                      <m:t>𝐻</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𝐺</m:t>
                    </m:r>
                  </m:oMath>
                </a14:m>
                <a:r>
                  <a:rPr lang="zh-CN" altLang="en-US" dirty="0">
                    <a:solidFill>
                      <a:srgbClr val="000000"/>
                    </a:solidFill>
                  </a:rPr>
                  <a:t>是谓词。</a:t>
                </a:r>
                <a:endParaRPr lang="en-US" altLang="zh-CN" dirty="0">
                  <a:solidFill>
                    <a:srgbClr val="000000"/>
                  </a:solidFill>
                </a:endParaRPr>
              </a:p>
              <a:p>
                <a:pPr marL="457200" lvl="1" indent="0">
                  <a:buNone/>
                </a:pPr>
                <a:r>
                  <a:rPr lang="en-US" altLang="zh-CN" b="1" u="sng" dirty="0">
                    <a:solidFill>
                      <a:srgbClr val="7030A0"/>
                    </a:solidFill>
                  </a:rPr>
                  <a:t>2</a:t>
                </a:r>
                <a:r>
                  <a:rPr lang="zh-CN" altLang="en-US" b="1" u="sng" dirty="0">
                    <a:solidFill>
                      <a:srgbClr val="7030A0"/>
                    </a:solidFill>
                  </a:rPr>
                  <a:t>、常见词如“存在”“有一个”“有的”“至少有一个”等都称为存在量词。</a:t>
                </a:r>
                <a:r>
                  <a:rPr lang="zh-CN" altLang="en-US" dirty="0">
                    <a:solidFill>
                      <a:srgbClr val="000000"/>
                    </a:solidFill>
                  </a:rPr>
                  <a:t>符号为</a:t>
                </a:r>
                <a14:m>
                  <m:oMath xmlns:m="http://schemas.openxmlformats.org/officeDocument/2006/math">
                    <m:r>
                      <a:rPr lang="zh-CN" altLang="en-US" i="1">
                        <a:solidFill>
                          <a:srgbClr val="000000"/>
                        </a:solidFill>
                        <a:latin typeface="Cambria Math" panose="02040503050406030204" pitchFamily="18" charset="0"/>
                      </a:rPr>
                      <m:t>∃</m:t>
                    </m:r>
                  </m:oMath>
                </a14:m>
                <a:r>
                  <a:rPr lang="zh-CN" altLang="en-US" dirty="0">
                    <a:solidFill>
                      <a:srgbClr val="000000"/>
                    </a:solidFill>
                  </a:rPr>
                  <a:t>。</a:t>
                </a:r>
                <a14:m>
                  <m:oMath xmlns:m="http://schemas.openxmlformats.org/officeDocument/2006/math">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oMath>
                </a14:m>
                <a:r>
                  <a:rPr lang="zh-CN" altLang="en-US" dirty="0">
                    <a:solidFill>
                      <a:srgbClr val="000000"/>
                    </a:solidFill>
                  </a:rPr>
                  <a:t>表示个体域里的某个个体，而个体域事先确定。 </a:t>
                </a:r>
                <a14:m>
                  <m:oMath xmlns:m="http://schemas.openxmlformats.org/officeDocument/2006/math">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𝑥𝐻</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表示</m:t>
                    </m:r>
                  </m:oMath>
                </a14:m>
                <a:r>
                  <a:rPr lang="zh-CN" altLang="en-US" dirty="0">
                    <a:solidFill>
                      <a:srgbClr val="000000"/>
                    </a:solidFill>
                  </a:rPr>
                  <a:t>个体域里某个</a:t>
                </a:r>
                <a14:m>
                  <m:oMath xmlns:m="http://schemas.openxmlformats.org/officeDocument/2006/math">
                    <m:r>
                      <a:rPr lang="en-US" altLang="zh-CN" i="1">
                        <a:solidFill>
                          <a:srgbClr val="000000"/>
                        </a:solidFill>
                        <a:latin typeface="Cambria Math" panose="02040503050406030204" pitchFamily="18" charset="0"/>
                      </a:rPr>
                      <m:t>𝑥</m:t>
                    </m:r>
                  </m:oMath>
                </a14:m>
                <a:r>
                  <a:rPr lang="zh-CN" altLang="en-US" dirty="0">
                    <a:solidFill>
                      <a:srgbClr val="000000"/>
                    </a:solidFill>
                  </a:rPr>
                  <a:t>具有性质</a:t>
                </a:r>
                <a14:m>
                  <m:oMath xmlns:m="http://schemas.openxmlformats.org/officeDocument/2006/math">
                    <m:r>
                      <a:rPr lang="en-US" altLang="zh-CN" i="1">
                        <a:solidFill>
                          <a:srgbClr val="000000"/>
                        </a:solidFill>
                        <a:latin typeface="Cambria Math" panose="02040503050406030204" pitchFamily="18" charset="0"/>
                      </a:rPr>
                      <m:t>𝐻</m:t>
                    </m:r>
                  </m:oMath>
                </a14:m>
                <a:r>
                  <a:rPr lang="zh-CN" altLang="en-US" dirty="0">
                    <a:solidFill>
                      <a:srgbClr val="000000"/>
                    </a:solidFill>
                  </a:rPr>
                  <a:t>，</a:t>
                </a:r>
                <a14:m>
                  <m:oMath xmlns:m="http://schemas.openxmlformats.org/officeDocument/2006/math">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𝑦𝐺</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m:t>
                    </m:r>
                  </m:oMath>
                </a14:m>
                <a:r>
                  <a:rPr lang="zh-CN" altLang="en-US" dirty="0">
                    <a:solidFill>
                      <a:srgbClr val="000000"/>
                    </a:solidFill>
                  </a:rPr>
                  <a:t>表示个体域里某个</a:t>
                </a:r>
                <a14:m>
                  <m:oMath xmlns:m="http://schemas.openxmlformats.org/officeDocument/2006/math">
                    <m:r>
                      <a:rPr lang="en-US" altLang="zh-CN" i="1">
                        <a:solidFill>
                          <a:srgbClr val="000000"/>
                        </a:solidFill>
                        <a:latin typeface="Cambria Math" panose="02040503050406030204" pitchFamily="18" charset="0"/>
                      </a:rPr>
                      <m:t>𝑥</m:t>
                    </m:r>
                  </m:oMath>
                </a14:m>
                <a:r>
                  <a:rPr lang="zh-CN" altLang="en-US" dirty="0">
                    <a:solidFill>
                      <a:srgbClr val="000000"/>
                    </a:solidFill>
                  </a:rPr>
                  <a:t>和某个</a:t>
                </a:r>
                <a14:m>
                  <m:oMath xmlns:m="http://schemas.openxmlformats.org/officeDocument/2006/math">
                    <m:r>
                      <a:rPr lang="en-US" altLang="zh-CN" i="1">
                        <a:solidFill>
                          <a:srgbClr val="000000"/>
                        </a:solidFill>
                        <a:latin typeface="Cambria Math" panose="02040503050406030204" pitchFamily="18" charset="0"/>
                      </a:rPr>
                      <m:t>𝑦</m:t>
                    </m:r>
                  </m:oMath>
                </a14:m>
                <a:r>
                  <a:rPr lang="zh-CN" altLang="en-US" dirty="0">
                    <a:solidFill>
                      <a:srgbClr val="000000"/>
                    </a:solidFill>
                  </a:rPr>
                  <a:t>有关系</a:t>
                </a:r>
                <a14:m>
                  <m:oMath xmlns:m="http://schemas.openxmlformats.org/officeDocument/2006/math">
                    <m:r>
                      <a:rPr lang="en-US" altLang="zh-CN" i="1">
                        <a:solidFill>
                          <a:srgbClr val="000000"/>
                        </a:solidFill>
                        <a:latin typeface="Cambria Math" panose="02040503050406030204" pitchFamily="18" charset="0"/>
                      </a:rPr>
                      <m:t>𝐺</m:t>
                    </m:r>
                    <m:r>
                      <a:rPr lang="en-US" altLang="zh-CN" i="1">
                        <a:solidFill>
                          <a:srgbClr val="000000"/>
                        </a:solidFill>
                        <a:latin typeface="Cambria Math" panose="02040503050406030204" pitchFamily="18" charset="0"/>
                      </a:rPr>
                      <m:t> </m:t>
                    </m:r>
                  </m:oMath>
                </a14:m>
                <a:r>
                  <a:rPr lang="zh-CN" altLang="en-US" dirty="0">
                    <a:solidFill>
                      <a:srgbClr val="000000"/>
                    </a:solidFill>
                  </a:rPr>
                  <a:t>。</a:t>
                </a:r>
                <a:endParaRPr lang="en-US" altLang="zh-CN" dirty="0">
                  <a:solidFill>
                    <a:srgbClr val="000000"/>
                  </a:solidFill>
                </a:endParaRPr>
              </a:p>
              <a:p>
                <a:endParaRPr lang="en-US" altLang="zh-CN" dirty="0">
                  <a:solidFill>
                    <a:srgbClr val="C00000"/>
                  </a:solidFill>
                </a:endParaRPr>
              </a:p>
            </p:txBody>
          </p:sp>
        </mc:Choice>
        <mc:Fallback>
          <p:sp>
            <p:nvSpPr>
              <p:cNvPr id="3" name="文本占位符 2"/>
              <p:cNvSpPr>
                <a:spLocks noGrp="1" noRot="1" noChangeAspect="1" noMove="1" noResize="1" noEditPoints="1" noAdjustHandles="1" noChangeArrowheads="1" noChangeShapeType="1" noTextEdit="1"/>
              </p:cNvSpPr>
              <p:nvPr>
                <p:ph type="body" sz="quarter" idx="13"/>
              </p:nvPr>
            </p:nvSpPr>
            <p:spPr>
              <a:blipFill>
                <a:blip r:embed="rId3"/>
                <a:stretch>
                  <a:fillRect l="-922" t="-2014" r="-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719932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箭头: 五边形 10">
            <a:extLst>
              <a:ext uri="{FF2B5EF4-FFF2-40B4-BE49-F238E27FC236}">
                <a16:creationId xmlns:a16="http://schemas.microsoft.com/office/drawing/2014/main" id="{07A41886-251F-4B98-AFF0-D259C567BE8A}"/>
              </a:ext>
            </a:extLst>
          </p:cNvPr>
          <p:cNvSpPr/>
          <p:nvPr/>
        </p:nvSpPr>
        <p:spPr>
          <a:xfrm>
            <a:off x="4510088" y="141764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2.1 </a:t>
            </a:r>
            <a:endParaRPr lang="zh-CN" altLang="en-US" sz="2800" b="1" dirty="0">
              <a:latin typeface="Times New Roman" panose="02020603050405020304" pitchFamily="18" charset="0"/>
            </a:endParaRPr>
          </a:p>
        </p:txBody>
      </p:sp>
      <p:sp>
        <p:nvSpPr>
          <p:cNvPr id="4" name="箭头: 五边形 11">
            <a:extLst>
              <a:ext uri="{FF2B5EF4-FFF2-40B4-BE49-F238E27FC236}">
                <a16:creationId xmlns:a16="http://schemas.microsoft.com/office/drawing/2014/main" id="{3D783C76-DECB-4053-A8AF-6EC0D5BF7A7E}"/>
              </a:ext>
            </a:extLst>
          </p:cNvPr>
          <p:cNvSpPr/>
          <p:nvPr/>
        </p:nvSpPr>
        <p:spPr>
          <a:xfrm>
            <a:off x="4510088" y="2033594"/>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2.2</a:t>
            </a:r>
            <a:endParaRPr lang="zh-CN" altLang="en-US" sz="2800" b="1" dirty="0">
              <a:latin typeface="Times New Roman" panose="02020603050405020304" pitchFamily="18" charset="0"/>
            </a:endParaRPr>
          </a:p>
        </p:txBody>
      </p:sp>
      <p:sp>
        <p:nvSpPr>
          <p:cNvPr id="5" name="箭头: 五边形 12">
            <a:extLst>
              <a:ext uri="{FF2B5EF4-FFF2-40B4-BE49-F238E27FC236}">
                <a16:creationId xmlns:a16="http://schemas.microsoft.com/office/drawing/2014/main" id="{D05A8E48-29EF-432C-B4D8-15541685C457}"/>
              </a:ext>
            </a:extLst>
          </p:cNvPr>
          <p:cNvSpPr/>
          <p:nvPr/>
        </p:nvSpPr>
        <p:spPr>
          <a:xfrm>
            <a:off x="4510088" y="2651131"/>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2.3</a:t>
            </a:r>
            <a:endParaRPr lang="zh-CN" altLang="en-US" sz="2800" b="1" dirty="0">
              <a:latin typeface="Times New Roman" panose="02020603050405020304" pitchFamily="18" charset="0"/>
            </a:endParaRPr>
          </a:p>
        </p:txBody>
      </p:sp>
      <p:sp>
        <p:nvSpPr>
          <p:cNvPr id="10" name="文本框 17">
            <a:extLst>
              <a:ext uri="{FF2B5EF4-FFF2-40B4-BE49-F238E27FC236}">
                <a16:creationId xmlns:a16="http://schemas.microsoft.com/office/drawing/2014/main" id="{4DF31D01-6B5B-4445-B23E-5CB7F52389DE}"/>
              </a:ext>
            </a:extLst>
          </p:cNvPr>
          <p:cNvSpPr txBox="1">
            <a:spLocks noChangeArrowheads="1"/>
          </p:cNvSpPr>
          <p:nvPr/>
        </p:nvSpPr>
        <p:spPr bwMode="auto">
          <a:xfrm>
            <a:off x="5734046" y="1455744"/>
            <a:ext cx="34689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经典概念理论</a:t>
            </a:r>
          </a:p>
        </p:txBody>
      </p:sp>
      <p:sp>
        <p:nvSpPr>
          <p:cNvPr id="11" name="文本框 18">
            <a:extLst>
              <a:ext uri="{FF2B5EF4-FFF2-40B4-BE49-F238E27FC236}">
                <a16:creationId xmlns:a16="http://schemas.microsoft.com/office/drawing/2014/main" id="{DC30A56E-754A-420E-B865-AF3FEBA8D59F}"/>
              </a:ext>
            </a:extLst>
          </p:cNvPr>
          <p:cNvSpPr txBox="1">
            <a:spLocks noChangeArrowheads="1"/>
          </p:cNvSpPr>
          <p:nvPr/>
        </p:nvSpPr>
        <p:spPr bwMode="auto">
          <a:xfrm>
            <a:off x="5734050" y="2071694"/>
            <a:ext cx="46164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数理逻辑</a:t>
            </a:r>
          </a:p>
        </p:txBody>
      </p:sp>
      <p:sp>
        <p:nvSpPr>
          <p:cNvPr id="13" name="文本框 20">
            <a:extLst>
              <a:ext uri="{FF2B5EF4-FFF2-40B4-BE49-F238E27FC236}">
                <a16:creationId xmlns:a16="http://schemas.microsoft.com/office/drawing/2014/main" id="{4070BF8B-86CC-4F12-BC40-2611A4A2F035}"/>
              </a:ext>
            </a:extLst>
          </p:cNvPr>
          <p:cNvSpPr txBox="1">
            <a:spLocks noChangeArrowheads="1"/>
          </p:cNvSpPr>
          <p:nvPr/>
        </p:nvSpPr>
        <p:spPr bwMode="auto">
          <a:xfrm>
            <a:off x="5775784" y="2689201"/>
            <a:ext cx="41211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集合论</a:t>
            </a:r>
          </a:p>
        </p:txBody>
      </p:sp>
      <p:pic>
        <p:nvPicPr>
          <p:cNvPr id="17" name="Picture 16">
            <a:extLst>
              <a:ext uri="{FF2B5EF4-FFF2-40B4-BE49-F238E27FC236}">
                <a16:creationId xmlns:a16="http://schemas.microsoft.com/office/drawing/2014/main" id="{8D68F332-6992-4FCD-8E98-F2CC64AAF9E0}"/>
              </a:ext>
            </a:extLst>
          </p:cNvPr>
          <p:cNvPicPr>
            <a:picLocks noChangeAspect="1"/>
          </p:cNvPicPr>
          <p:nvPr/>
        </p:nvPicPr>
        <p:blipFill>
          <a:blip r:embed="rId3"/>
          <a:stretch>
            <a:fillRect/>
          </a:stretch>
        </p:blipFill>
        <p:spPr>
          <a:xfrm>
            <a:off x="0" y="-46389"/>
            <a:ext cx="2830054" cy="6904389"/>
          </a:xfrm>
          <a:prstGeom prst="rect">
            <a:avLst/>
          </a:prstGeom>
          <a:gradFill flip="none" rotWithShape="1">
            <a:gsLst>
              <a:gs pos="0">
                <a:schemeClr val="accent1">
                  <a:lumMod val="0"/>
                  <a:lumOff val="100000"/>
                </a:schemeClr>
              </a:gs>
              <a:gs pos="34000">
                <a:schemeClr val="accent1">
                  <a:lumMod val="0"/>
                  <a:lumOff val="100000"/>
                </a:schemeClr>
              </a:gs>
              <a:gs pos="100000">
                <a:schemeClr val="accent1">
                  <a:lumMod val="100000"/>
                </a:schemeClr>
              </a:gs>
            </a:gsLst>
            <a:path path="circle">
              <a:fillToRect l="50000" t="-80000" r="50000" b="180000"/>
            </a:path>
            <a:tileRect/>
          </a:gradFill>
          <a:effectLst>
            <a:softEdge rad="0"/>
          </a:effectLst>
        </p:spPr>
      </p:pic>
      <p:sp>
        <p:nvSpPr>
          <p:cNvPr id="18" name="文本框 5">
            <a:extLst>
              <a:ext uri="{FF2B5EF4-FFF2-40B4-BE49-F238E27FC236}">
                <a16:creationId xmlns:a16="http://schemas.microsoft.com/office/drawing/2014/main" id="{1495AF7A-1A26-42C2-9A6B-8EE101517E78}"/>
              </a:ext>
            </a:extLst>
          </p:cNvPr>
          <p:cNvSpPr txBox="1"/>
          <p:nvPr/>
        </p:nvSpPr>
        <p:spPr>
          <a:xfrm>
            <a:off x="954088" y="1574800"/>
            <a:ext cx="922337" cy="1570038"/>
          </a:xfrm>
          <a:prstGeom prst="rect">
            <a:avLst/>
          </a:prstGeom>
          <a:noFill/>
        </p:spPr>
        <p:txBody>
          <a:bodyPr>
            <a:spAutoFit/>
          </a:bodyPr>
          <a:lstStyle/>
          <a:p>
            <a:pPr eaLnBrk="1" fontAlgn="auto" hangingPunct="1">
              <a:spcBef>
                <a:spcPts val="0"/>
              </a:spcBef>
              <a:spcAft>
                <a:spcPts val="0"/>
              </a:spcAft>
              <a:defRPr/>
            </a:pPr>
            <a:r>
              <a:rPr lang="zh-CN" altLang="en-US" sz="4800" b="1" dirty="0">
                <a:solidFill>
                  <a:schemeClr val="bg1"/>
                </a:solidFill>
                <a:latin typeface="+mj-lt"/>
                <a:ea typeface="+mn-ea"/>
              </a:rPr>
              <a:t>目</a:t>
            </a:r>
            <a:endParaRPr lang="en-US" altLang="zh-CN" sz="4800" b="1" dirty="0">
              <a:solidFill>
                <a:schemeClr val="bg1"/>
              </a:solidFill>
              <a:latin typeface="+mj-lt"/>
              <a:ea typeface="+mn-ea"/>
            </a:endParaRPr>
          </a:p>
          <a:p>
            <a:pPr eaLnBrk="1" fontAlgn="auto" hangingPunct="1">
              <a:spcBef>
                <a:spcPts val="0"/>
              </a:spcBef>
              <a:spcAft>
                <a:spcPts val="0"/>
              </a:spcAft>
              <a:defRPr/>
            </a:pPr>
            <a:r>
              <a:rPr lang="zh-CN" altLang="en-US" sz="4800" b="1" dirty="0">
                <a:solidFill>
                  <a:schemeClr val="bg1"/>
                </a:solidFill>
                <a:latin typeface="+mj-lt"/>
                <a:ea typeface="+mn-ea"/>
              </a:rPr>
              <a:t>录</a:t>
            </a:r>
          </a:p>
        </p:txBody>
      </p:sp>
      <p:sp>
        <p:nvSpPr>
          <p:cNvPr id="6162" name="文本框 7">
            <a:extLst>
              <a:ext uri="{FF2B5EF4-FFF2-40B4-BE49-F238E27FC236}">
                <a16:creationId xmlns:a16="http://schemas.microsoft.com/office/drawing/2014/main" id="{676E9841-B40B-4CCA-AF4C-FB067A3307BE}"/>
              </a:ext>
            </a:extLst>
          </p:cNvPr>
          <p:cNvSpPr txBox="1">
            <a:spLocks noChangeArrowheads="1"/>
          </p:cNvSpPr>
          <p:nvPr/>
        </p:nvSpPr>
        <p:spPr bwMode="auto">
          <a:xfrm>
            <a:off x="1620838" y="2332038"/>
            <a:ext cx="493712"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000">
                <a:solidFill>
                  <a:schemeClr val="bg1"/>
                </a:solidFill>
              </a:rPr>
              <a:t>CONTENTS</a:t>
            </a:r>
            <a:endParaRPr lang="zh-CN" altLang="en-US" sz="2000">
              <a:solidFill>
                <a:schemeClr val="bg1"/>
              </a:solidFill>
            </a:endParaRPr>
          </a:p>
        </p:txBody>
      </p:sp>
      <p:sp>
        <p:nvSpPr>
          <p:cNvPr id="12" name="箭头: 五边形 12">
            <a:extLst>
              <a:ext uri="{FF2B5EF4-FFF2-40B4-BE49-F238E27FC236}">
                <a16:creationId xmlns:a16="http://schemas.microsoft.com/office/drawing/2014/main" id="{5CD3D57A-E08F-4FDF-9CED-4CDB58D12074}"/>
              </a:ext>
            </a:extLst>
          </p:cNvPr>
          <p:cNvSpPr/>
          <p:nvPr/>
        </p:nvSpPr>
        <p:spPr>
          <a:xfrm>
            <a:off x="4510088" y="3268668"/>
            <a:ext cx="1014412" cy="476250"/>
          </a:xfrm>
          <a:prstGeom prst="homePlate">
            <a:avLst/>
          </a:prstGeom>
          <a:solidFill>
            <a:srgbClr val="00377A"/>
          </a:solidFill>
          <a:ln>
            <a:solidFill>
              <a:srgbClr val="00377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b="1" dirty="0">
                <a:latin typeface="Times New Roman" panose="02020603050405020304" pitchFamily="18" charset="0"/>
              </a:rPr>
              <a:t>2.4</a:t>
            </a:r>
            <a:endParaRPr lang="zh-CN" altLang="en-US" sz="2800" b="1" dirty="0">
              <a:latin typeface="Times New Roman" panose="02020603050405020304" pitchFamily="18" charset="0"/>
            </a:endParaRPr>
          </a:p>
        </p:txBody>
      </p:sp>
      <p:sp>
        <p:nvSpPr>
          <p:cNvPr id="14" name="文本框 20">
            <a:extLst>
              <a:ext uri="{FF2B5EF4-FFF2-40B4-BE49-F238E27FC236}">
                <a16:creationId xmlns:a16="http://schemas.microsoft.com/office/drawing/2014/main" id="{11ACBFEC-8746-40AE-8DB1-099C69AA009E}"/>
              </a:ext>
            </a:extLst>
          </p:cNvPr>
          <p:cNvSpPr txBox="1">
            <a:spLocks noChangeArrowheads="1"/>
          </p:cNvSpPr>
          <p:nvPr/>
        </p:nvSpPr>
        <p:spPr bwMode="auto">
          <a:xfrm>
            <a:off x="5775784" y="3306708"/>
            <a:ext cx="41211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000" b="1" dirty="0"/>
              <a:t>概念的现代表示理论</a:t>
            </a:r>
          </a:p>
          <a:p>
            <a:pPr eaLnBrk="1" hangingPunct="1">
              <a:lnSpc>
                <a:spcPct val="100000"/>
              </a:lnSpc>
              <a:spcBef>
                <a:spcPct val="0"/>
              </a:spcBef>
              <a:buFontTx/>
              <a:buNone/>
            </a:pPr>
            <a:endParaRPr lang="zh-CN" altLang="en-US" sz="2000" b="1"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250"/>
                                        <p:tgtEl>
                                          <p:spTgt spid="10"/>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250"/>
                                        <p:tgtEl>
                                          <p:spTgt spid="5"/>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250"/>
                                        <p:tgtEl>
                                          <p:spTgt spid="13"/>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250"/>
                                        <p:tgtEl>
                                          <p:spTgt spid="12"/>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0" grpId="0"/>
      <p:bldP spid="11" grpId="0"/>
      <p:bldP spid="13" grpId="0"/>
      <p:bldP spid="12"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谓词符号化</a:t>
            </a:r>
          </a:p>
        </p:txBody>
      </p:sp>
      <p:sp>
        <p:nvSpPr>
          <p:cNvPr id="3" name="文本占位符 2"/>
          <p:cNvSpPr>
            <a:spLocks noGrp="1"/>
          </p:cNvSpPr>
          <p:nvPr>
            <p:ph type="body" sz="quarter" idx="13"/>
          </p:nvPr>
        </p:nvSpPr>
        <p:spPr>
          <a:xfrm>
            <a:off x="838199" y="1606550"/>
            <a:ext cx="11445607" cy="4240213"/>
          </a:xfrm>
        </p:spPr>
        <p:txBody>
          <a:bodyPr/>
          <a:lstStyle/>
          <a:p>
            <a:pPr marL="0" indent="0">
              <a:buNone/>
            </a:pPr>
            <a:r>
              <a:rPr lang="zh-CN" altLang="en-US" dirty="0">
                <a:solidFill>
                  <a:srgbClr val="000000"/>
                </a:solidFill>
              </a:rPr>
              <a:t>现在，可以将命题进行谓词符号化：</a:t>
            </a:r>
            <a:endParaRPr lang="en-US" altLang="zh-CN" dirty="0">
              <a:solidFill>
                <a:srgbClr val="000000"/>
              </a:solidFill>
            </a:endParaRPr>
          </a:p>
          <a:p>
            <a:pPr marL="342900" indent="-342900">
              <a:buFont typeface="+mj-ea"/>
              <a:buAutoNum type="circleNumDbPlain"/>
            </a:pPr>
            <a:r>
              <a:rPr lang="zh-CN" altLang="en-US" dirty="0">
                <a:solidFill>
                  <a:srgbClr val="000000"/>
                </a:solidFill>
              </a:rPr>
              <a:t>两个奇数之和是奇数。</a:t>
            </a:r>
            <a:r>
              <a:rPr lang="en-US" altLang="zh-CN" dirty="0"/>
              <a:t> </a:t>
            </a:r>
          </a:p>
          <a:p>
            <a:pPr marL="0" indent="0">
              <a:buNone/>
            </a:pPr>
            <a:endParaRPr lang="en-US" altLang="zh-CN" b="1" dirty="0">
              <a:solidFill>
                <a:srgbClr val="00B050"/>
              </a:solidFill>
            </a:endParaRPr>
          </a:p>
          <a:p>
            <a:pPr marL="342900" indent="-342900">
              <a:buFont typeface="+mj-ea"/>
              <a:buAutoNum type="circleNumDbPlain" startAt="2"/>
            </a:pPr>
            <a:r>
              <a:rPr lang="zh-CN" altLang="en-US" dirty="0">
                <a:solidFill>
                  <a:srgbClr val="000000"/>
                </a:solidFill>
              </a:rPr>
              <a:t>欧拉常数是无理数。</a:t>
            </a:r>
            <a:endParaRPr lang="en-US" altLang="zh-CN" dirty="0">
              <a:solidFill>
                <a:srgbClr val="000000"/>
              </a:solidFill>
            </a:endParaRPr>
          </a:p>
          <a:p>
            <a:pPr marL="0" indent="0">
              <a:buNone/>
            </a:pPr>
            <a:r>
              <a:rPr lang="en-US" altLang="zh-CN" b="1" dirty="0">
                <a:solidFill>
                  <a:srgbClr val="00B050"/>
                </a:solidFill>
              </a:rPr>
              <a:t> </a:t>
            </a:r>
            <a:endParaRPr lang="en-US" altLang="zh-CN" dirty="0">
              <a:solidFill>
                <a:srgbClr val="000000"/>
              </a:solidFill>
            </a:endParaRPr>
          </a:p>
          <a:p>
            <a:pPr marL="342900" indent="-342900">
              <a:buFont typeface="+mj-ea"/>
              <a:buAutoNum type="circleNumDbPlain" startAt="3"/>
            </a:pPr>
            <a:r>
              <a:rPr lang="zh-CN" altLang="en-US" dirty="0">
                <a:solidFill>
                  <a:srgbClr val="000000"/>
                </a:solidFill>
              </a:rPr>
              <a:t>有缺点的毕竟是战士，完美的苍蝇毕竟是苍蝇。</a:t>
            </a:r>
            <a:endParaRPr lang="en-US" altLang="zh-CN" dirty="0">
              <a:solidFill>
                <a:srgbClr val="000000"/>
              </a:solidFill>
            </a:endParaRPr>
          </a:p>
          <a:p>
            <a:pPr marL="0" indent="0">
              <a:buNone/>
            </a:pPr>
            <a:endParaRPr lang="en-US" altLang="zh-CN" dirty="0">
              <a:solidFill>
                <a:srgbClr val="000000"/>
              </a:solidFill>
            </a:endParaRPr>
          </a:p>
          <a:p>
            <a:pPr marL="0" indent="0">
              <a:buNone/>
            </a:pPr>
            <a:endParaRPr lang="en-US" altLang="zh-CN" dirty="0">
              <a:solidFill>
                <a:srgbClr val="000000"/>
              </a:solidFill>
            </a:endParaRPr>
          </a:p>
          <a:p>
            <a:pPr marL="342900" indent="-342900">
              <a:buFont typeface="+mj-ea"/>
              <a:buAutoNum type="circleNumDbPlain" startAt="4"/>
            </a:pPr>
            <a:r>
              <a:rPr lang="zh-CN" altLang="en-US" dirty="0">
                <a:solidFill>
                  <a:srgbClr val="000000"/>
                </a:solidFill>
              </a:rPr>
              <a:t>任何人都会死，苏格拉底是人，因此，苏格拉底是会死的。</a:t>
            </a:r>
            <a:endParaRPr lang="en-US" altLang="zh-CN" dirty="0">
              <a:solidFill>
                <a:srgbClr val="000000"/>
              </a:solidFill>
            </a:endParaRPr>
          </a:p>
          <a:p>
            <a:pPr marL="0" indent="0">
              <a:buNone/>
            </a:pPr>
            <a:endParaRPr lang="en-US" altLang="zh-CN" dirty="0">
              <a:solidFill>
                <a:srgbClr val="000000"/>
              </a:solidFill>
            </a:endParaRPr>
          </a:p>
        </p:txBody>
      </p:sp>
      <p:sp>
        <p:nvSpPr>
          <p:cNvPr id="4" name="文本占位符 2">
            <a:extLst>
              <a:ext uri="{FF2B5EF4-FFF2-40B4-BE49-F238E27FC236}">
                <a16:creationId xmlns:a16="http://schemas.microsoft.com/office/drawing/2014/main" id="{09E38EA0-AF79-48EA-9EB6-98F547AEA59D}"/>
              </a:ext>
            </a:extLst>
          </p:cNvPr>
          <p:cNvSpPr txBox="1">
            <a:spLocks/>
          </p:cNvSpPr>
          <p:nvPr/>
        </p:nvSpPr>
        <p:spPr bwMode="auto">
          <a:xfrm>
            <a:off x="838197" y="2518156"/>
            <a:ext cx="11049001" cy="52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smtClean="0">
                <a:solidFill>
                  <a:srgbClr val="00B050"/>
                </a:solidFill>
              </a:rPr>
              <a:t>令</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：𝑥是奇数。原命题可谓词符号化为：∀𝑥∀𝑦</a:t>
            </a:r>
            <a:r>
              <a:rPr lang="en-US" altLang="zh-CN" b="1" dirty="0">
                <a:solidFill>
                  <a:srgbClr val="00B050"/>
                </a:solidFill>
              </a:rPr>
              <a:t>(</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𝑦</a:t>
            </a:r>
            <a:r>
              <a:rPr lang="en-US" altLang="zh-CN" b="1" dirty="0">
                <a:solidFill>
                  <a:srgbClr val="00B050"/>
                </a:solidFill>
              </a:rPr>
              <a:t>)→</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𝑦</a:t>
            </a:r>
            <a:r>
              <a:rPr lang="en-US" altLang="zh-CN" b="1" dirty="0">
                <a:solidFill>
                  <a:srgbClr val="00B050"/>
                </a:solidFill>
              </a:rPr>
              <a:t>))</a:t>
            </a:r>
            <a:r>
              <a:rPr lang="zh-CN" altLang="en-US" b="1" dirty="0">
                <a:solidFill>
                  <a:srgbClr val="00B050"/>
                </a:solidFill>
              </a:rPr>
              <a:t>。</a:t>
            </a:r>
            <a:endParaRPr lang="en-US" altLang="zh-CN" b="1" dirty="0">
              <a:solidFill>
                <a:srgbClr val="00B050"/>
              </a:solidFill>
            </a:endParaRPr>
          </a:p>
          <a:p>
            <a:pPr marL="0" indent="0">
              <a:buNone/>
            </a:pPr>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5" name="文本占位符 2">
                <a:extLst>
                  <a:ext uri="{FF2B5EF4-FFF2-40B4-BE49-F238E27FC236}">
                    <a16:creationId xmlns:a16="http://schemas.microsoft.com/office/drawing/2014/main" id="{DD8D5C44-0380-4E89-A6FC-2C22AA3DD22E}"/>
                  </a:ext>
                </a:extLst>
              </p:cNvPr>
              <p:cNvSpPr txBox="1">
                <a:spLocks/>
              </p:cNvSpPr>
              <p:nvPr/>
            </p:nvSpPr>
            <p:spPr bwMode="auto">
              <a:xfrm>
                <a:off x="838198" y="3460929"/>
                <a:ext cx="11049002" cy="4283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smtClean="0">
                    <a:solidFill>
                      <a:srgbClr val="00B050"/>
                    </a:solidFill>
                  </a:rPr>
                  <a:t>令</a:t>
                </a:r>
                <a14:m>
                  <m:oMath xmlns:m="http://schemas.openxmlformats.org/officeDocument/2006/math">
                    <m:r>
                      <a:rPr lang="en-US" altLang="zh-CN" b="1" i="1">
                        <a:solidFill>
                          <a:srgbClr val="00B050"/>
                        </a:solidFill>
                        <a:latin typeface="Cambria Math" panose="02040503050406030204" pitchFamily="18" charset="0"/>
                      </a:rPr>
                      <m:t>𝒂</m:t>
                    </m:r>
                  </m:oMath>
                </a14:m>
                <a:r>
                  <a:rPr lang="en-US" altLang="zh-CN" b="1" dirty="0" smtClean="0">
                    <a:solidFill>
                      <a:srgbClr val="00B050"/>
                    </a:solidFill>
                  </a:rPr>
                  <a:t>:</a:t>
                </a:r>
                <a:r>
                  <a:rPr lang="zh-CN" altLang="en-US" b="1" dirty="0" smtClean="0">
                    <a:solidFill>
                      <a:srgbClr val="00B050"/>
                    </a:solidFill>
                  </a:rPr>
                  <a:t>欧拉常数，𝐹</a:t>
                </a:r>
                <a:r>
                  <a:rPr lang="en-US" altLang="zh-CN" b="1" dirty="0">
                    <a:solidFill>
                      <a:srgbClr val="00B050"/>
                    </a:solidFill>
                  </a:rPr>
                  <a:t>(</a:t>
                </a:r>
                <a:r>
                  <a:rPr lang="zh-CN" altLang="en-US" b="1" dirty="0" smtClean="0">
                    <a:solidFill>
                      <a:srgbClr val="00B050"/>
                    </a:solidFill>
                  </a:rPr>
                  <a:t>𝑥</a:t>
                </a:r>
                <a:r>
                  <a:rPr lang="en-US" altLang="zh-CN" b="1" dirty="0" smtClean="0">
                    <a:solidFill>
                      <a:srgbClr val="00B050"/>
                    </a:solidFill>
                  </a:rPr>
                  <a:t>)</a:t>
                </a:r>
                <a:r>
                  <a:rPr lang="en-US" altLang="zh-CN" b="1" dirty="0" smtClean="0">
                    <a:solidFill>
                      <a:srgbClr val="00B050"/>
                    </a:solidFill>
                  </a:rPr>
                  <a:t>:</a:t>
                </a:r>
                <a:r>
                  <a:rPr lang="zh-CN" altLang="en-US" b="1" dirty="0" smtClean="0">
                    <a:solidFill>
                      <a:srgbClr val="00B050"/>
                    </a:solidFill>
                  </a:rPr>
                  <a:t>𝑥</a:t>
                </a:r>
                <a:r>
                  <a:rPr lang="zh-CN" altLang="en-US" b="1" dirty="0">
                    <a:solidFill>
                      <a:srgbClr val="00B050"/>
                    </a:solidFill>
                  </a:rPr>
                  <a:t>是</a:t>
                </a:r>
                <a:r>
                  <a:rPr lang="zh-CN" altLang="en-US" b="1" dirty="0" smtClean="0">
                    <a:solidFill>
                      <a:srgbClr val="00B050"/>
                    </a:solidFill>
                  </a:rPr>
                  <a:t>无理数</a:t>
                </a:r>
                <a:r>
                  <a:rPr lang="zh-CN" altLang="en-US" b="1" dirty="0">
                    <a:solidFill>
                      <a:srgbClr val="00B050"/>
                    </a:solidFill>
                  </a:rPr>
                  <a:t>，</a:t>
                </a:r>
                <a:r>
                  <a:rPr lang="zh-CN" altLang="en-US" b="1" dirty="0" smtClean="0">
                    <a:solidFill>
                      <a:srgbClr val="00B050"/>
                    </a:solidFill>
                  </a:rPr>
                  <a:t>原</a:t>
                </a:r>
                <a:r>
                  <a:rPr lang="zh-CN" altLang="en-US" b="1" dirty="0">
                    <a:solidFill>
                      <a:srgbClr val="00B050"/>
                    </a:solidFill>
                  </a:rPr>
                  <a:t>命题可谓词符号化为𝐹</a:t>
                </a:r>
                <a:r>
                  <a:rPr lang="en-US" altLang="zh-CN" b="1" dirty="0">
                    <a:solidFill>
                      <a:srgbClr val="00B050"/>
                    </a:solidFill>
                  </a:rPr>
                  <a:t>(</a:t>
                </a:r>
                <a14:m>
                  <m:oMath xmlns:m="http://schemas.openxmlformats.org/officeDocument/2006/math">
                    <m:r>
                      <a:rPr lang="en-US" altLang="zh-CN" b="1" i="1">
                        <a:solidFill>
                          <a:srgbClr val="00B050"/>
                        </a:solidFill>
                        <a:latin typeface="Cambria Math" panose="02040503050406030204" pitchFamily="18" charset="0"/>
                      </a:rPr>
                      <m:t>𝒂</m:t>
                    </m:r>
                  </m:oMath>
                </a14:m>
                <a:r>
                  <a:rPr lang="en-US" altLang="zh-CN" b="1" dirty="0">
                    <a:solidFill>
                      <a:srgbClr val="00B050"/>
                    </a:solidFill>
                  </a:rPr>
                  <a:t>)</a:t>
                </a:r>
                <a:r>
                  <a:rPr lang="zh-CN" altLang="en-US" b="1" dirty="0">
                    <a:solidFill>
                      <a:srgbClr val="00B050"/>
                    </a:solidFill>
                  </a:rPr>
                  <a:t>。</a:t>
                </a:r>
                <a:r>
                  <a:rPr lang="en-US" altLang="zh-CN" b="1" dirty="0">
                    <a:solidFill>
                      <a:srgbClr val="00B050"/>
                    </a:solidFill>
                  </a:rPr>
                  <a:t> </a:t>
                </a:r>
                <a:endParaRPr lang="en-US" altLang="zh-CN" dirty="0">
                  <a:solidFill>
                    <a:srgbClr val="000000"/>
                  </a:solidFill>
                </a:endParaRPr>
              </a:p>
              <a:p>
                <a:pPr marL="0" indent="0">
                  <a:buNone/>
                </a:pPr>
                <a:endParaRPr lang="en-US" altLang="zh-CN" dirty="0">
                  <a:solidFill>
                    <a:srgbClr val="000000"/>
                  </a:solidFill>
                </a:endParaRPr>
              </a:p>
            </p:txBody>
          </p:sp>
        </mc:Choice>
        <mc:Fallback>
          <p:sp>
            <p:nvSpPr>
              <p:cNvPr id="5" name="文本占位符 2">
                <a:extLst>
                  <a:ext uri="{FF2B5EF4-FFF2-40B4-BE49-F238E27FC236}">
                    <a16:creationId xmlns:a16="http://schemas.microsoft.com/office/drawing/2014/main" id="{DD8D5C44-0380-4E89-A6FC-2C22AA3DD22E}"/>
                  </a:ext>
                </a:extLst>
              </p:cNvPr>
              <p:cNvSpPr txBox="1">
                <a:spLocks noRot="1" noChangeAspect="1" noMove="1" noResize="1" noEditPoints="1" noAdjustHandles="1" noChangeArrowheads="1" noChangeShapeType="1" noTextEdit="1"/>
              </p:cNvSpPr>
              <p:nvPr/>
            </p:nvSpPr>
            <p:spPr bwMode="auto">
              <a:xfrm>
                <a:off x="838198" y="3460929"/>
                <a:ext cx="11049002" cy="428374"/>
              </a:xfrm>
              <a:prstGeom prst="rect">
                <a:avLst/>
              </a:prstGeom>
              <a:blipFill>
                <a:blip r:embed="rId3"/>
                <a:stretch>
                  <a:fillRect l="-827" t="-24286" b="-314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文本占位符 2">
            <a:extLst>
              <a:ext uri="{FF2B5EF4-FFF2-40B4-BE49-F238E27FC236}">
                <a16:creationId xmlns:a16="http://schemas.microsoft.com/office/drawing/2014/main" id="{12B3C34A-DD4B-4FC1-BEE9-77937D70FB72}"/>
              </a:ext>
            </a:extLst>
          </p:cNvPr>
          <p:cNvSpPr txBox="1">
            <a:spLocks/>
          </p:cNvSpPr>
          <p:nvPr/>
        </p:nvSpPr>
        <p:spPr bwMode="auto">
          <a:xfrm>
            <a:off x="838195" y="4389352"/>
            <a:ext cx="11049003" cy="84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smtClean="0">
                <a:solidFill>
                  <a:srgbClr val="00B050"/>
                </a:solidFill>
              </a:rPr>
              <a:t>令</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𝑥</a:t>
            </a:r>
            <a:r>
              <a:rPr lang="en-US" altLang="zh-CN" b="1" dirty="0" smtClean="0">
                <a:solidFill>
                  <a:srgbClr val="00B050"/>
                </a:solidFill>
              </a:rPr>
              <a:t>):</a:t>
            </a:r>
            <a:r>
              <a:rPr lang="zh-CN" altLang="en-US" b="1" dirty="0" smtClean="0">
                <a:solidFill>
                  <a:srgbClr val="00B050"/>
                </a:solidFill>
              </a:rPr>
              <a:t>𝑥</a:t>
            </a:r>
            <a:r>
              <a:rPr lang="zh-CN" altLang="en-US" b="1" dirty="0">
                <a:solidFill>
                  <a:srgbClr val="00B050"/>
                </a:solidFill>
              </a:rPr>
              <a:t>是战士；𝐺</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𝑥是苍蝇；𝑆</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𝑥是有缺点的</a:t>
            </a:r>
            <a:r>
              <a:rPr lang="en-US" altLang="zh-CN" b="1" dirty="0">
                <a:solidFill>
                  <a:srgbClr val="00B050"/>
                </a:solidFill>
              </a:rPr>
              <a:t>;</a:t>
            </a:r>
            <a:r>
              <a:rPr lang="zh-CN" altLang="en-US" b="1" dirty="0">
                <a:solidFill>
                  <a:srgbClr val="00B050"/>
                </a:solidFill>
              </a:rPr>
              <a:t>𝑃</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𝑥是完美的</a:t>
            </a:r>
            <a:r>
              <a:rPr lang="zh-CN" altLang="en-US" b="1" dirty="0" smtClean="0">
                <a:solidFill>
                  <a:srgbClr val="00B050"/>
                </a:solidFill>
              </a:rPr>
              <a:t>。</a:t>
            </a:r>
            <a:endParaRPr lang="en-US" altLang="zh-CN" b="1" dirty="0" smtClean="0">
              <a:solidFill>
                <a:srgbClr val="00B050"/>
              </a:solidFill>
            </a:endParaRPr>
          </a:p>
          <a:p>
            <a:pPr marL="0" indent="0">
              <a:buFont typeface="Arial" panose="020B0604020202020204" pitchFamily="34" charset="0"/>
              <a:buNone/>
            </a:pPr>
            <a:r>
              <a:rPr lang="zh-CN" altLang="en-US" b="1" dirty="0" smtClean="0">
                <a:solidFill>
                  <a:srgbClr val="00B050"/>
                </a:solidFill>
              </a:rPr>
              <a:t>原</a:t>
            </a:r>
            <a:r>
              <a:rPr lang="zh-CN" altLang="en-US" b="1" dirty="0">
                <a:solidFill>
                  <a:srgbClr val="00B050"/>
                </a:solidFill>
              </a:rPr>
              <a:t>命题可谓词符号化为：∀𝑥</a:t>
            </a:r>
            <a:r>
              <a:rPr lang="en-US" altLang="zh-CN" b="1" dirty="0">
                <a:solidFill>
                  <a:srgbClr val="00B050"/>
                </a:solidFill>
              </a:rPr>
              <a:t>(</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𝑆</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𝐺</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𝑃</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𝐺</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a:t>
            </a:r>
            <a:endParaRPr lang="en-US" altLang="zh-CN" dirty="0">
              <a:solidFill>
                <a:srgbClr val="000000"/>
              </a:solidFill>
            </a:endParaRPr>
          </a:p>
          <a:p>
            <a:pPr marL="0" indent="0">
              <a:buNone/>
            </a:pPr>
            <a:endParaRPr lang="en-US" altLang="zh-CN" dirty="0">
              <a:solidFill>
                <a:srgbClr val="000000"/>
              </a:solidFill>
            </a:endParaRPr>
          </a:p>
        </p:txBody>
      </p:sp>
      <mc:AlternateContent xmlns:mc="http://schemas.openxmlformats.org/markup-compatibility/2006">
        <mc:Choice xmlns:a14="http://schemas.microsoft.com/office/drawing/2010/main" Requires="a14">
          <p:sp>
            <p:nvSpPr>
              <p:cNvPr id="7" name="文本占位符 2">
                <a:extLst>
                  <a:ext uri="{FF2B5EF4-FFF2-40B4-BE49-F238E27FC236}">
                    <a16:creationId xmlns:a16="http://schemas.microsoft.com/office/drawing/2014/main" id="{6AAF8615-CB69-4A64-8F39-8FD4D9E3DC9E}"/>
                  </a:ext>
                </a:extLst>
              </p:cNvPr>
              <p:cNvSpPr txBox="1">
                <a:spLocks/>
              </p:cNvSpPr>
              <p:nvPr/>
            </p:nvSpPr>
            <p:spPr bwMode="auto">
              <a:xfrm>
                <a:off x="838199" y="5743682"/>
                <a:ext cx="11445607" cy="9284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solidFill>
                      <a:srgbClr val="00B050"/>
                    </a:solidFill>
                  </a:rPr>
                  <a:t>令𝐹</a:t>
                </a:r>
                <a:r>
                  <a:rPr lang="en-US" altLang="zh-CN" b="1" dirty="0">
                    <a:solidFill>
                      <a:srgbClr val="00B050"/>
                    </a:solidFill>
                  </a:rPr>
                  <a:t>(</a:t>
                </a:r>
                <a:r>
                  <a:rPr lang="zh-CN" altLang="en-US" b="1" dirty="0">
                    <a:solidFill>
                      <a:srgbClr val="00B050"/>
                    </a:solidFill>
                  </a:rPr>
                  <a:t>𝑥</a:t>
                </a:r>
                <a:r>
                  <a:rPr lang="en-US" altLang="zh-CN" b="1" dirty="0" smtClean="0">
                    <a:solidFill>
                      <a:srgbClr val="00B050"/>
                    </a:solidFill>
                  </a:rPr>
                  <a:t>):</a:t>
                </a:r>
                <a:r>
                  <a:rPr lang="zh-CN" altLang="en-US" b="1" dirty="0" smtClean="0">
                    <a:solidFill>
                      <a:srgbClr val="00B050"/>
                    </a:solidFill>
                  </a:rPr>
                  <a:t>𝑥</a:t>
                </a:r>
                <a:r>
                  <a:rPr lang="zh-CN" altLang="en-US" b="1" dirty="0">
                    <a:solidFill>
                      <a:srgbClr val="00B050"/>
                    </a:solidFill>
                  </a:rPr>
                  <a:t>会死；𝑀</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𝑥是人；</a:t>
                </a:r>
                <a14:m>
                  <m:oMath xmlns:m="http://schemas.openxmlformats.org/officeDocument/2006/math">
                    <m:r>
                      <a:rPr lang="en-US" altLang="zh-CN" b="1" i="1">
                        <a:solidFill>
                          <a:srgbClr val="00B050"/>
                        </a:solidFill>
                        <a:latin typeface="Cambria Math" panose="02040503050406030204" pitchFamily="18" charset="0"/>
                      </a:rPr>
                      <m:t>𝒂</m:t>
                    </m:r>
                  </m:oMath>
                </a14:m>
                <a:r>
                  <a:rPr lang="en-US" altLang="zh-CN" b="1" dirty="0" smtClean="0">
                    <a:solidFill>
                      <a:srgbClr val="00B050"/>
                    </a:solidFill>
                  </a:rPr>
                  <a:t>:</a:t>
                </a:r>
                <a:r>
                  <a:rPr lang="zh-CN" altLang="en-US" b="1" dirty="0">
                    <a:solidFill>
                      <a:srgbClr val="00B050"/>
                    </a:solidFill>
                  </a:rPr>
                  <a:t>苏格拉底</a:t>
                </a:r>
                <a:r>
                  <a:rPr lang="zh-CN" altLang="en-US" b="1" dirty="0" smtClean="0">
                    <a:solidFill>
                      <a:srgbClr val="00B050"/>
                    </a:solidFill>
                  </a:rPr>
                  <a:t>。</a:t>
                </a:r>
                <a:endParaRPr lang="en-US" altLang="zh-CN" b="1" dirty="0" smtClean="0">
                  <a:solidFill>
                    <a:srgbClr val="00B050"/>
                  </a:solidFill>
                </a:endParaRPr>
              </a:p>
              <a:p>
                <a:pPr marL="0" indent="0">
                  <a:buFont typeface="Arial" panose="020B0604020202020204" pitchFamily="34" charset="0"/>
                  <a:buNone/>
                </a:pPr>
                <a:r>
                  <a:rPr lang="zh-CN" altLang="en-US" b="1" dirty="0" smtClean="0">
                    <a:solidFill>
                      <a:srgbClr val="00B050"/>
                    </a:solidFill>
                  </a:rPr>
                  <a:t>原</a:t>
                </a:r>
                <a:r>
                  <a:rPr lang="zh-CN" altLang="en-US" b="1" dirty="0">
                    <a:solidFill>
                      <a:srgbClr val="00B050"/>
                    </a:solidFill>
                  </a:rPr>
                  <a:t>命题可谓词符号化为：</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𝑀</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𝑥</a:t>
                </a:r>
                <a:r>
                  <a:rPr lang="en-US" altLang="zh-CN" b="1" dirty="0">
                    <a:solidFill>
                      <a:srgbClr val="00B050"/>
                    </a:solidFill>
                  </a:rPr>
                  <a:t>))∧</a:t>
                </a:r>
                <a:r>
                  <a:rPr lang="zh-CN" altLang="en-US" b="1" dirty="0">
                    <a:solidFill>
                      <a:srgbClr val="00B050"/>
                    </a:solidFill>
                  </a:rPr>
                  <a:t>𝑀</a:t>
                </a:r>
                <a:r>
                  <a:rPr lang="en-US" altLang="zh-CN" b="1" dirty="0">
                    <a:solidFill>
                      <a:srgbClr val="00B050"/>
                    </a:solidFill>
                  </a:rPr>
                  <a:t>(</a:t>
                </a:r>
                <a:r>
                  <a:rPr lang="zh-CN" altLang="en-US" b="1" dirty="0">
                    <a:solidFill>
                      <a:srgbClr val="00B050"/>
                    </a:solidFill>
                  </a:rPr>
                  <a:t>𝑎</a:t>
                </a:r>
                <a:r>
                  <a:rPr lang="en-US" altLang="zh-CN" b="1" dirty="0">
                    <a:solidFill>
                      <a:srgbClr val="00B050"/>
                    </a:solidFill>
                  </a:rPr>
                  <a:t>))→</a:t>
                </a:r>
                <a:r>
                  <a:rPr lang="zh-CN" altLang="en-US" b="1" dirty="0">
                    <a:solidFill>
                      <a:srgbClr val="00B050"/>
                    </a:solidFill>
                  </a:rPr>
                  <a:t>𝐹</a:t>
                </a:r>
                <a:r>
                  <a:rPr lang="en-US" altLang="zh-CN" b="1" dirty="0">
                    <a:solidFill>
                      <a:srgbClr val="00B050"/>
                    </a:solidFill>
                  </a:rPr>
                  <a:t>(</a:t>
                </a:r>
                <a:r>
                  <a:rPr lang="zh-CN" altLang="en-US" b="1" dirty="0">
                    <a:solidFill>
                      <a:srgbClr val="00B050"/>
                    </a:solidFill>
                  </a:rPr>
                  <a:t>𝑎</a:t>
                </a:r>
                <a:r>
                  <a:rPr lang="en-US" altLang="zh-CN" b="1" dirty="0">
                    <a:solidFill>
                      <a:srgbClr val="00B050"/>
                    </a:solidFill>
                  </a:rPr>
                  <a:t>)</a:t>
                </a:r>
                <a:r>
                  <a:rPr lang="zh-CN" altLang="en-US" b="1" dirty="0">
                    <a:solidFill>
                      <a:srgbClr val="00B050"/>
                    </a:solidFill>
                  </a:rPr>
                  <a:t> 。</a:t>
                </a:r>
                <a:endParaRPr lang="en-US" altLang="zh-CN" dirty="0">
                  <a:solidFill>
                    <a:srgbClr val="000000"/>
                  </a:solidFill>
                </a:endParaRPr>
              </a:p>
            </p:txBody>
          </p:sp>
        </mc:Choice>
        <mc:Fallback>
          <p:sp>
            <p:nvSpPr>
              <p:cNvPr id="7" name="文本占位符 2">
                <a:extLst>
                  <a:ext uri="{FF2B5EF4-FFF2-40B4-BE49-F238E27FC236}">
                    <a16:creationId xmlns:a16="http://schemas.microsoft.com/office/drawing/2014/main" id="{6AAF8615-CB69-4A64-8F39-8FD4D9E3DC9E}"/>
                  </a:ext>
                </a:extLst>
              </p:cNvPr>
              <p:cNvSpPr txBox="1">
                <a:spLocks noRot="1" noChangeAspect="1" noMove="1" noResize="1" noEditPoints="1" noAdjustHandles="1" noChangeArrowheads="1" noChangeShapeType="1" noTextEdit="1"/>
              </p:cNvSpPr>
              <p:nvPr/>
            </p:nvSpPr>
            <p:spPr bwMode="auto">
              <a:xfrm>
                <a:off x="838199" y="5743682"/>
                <a:ext cx="11445607" cy="928423"/>
              </a:xfrm>
              <a:prstGeom prst="rect">
                <a:avLst/>
              </a:prstGeom>
              <a:blipFill>
                <a:blip r:embed="rId4"/>
                <a:stretch>
                  <a:fillRect l="-799" t="-11111" b="-91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7005960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谓词符号化</a:t>
            </a:r>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3"/>
              </p:nvPr>
            </p:nvSpPr>
            <p:spPr>
              <a:xfrm>
                <a:off x="838199" y="1606550"/>
                <a:ext cx="11445607" cy="4240213"/>
              </a:xfrm>
            </p:spPr>
            <p:txBody>
              <a:bodyPr/>
              <a:lstStyle/>
              <a:p>
                <a:pPr marL="0" indent="0">
                  <a:buNone/>
                </a:pPr>
                <a:r>
                  <a:rPr lang="zh-CN" altLang="en-US" sz="2000" dirty="0">
                    <a:solidFill>
                      <a:srgbClr val="000000"/>
                    </a:solidFill>
                  </a:rPr>
                  <a:t>现在，可以将命题进行谓词符号化：</a:t>
                </a:r>
                <a:endParaRPr lang="en-US" altLang="zh-CN" sz="2000" dirty="0">
                  <a:solidFill>
                    <a:srgbClr val="000000"/>
                  </a:solidFill>
                </a:endParaRPr>
              </a:p>
              <a:p>
                <a:pPr marL="342900" indent="-342900">
                  <a:buFont typeface="+mj-ea"/>
                  <a:buAutoNum type="circleNumDbPlain" startAt="5"/>
                </a:pPr>
                <a:r>
                  <a:rPr lang="zh-CN" altLang="en-US" sz="2000" dirty="0">
                    <a:solidFill>
                      <a:srgbClr val="000000"/>
                    </a:solidFill>
                  </a:rPr>
                  <a:t>如果下雨，则我打伞。</a:t>
                </a:r>
                <a:endParaRPr lang="en-US" altLang="zh-CN" sz="2000" dirty="0">
                  <a:solidFill>
                    <a:srgbClr val="000000"/>
                  </a:solidFill>
                </a:endParaRPr>
              </a:p>
              <a:p>
                <a:pPr marL="0" indent="0">
                  <a:buNone/>
                </a:pPr>
                <a:endParaRPr lang="en-US" altLang="zh-CN" sz="2000" dirty="0">
                  <a:solidFill>
                    <a:srgbClr val="000000"/>
                  </a:solidFill>
                </a:endParaRPr>
              </a:p>
              <a:p>
                <a:pPr marL="342900" indent="-342900">
                  <a:buFont typeface="+mj-ea"/>
                  <a:buAutoNum type="circleNumDbPlain" startAt="6"/>
                </a:pPr>
                <a:r>
                  <a:rPr lang="zh-CN" altLang="en-US" sz="2000" dirty="0">
                    <a:solidFill>
                      <a:srgbClr val="000000"/>
                    </a:solidFill>
                  </a:rPr>
                  <a:t>三角形的三个内角之和是</a:t>
                </a:r>
                <a14:m>
                  <m:oMath xmlns:m="http://schemas.openxmlformats.org/officeDocument/2006/math">
                    <m:r>
                      <a:rPr lang="en-US" altLang="zh-CN" sz="2000" i="1">
                        <a:solidFill>
                          <a:srgbClr val="000000"/>
                        </a:solidFill>
                        <a:latin typeface="Cambria Math" panose="02040503050406030204" pitchFamily="18" charset="0"/>
                      </a:rPr>
                      <m:t>180</m:t>
                    </m:r>
                    <m:r>
                      <a:rPr lang="en-US" altLang="zh-CN" sz="2000" i="1">
                        <a:solidFill>
                          <a:srgbClr val="000000"/>
                        </a:solidFill>
                        <a:latin typeface="Cambria Math" panose="02040503050406030204" pitchFamily="18" charset="0"/>
                        <a:ea typeface="Cambria Math" panose="02040503050406030204" pitchFamily="18" charset="0"/>
                      </a:rPr>
                      <m:t>°</m:t>
                    </m:r>
                  </m:oMath>
                </a14:m>
                <a:r>
                  <a:rPr lang="zh-CN" altLang="en-US" sz="2000" dirty="0">
                    <a:solidFill>
                      <a:srgbClr val="000000"/>
                    </a:solidFill>
                  </a:rPr>
                  <a:t>，当且仅当过直线外一点有且仅有一条直线与已知直线平行。</a:t>
                </a:r>
                <a:endParaRPr lang="en-US" altLang="zh-CN" sz="2000" dirty="0">
                  <a:solidFill>
                    <a:srgbClr val="000000"/>
                  </a:solidFill>
                </a:endParaRPr>
              </a:p>
              <a:p>
                <a:pPr marL="0" indent="0">
                  <a:buNone/>
                </a:pPr>
                <a:endParaRPr lang="en-US" altLang="zh-CN" sz="2000" b="1" i="1" dirty="0">
                  <a:solidFill>
                    <a:srgbClr val="00B050"/>
                  </a:solidFill>
                  <a:latin typeface="Cambria Math" panose="02040503050406030204" pitchFamily="18" charset="0"/>
                </a:endParaRPr>
              </a:p>
              <a:p>
                <a:pPr marL="0" indent="0">
                  <a:buNone/>
                </a:pPr>
                <a:endParaRPr lang="en-US" altLang="zh-CN" sz="2000" dirty="0">
                  <a:solidFill>
                    <a:srgbClr val="000000"/>
                  </a:solidFill>
                </a:endParaRPr>
              </a:p>
              <a:p>
                <a:pPr marL="0" indent="0">
                  <a:buNone/>
                </a:pPr>
                <a:endParaRPr lang="en-US" altLang="zh-CN" sz="2000" dirty="0">
                  <a:solidFill>
                    <a:srgbClr val="000000"/>
                  </a:solidFill>
                </a:endParaRPr>
              </a:p>
              <a:p>
                <a:pPr marL="342900" indent="-342900">
                  <a:buFont typeface="+mj-ea"/>
                  <a:buAutoNum type="circleNumDbPlain" startAt="7"/>
                </a:pPr>
                <a:r>
                  <a:rPr lang="zh-CN" altLang="en-US" sz="2000" dirty="0">
                    <a:solidFill>
                      <a:srgbClr val="000000"/>
                    </a:solidFill>
                  </a:rPr>
                  <a:t>李白要么擅长写诗，要么擅长喝酒。</a:t>
                </a:r>
                <a:endParaRPr lang="en-US" altLang="zh-CN" sz="2000" dirty="0">
                  <a:solidFill>
                    <a:srgbClr val="000000"/>
                  </a:solidFill>
                </a:endParaRPr>
              </a:p>
              <a:p>
                <a:pPr marL="0" indent="0">
                  <a:buNone/>
                </a:pPr>
                <a:endParaRPr lang="en-US" altLang="zh-CN" sz="2000" b="1" dirty="0" smtClean="0">
                  <a:solidFill>
                    <a:srgbClr val="00B050"/>
                  </a:solidFill>
                </a:endParaRPr>
              </a:p>
              <a:p>
                <a:pPr marL="342900" indent="-342900">
                  <a:buFont typeface="+mj-ea"/>
                  <a:buAutoNum type="circleNumDbPlain" startAt="8"/>
                </a:pPr>
                <a:r>
                  <a:rPr lang="zh-CN" altLang="en-US" sz="2000" dirty="0" smtClean="0">
                    <a:solidFill>
                      <a:srgbClr val="000000"/>
                    </a:solidFill>
                  </a:rPr>
                  <a:t>李白</a:t>
                </a:r>
                <a:r>
                  <a:rPr lang="zh-CN" altLang="en-US" sz="2000" dirty="0">
                    <a:solidFill>
                      <a:srgbClr val="000000"/>
                    </a:solidFill>
                  </a:rPr>
                  <a:t>既不擅长写诗，也不擅长喝酒。</a:t>
                </a:r>
                <a:endParaRPr lang="en-US" altLang="zh-CN" sz="2000" dirty="0">
                  <a:solidFill>
                    <a:srgbClr val="000000"/>
                  </a:solidFill>
                </a:endParaRPr>
              </a:p>
              <a:p>
                <a:pPr marL="0" indent="0">
                  <a:buNone/>
                </a:pPr>
                <a:endParaRPr lang="en-US" altLang="zh-CN" sz="2000" b="1" dirty="0">
                  <a:solidFill>
                    <a:srgbClr val="00B050"/>
                  </a:solidFill>
                </a:endParaRPr>
              </a:p>
            </p:txBody>
          </p:sp>
        </mc:Choice>
        <mc:Fallback>
          <p:sp>
            <p:nvSpPr>
              <p:cNvPr id="3" name="文本占位符 2"/>
              <p:cNvSpPr>
                <a:spLocks noGrp="1" noRot="1" noChangeAspect="1" noMove="1" noResize="1" noEditPoints="1" noAdjustHandles="1" noChangeArrowheads="1" noChangeShapeType="1" noTextEdit="1"/>
              </p:cNvSpPr>
              <p:nvPr>
                <p:ph type="body" sz="quarter" idx="13"/>
              </p:nvPr>
            </p:nvSpPr>
            <p:spPr>
              <a:xfrm>
                <a:off x="838199" y="1606550"/>
                <a:ext cx="11445607" cy="4240213"/>
              </a:xfrm>
              <a:blipFill>
                <a:blip r:embed="rId3"/>
                <a:stretch>
                  <a:fillRect l="-532" t="-15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占位符 2">
                <a:extLst>
                  <a:ext uri="{FF2B5EF4-FFF2-40B4-BE49-F238E27FC236}">
                    <a16:creationId xmlns:a16="http://schemas.microsoft.com/office/drawing/2014/main" id="{147F8C78-3E10-47DD-95BD-71BFB1BE6022}"/>
                  </a:ext>
                </a:extLst>
              </p:cNvPr>
              <p:cNvSpPr txBox="1">
                <a:spLocks/>
              </p:cNvSpPr>
              <p:nvPr/>
            </p:nvSpPr>
            <p:spPr bwMode="auto">
              <a:xfrm>
                <a:off x="838199" y="2451084"/>
                <a:ext cx="11445607" cy="5712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b="1" dirty="0" smtClean="0">
                    <a:solidFill>
                      <a:srgbClr val="00B050"/>
                    </a:solidFill>
                  </a:rPr>
                  <a:t>令</a:t>
                </a:r>
                <a14:m>
                  <m:oMath xmlns:m="http://schemas.openxmlformats.org/officeDocument/2006/math">
                    <m:r>
                      <a:rPr lang="zh-CN" altLang="en-US" sz="2000" b="1" i="1">
                        <a:solidFill>
                          <a:srgbClr val="00B050"/>
                        </a:solidFill>
                        <a:latin typeface="Cambria Math" panose="02040503050406030204" pitchFamily="18" charset="0"/>
                      </a:rPr>
                      <m:t>𝑭</m:t>
                    </m:r>
                    <m:d>
                      <m:dPr>
                        <m:ctrlPr>
                          <a:rPr lang="en-US" altLang="zh-CN" sz="2000" b="1" i="1">
                            <a:solidFill>
                              <a:srgbClr val="00B050"/>
                            </a:solidFill>
                            <a:latin typeface="Cambria Math" panose="02040503050406030204" pitchFamily="18" charset="0"/>
                          </a:rPr>
                        </m:ctrlPr>
                      </m:dPr>
                      <m:e>
                        <m:r>
                          <a:rPr lang="zh-CN" altLang="en-US" sz="2000" b="1" i="1">
                            <a:solidFill>
                              <a:srgbClr val="00B050"/>
                            </a:solidFill>
                            <a:latin typeface="Cambria Math" panose="02040503050406030204" pitchFamily="18" charset="0"/>
                          </a:rPr>
                          <m:t>𝒙</m:t>
                        </m:r>
                      </m:e>
                    </m:d>
                    <m:r>
                      <a:rPr lang="zh-CN" altLang="en-US"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下雨；</m:t>
                    </m:r>
                    <m:r>
                      <a:rPr lang="en-US" altLang="zh-CN" sz="2000" b="1" i="1">
                        <a:solidFill>
                          <a:srgbClr val="00B050"/>
                        </a:solidFill>
                        <a:latin typeface="Cambria Math" panose="02040503050406030204" pitchFamily="18" charset="0"/>
                      </a:rPr>
                      <m:t>𝑮</m:t>
                    </m:r>
                    <m:d>
                      <m:dPr>
                        <m:ctrlPr>
                          <a:rPr lang="en-US" altLang="zh-CN" sz="2000" b="1" i="1">
                            <a:solidFill>
                              <a:srgbClr val="00B050"/>
                            </a:solidFill>
                            <a:latin typeface="Cambria Math" panose="02040503050406030204" pitchFamily="18" charset="0"/>
                          </a:rPr>
                        </m:ctrlPr>
                      </m:dPr>
                      <m:e>
                        <m:r>
                          <a:rPr lang="zh-CN" altLang="en-US" sz="2000" b="1" i="1">
                            <a:solidFill>
                              <a:srgbClr val="00B050"/>
                            </a:solidFill>
                            <a:latin typeface="Cambria Math" panose="02040503050406030204" pitchFamily="18" charset="0"/>
                          </a:rPr>
                          <m:t>𝒙</m:t>
                        </m:r>
                      </m:e>
                    </m:d>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打伞；</m:t>
                    </m:r>
                    <m:r>
                      <a:rPr lang="zh-CN" altLang="en-US" sz="2000" b="1" i="1">
                        <a:solidFill>
                          <a:srgbClr val="00B050"/>
                        </a:solidFill>
                        <a:latin typeface="Cambria Math" panose="02040503050406030204" pitchFamily="18" charset="0"/>
                      </a:rPr>
                      <m:t>𝒂</m:t>
                    </m:r>
                    <m:r>
                      <a:rPr lang="zh-CN" altLang="en-US" sz="2000" b="1" i="1">
                        <a:solidFill>
                          <a:srgbClr val="00B050"/>
                        </a:solidFill>
                        <a:latin typeface="Cambria Math" panose="02040503050406030204" pitchFamily="18" charset="0"/>
                      </a:rPr>
                      <m:t>：天；</m:t>
                    </m:r>
                    <m:r>
                      <a:rPr lang="en-US" altLang="zh-CN" sz="2000" b="1" i="1">
                        <a:solidFill>
                          <a:srgbClr val="00B050"/>
                        </a:solidFill>
                        <a:latin typeface="Cambria Math" panose="02040503050406030204" pitchFamily="18" charset="0"/>
                      </a:rPr>
                      <m:t>𝒃</m:t>
                    </m:r>
                    <m:r>
                      <a:rPr lang="zh-CN" altLang="en-US" sz="2000" b="1" i="1">
                        <a:solidFill>
                          <a:srgbClr val="00B050"/>
                        </a:solidFill>
                        <a:latin typeface="Cambria Math" panose="02040503050406030204" pitchFamily="18" charset="0"/>
                      </a:rPr>
                      <m:t>：我</m:t>
                    </m:r>
                    <m:r>
                      <a:rPr lang="zh-CN" altLang="en-US" sz="2000" b="1" i="1">
                        <a:solidFill>
                          <a:srgbClr val="00B050"/>
                        </a:solidFill>
                        <a:latin typeface="Cambria Math" panose="02040503050406030204" pitchFamily="18" charset="0"/>
                      </a:rPr>
                      <m:t>，</m:t>
                    </m:r>
                  </m:oMath>
                </a14:m>
                <a:r>
                  <a:rPr lang="zh-CN" altLang="en-US" sz="2000" b="1" dirty="0">
                    <a:solidFill>
                      <a:srgbClr val="00B050"/>
                    </a:solidFill>
                  </a:rPr>
                  <a:t>原命题可谓词符号化为：</a:t>
                </a:r>
                <a:r>
                  <a:rPr lang="en-US" altLang="zh-CN" sz="2000" b="1" dirty="0">
                    <a:solidFill>
                      <a:srgbClr val="00B050"/>
                    </a:solidFill>
                  </a:rPr>
                  <a:t> </a:t>
                </a:r>
                <a14:m>
                  <m:oMath xmlns:m="http://schemas.openxmlformats.org/officeDocument/2006/math">
                    <m:r>
                      <a:rPr lang="en-US" altLang="zh-CN" sz="2000" b="1" i="1">
                        <a:solidFill>
                          <a:srgbClr val="00B050"/>
                        </a:solidFill>
                        <a:latin typeface="Cambria Math" panose="02040503050406030204" pitchFamily="18" charset="0"/>
                      </a:rPr>
                      <m:t>𝑭</m:t>
                    </m:r>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𝒂</m:t>
                    </m:r>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𝑮</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𝒃</m:t>
                    </m:r>
                    <m:r>
                      <a:rPr lang="en-US" altLang="zh-CN" sz="2000" b="1" i="1">
                        <a:solidFill>
                          <a:srgbClr val="00B050"/>
                        </a:solidFill>
                        <a:latin typeface="Cambria Math" panose="02040503050406030204" pitchFamily="18" charset="0"/>
                        <a:ea typeface="Cambria Math" panose="02040503050406030204" pitchFamily="18" charset="0"/>
                      </a:rPr>
                      <m:t>)</m:t>
                    </m:r>
                  </m:oMath>
                </a14:m>
                <a:r>
                  <a:rPr lang="zh-CN" altLang="en-US" sz="2000" b="1" dirty="0">
                    <a:solidFill>
                      <a:srgbClr val="00B050"/>
                    </a:solidFill>
                  </a:rPr>
                  <a:t>。</a:t>
                </a:r>
                <a:endParaRPr lang="en-US" altLang="zh-CN" sz="2000" dirty="0">
                  <a:solidFill>
                    <a:srgbClr val="000000"/>
                  </a:solidFill>
                </a:endParaRPr>
              </a:p>
            </p:txBody>
          </p:sp>
        </mc:Choice>
        <mc:Fallback>
          <p:sp>
            <p:nvSpPr>
              <p:cNvPr id="5" name="文本占位符 2">
                <a:extLst>
                  <a:ext uri="{FF2B5EF4-FFF2-40B4-BE49-F238E27FC236}">
                    <a16:creationId xmlns:a16="http://schemas.microsoft.com/office/drawing/2014/main" id="{147F8C78-3E10-47DD-95BD-71BFB1BE6022}"/>
                  </a:ext>
                </a:extLst>
              </p:cNvPr>
              <p:cNvSpPr txBox="1">
                <a:spLocks noRot="1" noChangeAspect="1" noMove="1" noResize="1" noEditPoints="1" noAdjustHandles="1" noChangeArrowheads="1" noChangeShapeType="1" noTextEdit="1"/>
              </p:cNvSpPr>
              <p:nvPr/>
            </p:nvSpPr>
            <p:spPr bwMode="auto">
              <a:xfrm>
                <a:off x="838199" y="2451084"/>
                <a:ext cx="11445607" cy="571249"/>
              </a:xfrm>
              <a:prstGeom prst="rect">
                <a:avLst/>
              </a:prstGeom>
              <a:blipFill>
                <a:blip r:embed="rId4"/>
                <a:stretch>
                  <a:fillRect l="-532" t="-127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占位符 2">
                <a:extLst>
                  <a:ext uri="{FF2B5EF4-FFF2-40B4-BE49-F238E27FC236}">
                    <a16:creationId xmlns:a16="http://schemas.microsoft.com/office/drawing/2014/main" id="{D23719DB-967F-476A-943B-F3DC9C99304F}"/>
                  </a:ext>
                </a:extLst>
              </p:cNvPr>
              <p:cNvSpPr txBox="1">
                <a:spLocks/>
              </p:cNvSpPr>
              <p:nvPr/>
            </p:nvSpPr>
            <p:spPr bwMode="auto">
              <a:xfrm>
                <a:off x="515470" y="3220722"/>
                <a:ext cx="11768335" cy="10430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b="1" dirty="0">
                    <a:solidFill>
                      <a:srgbClr val="00B050"/>
                    </a:solidFill>
                  </a:rPr>
                  <a:t>令</a:t>
                </a:r>
                <a14:m>
                  <m:oMath xmlns:m="http://schemas.openxmlformats.org/officeDocument/2006/math">
                    <m:r>
                      <a:rPr lang="zh-CN" altLang="en-US" sz="2000" b="1" i="1">
                        <a:solidFill>
                          <a:srgbClr val="00B050"/>
                        </a:solidFill>
                        <a:latin typeface="Cambria Math" panose="02040503050406030204" pitchFamily="18" charset="0"/>
                      </a:rPr>
                      <m:t>𝑭</m:t>
                    </m:r>
                    <m:d>
                      <m:dPr>
                        <m:ctrlPr>
                          <a:rPr lang="en-US" altLang="zh-CN" sz="2000" b="1" i="1">
                            <a:solidFill>
                              <a:srgbClr val="00B050"/>
                            </a:solidFill>
                            <a:latin typeface="Cambria Math" panose="02040503050406030204" pitchFamily="18" charset="0"/>
                          </a:rPr>
                        </m:ctrlPr>
                      </m:dPr>
                      <m:e>
                        <m:r>
                          <a:rPr lang="zh-CN" altLang="en-US" sz="2000" b="1" i="1">
                            <a:solidFill>
                              <a:srgbClr val="00B050"/>
                            </a:solidFill>
                            <a:latin typeface="Cambria Math" panose="02040503050406030204" pitchFamily="18" charset="0"/>
                          </a:rPr>
                          <m:t>𝒙</m:t>
                        </m:r>
                      </m:e>
                    </m:d>
                    <m:r>
                      <a:rPr lang="zh-CN" altLang="en-US"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是三角形的三个内角之和；</m:t>
                    </m:r>
                    <m:r>
                      <a:rPr lang="en-US" altLang="zh-CN" sz="2000" b="1" i="1">
                        <a:solidFill>
                          <a:srgbClr val="00B050"/>
                        </a:solidFill>
                        <a:latin typeface="Cambria Math" panose="02040503050406030204" pitchFamily="18" charset="0"/>
                      </a:rPr>
                      <m:t>𝑮</m:t>
                    </m:r>
                    <m:d>
                      <m:dPr>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𝒚</m:t>
                        </m:r>
                      </m:e>
                    </m:d>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𝒚</m:t>
                    </m:r>
                    <m:r>
                      <a:rPr lang="zh-CN" altLang="en-US" sz="2000" b="1" i="1">
                        <a:solidFill>
                          <a:srgbClr val="00B050"/>
                        </a:solidFill>
                        <a:latin typeface="Cambria Math" panose="02040503050406030204" pitchFamily="18" charset="0"/>
                      </a:rPr>
                      <m:t>是</m:t>
                    </m:r>
                    <m:r>
                      <a:rPr lang="en-US" altLang="zh-CN" sz="2000" b="1" i="1">
                        <a:solidFill>
                          <a:srgbClr val="00B050"/>
                        </a:solidFill>
                        <a:latin typeface="Cambria Math" panose="02040503050406030204" pitchFamily="18" charset="0"/>
                      </a:rPr>
                      <m:t>𝟏𝟖𝟎</m:t>
                    </m:r>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𝑳</m:t>
                    </m:r>
                    <m:d>
                      <m:dPr>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𝒙</m:t>
                        </m:r>
                      </m:e>
                    </m:d>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是直线；</m:t>
                    </m:r>
                    <m:r>
                      <a:rPr lang="en-US" altLang="zh-CN" sz="2000" b="1" i="1">
                        <a:solidFill>
                          <a:srgbClr val="00B050"/>
                        </a:solidFill>
                        <a:latin typeface="Cambria Math" panose="02040503050406030204" pitchFamily="18" charset="0"/>
                      </a:rPr>
                      <m:t>𝑷</m:t>
                    </m:r>
                    <m:d>
                      <m:dPr>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𝒙</m:t>
                        </m:r>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𝒚</m:t>
                        </m:r>
                      </m:e>
                    </m:d>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与</m:t>
                    </m:r>
                    <m:r>
                      <a:rPr lang="en-US" altLang="zh-CN" sz="2000" b="1" i="1">
                        <a:solidFill>
                          <a:srgbClr val="00B050"/>
                        </a:solidFill>
                        <a:latin typeface="Cambria Math" panose="02040503050406030204" pitchFamily="18" charset="0"/>
                      </a:rPr>
                      <m:t>𝒚</m:t>
                    </m:r>
                    <m:r>
                      <a:rPr lang="zh-CN" altLang="en-US" sz="2000" b="1" i="1">
                        <a:solidFill>
                          <a:srgbClr val="00B050"/>
                        </a:solidFill>
                        <a:latin typeface="Cambria Math" panose="02040503050406030204" pitchFamily="18" charset="0"/>
                      </a:rPr>
                      <m:t>平行；</m:t>
                    </m:r>
                  </m:oMath>
                </a14:m>
                <a:endParaRPr lang="en-US" altLang="zh-CN" sz="2000" b="1" i="1" dirty="0">
                  <a:solidFill>
                    <a:srgbClr val="00B050"/>
                  </a:solidFill>
                  <a:latin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altLang="zh-CN" sz="2000" b="1" i="1">
                        <a:solidFill>
                          <a:srgbClr val="00B050"/>
                        </a:solidFill>
                        <a:latin typeface="Cambria Math" panose="02040503050406030204" pitchFamily="18" charset="0"/>
                      </a:rPr>
                      <m:t>𝑷</m:t>
                    </m:r>
                    <m:d>
                      <m:dPr>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𝒙</m:t>
                        </m:r>
                      </m:e>
                    </m:d>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是一个点；</m:t>
                    </m:r>
                    <m:r>
                      <a:rPr lang="en-US" altLang="zh-CN" sz="2000" b="1" i="1">
                        <a:solidFill>
                          <a:srgbClr val="00B050"/>
                        </a:solidFill>
                        <a:latin typeface="Cambria Math" panose="02040503050406030204" pitchFamily="18" charset="0"/>
                      </a:rPr>
                      <m:t>𝑯</m:t>
                    </m:r>
                    <m:d>
                      <m:dPr>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𝒙</m:t>
                        </m:r>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𝒚</m:t>
                        </m:r>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𝒛</m:t>
                        </m:r>
                      </m:e>
                    </m:d>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过</m:t>
                    </m:r>
                    <m:r>
                      <a:rPr lang="en-US" altLang="zh-CN" sz="2000" b="1" i="1">
                        <a:solidFill>
                          <a:srgbClr val="00B050"/>
                        </a:solidFill>
                        <a:latin typeface="Cambria Math" panose="02040503050406030204" pitchFamily="18" charset="0"/>
                      </a:rPr>
                      <m:t>𝒚</m:t>
                    </m:r>
                    <m:r>
                      <a:rPr lang="zh-CN" altLang="en-US" sz="2000" b="1" i="1">
                        <a:solidFill>
                          <a:srgbClr val="00B050"/>
                        </a:solidFill>
                        <a:latin typeface="Cambria Math" panose="02040503050406030204" pitchFamily="18" charset="0"/>
                      </a:rPr>
                      <m:t>外</m:t>
                    </m:r>
                    <m:r>
                      <a:rPr lang="en-US" altLang="zh-CN" sz="2000" b="1" i="1">
                        <a:solidFill>
                          <a:srgbClr val="00B050"/>
                        </a:solidFill>
                        <a:latin typeface="Cambria Math" panose="02040503050406030204" pitchFamily="18" charset="0"/>
                      </a:rPr>
                      <m:t>𝒛</m:t>
                    </m:r>
                  </m:oMath>
                </a14:m>
                <a:r>
                  <a:rPr lang="zh-CN" altLang="en-US" sz="2000" b="1" dirty="0" smtClean="0">
                    <a:solidFill>
                      <a:srgbClr val="00B050"/>
                    </a:solidFill>
                  </a:rPr>
                  <a:t>。</a:t>
                </a:r>
                <a:endParaRPr lang="en-US" altLang="zh-CN" sz="2000" b="1" dirty="0" smtClean="0">
                  <a:solidFill>
                    <a:srgbClr val="00B050"/>
                  </a:solidFill>
                </a:endParaRPr>
              </a:p>
              <a:p>
                <a:pPr marL="0" indent="0">
                  <a:buFont typeface="Arial" panose="020B0604020202020204" pitchFamily="34" charset="0"/>
                  <a:buNone/>
                </a:pPr>
                <a:r>
                  <a:rPr lang="zh-CN" altLang="en-US" sz="2000" b="1" dirty="0" smtClean="0">
                    <a:solidFill>
                      <a:srgbClr val="00B050"/>
                    </a:solidFill>
                  </a:rPr>
                  <a:t>原</a:t>
                </a:r>
                <a:r>
                  <a:rPr lang="zh-CN" altLang="en-US" sz="2000" b="1" dirty="0">
                    <a:solidFill>
                      <a:srgbClr val="00B050"/>
                    </a:solidFill>
                  </a:rPr>
                  <a:t>命题可谓词符号化为：</a:t>
                </a:r>
                <a:r>
                  <a:rPr lang="en-US" altLang="zh-CN" sz="2000" b="1" dirty="0">
                    <a:solidFill>
                      <a:srgbClr val="00B050"/>
                    </a:solidFill>
                  </a:rPr>
                  <a:t> </a:t>
                </a:r>
                <a14:m>
                  <m:oMath xmlns:m="http://schemas.openxmlformats.org/officeDocument/2006/math">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𝒙</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𝑭</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𝒙</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𝑮</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𝒙</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𝒙</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𝒚</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𝑳</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𝒙</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𝑷𝒙</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𝒚</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𝒛</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𝑳</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𝒛</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𝑯</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𝒛</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𝒙</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𝒚</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𝑷</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𝒛</m:t>
                    </m:r>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ea typeface="Cambria Math" panose="02040503050406030204" pitchFamily="18" charset="0"/>
                      </a:rPr>
                      <m:t>𝒙</m:t>
                    </m:r>
                    <m:r>
                      <a:rPr lang="en-US" altLang="zh-CN" sz="2000" b="1" i="1">
                        <a:solidFill>
                          <a:srgbClr val="00B050"/>
                        </a:solidFill>
                        <a:latin typeface="Cambria Math" panose="02040503050406030204" pitchFamily="18" charset="0"/>
                        <a:ea typeface="Cambria Math" panose="02040503050406030204" pitchFamily="18" charset="0"/>
                      </a:rPr>
                      <m:t>))</m:t>
                    </m:r>
                  </m:oMath>
                </a14:m>
                <a:endParaRPr lang="en-US" altLang="zh-CN" sz="2000" dirty="0">
                  <a:solidFill>
                    <a:srgbClr val="000000"/>
                  </a:solidFill>
                </a:endParaRPr>
              </a:p>
            </p:txBody>
          </p:sp>
        </mc:Choice>
        <mc:Fallback>
          <p:sp>
            <p:nvSpPr>
              <p:cNvPr id="6" name="文本占位符 2">
                <a:extLst>
                  <a:ext uri="{FF2B5EF4-FFF2-40B4-BE49-F238E27FC236}">
                    <a16:creationId xmlns:a16="http://schemas.microsoft.com/office/drawing/2014/main" id="{D23719DB-967F-476A-943B-F3DC9C99304F}"/>
                  </a:ext>
                </a:extLst>
              </p:cNvPr>
              <p:cNvSpPr txBox="1">
                <a:spLocks noRot="1" noChangeAspect="1" noMove="1" noResize="1" noEditPoints="1" noAdjustHandles="1" noChangeArrowheads="1" noChangeShapeType="1" noTextEdit="1"/>
              </p:cNvSpPr>
              <p:nvPr/>
            </p:nvSpPr>
            <p:spPr bwMode="auto">
              <a:xfrm>
                <a:off x="515470" y="3220722"/>
                <a:ext cx="11768335" cy="1043036"/>
              </a:xfrm>
              <a:prstGeom prst="rect">
                <a:avLst/>
              </a:prstGeom>
              <a:blipFill>
                <a:blip r:embed="rId5"/>
                <a:stretch>
                  <a:fillRect l="-570" t="-7018" b="-216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占位符 2">
                <a:extLst>
                  <a:ext uri="{FF2B5EF4-FFF2-40B4-BE49-F238E27FC236}">
                    <a16:creationId xmlns:a16="http://schemas.microsoft.com/office/drawing/2014/main" id="{32FDE14C-048D-44CA-984A-D625234CEB61}"/>
                  </a:ext>
                </a:extLst>
              </p:cNvPr>
              <p:cNvSpPr txBox="1">
                <a:spLocks/>
              </p:cNvSpPr>
              <p:nvPr/>
            </p:nvSpPr>
            <p:spPr bwMode="auto">
              <a:xfrm>
                <a:off x="838197" y="4896152"/>
                <a:ext cx="11445607" cy="551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b="1" dirty="0">
                    <a:solidFill>
                      <a:srgbClr val="00B050"/>
                    </a:solidFill>
                  </a:rPr>
                  <a:t>令</a:t>
                </a:r>
                <a14:m>
                  <m:oMath xmlns:m="http://schemas.openxmlformats.org/officeDocument/2006/math">
                    <m:r>
                      <a:rPr lang="zh-CN" altLang="en-US" sz="2000" b="1" i="1">
                        <a:solidFill>
                          <a:srgbClr val="00B050"/>
                        </a:solidFill>
                        <a:latin typeface="Cambria Math" panose="02040503050406030204" pitchFamily="18" charset="0"/>
                      </a:rPr>
                      <m:t>𝑭</m:t>
                    </m:r>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擅长写诗；</m:t>
                    </m:r>
                    <m:r>
                      <a:rPr lang="en-US" altLang="zh-CN" sz="2000" b="1" i="1">
                        <a:solidFill>
                          <a:srgbClr val="00B050"/>
                        </a:solidFill>
                        <a:latin typeface="Cambria Math" panose="02040503050406030204" pitchFamily="18" charset="0"/>
                      </a:rPr>
                      <m:t>𝑮</m:t>
                    </m:r>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擅长喝酒；</m:t>
                    </m:r>
                    <m:r>
                      <a:rPr lang="zh-CN" altLang="en-US" sz="2000" b="1" i="1">
                        <a:solidFill>
                          <a:srgbClr val="00B050"/>
                        </a:solidFill>
                        <a:latin typeface="Cambria Math" panose="02040503050406030204" pitchFamily="18" charset="0"/>
                      </a:rPr>
                      <m:t>𝒂</m:t>
                    </m:r>
                    <m:r>
                      <a:rPr lang="zh-CN" altLang="en-US" sz="2000" b="1" i="1">
                        <a:solidFill>
                          <a:srgbClr val="00B050"/>
                        </a:solidFill>
                        <a:latin typeface="Cambria Math" panose="02040503050406030204" pitchFamily="18" charset="0"/>
                      </a:rPr>
                      <m:t>：李白。</m:t>
                    </m:r>
                  </m:oMath>
                </a14:m>
                <a:r>
                  <a:rPr lang="zh-CN" altLang="en-US" sz="2000" b="1" dirty="0">
                    <a:solidFill>
                      <a:srgbClr val="00B050"/>
                    </a:solidFill>
                  </a:rPr>
                  <a:t>原命题可谓词符号化为：</a:t>
                </a:r>
                <a14:m>
                  <m:oMath xmlns:m="http://schemas.openxmlformats.org/officeDocument/2006/math">
                    <m:r>
                      <a:rPr lang="en-US" altLang="zh-CN" sz="2000" b="1" i="1">
                        <a:solidFill>
                          <a:srgbClr val="00B050"/>
                        </a:solidFill>
                        <a:latin typeface="Cambria Math" panose="02040503050406030204" pitchFamily="18" charset="0"/>
                      </a:rPr>
                      <m:t>𝑭</m:t>
                    </m:r>
                    <m:d>
                      <m:dPr>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𝒂</m:t>
                        </m:r>
                      </m:e>
                    </m:d>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rPr>
                      <m:t>𝑮</m:t>
                    </m:r>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𝒂</m:t>
                    </m:r>
                    <m:r>
                      <a:rPr lang="en-US" altLang="zh-CN" sz="2000" b="1" i="1">
                        <a:solidFill>
                          <a:srgbClr val="00B050"/>
                        </a:solidFill>
                        <a:latin typeface="Cambria Math" panose="02040503050406030204" pitchFamily="18" charset="0"/>
                      </a:rPr>
                      <m:t>)</m:t>
                    </m:r>
                  </m:oMath>
                </a14:m>
                <a:r>
                  <a:rPr lang="zh-CN" altLang="en-US" sz="2000" b="1" dirty="0">
                    <a:solidFill>
                      <a:srgbClr val="00B050"/>
                    </a:solidFill>
                  </a:rPr>
                  <a:t> 。</a:t>
                </a:r>
                <a:endParaRPr lang="en-US" altLang="zh-CN" sz="2000" b="1" dirty="0">
                  <a:solidFill>
                    <a:srgbClr val="00B050"/>
                  </a:solidFill>
                </a:endParaRPr>
              </a:p>
            </p:txBody>
          </p:sp>
        </mc:Choice>
        <mc:Fallback>
          <p:sp>
            <p:nvSpPr>
              <p:cNvPr id="7" name="文本占位符 2">
                <a:extLst>
                  <a:ext uri="{FF2B5EF4-FFF2-40B4-BE49-F238E27FC236}">
                    <a16:creationId xmlns:a16="http://schemas.microsoft.com/office/drawing/2014/main" id="{32FDE14C-048D-44CA-984A-D625234CEB61}"/>
                  </a:ext>
                </a:extLst>
              </p:cNvPr>
              <p:cNvSpPr txBox="1">
                <a:spLocks noRot="1" noChangeAspect="1" noMove="1" noResize="1" noEditPoints="1" noAdjustHandles="1" noChangeArrowheads="1" noChangeShapeType="1" noTextEdit="1"/>
              </p:cNvSpPr>
              <p:nvPr/>
            </p:nvSpPr>
            <p:spPr bwMode="auto">
              <a:xfrm>
                <a:off x="838197" y="4896152"/>
                <a:ext cx="11445607" cy="551998"/>
              </a:xfrm>
              <a:prstGeom prst="rect">
                <a:avLst/>
              </a:prstGeom>
              <a:blipFill>
                <a:blip r:embed="rId6"/>
                <a:stretch>
                  <a:fillRect l="-532" t="-131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占位符 2">
                <a:extLst>
                  <a:ext uri="{FF2B5EF4-FFF2-40B4-BE49-F238E27FC236}">
                    <a16:creationId xmlns:a16="http://schemas.microsoft.com/office/drawing/2014/main" id="{26A3FFA9-69A6-440E-BA69-71CE11080CF6}"/>
                  </a:ext>
                </a:extLst>
              </p:cNvPr>
              <p:cNvSpPr txBox="1">
                <a:spLocks/>
              </p:cNvSpPr>
              <p:nvPr/>
            </p:nvSpPr>
            <p:spPr bwMode="auto">
              <a:xfrm>
                <a:off x="838196" y="5722227"/>
                <a:ext cx="11445607" cy="35831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b="1" dirty="0">
                    <a:solidFill>
                      <a:srgbClr val="00B050"/>
                    </a:solidFill>
                  </a:rPr>
                  <a:t>令</a:t>
                </a:r>
                <a14:m>
                  <m:oMath xmlns:m="http://schemas.openxmlformats.org/officeDocument/2006/math">
                    <m:r>
                      <a:rPr lang="zh-CN" altLang="en-US" sz="2000" b="1" i="1">
                        <a:solidFill>
                          <a:srgbClr val="00B050"/>
                        </a:solidFill>
                        <a:latin typeface="Cambria Math" panose="02040503050406030204" pitchFamily="18" charset="0"/>
                      </a:rPr>
                      <m:t>𝑭</m:t>
                    </m:r>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擅长写诗；</m:t>
                    </m:r>
                    <m:r>
                      <a:rPr lang="en-US" altLang="zh-CN" sz="2000" b="1" i="1">
                        <a:solidFill>
                          <a:srgbClr val="00B050"/>
                        </a:solidFill>
                        <a:latin typeface="Cambria Math" panose="02040503050406030204" pitchFamily="18" charset="0"/>
                      </a:rPr>
                      <m:t>𝑮</m:t>
                    </m:r>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en-US" altLang="zh-CN" sz="2000" b="1" i="1">
                        <a:solidFill>
                          <a:srgbClr val="00B050"/>
                        </a:solidFill>
                        <a:latin typeface="Cambria Math" panose="02040503050406030204" pitchFamily="18" charset="0"/>
                      </a:rPr>
                      <m:t>):</m:t>
                    </m:r>
                    <m:r>
                      <a:rPr lang="zh-CN" altLang="en-US" sz="2000" b="1" i="1">
                        <a:solidFill>
                          <a:srgbClr val="00B050"/>
                        </a:solidFill>
                        <a:latin typeface="Cambria Math" panose="02040503050406030204" pitchFamily="18" charset="0"/>
                      </a:rPr>
                      <m:t>𝒙</m:t>
                    </m:r>
                    <m:r>
                      <a:rPr lang="zh-CN" altLang="en-US" sz="2000" b="1" i="1">
                        <a:solidFill>
                          <a:srgbClr val="00B050"/>
                        </a:solidFill>
                        <a:latin typeface="Cambria Math" panose="02040503050406030204" pitchFamily="18" charset="0"/>
                      </a:rPr>
                      <m:t>擅长喝酒；</m:t>
                    </m:r>
                    <m:r>
                      <a:rPr lang="zh-CN" altLang="en-US" sz="2000" b="1" i="1">
                        <a:solidFill>
                          <a:srgbClr val="00B050"/>
                        </a:solidFill>
                        <a:latin typeface="Cambria Math" panose="02040503050406030204" pitchFamily="18" charset="0"/>
                      </a:rPr>
                      <m:t>𝒂</m:t>
                    </m:r>
                    <m:r>
                      <a:rPr lang="zh-CN" altLang="en-US" sz="2000" b="1" i="1">
                        <a:solidFill>
                          <a:srgbClr val="00B050"/>
                        </a:solidFill>
                        <a:latin typeface="Cambria Math" panose="02040503050406030204" pitchFamily="18" charset="0"/>
                      </a:rPr>
                      <m:t>：李白。</m:t>
                    </m:r>
                  </m:oMath>
                </a14:m>
                <a:r>
                  <a:rPr lang="zh-CN" altLang="en-US" sz="2000" b="1" dirty="0">
                    <a:solidFill>
                      <a:srgbClr val="00B050"/>
                    </a:solidFill>
                  </a:rPr>
                  <a:t>原命题可谓词符号化为：</a:t>
                </a:r>
                <a14:m>
                  <m:oMath xmlns:m="http://schemas.openxmlformats.org/officeDocument/2006/math">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rPr>
                      <m:t>𝑭</m:t>
                    </m:r>
                    <m:d>
                      <m:dPr>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𝒂</m:t>
                        </m:r>
                      </m:e>
                    </m:d>
                    <m:r>
                      <a:rPr lang="en-US" altLang="zh-CN" sz="2000" b="1" i="1">
                        <a:solidFill>
                          <a:srgbClr val="00B050"/>
                        </a:solidFill>
                        <a:latin typeface="Cambria Math" panose="02040503050406030204" pitchFamily="18" charset="0"/>
                        <a:ea typeface="Cambria Math" panose="02040503050406030204" pitchFamily="18" charset="0"/>
                      </a:rPr>
                      <m:t>∧¬</m:t>
                    </m:r>
                    <m:r>
                      <a:rPr lang="en-US" altLang="zh-CN" sz="2000" b="1" i="1">
                        <a:solidFill>
                          <a:srgbClr val="00B050"/>
                        </a:solidFill>
                        <a:latin typeface="Cambria Math" panose="02040503050406030204" pitchFamily="18" charset="0"/>
                      </a:rPr>
                      <m:t>𝑮</m:t>
                    </m:r>
                    <m:r>
                      <a:rPr lang="en-US" altLang="zh-CN" sz="2000" b="1" i="1">
                        <a:solidFill>
                          <a:srgbClr val="00B050"/>
                        </a:solidFill>
                        <a:latin typeface="Cambria Math" panose="02040503050406030204" pitchFamily="18" charset="0"/>
                      </a:rPr>
                      <m:t>(</m:t>
                    </m:r>
                    <m:r>
                      <a:rPr lang="en-US" altLang="zh-CN" sz="2000" b="1" i="1">
                        <a:solidFill>
                          <a:srgbClr val="00B050"/>
                        </a:solidFill>
                        <a:latin typeface="Cambria Math" panose="02040503050406030204" pitchFamily="18" charset="0"/>
                      </a:rPr>
                      <m:t>𝒂</m:t>
                    </m:r>
                    <m:r>
                      <a:rPr lang="en-US" altLang="zh-CN" sz="2000" b="1" i="1">
                        <a:solidFill>
                          <a:srgbClr val="00B050"/>
                        </a:solidFill>
                        <a:latin typeface="Cambria Math" panose="02040503050406030204" pitchFamily="18" charset="0"/>
                      </a:rPr>
                      <m:t>)</m:t>
                    </m:r>
                  </m:oMath>
                </a14:m>
                <a:r>
                  <a:rPr lang="zh-CN" altLang="en-US" sz="2000" b="1" dirty="0">
                    <a:solidFill>
                      <a:srgbClr val="00B050"/>
                    </a:solidFill>
                  </a:rPr>
                  <a:t> 。</a:t>
                </a:r>
                <a:endParaRPr lang="en-US" altLang="zh-CN" sz="2000" b="1" dirty="0">
                  <a:solidFill>
                    <a:srgbClr val="00B050"/>
                  </a:solidFill>
                </a:endParaRPr>
              </a:p>
            </p:txBody>
          </p:sp>
        </mc:Choice>
        <mc:Fallback>
          <p:sp>
            <p:nvSpPr>
              <p:cNvPr id="8" name="文本占位符 2">
                <a:extLst>
                  <a:ext uri="{FF2B5EF4-FFF2-40B4-BE49-F238E27FC236}">
                    <a16:creationId xmlns:a16="http://schemas.microsoft.com/office/drawing/2014/main" id="{26A3FFA9-69A6-440E-BA69-71CE11080CF6}"/>
                  </a:ext>
                </a:extLst>
              </p:cNvPr>
              <p:cNvSpPr txBox="1">
                <a:spLocks noRot="1" noChangeAspect="1" noMove="1" noResize="1" noEditPoints="1" noAdjustHandles="1" noChangeArrowheads="1" noChangeShapeType="1" noTextEdit="1"/>
              </p:cNvSpPr>
              <p:nvPr/>
            </p:nvSpPr>
            <p:spPr bwMode="auto">
              <a:xfrm>
                <a:off x="838196" y="5722227"/>
                <a:ext cx="11445607" cy="358317"/>
              </a:xfrm>
              <a:prstGeom prst="rect">
                <a:avLst/>
              </a:prstGeom>
              <a:blipFill>
                <a:blip r:embed="rId7"/>
                <a:stretch>
                  <a:fillRect l="-532" t="-22414" b="-3103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809834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小练习：</a:t>
            </a:r>
            <a:r>
              <a:rPr lang="zh-CN" altLang="en-US" dirty="0" smtClean="0"/>
              <a:t>将下列命题用谓词符号化</a:t>
            </a:r>
            <a:endParaRPr lang="zh-CN" altLang="en-US" dirty="0"/>
          </a:p>
        </p:txBody>
      </p:sp>
      <p:sp>
        <p:nvSpPr>
          <p:cNvPr id="3" name="文本占位符 2"/>
          <p:cNvSpPr>
            <a:spLocks noGrp="1"/>
          </p:cNvSpPr>
          <p:nvPr>
            <p:ph type="body" sz="quarter" idx="13"/>
          </p:nvPr>
        </p:nvSpPr>
        <p:spPr/>
        <p:txBody>
          <a:bodyPr/>
          <a:lstStyle/>
          <a:p>
            <a:r>
              <a:rPr lang="zh-CN" altLang="en-US" sz="2600" dirty="0" smtClean="0"/>
              <a:t>王老师学过英语和法语</a:t>
            </a:r>
            <a:endParaRPr lang="en-US" altLang="zh-CN" sz="2600" dirty="0" smtClean="0"/>
          </a:p>
          <a:p>
            <a:endParaRPr lang="en-US" altLang="zh-CN" sz="2600" dirty="0" smtClean="0"/>
          </a:p>
          <a:p>
            <a:r>
              <a:rPr lang="en-US" altLang="zh-CN" sz="2600" dirty="0" smtClean="0"/>
              <a:t>2</a:t>
            </a:r>
            <a:r>
              <a:rPr lang="zh-CN" altLang="en-US" sz="2600" dirty="0" smtClean="0"/>
              <a:t>大于</a:t>
            </a:r>
            <a:r>
              <a:rPr lang="en-US" altLang="zh-CN" sz="2600" dirty="0" smtClean="0"/>
              <a:t>3</a:t>
            </a:r>
            <a:r>
              <a:rPr lang="zh-CN" altLang="en-US" sz="2600" dirty="0"/>
              <a:t>仅</a:t>
            </a:r>
            <a:r>
              <a:rPr lang="zh-CN" altLang="en-US" sz="2600" dirty="0" smtClean="0"/>
              <a:t>当</a:t>
            </a:r>
            <a:r>
              <a:rPr lang="en-US" altLang="zh-CN" sz="2600" dirty="0" smtClean="0"/>
              <a:t>2</a:t>
            </a:r>
            <a:r>
              <a:rPr lang="zh-CN" altLang="en-US" sz="2600" dirty="0" smtClean="0"/>
              <a:t>大于</a:t>
            </a:r>
            <a:r>
              <a:rPr lang="en-US" altLang="zh-CN" sz="2600" dirty="0" smtClean="0"/>
              <a:t>4</a:t>
            </a:r>
          </a:p>
          <a:p>
            <a:endParaRPr lang="en-US" altLang="zh-CN" sz="2600" dirty="0" smtClean="0"/>
          </a:p>
          <a:p>
            <a:r>
              <a:rPr lang="en-US" altLang="zh-CN" sz="2600" dirty="0" smtClean="0"/>
              <a:t>3</a:t>
            </a:r>
            <a:r>
              <a:rPr lang="zh-CN" altLang="en-US" sz="2600" dirty="0" smtClean="0"/>
              <a:t>不是偶数</a:t>
            </a:r>
            <a:endParaRPr lang="en-US" altLang="zh-CN" sz="2600" dirty="0" smtClean="0"/>
          </a:p>
          <a:p>
            <a:endParaRPr lang="en-US" altLang="zh-CN" sz="2600" dirty="0" smtClean="0"/>
          </a:p>
          <a:p>
            <a:r>
              <a:rPr lang="en-US" altLang="zh-CN" sz="2600" dirty="0" smtClean="0"/>
              <a:t>2</a:t>
            </a:r>
            <a:r>
              <a:rPr lang="zh-CN" altLang="en-US" sz="2600" dirty="0" smtClean="0"/>
              <a:t>或</a:t>
            </a:r>
            <a:r>
              <a:rPr lang="en-US" altLang="zh-CN" sz="2600" dirty="0" smtClean="0"/>
              <a:t>3</a:t>
            </a:r>
            <a:r>
              <a:rPr lang="zh-CN" altLang="en-US" sz="2600" dirty="0" smtClean="0"/>
              <a:t>是质数</a:t>
            </a:r>
            <a:endParaRPr lang="en-US" altLang="zh-CN" sz="2600" dirty="0" smtClean="0"/>
          </a:p>
          <a:p>
            <a:endParaRPr lang="en-US" altLang="zh-CN" sz="2600" dirty="0" smtClean="0"/>
          </a:p>
          <a:p>
            <a:r>
              <a:rPr lang="zh-CN" altLang="en-US" sz="2600" dirty="0" smtClean="0"/>
              <a:t>除非王老师是乔丹，否则他一定怕被帽。</a:t>
            </a:r>
            <a:endParaRPr lang="zh-CN" altLang="en-US" sz="2600" dirty="0"/>
          </a:p>
        </p:txBody>
      </p:sp>
      <mc:AlternateContent xmlns:mc="http://schemas.openxmlformats.org/markup-compatibility/2006" xmlns:a14="http://schemas.microsoft.com/office/drawing/2010/main">
        <mc:Choice Requires="a14">
          <p:sp>
            <p:nvSpPr>
              <p:cNvPr id="4" name="文本占位符 2">
                <a:extLst>
                  <a:ext uri="{FF2B5EF4-FFF2-40B4-BE49-F238E27FC236}">
                    <a16:creationId xmlns:a16="http://schemas.microsoft.com/office/drawing/2014/main" id="{DD8D5C44-0380-4E89-A6FC-2C22AA3DD22E}"/>
                  </a:ext>
                </a:extLst>
              </p:cNvPr>
              <p:cNvSpPr txBox="1">
                <a:spLocks/>
              </p:cNvSpPr>
              <p:nvPr/>
            </p:nvSpPr>
            <p:spPr bwMode="auto">
              <a:xfrm>
                <a:off x="1046179" y="2145829"/>
                <a:ext cx="11049002" cy="3980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smtClean="0">
                    <a:solidFill>
                      <a:srgbClr val="00B050"/>
                    </a:solidFill>
                  </a:rPr>
                  <a:t>令</a:t>
                </a:r>
                <a14:m>
                  <m:oMath xmlns:m="http://schemas.openxmlformats.org/officeDocument/2006/math">
                    <m:r>
                      <m:rPr>
                        <m:sty m:val="p"/>
                      </m:rPr>
                      <a:rPr lang="en-US" altLang="zh-CN" b="1" i="1" smtClean="0">
                        <a:solidFill>
                          <a:srgbClr val="00B050"/>
                        </a:solidFill>
                        <a:latin typeface="Cambria Math" panose="02040503050406030204" pitchFamily="18" charset="0"/>
                      </a:rPr>
                      <m:t>P</m:t>
                    </m:r>
                  </m:oMath>
                </a14:m>
                <a:r>
                  <a:rPr lang="en-US" altLang="zh-CN" b="1" dirty="0" smtClean="0">
                    <a:solidFill>
                      <a:srgbClr val="00B050"/>
                    </a:solidFill>
                  </a:rPr>
                  <a:t>(x):x</a:t>
                </a:r>
                <a:r>
                  <a:rPr lang="zh-CN" altLang="en-US" b="1" dirty="0" smtClean="0">
                    <a:solidFill>
                      <a:srgbClr val="00B050"/>
                    </a:solidFill>
                  </a:rPr>
                  <a:t>学过英语，</a:t>
                </a:r>
                <a:r>
                  <a:rPr lang="en-US" altLang="zh-CN" b="1" dirty="0" smtClean="0">
                    <a:solidFill>
                      <a:srgbClr val="00B050"/>
                    </a:solidFill>
                  </a:rPr>
                  <a:t>Q(x):x</a:t>
                </a:r>
                <a:r>
                  <a:rPr lang="zh-CN" altLang="en-US" b="1" dirty="0" smtClean="0">
                    <a:solidFill>
                      <a:srgbClr val="00B050"/>
                    </a:solidFill>
                  </a:rPr>
                  <a:t>学过法语，</a:t>
                </a:r>
                <a:r>
                  <a:rPr lang="en-US" altLang="zh-CN" b="1" dirty="0" smtClean="0">
                    <a:solidFill>
                      <a:srgbClr val="00B050"/>
                    </a:solidFill>
                  </a:rPr>
                  <a:t>c:</a:t>
                </a:r>
                <a:r>
                  <a:rPr lang="zh-CN" altLang="en-US" b="1" dirty="0" smtClean="0">
                    <a:solidFill>
                      <a:srgbClr val="00B050"/>
                    </a:solidFill>
                  </a:rPr>
                  <a:t>王老师</a:t>
                </a:r>
                <a:r>
                  <a:rPr lang="en-US" altLang="zh-CN" b="1" dirty="0" smtClean="0">
                    <a:solidFill>
                      <a:srgbClr val="00B050"/>
                    </a:solidFill>
                  </a:rPr>
                  <a:t>,</a:t>
                </a:r>
                <a:r>
                  <a:rPr lang="zh-CN" altLang="en-US" b="1" dirty="0" smtClean="0">
                    <a:solidFill>
                      <a:srgbClr val="00B050"/>
                    </a:solidFill>
                  </a:rPr>
                  <a:t>命题符号化</a:t>
                </a:r>
                <a:r>
                  <a:rPr lang="en-US" altLang="zh-CN" b="1" dirty="0" smtClean="0">
                    <a:solidFill>
                      <a:srgbClr val="00B050"/>
                    </a:solidFill>
                  </a:rPr>
                  <a:t>:P(c)∧Q(c)</a:t>
                </a:r>
                <a:r>
                  <a:rPr lang="zh-CN" altLang="en-US" b="1" dirty="0" smtClean="0">
                    <a:solidFill>
                      <a:srgbClr val="00B050"/>
                    </a:solidFill>
                  </a:rPr>
                  <a:t>。</a:t>
                </a:r>
                <a:r>
                  <a:rPr lang="en-US" altLang="zh-CN" b="1" dirty="0" smtClean="0">
                    <a:solidFill>
                      <a:srgbClr val="00B050"/>
                    </a:solidFill>
                  </a:rPr>
                  <a:t> </a:t>
                </a:r>
                <a:endParaRPr lang="en-US" altLang="zh-CN" dirty="0">
                  <a:solidFill>
                    <a:srgbClr val="000000"/>
                  </a:solidFill>
                </a:endParaRPr>
              </a:p>
              <a:p>
                <a:pPr marL="0" indent="0">
                  <a:buNone/>
                </a:pPr>
                <a:endParaRPr lang="en-US" altLang="zh-CN" dirty="0">
                  <a:solidFill>
                    <a:srgbClr val="000000"/>
                  </a:solidFill>
                </a:endParaRPr>
              </a:p>
            </p:txBody>
          </p:sp>
        </mc:Choice>
        <mc:Fallback xmlns="">
          <p:sp>
            <p:nvSpPr>
              <p:cNvPr id="4" name="文本占位符 2">
                <a:extLst>
                  <a:ext uri="{FF2B5EF4-FFF2-40B4-BE49-F238E27FC236}">
                    <a16:creationId xmlns:a16="http://schemas.microsoft.com/office/drawing/2014/main" id="{DD8D5C44-0380-4E89-A6FC-2C22AA3DD22E}"/>
                  </a:ext>
                </a:extLst>
              </p:cNvPr>
              <p:cNvSpPr txBox="1">
                <a:spLocks noRot="1" noChangeAspect="1" noMove="1" noResize="1" noEditPoints="1" noAdjustHandles="1" noChangeArrowheads="1" noChangeShapeType="1" noTextEdit="1"/>
              </p:cNvSpPr>
              <p:nvPr/>
            </p:nvSpPr>
            <p:spPr bwMode="auto">
              <a:xfrm>
                <a:off x="1046179" y="2145829"/>
                <a:ext cx="11049002" cy="398035"/>
              </a:xfrm>
              <a:prstGeom prst="rect">
                <a:avLst/>
              </a:prstGeom>
              <a:blipFill>
                <a:blip r:embed="rId3"/>
                <a:stretch>
                  <a:fillRect l="-883" t="-26154" b="-369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占位符 2">
                <a:extLst>
                  <a:ext uri="{FF2B5EF4-FFF2-40B4-BE49-F238E27FC236}">
                    <a16:creationId xmlns:a16="http://schemas.microsoft.com/office/drawing/2014/main" id="{DD8D5C44-0380-4E89-A6FC-2C22AA3DD22E}"/>
                  </a:ext>
                </a:extLst>
              </p:cNvPr>
              <p:cNvSpPr txBox="1">
                <a:spLocks/>
              </p:cNvSpPr>
              <p:nvPr/>
            </p:nvSpPr>
            <p:spPr bwMode="auto">
              <a:xfrm>
                <a:off x="1046179" y="3083143"/>
                <a:ext cx="11049002" cy="5101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solidFill>
                      <a:srgbClr val="00B050"/>
                    </a:solidFill>
                  </a:rPr>
                  <a:t>令</a:t>
                </a:r>
                <a14:m>
                  <m:oMath xmlns:m="http://schemas.openxmlformats.org/officeDocument/2006/math">
                    <m:r>
                      <a:rPr lang="en-US" altLang="zh-CN" b="1" i="1" smtClean="0">
                        <a:solidFill>
                          <a:srgbClr val="00B050"/>
                        </a:solidFill>
                        <a:latin typeface="Cambria Math" panose="02040503050406030204" pitchFamily="18" charset="0"/>
                      </a:rPr>
                      <m:t>𝑷</m:t>
                    </m:r>
                    <m:d>
                      <m:dPr>
                        <m:ctrlPr>
                          <a:rPr lang="en-US" altLang="zh-CN" b="1" i="1" smtClean="0">
                            <a:solidFill>
                              <a:srgbClr val="00B050"/>
                            </a:solidFill>
                            <a:latin typeface="Cambria Math" panose="02040503050406030204" pitchFamily="18" charset="0"/>
                          </a:rPr>
                        </m:ctrlPr>
                      </m:dPr>
                      <m:e>
                        <m:r>
                          <a:rPr lang="en-US" altLang="zh-CN" b="1" i="1" smtClean="0">
                            <a:solidFill>
                              <a:srgbClr val="00B050"/>
                            </a:solidFill>
                            <a:latin typeface="Cambria Math" panose="02040503050406030204" pitchFamily="18" charset="0"/>
                          </a:rPr>
                          <m:t>𝒙</m:t>
                        </m:r>
                        <m:r>
                          <a:rPr lang="en-US" altLang="zh-CN" b="1" i="1" smtClean="0">
                            <a:solidFill>
                              <a:srgbClr val="00B050"/>
                            </a:solidFill>
                            <a:latin typeface="Cambria Math" panose="02040503050406030204" pitchFamily="18" charset="0"/>
                          </a:rPr>
                          <m:t>,</m:t>
                        </m:r>
                        <m:r>
                          <a:rPr lang="en-US" altLang="zh-CN" b="1" i="1" smtClean="0">
                            <a:solidFill>
                              <a:srgbClr val="00B050"/>
                            </a:solidFill>
                            <a:latin typeface="Cambria Math" panose="02040503050406030204" pitchFamily="18" charset="0"/>
                          </a:rPr>
                          <m:t>𝒚</m:t>
                        </m:r>
                      </m:e>
                    </m:d>
                    <m:r>
                      <a:rPr lang="en-US" altLang="zh-CN" b="1" i="1" smtClean="0">
                        <a:solidFill>
                          <a:srgbClr val="00B050"/>
                        </a:solidFill>
                        <a:latin typeface="Cambria Math" panose="02040503050406030204" pitchFamily="18" charset="0"/>
                      </a:rPr>
                      <m:t>:</m:t>
                    </m:r>
                    <m:r>
                      <m:rPr>
                        <m:sty m:val="p"/>
                      </m:rPr>
                      <a:rPr lang="en-US" altLang="zh-CN" b="1" i="1">
                        <a:solidFill>
                          <a:srgbClr val="00B050"/>
                        </a:solidFill>
                        <a:latin typeface="Cambria Math" panose="02040503050406030204" pitchFamily="18" charset="0"/>
                      </a:rPr>
                      <m:t>x</m:t>
                    </m:r>
                  </m:oMath>
                </a14:m>
                <a:r>
                  <a:rPr lang="zh-CN" altLang="en-US" b="1" dirty="0" smtClean="0">
                    <a:solidFill>
                      <a:srgbClr val="00B050"/>
                    </a:solidFill>
                  </a:rPr>
                  <a:t>大于</a:t>
                </a:r>
                <a:r>
                  <a:rPr lang="en-US" altLang="zh-CN" b="1" dirty="0" smtClean="0">
                    <a:solidFill>
                      <a:srgbClr val="00B050"/>
                    </a:solidFill>
                  </a:rPr>
                  <a:t>y</a:t>
                </a:r>
                <a:r>
                  <a:rPr lang="zh-CN" altLang="en-US" b="1" dirty="0" smtClean="0">
                    <a:solidFill>
                      <a:srgbClr val="00B050"/>
                    </a:solidFill>
                  </a:rPr>
                  <a:t>，命题符号化</a:t>
                </a:r>
                <a:r>
                  <a:rPr lang="en-US" altLang="zh-CN" b="1" dirty="0" smtClean="0">
                    <a:solidFill>
                      <a:srgbClr val="00B050"/>
                    </a:solidFill>
                  </a:rPr>
                  <a:t>:</a:t>
                </a:r>
                <a:r>
                  <a:rPr lang="en-US" altLang="zh-CN" b="1" dirty="0">
                    <a:solidFill>
                      <a:srgbClr val="00B050"/>
                    </a:solidFill>
                  </a:rPr>
                  <a:t>P(2,4</a:t>
                </a:r>
                <a:r>
                  <a:rPr lang="en-US" altLang="zh-CN" b="1" dirty="0" smtClean="0">
                    <a:solidFill>
                      <a:srgbClr val="00B050"/>
                    </a:solidFill>
                  </a:rPr>
                  <a:t>)→</a:t>
                </a:r>
                <a:r>
                  <a:rPr lang="en-US" altLang="zh-CN" b="1" dirty="0">
                    <a:solidFill>
                      <a:srgbClr val="00B050"/>
                    </a:solidFill>
                  </a:rPr>
                  <a:t>P(2,3</a:t>
                </a:r>
                <a:r>
                  <a:rPr lang="en-US" altLang="zh-CN" b="1" dirty="0" smtClean="0">
                    <a:solidFill>
                      <a:srgbClr val="00B050"/>
                    </a:solidFill>
                  </a:rPr>
                  <a:t>) </a:t>
                </a:r>
                <a:endParaRPr lang="en-US" altLang="zh-CN" dirty="0">
                  <a:solidFill>
                    <a:srgbClr val="000000"/>
                  </a:solidFill>
                </a:endParaRPr>
              </a:p>
              <a:p>
                <a:pPr marL="0" indent="0">
                  <a:buNone/>
                </a:pPr>
                <a:endParaRPr lang="en-US" altLang="zh-CN" dirty="0">
                  <a:solidFill>
                    <a:srgbClr val="000000"/>
                  </a:solidFill>
                </a:endParaRPr>
              </a:p>
            </p:txBody>
          </p:sp>
        </mc:Choice>
        <mc:Fallback xmlns="">
          <p:sp>
            <p:nvSpPr>
              <p:cNvPr id="5" name="文本占位符 2">
                <a:extLst>
                  <a:ext uri="{FF2B5EF4-FFF2-40B4-BE49-F238E27FC236}">
                    <a16:creationId xmlns:a16="http://schemas.microsoft.com/office/drawing/2014/main" id="{DD8D5C44-0380-4E89-A6FC-2C22AA3DD22E}"/>
                  </a:ext>
                </a:extLst>
              </p:cNvPr>
              <p:cNvSpPr txBox="1">
                <a:spLocks noRot="1" noChangeAspect="1" noMove="1" noResize="1" noEditPoints="1" noAdjustHandles="1" noChangeArrowheads="1" noChangeShapeType="1" noTextEdit="1"/>
              </p:cNvSpPr>
              <p:nvPr/>
            </p:nvSpPr>
            <p:spPr bwMode="auto">
              <a:xfrm>
                <a:off x="1046179" y="3083143"/>
                <a:ext cx="11049002" cy="510139"/>
              </a:xfrm>
              <a:prstGeom prst="rect">
                <a:avLst/>
              </a:prstGeom>
              <a:blipFill>
                <a:blip r:embed="rId4"/>
                <a:stretch>
                  <a:fillRect l="-883" t="-20482" b="-72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占位符 2">
                <a:extLst>
                  <a:ext uri="{FF2B5EF4-FFF2-40B4-BE49-F238E27FC236}">
                    <a16:creationId xmlns:a16="http://schemas.microsoft.com/office/drawing/2014/main" id="{DD8D5C44-0380-4E89-A6FC-2C22AA3DD22E}"/>
                  </a:ext>
                </a:extLst>
              </p:cNvPr>
              <p:cNvSpPr txBox="1">
                <a:spLocks/>
              </p:cNvSpPr>
              <p:nvPr/>
            </p:nvSpPr>
            <p:spPr bwMode="auto">
              <a:xfrm>
                <a:off x="1046179" y="3954814"/>
                <a:ext cx="11049002" cy="5101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smtClean="0">
                    <a:solidFill>
                      <a:srgbClr val="00B050"/>
                    </a:solidFill>
                  </a:rPr>
                  <a:t>令</a:t>
                </a:r>
                <a14:m>
                  <m:oMath xmlns:m="http://schemas.openxmlformats.org/officeDocument/2006/math">
                    <m:r>
                      <a:rPr lang="en-US" altLang="zh-CN" b="1" i="1" smtClean="0">
                        <a:solidFill>
                          <a:srgbClr val="00B050"/>
                        </a:solidFill>
                        <a:latin typeface="Cambria Math" panose="02040503050406030204" pitchFamily="18" charset="0"/>
                      </a:rPr>
                      <m:t>𝑷</m:t>
                    </m:r>
                    <m:d>
                      <m:dPr>
                        <m:ctrlPr>
                          <a:rPr lang="en-US" altLang="zh-CN" b="1" i="1" smtClean="0">
                            <a:solidFill>
                              <a:srgbClr val="00B050"/>
                            </a:solidFill>
                            <a:latin typeface="Cambria Math" panose="02040503050406030204" pitchFamily="18" charset="0"/>
                          </a:rPr>
                        </m:ctrlPr>
                      </m:dPr>
                      <m:e>
                        <m:r>
                          <a:rPr lang="en-US" altLang="zh-CN" b="1" i="1" smtClean="0">
                            <a:solidFill>
                              <a:srgbClr val="00B050"/>
                            </a:solidFill>
                            <a:latin typeface="Cambria Math" panose="02040503050406030204" pitchFamily="18" charset="0"/>
                          </a:rPr>
                          <m:t>𝒙</m:t>
                        </m:r>
                      </m:e>
                    </m:d>
                    <m:r>
                      <a:rPr lang="en-US" altLang="zh-CN" b="1" i="1" smtClean="0">
                        <a:solidFill>
                          <a:srgbClr val="00B050"/>
                        </a:solidFill>
                        <a:latin typeface="Cambria Math" panose="02040503050406030204" pitchFamily="18" charset="0"/>
                      </a:rPr>
                      <m:t>:</m:t>
                    </m:r>
                    <m:r>
                      <m:rPr>
                        <m:sty m:val="p"/>
                      </m:rPr>
                      <a:rPr lang="en-US" altLang="zh-CN" b="1" i="1">
                        <a:solidFill>
                          <a:srgbClr val="00B050"/>
                        </a:solidFill>
                        <a:latin typeface="Cambria Math" panose="02040503050406030204" pitchFamily="18" charset="0"/>
                      </a:rPr>
                      <m:t>x</m:t>
                    </m:r>
                  </m:oMath>
                </a14:m>
                <a:r>
                  <a:rPr lang="zh-CN" altLang="en-US" b="1" dirty="0" smtClean="0">
                    <a:solidFill>
                      <a:srgbClr val="00B050"/>
                    </a:solidFill>
                  </a:rPr>
                  <a:t>是偶数，命题符号化</a:t>
                </a:r>
                <a:r>
                  <a:rPr lang="en-US" altLang="zh-CN" b="1" dirty="0" smtClean="0">
                    <a:solidFill>
                      <a:srgbClr val="00B050"/>
                    </a:solidFill>
                  </a:rPr>
                  <a:t>:┐P(3) </a:t>
                </a:r>
                <a:endParaRPr lang="en-US" altLang="zh-CN" dirty="0">
                  <a:solidFill>
                    <a:srgbClr val="000000"/>
                  </a:solidFill>
                </a:endParaRPr>
              </a:p>
              <a:p>
                <a:pPr marL="0" indent="0">
                  <a:buNone/>
                </a:pPr>
                <a:endParaRPr lang="en-US" altLang="zh-CN" dirty="0">
                  <a:solidFill>
                    <a:srgbClr val="000000"/>
                  </a:solidFill>
                </a:endParaRPr>
              </a:p>
            </p:txBody>
          </p:sp>
        </mc:Choice>
        <mc:Fallback xmlns="">
          <p:sp>
            <p:nvSpPr>
              <p:cNvPr id="6" name="文本占位符 2">
                <a:extLst>
                  <a:ext uri="{FF2B5EF4-FFF2-40B4-BE49-F238E27FC236}">
                    <a16:creationId xmlns:a16="http://schemas.microsoft.com/office/drawing/2014/main" id="{DD8D5C44-0380-4E89-A6FC-2C22AA3DD22E}"/>
                  </a:ext>
                </a:extLst>
              </p:cNvPr>
              <p:cNvSpPr txBox="1">
                <a:spLocks noRot="1" noChangeAspect="1" noMove="1" noResize="1" noEditPoints="1" noAdjustHandles="1" noChangeArrowheads="1" noChangeShapeType="1" noTextEdit="1"/>
              </p:cNvSpPr>
              <p:nvPr/>
            </p:nvSpPr>
            <p:spPr bwMode="auto">
              <a:xfrm>
                <a:off x="1046179" y="3954814"/>
                <a:ext cx="11049002" cy="510139"/>
              </a:xfrm>
              <a:prstGeom prst="rect">
                <a:avLst/>
              </a:prstGeom>
              <a:blipFill>
                <a:blip r:embed="rId5"/>
                <a:stretch>
                  <a:fillRect l="-883" t="-20482" b="-72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占位符 2">
                <a:extLst>
                  <a:ext uri="{FF2B5EF4-FFF2-40B4-BE49-F238E27FC236}">
                    <a16:creationId xmlns:a16="http://schemas.microsoft.com/office/drawing/2014/main" id="{DD8D5C44-0380-4E89-A6FC-2C22AA3DD22E}"/>
                  </a:ext>
                </a:extLst>
              </p:cNvPr>
              <p:cNvSpPr txBox="1">
                <a:spLocks/>
              </p:cNvSpPr>
              <p:nvPr/>
            </p:nvSpPr>
            <p:spPr bwMode="auto">
              <a:xfrm>
                <a:off x="1046179" y="5000099"/>
                <a:ext cx="11049002" cy="4755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smtClean="0">
                    <a:solidFill>
                      <a:srgbClr val="00B050"/>
                    </a:solidFill>
                  </a:rPr>
                  <a:t>令</a:t>
                </a:r>
                <a14:m>
                  <m:oMath xmlns:m="http://schemas.openxmlformats.org/officeDocument/2006/math">
                    <m:r>
                      <a:rPr lang="en-US" altLang="zh-CN" b="1" i="1" smtClean="0">
                        <a:solidFill>
                          <a:srgbClr val="00B050"/>
                        </a:solidFill>
                        <a:latin typeface="Cambria Math" panose="02040503050406030204" pitchFamily="18" charset="0"/>
                      </a:rPr>
                      <m:t>𝑷</m:t>
                    </m:r>
                    <m:d>
                      <m:dPr>
                        <m:ctrlPr>
                          <a:rPr lang="en-US" altLang="zh-CN" b="1" i="1" smtClean="0">
                            <a:solidFill>
                              <a:srgbClr val="00B050"/>
                            </a:solidFill>
                            <a:latin typeface="Cambria Math" panose="02040503050406030204" pitchFamily="18" charset="0"/>
                          </a:rPr>
                        </m:ctrlPr>
                      </m:dPr>
                      <m:e>
                        <m:r>
                          <a:rPr lang="en-US" altLang="zh-CN" b="1" i="1" smtClean="0">
                            <a:solidFill>
                              <a:srgbClr val="00B050"/>
                            </a:solidFill>
                            <a:latin typeface="Cambria Math" panose="02040503050406030204" pitchFamily="18" charset="0"/>
                          </a:rPr>
                          <m:t>𝒙</m:t>
                        </m:r>
                      </m:e>
                    </m:d>
                    <m:r>
                      <a:rPr lang="en-US" altLang="zh-CN" b="1" i="1" smtClean="0">
                        <a:solidFill>
                          <a:srgbClr val="00B050"/>
                        </a:solidFill>
                        <a:latin typeface="Cambria Math" panose="02040503050406030204" pitchFamily="18" charset="0"/>
                      </a:rPr>
                      <m:t>:</m:t>
                    </m:r>
                    <m:r>
                      <m:rPr>
                        <m:sty m:val="p"/>
                      </m:rPr>
                      <a:rPr lang="en-US" altLang="zh-CN" b="1" i="1">
                        <a:solidFill>
                          <a:srgbClr val="00B050"/>
                        </a:solidFill>
                        <a:latin typeface="Cambria Math" panose="02040503050406030204" pitchFamily="18" charset="0"/>
                      </a:rPr>
                      <m:t>x</m:t>
                    </m:r>
                  </m:oMath>
                </a14:m>
                <a:r>
                  <a:rPr lang="zh-CN" altLang="en-US" b="1" dirty="0" smtClean="0">
                    <a:solidFill>
                      <a:srgbClr val="00B050"/>
                    </a:solidFill>
                  </a:rPr>
                  <a:t>是质数，命题符号化</a:t>
                </a:r>
                <a:r>
                  <a:rPr lang="en-US" altLang="zh-CN" b="1" dirty="0" smtClean="0">
                    <a:solidFill>
                      <a:srgbClr val="00B050"/>
                    </a:solidFill>
                  </a:rPr>
                  <a:t>:P(2)∨P(3) </a:t>
                </a:r>
                <a:endParaRPr lang="en-US" altLang="zh-CN" dirty="0">
                  <a:solidFill>
                    <a:srgbClr val="000000"/>
                  </a:solidFill>
                </a:endParaRPr>
              </a:p>
              <a:p>
                <a:pPr marL="0" indent="0">
                  <a:buNone/>
                </a:pPr>
                <a:endParaRPr lang="en-US" altLang="zh-CN" dirty="0">
                  <a:solidFill>
                    <a:srgbClr val="000000"/>
                  </a:solidFill>
                </a:endParaRPr>
              </a:p>
            </p:txBody>
          </p:sp>
        </mc:Choice>
        <mc:Fallback>
          <p:sp>
            <p:nvSpPr>
              <p:cNvPr id="7" name="文本占位符 2">
                <a:extLst>
                  <a:ext uri="{FF2B5EF4-FFF2-40B4-BE49-F238E27FC236}">
                    <a16:creationId xmlns:a16="http://schemas.microsoft.com/office/drawing/2014/main" id="{DD8D5C44-0380-4E89-A6FC-2C22AA3DD22E}"/>
                  </a:ext>
                </a:extLst>
              </p:cNvPr>
              <p:cNvSpPr txBox="1">
                <a:spLocks noRot="1" noChangeAspect="1" noMove="1" noResize="1" noEditPoints="1" noAdjustHandles="1" noChangeArrowheads="1" noChangeShapeType="1" noTextEdit="1"/>
              </p:cNvSpPr>
              <p:nvPr/>
            </p:nvSpPr>
            <p:spPr bwMode="auto">
              <a:xfrm>
                <a:off x="1046179" y="5000099"/>
                <a:ext cx="11049002" cy="475543"/>
              </a:xfrm>
              <a:prstGeom prst="rect">
                <a:avLst/>
              </a:prstGeom>
              <a:blipFill>
                <a:blip r:embed="rId6"/>
                <a:stretch>
                  <a:fillRect l="-883" t="-21795" b="-141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占位符 2">
                <a:extLst>
                  <a:ext uri="{FF2B5EF4-FFF2-40B4-BE49-F238E27FC236}">
                    <a16:creationId xmlns:a16="http://schemas.microsoft.com/office/drawing/2014/main" id="{DD8D5C44-0380-4E89-A6FC-2C22AA3DD22E}"/>
                  </a:ext>
                </a:extLst>
              </p:cNvPr>
              <p:cNvSpPr txBox="1">
                <a:spLocks/>
              </p:cNvSpPr>
              <p:nvPr/>
            </p:nvSpPr>
            <p:spPr bwMode="auto">
              <a:xfrm>
                <a:off x="1046179" y="5953225"/>
                <a:ext cx="11049002" cy="5101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等线"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smtClean="0">
                    <a:solidFill>
                      <a:srgbClr val="00B050"/>
                    </a:solidFill>
                  </a:rPr>
                  <a:t>令</a:t>
                </a:r>
                <a14:m>
                  <m:oMath xmlns:m="http://schemas.openxmlformats.org/officeDocument/2006/math">
                    <m:r>
                      <a:rPr lang="en-US" altLang="zh-CN" b="1" i="1" smtClean="0">
                        <a:solidFill>
                          <a:srgbClr val="00B050"/>
                        </a:solidFill>
                        <a:latin typeface="Cambria Math" panose="02040503050406030204" pitchFamily="18" charset="0"/>
                      </a:rPr>
                      <m:t>𝑷</m:t>
                    </m:r>
                    <m:d>
                      <m:dPr>
                        <m:ctrlPr>
                          <a:rPr lang="en-US" altLang="zh-CN" b="1" i="1" smtClean="0">
                            <a:solidFill>
                              <a:srgbClr val="00B050"/>
                            </a:solidFill>
                            <a:latin typeface="Cambria Math" panose="02040503050406030204" pitchFamily="18" charset="0"/>
                          </a:rPr>
                        </m:ctrlPr>
                      </m:dPr>
                      <m:e>
                        <m:r>
                          <a:rPr lang="en-US" altLang="zh-CN" b="1" i="1" smtClean="0">
                            <a:solidFill>
                              <a:srgbClr val="00B050"/>
                            </a:solidFill>
                            <a:latin typeface="Cambria Math" panose="02040503050406030204" pitchFamily="18" charset="0"/>
                          </a:rPr>
                          <m:t>𝒙</m:t>
                        </m:r>
                      </m:e>
                    </m:d>
                    <m:r>
                      <a:rPr lang="en-US" altLang="zh-CN" b="1" i="1" smtClean="0">
                        <a:solidFill>
                          <a:srgbClr val="00B050"/>
                        </a:solidFill>
                        <a:latin typeface="Cambria Math" panose="02040503050406030204" pitchFamily="18" charset="0"/>
                      </a:rPr>
                      <m:t>:</m:t>
                    </m:r>
                    <m:r>
                      <m:rPr>
                        <m:sty m:val="p"/>
                      </m:rPr>
                      <a:rPr lang="en-US" altLang="zh-CN" b="1" i="1">
                        <a:solidFill>
                          <a:srgbClr val="00B050"/>
                        </a:solidFill>
                        <a:latin typeface="Cambria Math" panose="02040503050406030204" pitchFamily="18" charset="0"/>
                      </a:rPr>
                      <m:t>x</m:t>
                    </m:r>
                  </m:oMath>
                </a14:m>
                <a:r>
                  <a:rPr lang="zh-CN" altLang="en-US" b="1" dirty="0" smtClean="0">
                    <a:solidFill>
                      <a:srgbClr val="00B050"/>
                    </a:solidFill>
                  </a:rPr>
                  <a:t>是乔丹，</a:t>
                </a:r>
                <a:r>
                  <a:rPr lang="en-US" altLang="zh-CN" b="1" dirty="0" smtClean="0">
                    <a:solidFill>
                      <a:srgbClr val="00B050"/>
                    </a:solidFill>
                  </a:rPr>
                  <a:t>Q(x)</a:t>
                </a:r>
                <a:r>
                  <a:rPr lang="zh-CN" altLang="en-US" b="1" dirty="0" smtClean="0">
                    <a:solidFill>
                      <a:srgbClr val="00B050"/>
                    </a:solidFill>
                  </a:rPr>
                  <a:t>：</a:t>
                </a:r>
                <a:r>
                  <a:rPr lang="en-US" altLang="zh-CN" b="1" dirty="0" smtClean="0">
                    <a:solidFill>
                      <a:srgbClr val="00B050"/>
                    </a:solidFill>
                  </a:rPr>
                  <a:t>x</a:t>
                </a:r>
                <a:r>
                  <a:rPr lang="zh-CN" altLang="en-US" b="1" dirty="0" smtClean="0">
                    <a:solidFill>
                      <a:srgbClr val="00B050"/>
                    </a:solidFill>
                  </a:rPr>
                  <a:t>怕被帽，</a:t>
                </a:r>
                <a:r>
                  <a:rPr lang="en-US" altLang="zh-CN" b="1" dirty="0" smtClean="0">
                    <a:solidFill>
                      <a:srgbClr val="00B050"/>
                    </a:solidFill>
                  </a:rPr>
                  <a:t>c</a:t>
                </a:r>
                <a:r>
                  <a:rPr lang="zh-CN" altLang="en-US" b="1" dirty="0" smtClean="0">
                    <a:solidFill>
                      <a:srgbClr val="00B050"/>
                    </a:solidFill>
                  </a:rPr>
                  <a:t>：王老师，命题符号化</a:t>
                </a:r>
                <a:r>
                  <a:rPr lang="en-US" altLang="zh-CN" b="1" dirty="0" smtClean="0">
                    <a:solidFill>
                      <a:srgbClr val="00B050"/>
                    </a:solidFill>
                  </a:rPr>
                  <a:t>:Q(c)→┐P(x) </a:t>
                </a:r>
                <a:endParaRPr lang="en-US" altLang="zh-CN" dirty="0">
                  <a:solidFill>
                    <a:srgbClr val="000000"/>
                  </a:solidFill>
                </a:endParaRPr>
              </a:p>
              <a:p>
                <a:pPr marL="0" indent="0">
                  <a:buNone/>
                </a:pPr>
                <a:endParaRPr lang="en-US" altLang="zh-CN" dirty="0">
                  <a:solidFill>
                    <a:srgbClr val="000000"/>
                  </a:solidFill>
                </a:endParaRPr>
              </a:p>
            </p:txBody>
          </p:sp>
        </mc:Choice>
        <mc:Fallback>
          <p:sp>
            <p:nvSpPr>
              <p:cNvPr id="8" name="文本占位符 2">
                <a:extLst>
                  <a:ext uri="{FF2B5EF4-FFF2-40B4-BE49-F238E27FC236}">
                    <a16:creationId xmlns:a16="http://schemas.microsoft.com/office/drawing/2014/main" id="{DD8D5C44-0380-4E89-A6FC-2C22AA3DD22E}"/>
                  </a:ext>
                </a:extLst>
              </p:cNvPr>
              <p:cNvSpPr txBox="1">
                <a:spLocks noRot="1" noChangeAspect="1" noMove="1" noResize="1" noEditPoints="1" noAdjustHandles="1" noChangeArrowheads="1" noChangeShapeType="1" noTextEdit="1"/>
              </p:cNvSpPr>
              <p:nvPr/>
            </p:nvSpPr>
            <p:spPr bwMode="auto">
              <a:xfrm>
                <a:off x="1046179" y="5953225"/>
                <a:ext cx="11049002" cy="510139"/>
              </a:xfrm>
              <a:prstGeom prst="rect">
                <a:avLst/>
              </a:prstGeom>
              <a:blipFill>
                <a:blip r:embed="rId7"/>
                <a:stretch>
                  <a:fillRect l="-883" t="-20482" b="-72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6683072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集合论</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a:xfrm>
                <a:off x="838199" y="1606550"/>
                <a:ext cx="11445607" cy="4240213"/>
              </a:xfrm>
            </p:spPr>
            <p:txBody>
              <a:bodyPr/>
              <a:lstStyle/>
              <a:p>
                <a:r>
                  <a:rPr lang="zh-CN" altLang="en-US" dirty="0">
                    <a:solidFill>
                      <a:srgbClr val="000000"/>
                    </a:solidFill>
                  </a:rPr>
                  <a:t>一个由概念指称的所有对象组成的整体称为该概念的集合，这些对象就是集合的元素或者成员。该概念名为集合的名称，该集合称为对应</a:t>
                </a:r>
                <a:r>
                  <a:rPr lang="zh-CN" altLang="en-US" b="1" i="1" u="sng" dirty="0">
                    <a:solidFill>
                      <a:schemeClr val="accent6">
                        <a:lumMod val="75000"/>
                      </a:schemeClr>
                    </a:solidFill>
                  </a:rPr>
                  <a:t>概念的外延表示</a:t>
                </a:r>
                <a:r>
                  <a:rPr lang="zh-CN" altLang="en-US" dirty="0">
                    <a:solidFill>
                      <a:srgbClr val="000000"/>
                    </a:solidFill>
                  </a:rPr>
                  <a:t>，集合中的元素为对应概念的指称对象。</a:t>
                </a:r>
                <a:endParaRPr lang="en-US" altLang="zh-CN" dirty="0">
                  <a:solidFill>
                    <a:srgbClr val="000000"/>
                  </a:solidFill>
                </a:endParaRPr>
              </a:p>
              <a:p>
                <a:endParaRPr lang="en-US" altLang="zh-CN" dirty="0">
                  <a:solidFill>
                    <a:srgbClr val="000000"/>
                  </a:solidFill>
                </a:endParaRPr>
              </a:p>
              <a:p>
                <a:r>
                  <a:rPr lang="zh-CN" altLang="en-US" dirty="0">
                    <a:solidFill>
                      <a:srgbClr val="000000"/>
                    </a:solidFill>
                  </a:rPr>
                  <a:t>为了方便计算，集合通常用大写字母标记，例如，</a:t>
                </a:r>
                <a:r>
                  <a:rPr lang="zh-CN" altLang="en-US" b="1" u="sng" dirty="0">
                    <a:solidFill>
                      <a:srgbClr val="7030A0"/>
                    </a:solidFill>
                  </a:rPr>
                  <a:t>自然数集合</a:t>
                </a:r>
                <a14:m>
                  <m:oMath xmlns:m="http://schemas.openxmlformats.org/officeDocument/2006/math">
                    <m:r>
                      <a:rPr lang="en-US" altLang="zh-CN" b="1" i="1" u="sng">
                        <a:solidFill>
                          <a:srgbClr val="7030A0"/>
                        </a:solidFill>
                        <a:latin typeface="Cambria Math" panose="02040503050406030204" pitchFamily="18" charset="0"/>
                      </a:rPr>
                      <m:t>𝑵</m:t>
                    </m:r>
                  </m:oMath>
                </a14:m>
                <a:r>
                  <a:rPr lang="zh-CN" altLang="en-US" b="1" u="sng" dirty="0">
                    <a:solidFill>
                      <a:srgbClr val="7030A0"/>
                    </a:solidFill>
                  </a:rPr>
                  <a:t>、整数集合</a:t>
                </a:r>
                <a14:m>
                  <m:oMath xmlns:m="http://schemas.openxmlformats.org/officeDocument/2006/math">
                    <m:r>
                      <a:rPr lang="en-US" altLang="zh-CN" b="1" i="1" u="sng">
                        <a:solidFill>
                          <a:srgbClr val="7030A0"/>
                        </a:solidFill>
                        <a:latin typeface="Cambria Math" panose="02040503050406030204" pitchFamily="18" charset="0"/>
                      </a:rPr>
                      <m:t>𝒁</m:t>
                    </m:r>
                  </m:oMath>
                </a14:m>
                <a:r>
                  <a:rPr lang="zh-CN" altLang="en-US" b="1" u="sng" dirty="0">
                    <a:solidFill>
                      <a:srgbClr val="7030A0"/>
                    </a:solidFill>
                  </a:rPr>
                  <a:t>、有理数集合</a:t>
                </a:r>
                <a14:m>
                  <m:oMath xmlns:m="http://schemas.openxmlformats.org/officeDocument/2006/math">
                    <m:r>
                      <a:rPr lang="en-US" altLang="zh-CN" b="1" i="1" u="sng">
                        <a:solidFill>
                          <a:srgbClr val="7030A0"/>
                        </a:solidFill>
                        <a:latin typeface="Cambria Math" panose="02040503050406030204" pitchFamily="18" charset="0"/>
                      </a:rPr>
                      <m:t>𝑸</m:t>
                    </m:r>
                  </m:oMath>
                </a14:m>
                <a:r>
                  <a:rPr lang="zh-CN" altLang="en-US" b="1" u="sng" dirty="0">
                    <a:solidFill>
                      <a:srgbClr val="7030A0"/>
                    </a:solidFill>
                  </a:rPr>
                  <a:t>、实数集合</a:t>
                </a:r>
                <a14:m>
                  <m:oMath xmlns:m="http://schemas.openxmlformats.org/officeDocument/2006/math">
                    <m:r>
                      <a:rPr lang="en-US" altLang="zh-CN" b="1" i="1" u="sng">
                        <a:solidFill>
                          <a:srgbClr val="7030A0"/>
                        </a:solidFill>
                        <a:latin typeface="Cambria Math" panose="02040503050406030204" pitchFamily="18" charset="0"/>
                      </a:rPr>
                      <m:t>𝑹</m:t>
                    </m:r>
                  </m:oMath>
                </a14:m>
                <a:r>
                  <a:rPr lang="zh-CN" altLang="en-US" b="1" u="sng" dirty="0">
                    <a:solidFill>
                      <a:srgbClr val="7030A0"/>
                    </a:solidFill>
                  </a:rPr>
                  <a:t>、复数集合</a:t>
                </a:r>
                <a14:m>
                  <m:oMath xmlns:m="http://schemas.openxmlformats.org/officeDocument/2006/math">
                    <m:r>
                      <a:rPr lang="en-US" altLang="zh-CN" b="1" i="1" u="sng">
                        <a:solidFill>
                          <a:srgbClr val="7030A0"/>
                        </a:solidFill>
                        <a:latin typeface="Cambria Math" panose="02040503050406030204" pitchFamily="18" charset="0"/>
                      </a:rPr>
                      <m:t>𝑪</m:t>
                    </m:r>
                  </m:oMath>
                </a14:m>
                <a:r>
                  <a:rPr lang="zh-CN" altLang="en-US" dirty="0">
                    <a:solidFill>
                      <a:srgbClr val="000000"/>
                    </a:solidFill>
                  </a:rPr>
                  <a:t>等。</a:t>
                </a:r>
                <a:endParaRPr lang="en-US" altLang="zh-CN" dirty="0">
                  <a:solidFill>
                    <a:srgbClr val="000000"/>
                  </a:solidFill>
                </a:endParaRPr>
              </a:p>
              <a:p>
                <a:endParaRPr lang="en-US" altLang="zh-CN" dirty="0">
                  <a:solidFill>
                    <a:srgbClr val="000000"/>
                  </a:solidFill>
                </a:endParaRPr>
              </a:p>
              <a:p>
                <a:r>
                  <a:rPr lang="zh-CN" altLang="en-US" dirty="0">
                    <a:solidFill>
                      <a:srgbClr val="000000"/>
                    </a:solidFill>
                  </a:rPr>
                  <a:t>集合有两种表示方法：一种是枚举表示法，一种是谓词表示法。</a:t>
                </a:r>
                <a:endParaRPr lang="en-US" altLang="zh-CN" dirty="0">
                  <a:solidFill>
                    <a:srgbClr val="000000"/>
                  </a:solidFill>
                </a:endParaRPr>
              </a:p>
              <a:p>
                <a:pPr marL="457200" lvl="1" indent="0">
                  <a:buNone/>
                </a:pPr>
                <a:r>
                  <a:rPr lang="en-US" altLang="zh-CN" b="1" dirty="0">
                    <a:solidFill>
                      <a:srgbClr val="FF0000"/>
                    </a:solidFill>
                  </a:rPr>
                  <a:t>1</a:t>
                </a:r>
                <a:r>
                  <a:rPr lang="zh-CN" altLang="en-US" b="1" dirty="0">
                    <a:solidFill>
                      <a:srgbClr val="FF0000"/>
                    </a:solidFill>
                  </a:rPr>
                  <a:t>、集合的枚举表示法</a:t>
                </a:r>
                <a:r>
                  <a:rPr lang="zh-CN" altLang="en-US" dirty="0">
                    <a:solidFill>
                      <a:srgbClr val="000000"/>
                    </a:solidFill>
                  </a:rPr>
                  <a:t>，指列出集合中的所有元素，如</a:t>
                </a:r>
                <a14:m>
                  <m:oMath xmlns:m="http://schemas.openxmlformats.org/officeDocument/2006/math">
                    <m:r>
                      <a:rPr lang="en-US" altLang="zh-CN" b="1" i="1" u="sng" smtClean="0">
                        <a:solidFill>
                          <a:srgbClr val="7030A0"/>
                        </a:solidFill>
                        <a:latin typeface="Cambria Math" panose="02040503050406030204" pitchFamily="18" charset="0"/>
                      </a:rPr>
                      <m:t>𝑨</m:t>
                    </m:r>
                    <m:r>
                      <a:rPr lang="en-US" altLang="zh-CN" b="1" i="1" u="sng" smtClean="0">
                        <a:solidFill>
                          <a:srgbClr val="7030A0"/>
                        </a:solidFill>
                        <a:latin typeface="Cambria Math" panose="02040503050406030204" pitchFamily="18" charset="0"/>
                      </a:rPr>
                      <m:t>=</m:t>
                    </m:r>
                    <m:d>
                      <m:dPr>
                        <m:begChr m:val="{"/>
                        <m:endChr m:val="}"/>
                        <m:ctrlPr>
                          <a:rPr lang="en-US" altLang="zh-CN" b="1" i="1" u="sng">
                            <a:solidFill>
                              <a:srgbClr val="7030A0"/>
                            </a:solidFill>
                            <a:latin typeface="Cambria Math" panose="02040503050406030204" pitchFamily="18" charset="0"/>
                          </a:rPr>
                        </m:ctrlPr>
                      </m:dPr>
                      <m:e>
                        <m:r>
                          <a:rPr lang="en-US" altLang="zh-CN" b="1" i="1" u="sng">
                            <a:solidFill>
                              <a:srgbClr val="7030A0"/>
                            </a:solidFill>
                            <a:latin typeface="Cambria Math" panose="02040503050406030204" pitchFamily="18" charset="0"/>
                          </a:rPr>
                          <m:t>𝟏</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𝟐</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𝟑</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𝟒</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𝟓</m:t>
                        </m:r>
                      </m:e>
                    </m:d>
                    <m:r>
                      <a:rPr lang="zh-CN" altLang="en-US"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𝑵</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𝟎</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𝟏</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𝟐</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𝟑</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𝟒</m:t>
                    </m:r>
                    <m:r>
                      <a:rPr lang="en-US" altLang="zh-CN" b="1" i="1" u="sng">
                        <a:solidFill>
                          <a:srgbClr val="7030A0"/>
                        </a:solidFill>
                        <a:latin typeface="Cambria Math" panose="02040503050406030204" pitchFamily="18" charset="0"/>
                      </a:rPr>
                      <m:t>,···}</m:t>
                    </m:r>
                  </m:oMath>
                </a14:m>
                <a:r>
                  <a:rPr lang="zh-CN" altLang="en-US" dirty="0">
                    <a:solidFill>
                      <a:srgbClr val="000000"/>
                    </a:solidFill>
                  </a:rPr>
                  <a:t>。</a:t>
                </a:r>
                <a:endParaRPr lang="en-US" altLang="zh-CN" dirty="0">
                  <a:solidFill>
                    <a:srgbClr val="000000"/>
                  </a:solidFill>
                </a:endParaRPr>
              </a:p>
              <a:p>
                <a:pPr marL="457200" lvl="1" indent="0">
                  <a:buNone/>
                </a:pPr>
                <a:r>
                  <a:rPr lang="en-US" altLang="zh-CN" b="1" dirty="0">
                    <a:solidFill>
                      <a:srgbClr val="FF0000"/>
                    </a:solidFill>
                  </a:rPr>
                  <a:t>2</a:t>
                </a:r>
                <a:r>
                  <a:rPr lang="zh-CN" altLang="en-US" b="1" dirty="0">
                    <a:solidFill>
                      <a:srgbClr val="FF0000"/>
                    </a:solidFill>
                  </a:rPr>
                  <a:t>、集合的谓词表示法，</a:t>
                </a:r>
                <a:r>
                  <a:rPr lang="zh-CN" altLang="en-US" dirty="0">
                    <a:solidFill>
                      <a:srgbClr val="000000"/>
                    </a:solidFill>
                  </a:rPr>
                  <a:t>是用谓词来概括集合中元素的属性，如</a:t>
                </a:r>
                <a14:m>
                  <m:oMath xmlns:m="http://schemas.openxmlformats.org/officeDocument/2006/math">
                    <m:r>
                      <a:rPr lang="en-US" altLang="zh-CN" b="1" i="1" u="sng" smtClean="0">
                        <a:solidFill>
                          <a:srgbClr val="7030A0"/>
                        </a:solidFill>
                        <a:latin typeface="Cambria Math" panose="02040503050406030204" pitchFamily="18" charset="0"/>
                      </a:rPr>
                      <m:t>𝑩</m:t>
                    </m:r>
                    <m:r>
                      <a:rPr lang="en-US" altLang="zh-CN" b="1" i="1" u="sng" smtClean="0">
                        <a:solidFill>
                          <a:srgbClr val="7030A0"/>
                        </a:solidFill>
                        <a:latin typeface="Cambria Math" panose="02040503050406030204" pitchFamily="18" charset="0"/>
                      </a:rPr>
                      <m:t>={</m:t>
                    </m:r>
                    <m:r>
                      <a:rPr lang="en-US" altLang="zh-CN" b="1" i="1" u="sng" smtClean="0">
                        <a:solidFill>
                          <a:srgbClr val="7030A0"/>
                        </a:solidFill>
                        <a:latin typeface="Cambria Math" panose="02040503050406030204" pitchFamily="18" charset="0"/>
                      </a:rPr>
                      <m:t>𝒙</m:t>
                    </m:r>
                    <m:r>
                      <a:rPr lang="en-US" altLang="zh-CN" b="1" i="1" u="sng" smtClean="0">
                        <a:solidFill>
                          <a:srgbClr val="7030A0"/>
                        </a:solidFill>
                        <a:latin typeface="Cambria Math" panose="02040503050406030204" pitchFamily="18" charset="0"/>
                      </a:rPr>
                      <m:t>|</m:t>
                    </m:r>
                    <m:r>
                      <a:rPr lang="en-US" altLang="zh-CN" b="1" i="1" u="sng" smtClean="0">
                        <a:solidFill>
                          <a:srgbClr val="7030A0"/>
                        </a:solidFill>
                        <a:latin typeface="Cambria Math" panose="02040503050406030204" pitchFamily="18" charset="0"/>
                      </a:rPr>
                      <m:t>𝒙</m:t>
                    </m:r>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𝑹</m:t>
                    </m:r>
                    <m:r>
                      <a:rPr lang="en-US" altLang="zh-CN" b="1" i="1" u="sng">
                        <a:solidFill>
                          <a:srgbClr val="7030A0"/>
                        </a:solidFill>
                        <a:latin typeface="Cambria Math" panose="02040503050406030204" pitchFamily="18" charset="0"/>
                        <a:ea typeface="Cambria Math" panose="02040503050406030204" pitchFamily="18" charset="0"/>
                      </a:rPr>
                      <m:t>∧</m:t>
                    </m:r>
                    <m:sSup>
                      <m:sSupPr>
                        <m:ctrlPr>
                          <a:rPr lang="en-US" altLang="zh-CN" b="1" i="1" u="sng">
                            <a:solidFill>
                              <a:srgbClr val="7030A0"/>
                            </a:solidFill>
                            <a:latin typeface="Cambria Math" panose="02040503050406030204" pitchFamily="18" charset="0"/>
                            <a:ea typeface="Cambria Math" panose="02040503050406030204" pitchFamily="18" charset="0"/>
                          </a:rPr>
                        </m:ctrlPr>
                      </m:sSupPr>
                      <m:e>
                        <m:r>
                          <a:rPr lang="en-US" altLang="zh-CN" b="1" i="1" u="sng">
                            <a:solidFill>
                              <a:srgbClr val="7030A0"/>
                            </a:solidFill>
                            <a:latin typeface="Cambria Math" panose="02040503050406030204" pitchFamily="18" charset="0"/>
                            <a:ea typeface="Cambria Math" panose="02040503050406030204" pitchFamily="18" charset="0"/>
                          </a:rPr>
                          <m:t>𝒙</m:t>
                        </m:r>
                      </m:e>
                      <m:sup>
                        <m:r>
                          <a:rPr lang="en-US" altLang="zh-CN" b="1" i="1" u="sng">
                            <a:solidFill>
                              <a:srgbClr val="7030A0"/>
                            </a:solidFill>
                            <a:latin typeface="Cambria Math" panose="02040503050406030204" pitchFamily="18" charset="0"/>
                            <a:ea typeface="Cambria Math" panose="02040503050406030204" pitchFamily="18" charset="0"/>
                          </a:rPr>
                          <m:t>𝟐</m:t>
                        </m:r>
                      </m:sup>
                    </m:sSup>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𝟐</m:t>
                    </m:r>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𝟎</m:t>
                    </m:r>
                    <m:r>
                      <a:rPr lang="en-US" altLang="zh-CN" b="1" i="1" u="sng">
                        <a:solidFill>
                          <a:srgbClr val="7030A0"/>
                        </a:solidFill>
                        <a:latin typeface="Cambria Math" panose="02040503050406030204" pitchFamily="18" charset="0"/>
                      </a:rPr>
                      <m:t>}</m:t>
                    </m:r>
                  </m:oMath>
                </a14:m>
                <a:r>
                  <a:rPr lang="zh-CN" altLang="en-US" dirty="0">
                    <a:solidFill>
                      <a:srgbClr val="000000"/>
                    </a:solidFill>
                  </a:rPr>
                  <a:t>表示方程</a:t>
                </a:r>
                <a14:m>
                  <m:oMath xmlns:m="http://schemas.openxmlformats.org/officeDocument/2006/math">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𝑥</m:t>
                        </m:r>
                      </m:e>
                      <m:sup>
                        <m:r>
                          <a:rPr lang="en-US" altLang="zh-CN" i="1">
                            <a:solidFill>
                              <a:srgbClr val="000000"/>
                            </a:solidFill>
                            <a:latin typeface="Cambria Math" panose="02040503050406030204" pitchFamily="18" charset="0"/>
                          </a:rPr>
                          <m:t>2</m:t>
                        </m:r>
                      </m:sup>
                    </m:sSup>
                    <m:r>
                      <a:rPr lang="en-US" altLang="zh-CN" i="1">
                        <a:solidFill>
                          <a:srgbClr val="000000"/>
                        </a:solidFill>
                        <a:latin typeface="Cambria Math" panose="02040503050406030204" pitchFamily="18" charset="0"/>
                      </a:rPr>
                      <m:t>−2=0</m:t>
                    </m:r>
                  </m:oMath>
                </a14:m>
                <a:r>
                  <a:rPr lang="zh-CN" altLang="en-US" dirty="0">
                    <a:solidFill>
                      <a:srgbClr val="000000"/>
                    </a:solidFill>
                  </a:rPr>
                  <a:t>的解集。</a:t>
                </a:r>
                <a:endParaRPr lang="en-US" altLang="zh-CN" dirty="0">
                  <a:solidFill>
                    <a:srgbClr val="000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xfrm>
                <a:off x="838199" y="1606550"/>
                <a:ext cx="11445607" cy="4240213"/>
              </a:xfrm>
              <a:blipFill>
                <a:blip r:embed="rId3"/>
                <a:stretch>
                  <a:fillRect l="-692" t="-2014" r="-586" b="-135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151742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集合论</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a:xfrm>
                <a:off x="838200" y="1606550"/>
                <a:ext cx="10515600" cy="4240213"/>
              </a:xfrm>
            </p:spPr>
            <p:txBody>
              <a:bodyPr/>
              <a:lstStyle/>
              <a:p>
                <a:pPr marL="0" indent="0">
                  <a:buNone/>
                </a:pPr>
                <a:r>
                  <a:rPr lang="zh-CN" altLang="en-US" dirty="0">
                    <a:solidFill>
                      <a:srgbClr val="000000"/>
                    </a:solidFill>
                  </a:rPr>
                  <a:t>集合论概念：</a:t>
                </a:r>
                <a:endParaRPr lang="en-US" altLang="zh-CN" dirty="0">
                  <a:solidFill>
                    <a:srgbClr val="000000"/>
                  </a:solidFill>
                </a:endParaRPr>
              </a:p>
              <a:p>
                <a:pPr marL="0" indent="0">
                  <a:buNone/>
                </a:pPr>
                <a:r>
                  <a:rPr lang="en-US" altLang="zh-CN" dirty="0">
                    <a:solidFill>
                      <a:srgbClr val="000000"/>
                    </a:solidFill>
                  </a:rPr>
                  <a:t>1</a:t>
                </a:r>
                <a:r>
                  <a:rPr lang="zh-CN" altLang="en-US" dirty="0">
                    <a:solidFill>
                      <a:srgbClr val="000000"/>
                    </a:solidFill>
                  </a:rPr>
                  <a:t>、元素和集合之间的关系是隶属关系，即属于或者不属于，属于记号为</a:t>
                </a:r>
                <a14:m>
                  <m:oMath xmlns:m="http://schemas.openxmlformats.org/officeDocument/2006/math">
                    <m:r>
                      <a:rPr lang="zh-CN" altLang="en-US" i="1">
                        <a:solidFill>
                          <a:srgbClr val="000000"/>
                        </a:solidFill>
                        <a:latin typeface="Cambria Math" panose="02040503050406030204" pitchFamily="18" charset="0"/>
                      </a:rPr>
                      <m:t>∈</m:t>
                    </m:r>
                  </m:oMath>
                </a14:m>
                <a:r>
                  <a:rPr lang="zh-CN" altLang="en-US" dirty="0">
                    <a:solidFill>
                      <a:srgbClr val="000000"/>
                    </a:solidFill>
                  </a:rPr>
                  <a:t>，不属于记号为</a:t>
                </a:r>
                <a14:m>
                  <m:oMath xmlns:m="http://schemas.openxmlformats.org/officeDocument/2006/math">
                    <m:r>
                      <a:rPr lang="zh-CN" altLang="en-US" i="1">
                        <a:solidFill>
                          <a:srgbClr val="000000"/>
                        </a:solidFill>
                        <a:latin typeface="Cambria Math" panose="02040503050406030204" pitchFamily="18" charset="0"/>
                      </a:rPr>
                      <m:t>∉</m:t>
                    </m:r>
                  </m:oMath>
                </a14:m>
                <a:r>
                  <a:rPr lang="zh-CN" altLang="en-US" dirty="0">
                    <a:solidFill>
                      <a:srgbClr val="000000"/>
                    </a:solidFill>
                  </a:rPr>
                  <a:t>。例如，</a:t>
                </a:r>
                <a:r>
                  <a:rPr lang="zh-CN" altLang="en-US" b="1" u="sng" dirty="0" smtClean="0">
                    <a:solidFill>
                      <a:srgbClr val="7030A0"/>
                    </a:solidFill>
                  </a:rPr>
                  <a:t>假设</a:t>
                </a:r>
                <a14:m>
                  <m:oMath xmlns:m="http://schemas.openxmlformats.org/officeDocument/2006/math">
                    <m:r>
                      <a:rPr lang="en-US" altLang="zh-CN" b="1" i="1" u="sng">
                        <a:solidFill>
                          <a:srgbClr val="7030A0"/>
                        </a:solidFill>
                        <a:latin typeface="Cambria Math" panose="02040503050406030204" pitchFamily="18" charset="0"/>
                      </a:rPr>
                      <m:t>𝑨</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𝒂</m:t>
                    </m:r>
                    <m:r>
                      <a:rPr lang="en-US" altLang="zh-CN" b="1" i="1" u="sng">
                        <a:solidFill>
                          <a:srgbClr val="7030A0"/>
                        </a:solidFill>
                        <a:latin typeface="Cambria Math" panose="02040503050406030204" pitchFamily="18" charset="0"/>
                      </a:rPr>
                      <m:t>,</m:t>
                    </m:r>
                    <m:d>
                      <m:dPr>
                        <m:begChr m:val="{"/>
                        <m:endChr m:val="}"/>
                        <m:ctrlPr>
                          <a:rPr lang="en-US" altLang="zh-CN" b="1" i="1" u="sng">
                            <a:solidFill>
                              <a:srgbClr val="7030A0"/>
                            </a:solidFill>
                            <a:latin typeface="Cambria Math" panose="02040503050406030204" pitchFamily="18" charset="0"/>
                          </a:rPr>
                        </m:ctrlPr>
                      </m:dPr>
                      <m:e>
                        <m:r>
                          <a:rPr lang="en-US" altLang="zh-CN" b="1" i="1" u="sng">
                            <a:solidFill>
                              <a:srgbClr val="7030A0"/>
                            </a:solidFill>
                            <a:latin typeface="Cambria Math" panose="02040503050406030204" pitchFamily="18" charset="0"/>
                          </a:rPr>
                          <m:t>𝒂</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𝒃</m:t>
                        </m:r>
                      </m:e>
                    </m:d>
                    <m:r>
                      <a:rPr lang="en-US" altLang="zh-CN" b="1" i="1" u="sng">
                        <a:solidFill>
                          <a:srgbClr val="7030A0"/>
                        </a:solidFill>
                        <a:latin typeface="Cambria Math" panose="02040503050406030204" pitchFamily="18" charset="0"/>
                      </a:rPr>
                      <m:t>,</m:t>
                    </m:r>
                    <m:d>
                      <m:dPr>
                        <m:begChr m:val="{"/>
                        <m:endChr m:val="}"/>
                        <m:ctrlPr>
                          <a:rPr lang="en-US" altLang="zh-CN" b="1" i="1" u="sng">
                            <a:solidFill>
                              <a:srgbClr val="7030A0"/>
                            </a:solidFill>
                            <a:latin typeface="Cambria Math" panose="02040503050406030204" pitchFamily="18" charset="0"/>
                          </a:rPr>
                        </m:ctrlPr>
                      </m:dPr>
                      <m:e>
                        <m:r>
                          <a:rPr lang="en-US" altLang="zh-CN" b="1" i="1" u="sng">
                            <a:solidFill>
                              <a:srgbClr val="7030A0"/>
                            </a:solidFill>
                            <a:latin typeface="Cambria Math" panose="02040503050406030204" pitchFamily="18" charset="0"/>
                          </a:rPr>
                          <m:t>𝒂</m:t>
                        </m:r>
                      </m:e>
                    </m:d>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𝒂</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𝒂</m:t>
                    </m:r>
                    <m:r>
                      <a:rPr lang="en-US" altLang="zh-CN" b="1" i="1" u="sng">
                        <a:solidFill>
                          <a:srgbClr val="7030A0"/>
                        </a:solidFill>
                        <a:latin typeface="Cambria Math" panose="02040503050406030204" pitchFamily="18" charset="0"/>
                      </a:rPr>
                      <m:t>,</m:t>
                    </m:r>
                    <m:r>
                      <a:rPr lang="en-US" altLang="zh-CN" b="1" i="1" u="sng">
                        <a:solidFill>
                          <a:srgbClr val="7030A0"/>
                        </a:solidFill>
                        <a:latin typeface="Cambria Math" panose="02040503050406030204" pitchFamily="18" charset="0"/>
                      </a:rPr>
                      <m:t>𝒃</m:t>
                    </m:r>
                    <m:r>
                      <a:rPr lang="en-US" altLang="zh-CN" b="1" i="1" u="sng">
                        <a:solidFill>
                          <a:srgbClr val="7030A0"/>
                        </a:solidFill>
                        <a:latin typeface="Cambria Math" panose="02040503050406030204" pitchFamily="18" charset="0"/>
                      </a:rPr>
                      <m:t>}}}</m:t>
                    </m:r>
                  </m:oMath>
                </a14:m>
                <a:r>
                  <a:rPr lang="zh-CN" altLang="en-US" b="1" u="sng" dirty="0">
                    <a:solidFill>
                      <a:srgbClr val="7030A0"/>
                    </a:solidFill>
                  </a:rPr>
                  <a:t>，则</a:t>
                </a:r>
                <a14:m>
                  <m:oMath xmlns:m="http://schemas.openxmlformats.org/officeDocument/2006/math">
                    <m:r>
                      <a:rPr lang="en-US" altLang="zh-CN" b="1" i="1" u="sng">
                        <a:solidFill>
                          <a:srgbClr val="7030A0"/>
                        </a:solidFill>
                        <a:latin typeface="Cambria Math" panose="02040503050406030204" pitchFamily="18" charset="0"/>
                      </a:rPr>
                      <m:t>𝒂</m:t>
                    </m:r>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𝑨</m:t>
                    </m:r>
                    <m:r>
                      <a:rPr lang="en-US" altLang="zh-CN" b="1" i="1" u="sng">
                        <a:solidFill>
                          <a:srgbClr val="7030A0"/>
                        </a:solidFill>
                        <a:latin typeface="Cambria Math" panose="02040503050406030204" pitchFamily="18" charset="0"/>
                        <a:ea typeface="Cambria Math" panose="02040503050406030204" pitchFamily="18" charset="0"/>
                      </a:rPr>
                      <m:t>,</m:t>
                    </m:r>
                    <m:d>
                      <m:dPr>
                        <m:begChr m:val="{"/>
                        <m:endChr m:val="}"/>
                        <m:ctrlPr>
                          <a:rPr lang="en-US" altLang="zh-CN" b="1" i="1" u="sng">
                            <a:solidFill>
                              <a:srgbClr val="7030A0"/>
                            </a:solidFill>
                            <a:latin typeface="Cambria Math" panose="02040503050406030204" pitchFamily="18" charset="0"/>
                            <a:ea typeface="Cambria Math" panose="02040503050406030204" pitchFamily="18" charset="0"/>
                          </a:rPr>
                        </m:ctrlPr>
                      </m:dPr>
                      <m:e>
                        <m:r>
                          <a:rPr lang="en-US" altLang="zh-CN" b="1" i="1" u="sng">
                            <a:solidFill>
                              <a:srgbClr val="7030A0"/>
                            </a:solidFill>
                            <a:latin typeface="Cambria Math" panose="02040503050406030204" pitchFamily="18" charset="0"/>
                            <a:ea typeface="Cambria Math" panose="02040503050406030204" pitchFamily="18" charset="0"/>
                          </a:rPr>
                          <m:t>𝒂</m:t>
                        </m:r>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𝒃</m:t>
                        </m:r>
                      </m:e>
                    </m:d>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𝑨</m:t>
                    </m:r>
                    <m:r>
                      <a:rPr lang="en-US" altLang="zh-CN" b="1" i="1" u="sng">
                        <a:solidFill>
                          <a:srgbClr val="7030A0"/>
                        </a:solidFill>
                        <a:latin typeface="Cambria Math" panose="02040503050406030204" pitchFamily="18" charset="0"/>
                        <a:ea typeface="Cambria Math" panose="02040503050406030204" pitchFamily="18" charset="0"/>
                      </a:rPr>
                      <m:t>,</m:t>
                    </m:r>
                    <m:d>
                      <m:dPr>
                        <m:begChr m:val="{"/>
                        <m:endChr m:val="}"/>
                        <m:ctrlPr>
                          <a:rPr lang="en-US" altLang="zh-CN" b="1" i="1" u="sng">
                            <a:solidFill>
                              <a:srgbClr val="7030A0"/>
                            </a:solidFill>
                            <a:latin typeface="Cambria Math" panose="02040503050406030204" pitchFamily="18" charset="0"/>
                            <a:ea typeface="Cambria Math" panose="02040503050406030204" pitchFamily="18" charset="0"/>
                          </a:rPr>
                        </m:ctrlPr>
                      </m:dPr>
                      <m:e>
                        <m:r>
                          <a:rPr lang="en-US" altLang="zh-CN" b="1" i="1" u="sng">
                            <a:solidFill>
                              <a:srgbClr val="7030A0"/>
                            </a:solidFill>
                            <a:latin typeface="Cambria Math" panose="02040503050406030204" pitchFamily="18" charset="0"/>
                            <a:ea typeface="Cambria Math" panose="02040503050406030204" pitchFamily="18" charset="0"/>
                          </a:rPr>
                          <m:t>𝒂</m:t>
                        </m:r>
                      </m:e>
                    </m:d>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𝑨</m:t>
                    </m:r>
                    <m:r>
                      <a:rPr lang="en-US" altLang="zh-CN" b="1" i="1" u="sng">
                        <a:solidFill>
                          <a:srgbClr val="7030A0"/>
                        </a:solidFill>
                        <a:latin typeface="Cambria Math" panose="02040503050406030204" pitchFamily="18" charset="0"/>
                        <a:ea typeface="Cambria Math" panose="02040503050406030204" pitchFamily="18" charset="0"/>
                      </a:rPr>
                      <m:t>,</m:t>
                    </m:r>
                    <m:d>
                      <m:dPr>
                        <m:begChr m:val="{"/>
                        <m:endChr m:val="}"/>
                        <m:ctrlPr>
                          <a:rPr lang="en-US" altLang="zh-CN" b="1" i="1" u="sng">
                            <a:solidFill>
                              <a:srgbClr val="7030A0"/>
                            </a:solidFill>
                            <a:latin typeface="Cambria Math" panose="02040503050406030204" pitchFamily="18" charset="0"/>
                            <a:ea typeface="Cambria Math" panose="02040503050406030204" pitchFamily="18" charset="0"/>
                          </a:rPr>
                        </m:ctrlPr>
                      </m:dPr>
                      <m:e>
                        <m:r>
                          <a:rPr lang="en-US" altLang="zh-CN" b="1" i="1" u="sng">
                            <a:solidFill>
                              <a:srgbClr val="7030A0"/>
                            </a:solidFill>
                            <a:latin typeface="Cambria Math" panose="02040503050406030204" pitchFamily="18" charset="0"/>
                            <a:ea typeface="Cambria Math" panose="02040503050406030204" pitchFamily="18" charset="0"/>
                          </a:rPr>
                          <m:t>𝒂</m:t>
                        </m:r>
                        <m:r>
                          <a:rPr lang="en-US" altLang="zh-CN" b="1" i="1" u="sng">
                            <a:solidFill>
                              <a:srgbClr val="7030A0"/>
                            </a:solidFill>
                            <a:latin typeface="Cambria Math" panose="02040503050406030204" pitchFamily="18" charset="0"/>
                            <a:ea typeface="Cambria Math" panose="02040503050406030204" pitchFamily="18" charset="0"/>
                          </a:rPr>
                          <m:t>,</m:t>
                        </m:r>
                        <m:d>
                          <m:dPr>
                            <m:begChr m:val="{"/>
                            <m:endChr m:val="}"/>
                            <m:ctrlPr>
                              <a:rPr lang="en-US" altLang="zh-CN" b="1" i="1" u="sng">
                                <a:solidFill>
                                  <a:srgbClr val="7030A0"/>
                                </a:solidFill>
                                <a:latin typeface="Cambria Math" panose="02040503050406030204" pitchFamily="18" charset="0"/>
                                <a:ea typeface="Cambria Math" panose="02040503050406030204" pitchFamily="18" charset="0"/>
                              </a:rPr>
                            </m:ctrlPr>
                          </m:dPr>
                          <m:e>
                            <m:r>
                              <a:rPr lang="en-US" altLang="zh-CN" b="1" i="1" u="sng">
                                <a:solidFill>
                                  <a:srgbClr val="7030A0"/>
                                </a:solidFill>
                                <a:latin typeface="Cambria Math" panose="02040503050406030204" pitchFamily="18" charset="0"/>
                                <a:ea typeface="Cambria Math" panose="02040503050406030204" pitchFamily="18" charset="0"/>
                              </a:rPr>
                              <m:t>𝒂</m:t>
                            </m:r>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𝒃</m:t>
                            </m:r>
                          </m:e>
                        </m:d>
                      </m:e>
                    </m:d>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𝑨</m:t>
                    </m:r>
                  </m:oMath>
                </a14:m>
                <a:r>
                  <a:rPr lang="zh-CN" altLang="en-US" b="1" u="sng" dirty="0">
                    <a:solidFill>
                      <a:srgbClr val="7030A0"/>
                    </a:solidFill>
                  </a:rPr>
                  <a:t>，但</a:t>
                </a:r>
                <a14:m>
                  <m:oMath xmlns:m="http://schemas.openxmlformats.org/officeDocument/2006/math">
                    <m:r>
                      <a:rPr lang="en-US" altLang="zh-CN" b="1" i="1" u="sng">
                        <a:solidFill>
                          <a:srgbClr val="7030A0"/>
                        </a:solidFill>
                        <a:latin typeface="Cambria Math" panose="02040503050406030204" pitchFamily="18" charset="0"/>
                      </a:rPr>
                      <m:t>𝒃</m:t>
                    </m:r>
                    <m:r>
                      <a:rPr lang="en-US" altLang="zh-CN" b="1" i="1" u="sng">
                        <a:solidFill>
                          <a:srgbClr val="7030A0"/>
                        </a:solidFill>
                        <a:latin typeface="Cambria Math" panose="02040503050406030204" pitchFamily="18" charset="0"/>
                        <a:ea typeface="Cambria Math" panose="02040503050406030204" pitchFamily="18" charset="0"/>
                      </a:rPr>
                      <m:t>∉</m:t>
                    </m:r>
                    <m:r>
                      <a:rPr lang="en-US" altLang="zh-CN" b="1" i="1" u="sng">
                        <a:solidFill>
                          <a:srgbClr val="7030A0"/>
                        </a:solidFill>
                        <a:latin typeface="Cambria Math" panose="02040503050406030204" pitchFamily="18" charset="0"/>
                        <a:ea typeface="Cambria Math" panose="02040503050406030204" pitchFamily="18" charset="0"/>
                      </a:rPr>
                      <m:t>𝑨</m:t>
                    </m:r>
                  </m:oMath>
                </a14:m>
                <a:r>
                  <a:rPr lang="zh-CN" altLang="en-US" dirty="0">
                    <a:solidFill>
                      <a:srgbClr val="000000"/>
                    </a:solidFill>
                  </a:rPr>
                  <a:t>。</a:t>
                </a:r>
                <a:endParaRPr lang="en-US" altLang="zh-CN" dirty="0">
                  <a:solidFill>
                    <a:srgbClr val="000000"/>
                  </a:solidFill>
                </a:endParaRPr>
              </a:p>
              <a:p>
                <a:pPr marL="0" indent="0">
                  <a:buNone/>
                </a:pPr>
                <a:endParaRPr lang="en-US" altLang="zh-CN" dirty="0">
                  <a:solidFill>
                    <a:srgbClr val="000000"/>
                  </a:solidFill>
                </a:endParaRPr>
              </a:p>
              <a:p>
                <a:pPr marL="0" indent="0">
                  <a:buNone/>
                </a:pPr>
                <a:r>
                  <a:rPr lang="en-US" altLang="zh-CN" dirty="0">
                    <a:solidFill>
                      <a:srgbClr val="000000"/>
                    </a:solidFill>
                  </a:rPr>
                  <a:t>2</a:t>
                </a:r>
                <a:r>
                  <a:rPr lang="zh-CN" altLang="en-US" dirty="0">
                    <a:solidFill>
                      <a:srgbClr val="000000"/>
                    </a:solidFill>
                  </a:rPr>
                  <a:t>、如果</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𝐵</m:t>
                    </m:r>
                  </m:oMath>
                </a14:m>
                <a:r>
                  <a:rPr lang="zh-CN" altLang="en-US" dirty="0">
                    <a:solidFill>
                      <a:srgbClr val="000000"/>
                    </a:solidFill>
                  </a:rPr>
                  <a:t>是两个集合，且</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中的任意元素都是集合</a:t>
                </a:r>
                <a14:m>
                  <m:oMath xmlns:m="http://schemas.openxmlformats.org/officeDocument/2006/math">
                    <m:r>
                      <a:rPr lang="en-US" altLang="zh-CN" i="1">
                        <a:solidFill>
                          <a:srgbClr val="000000"/>
                        </a:solidFill>
                        <a:latin typeface="Cambria Math" panose="02040503050406030204" pitchFamily="18" charset="0"/>
                      </a:rPr>
                      <m:t>𝐵</m:t>
                    </m:r>
                  </m:oMath>
                </a14:m>
                <a:r>
                  <a:rPr lang="zh-CN" altLang="en-US" dirty="0">
                    <a:solidFill>
                      <a:srgbClr val="000000"/>
                    </a:solidFill>
                  </a:rPr>
                  <a:t>中的元素，则称集合</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是集合</a:t>
                </a:r>
                <a14:m>
                  <m:oMath xmlns:m="http://schemas.openxmlformats.org/officeDocument/2006/math">
                    <m:r>
                      <a:rPr lang="en-US" altLang="zh-CN" i="1">
                        <a:solidFill>
                          <a:srgbClr val="000000"/>
                        </a:solidFill>
                        <a:latin typeface="Cambria Math" panose="02040503050406030204" pitchFamily="18" charset="0"/>
                      </a:rPr>
                      <m:t>𝐵</m:t>
                    </m:r>
                  </m:oMath>
                </a14:m>
                <a:r>
                  <a:rPr lang="zh-CN" altLang="en-US" dirty="0">
                    <a:solidFill>
                      <a:srgbClr val="000000"/>
                    </a:solidFill>
                  </a:rPr>
                  <a:t>的子集，记作</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zh-CN" altLang="en-US" dirty="0">
                    <a:solidFill>
                      <a:srgbClr val="000000"/>
                    </a:solidFill>
                  </a:rPr>
                  <a:t>。包含的谓词符号化为：</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oMath>
                </a14:m>
                <a:r>
                  <a:rPr lang="zh-CN" altLang="en-US" dirty="0">
                    <a:solidFill>
                      <a:srgbClr val="000000"/>
                    </a:solidFill>
                  </a:rPr>
                  <a:t>。</a:t>
                </a:r>
                <a:endParaRPr lang="en-US" altLang="zh-CN" dirty="0">
                  <a:solidFill>
                    <a:srgbClr val="000000"/>
                  </a:solidFill>
                </a:endParaRPr>
              </a:p>
              <a:p>
                <a:pPr marL="0" indent="0">
                  <a:buNone/>
                </a:pPr>
                <a:endParaRPr lang="en-US" altLang="zh-CN" dirty="0">
                  <a:solidFill>
                    <a:srgbClr val="000000"/>
                  </a:solidFill>
                </a:endParaRPr>
              </a:p>
              <a:p>
                <a:pPr marL="0" indent="0">
                  <a:buNone/>
                </a:pPr>
                <a:r>
                  <a:rPr lang="en-US" altLang="zh-CN" dirty="0">
                    <a:solidFill>
                      <a:srgbClr val="000000"/>
                    </a:solidFill>
                  </a:rPr>
                  <a:t>3</a:t>
                </a:r>
                <a:r>
                  <a:rPr lang="zh-CN" altLang="en-US" dirty="0">
                    <a:solidFill>
                      <a:srgbClr val="000000"/>
                    </a:solidFill>
                  </a:rPr>
                  <a:t>、如果</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𝐵</m:t>
                    </m:r>
                  </m:oMath>
                </a14:m>
                <a:r>
                  <a:rPr lang="zh-CN" altLang="en-US" dirty="0">
                    <a:solidFill>
                      <a:srgbClr val="000000"/>
                    </a:solidFill>
                  </a:rPr>
                  <a:t>是两个集合，且</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zh-CN" altLang="en-US" dirty="0">
                    <a:solidFill>
                      <a:srgbClr val="000000"/>
                    </a:solidFill>
                  </a:rPr>
                  <a:t>和</a:t>
                </a:r>
                <a14:m>
                  <m:oMath xmlns:m="http://schemas.openxmlformats.org/officeDocument/2006/math">
                    <m:r>
                      <a:rPr lang="en-US" altLang="zh-CN" i="1">
                        <a:solidFill>
                          <a:srgbClr val="000000"/>
                        </a:solidFill>
                        <a:latin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oMath>
                </a14:m>
                <a:r>
                  <a:rPr lang="zh-CN" altLang="en-US" dirty="0">
                    <a:solidFill>
                      <a:srgbClr val="000000"/>
                    </a:solidFill>
                  </a:rPr>
                  <a:t>同时成立，则称</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与</a:t>
                </a:r>
                <a14:m>
                  <m:oMath xmlns:m="http://schemas.openxmlformats.org/officeDocument/2006/math">
                    <m:r>
                      <a:rPr lang="en-US" altLang="zh-CN" i="1">
                        <a:solidFill>
                          <a:srgbClr val="000000"/>
                        </a:solidFill>
                        <a:latin typeface="Cambria Math" panose="02040503050406030204" pitchFamily="18" charset="0"/>
                      </a:rPr>
                      <m:t>𝐵</m:t>
                    </m:r>
                  </m:oMath>
                </a14:m>
                <a:r>
                  <a:rPr lang="zh-CN" altLang="en-US" dirty="0">
                    <a:solidFill>
                      <a:srgbClr val="000000"/>
                    </a:solidFill>
                  </a:rPr>
                  <a:t>相等，记作</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𝐵</m:t>
                    </m:r>
                  </m:oMath>
                </a14:m>
                <a:r>
                  <a:rPr lang="zh-CN" altLang="en-US" dirty="0">
                    <a:solidFill>
                      <a:srgbClr val="000000"/>
                    </a:solidFill>
                  </a:rPr>
                  <a:t>。相等的谓词符号化表示为：</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oMath>
                </a14:m>
                <a:r>
                  <a:rPr lang="zh-CN" altLang="en-US" dirty="0">
                    <a:solidFill>
                      <a:srgbClr val="000000"/>
                    </a:solidFill>
                  </a:rPr>
                  <a:t>。</a:t>
                </a:r>
                <a:endParaRPr lang="en-US" altLang="zh-CN" dirty="0">
                  <a:solidFill>
                    <a:srgbClr val="000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xfrm>
                <a:off x="838200" y="1606550"/>
                <a:ext cx="10515600" cy="4240213"/>
              </a:xfrm>
              <a:blipFill>
                <a:blip r:embed="rId3"/>
                <a:stretch>
                  <a:fillRect l="-928" t="-2014" b="-6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896953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集合论</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a:xfrm>
                <a:off x="838199" y="1606550"/>
                <a:ext cx="10515601" cy="4240213"/>
              </a:xfrm>
            </p:spPr>
            <p:txBody>
              <a:bodyPr/>
              <a:lstStyle/>
              <a:p>
                <a:pPr marL="0" indent="0">
                  <a:buNone/>
                </a:pPr>
                <a:r>
                  <a:rPr lang="zh-CN" altLang="en-US" dirty="0">
                    <a:solidFill>
                      <a:srgbClr val="000000"/>
                    </a:solidFill>
                  </a:rPr>
                  <a:t>集合论概念：</a:t>
                </a:r>
                <a:endParaRPr lang="en-US" altLang="zh-CN" dirty="0">
                  <a:solidFill>
                    <a:srgbClr val="000000"/>
                  </a:solidFill>
                </a:endParaRPr>
              </a:p>
              <a:p>
                <a:pPr marL="0" indent="0">
                  <a:buNone/>
                </a:pPr>
                <a:r>
                  <a:rPr lang="en-US" altLang="zh-CN" dirty="0">
                    <a:solidFill>
                      <a:srgbClr val="000000"/>
                    </a:solidFill>
                  </a:rPr>
                  <a:t>4</a:t>
                </a:r>
                <a:r>
                  <a:rPr lang="zh-CN" altLang="en-US" dirty="0">
                    <a:solidFill>
                      <a:srgbClr val="000000"/>
                    </a:solidFill>
                  </a:rPr>
                  <a:t>、如果</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𝐵</m:t>
                    </m:r>
                  </m:oMath>
                </a14:m>
                <a:r>
                  <a:rPr lang="zh-CN" altLang="en-US" dirty="0">
                    <a:solidFill>
                      <a:srgbClr val="000000"/>
                    </a:solidFill>
                  </a:rPr>
                  <a:t>是两个集合，且</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zh-CN" altLang="en-US" dirty="0">
                    <a:solidFill>
                      <a:srgbClr val="000000"/>
                    </a:solidFill>
                  </a:rPr>
                  <a:t>和</a:t>
                </a:r>
                <a14:m>
                  <m:oMath xmlns:m="http://schemas.openxmlformats.org/officeDocument/2006/math">
                    <m:r>
                      <a:rPr lang="en-US" altLang="zh-CN" i="1">
                        <a:solidFill>
                          <a:srgbClr val="000000"/>
                        </a:solidFill>
                        <a:latin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oMath>
                </a14:m>
                <a:r>
                  <a:rPr lang="zh-CN" altLang="en-US" dirty="0">
                    <a:solidFill>
                      <a:srgbClr val="000000"/>
                    </a:solidFill>
                  </a:rPr>
                  <a:t>同时成立，则称</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是</a:t>
                </a:r>
                <a14:m>
                  <m:oMath xmlns:m="http://schemas.openxmlformats.org/officeDocument/2006/math">
                    <m:r>
                      <a:rPr lang="en-US" altLang="zh-CN" i="1">
                        <a:solidFill>
                          <a:srgbClr val="000000"/>
                        </a:solidFill>
                        <a:latin typeface="Cambria Math" panose="02040503050406030204" pitchFamily="18" charset="0"/>
                      </a:rPr>
                      <m:t>𝐵</m:t>
                    </m:r>
                  </m:oMath>
                </a14:m>
                <a:r>
                  <a:rPr lang="zh-CN" altLang="en-US" dirty="0">
                    <a:solidFill>
                      <a:srgbClr val="000000"/>
                    </a:solidFill>
                  </a:rPr>
                  <a:t>的真子集，记作</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zh-CN" altLang="en-US" dirty="0">
                    <a:solidFill>
                      <a:srgbClr val="000000"/>
                    </a:solidFill>
                  </a:rPr>
                  <a:t>。真子集的符号化表示为：</a:t>
                </a:r>
                <a:r>
                  <a:rPr lang="en-US" altLang="zh-CN" dirty="0">
                    <a:solidFill>
                      <a:srgbClr val="000000"/>
                    </a:solidFill>
                  </a:rPr>
                  <a:t> </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oMath>
                </a14:m>
                <a:r>
                  <a:rPr lang="zh-CN" altLang="en-US" dirty="0">
                    <a:solidFill>
                      <a:srgbClr val="000000"/>
                    </a:solidFill>
                  </a:rPr>
                  <a:t>。</a:t>
                </a:r>
                <a:endParaRPr lang="en-US" altLang="zh-CN" dirty="0">
                  <a:solidFill>
                    <a:srgbClr val="000000"/>
                  </a:solidFill>
                </a:endParaRPr>
              </a:p>
              <a:p>
                <a:pPr marL="0" indent="0">
                  <a:buNone/>
                </a:pPr>
                <a:endParaRPr lang="en-US" altLang="zh-CN" dirty="0">
                  <a:solidFill>
                    <a:srgbClr val="000000"/>
                  </a:solidFill>
                </a:endParaRPr>
              </a:p>
              <a:p>
                <a:pPr marL="0" indent="0">
                  <a:buNone/>
                </a:pPr>
                <a:r>
                  <a:rPr lang="en-US" altLang="zh-CN" dirty="0">
                    <a:solidFill>
                      <a:srgbClr val="000000"/>
                    </a:solidFill>
                  </a:rPr>
                  <a:t>5</a:t>
                </a:r>
                <a:r>
                  <a:rPr lang="zh-CN" altLang="en-US" dirty="0">
                    <a:solidFill>
                      <a:srgbClr val="000000"/>
                    </a:solidFill>
                  </a:rPr>
                  <a:t>、不含任何元素的集合叫作空集，记作</a:t>
                </a:r>
                <a14:m>
                  <m:oMath xmlns:m="http://schemas.openxmlformats.org/officeDocument/2006/math">
                    <m:r>
                      <a:rPr lang="zh-CN" altLang="en-US" i="1">
                        <a:solidFill>
                          <a:srgbClr val="000000"/>
                        </a:solidFill>
                        <a:latin typeface="Cambria Math" panose="02040503050406030204" pitchFamily="18" charset="0"/>
                      </a:rPr>
                      <m:t>𝜙</m:t>
                    </m:r>
                  </m:oMath>
                </a14:m>
                <a:r>
                  <a:rPr lang="zh-CN" altLang="en-US" dirty="0">
                    <a:solidFill>
                      <a:srgbClr val="000000"/>
                    </a:solidFill>
                  </a:rPr>
                  <a:t>。空集可以符号化表示为：</a:t>
                </a:r>
                <a14:m>
                  <m:oMath xmlns:m="http://schemas.openxmlformats.org/officeDocument/2006/math">
                    <m:r>
                      <a:rPr lang="zh-CN" altLang="en-US" i="1">
                        <a:solidFill>
                          <a:srgbClr val="000000"/>
                        </a:solidFill>
                        <a:latin typeface="Cambria Math" panose="02040503050406030204" pitchFamily="18" charset="0"/>
                      </a:rPr>
                      <m:t>𝜙</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rPr>
                      <m:t>}</m:t>
                    </m:r>
                  </m:oMath>
                </a14:m>
                <a:endParaRPr lang="en-US" altLang="zh-CN" dirty="0">
                  <a:solidFill>
                    <a:srgbClr val="000000"/>
                  </a:solidFill>
                </a:endParaRPr>
              </a:p>
              <a:p>
                <a:pPr marL="0" indent="0">
                  <a:buNone/>
                </a:pPr>
                <a:endParaRPr lang="en-US" altLang="zh-CN" dirty="0">
                  <a:solidFill>
                    <a:srgbClr val="000000"/>
                  </a:solidFill>
                </a:endParaRPr>
              </a:p>
              <a:p>
                <a:pPr marL="0" indent="0">
                  <a:buNone/>
                </a:pPr>
                <a:r>
                  <a:rPr lang="en-US" altLang="zh-CN" dirty="0">
                    <a:solidFill>
                      <a:srgbClr val="000000"/>
                    </a:solidFill>
                  </a:rPr>
                  <a:t>6</a:t>
                </a:r>
                <a:r>
                  <a:rPr lang="zh-CN" altLang="en-US" dirty="0">
                    <a:solidFill>
                      <a:srgbClr val="000000"/>
                    </a:solidFill>
                  </a:rPr>
                  <a:t>、空集是一切集合的子集。</a:t>
                </a:r>
                <a:endParaRPr lang="en-US" altLang="zh-CN" dirty="0">
                  <a:solidFill>
                    <a:srgbClr val="000000"/>
                  </a:solidFill>
                </a:endParaRPr>
              </a:p>
              <a:p>
                <a:pPr marL="0" indent="0">
                  <a:buNone/>
                </a:pPr>
                <a:endParaRPr lang="zh-CN" altLang="en-US" dirty="0">
                  <a:solidFill>
                    <a:srgbClr val="000000"/>
                  </a:solidFill>
                </a:endParaRPr>
              </a:p>
              <a:p>
                <a:pPr marL="0" indent="0">
                  <a:buNone/>
                </a:pPr>
                <a:r>
                  <a:rPr lang="en-US" altLang="zh-CN" dirty="0">
                    <a:solidFill>
                      <a:srgbClr val="000000"/>
                    </a:solidFill>
                  </a:rPr>
                  <a:t>7</a:t>
                </a:r>
                <a:r>
                  <a:rPr lang="zh-CN" altLang="en-US" dirty="0">
                    <a:solidFill>
                      <a:srgbClr val="000000"/>
                    </a:solidFill>
                  </a:rPr>
                  <a:t>、集合</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的全体子集构成的集合叫作集合</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的幂集，记作</a:t>
                </a:r>
                <a14:m>
                  <m:oMath xmlns:m="http://schemas.openxmlformats.org/officeDocument/2006/math">
                    <m:r>
                      <a:rPr lang="en-US" altLang="zh-CN" i="1">
                        <a:solidFill>
                          <a:srgbClr val="000000"/>
                        </a:solidFill>
                        <a:latin typeface="Cambria Math" panose="02040503050406030204" pitchFamily="18" charset="0"/>
                      </a:rPr>
                      <m:t>𝑃</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oMath>
                </a14:m>
                <a:r>
                  <a:rPr lang="zh-CN" altLang="en-US" dirty="0">
                    <a:solidFill>
                      <a:srgbClr val="000000"/>
                    </a:solidFill>
                  </a:rPr>
                  <a:t>。如果</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为</a:t>
                </a:r>
                <a14:m>
                  <m:oMath xmlns:m="http://schemas.openxmlformats.org/officeDocument/2006/math">
                    <m:r>
                      <a:rPr lang="en-US" altLang="zh-CN" i="1">
                        <a:solidFill>
                          <a:srgbClr val="000000"/>
                        </a:solidFill>
                        <a:latin typeface="Cambria Math" panose="02040503050406030204" pitchFamily="18" charset="0"/>
                      </a:rPr>
                      <m:t>𝑛</m:t>
                    </m:r>
                  </m:oMath>
                </a14:m>
                <a:r>
                  <a:rPr lang="zh-CN" altLang="en-US" dirty="0">
                    <a:solidFill>
                      <a:srgbClr val="000000"/>
                    </a:solidFill>
                  </a:rPr>
                  <a:t>元素，则</a:t>
                </a:r>
                <a14:m>
                  <m:oMath xmlns:m="http://schemas.openxmlformats.org/officeDocument/2006/math">
                    <m:r>
                      <a:rPr lang="en-US" altLang="zh-CN" i="1">
                        <a:solidFill>
                          <a:srgbClr val="000000"/>
                        </a:solidFill>
                        <a:latin typeface="Cambria Math" panose="02040503050406030204" pitchFamily="18" charset="0"/>
                      </a:rPr>
                      <m:t>𝑃</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oMath>
                </a14:m>
                <a:r>
                  <a:rPr lang="zh-CN" altLang="en-US" dirty="0">
                    <a:solidFill>
                      <a:srgbClr val="000000"/>
                    </a:solidFill>
                  </a:rPr>
                  <a:t>有</a:t>
                </a: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2</m:t>
                        </m:r>
                      </m:e>
                      <m:sup>
                        <m:r>
                          <a:rPr lang="en-US" altLang="zh-CN" i="1" dirty="0">
                            <a:solidFill>
                              <a:srgbClr val="000000"/>
                            </a:solidFill>
                            <a:latin typeface="Cambria Math" panose="02040503050406030204" pitchFamily="18" charset="0"/>
                          </a:rPr>
                          <m:t>𝑛</m:t>
                        </m:r>
                      </m:sup>
                    </m:sSup>
                    <m:r>
                      <a:rPr lang="zh-CN" altLang="en-US" i="1" dirty="0">
                        <a:solidFill>
                          <a:srgbClr val="000000"/>
                        </a:solidFill>
                        <a:latin typeface="Cambria Math" panose="02040503050406030204" pitchFamily="18" charset="0"/>
                      </a:rPr>
                      <m:t>个</m:t>
                    </m:r>
                  </m:oMath>
                </a14:m>
                <a:r>
                  <a:rPr lang="zh-CN" altLang="en-US" dirty="0">
                    <a:solidFill>
                      <a:srgbClr val="000000"/>
                    </a:solidFill>
                  </a:rPr>
                  <a:t>元素。</a:t>
                </a:r>
                <a:endParaRPr lang="en-US" altLang="zh-CN" dirty="0">
                  <a:solidFill>
                    <a:srgbClr val="000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xfrm>
                <a:off x="838199" y="1606550"/>
                <a:ext cx="10515601" cy="4240213"/>
              </a:xfrm>
              <a:blipFill>
                <a:blip r:embed="rId3"/>
                <a:stretch>
                  <a:fillRect l="-869" t="-2014" r="-463" b="-11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010478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集合论</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3"/>
              </p:nvPr>
            </p:nvSpPr>
            <p:spPr>
              <a:xfrm>
                <a:off x="838199" y="1606550"/>
                <a:ext cx="10515601" cy="4240213"/>
              </a:xfrm>
            </p:spPr>
            <p:txBody>
              <a:bodyPr/>
              <a:lstStyle/>
              <a:p>
                <a:pPr marL="0" indent="0">
                  <a:buNone/>
                </a:pPr>
                <a:r>
                  <a:rPr lang="zh-CN" altLang="en-US" dirty="0">
                    <a:solidFill>
                      <a:srgbClr val="000000"/>
                    </a:solidFill>
                  </a:rPr>
                  <a:t>集合论概念：</a:t>
                </a:r>
                <a:endParaRPr lang="en-US" altLang="zh-CN" dirty="0">
                  <a:solidFill>
                    <a:srgbClr val="000000"/>
                  </a:solidFill>
                </a:endParaRPr>
              </a:p>
              <a:p>
                <a:pPr marL="0" indent="0">
                  <a:buNone/>
                </a:pPr>
                <a:r>
                  <a:rPr lang="en-US" altLang="zh-CN" dirty="0">
                    <a:solidFill>
                      <a:srgbClr val="000000"/>
                    </a:solidFill>
                  </a:rPr>
                  <a:t>8</a:t>
                </a:r>
                <a:r>
                  <a:rPr lang="zh-CN" altLang="en-US" dirty="0">
                    <a:solidFill>
                      <a:srgbClr val="000000"/>
                    </a:solidFill>
                  </a:rPr>
                  <a:t>、在一个具体问题中，如果涉及的集合都是某个集合的子集，则称该集合为全集，记作</a:t>
                </a:r>
                <a14:m>
                  <m:oMath xmlns:m="http://schemas.openxmlformats.org/officeDocument/2006/math">
                    <m:r>
                      <a:rPr lang="en-US" altLang="zh-CN" i="1">
                        <a:solidFill>
                          <a:srgbClr val="000000"/>
                        </a:solidFill>
                        <a:latin typeface="Cambria Math" panose="02040503050406030204" pitchFamily="18" charset="0"/>
                      </a:rPr>
                      <m:t>𝐸</m:t>
                    </m:r>
                  </m:oMath>
                </a14:m>
                <a:r>
                  <a:rPr lang="zh-CN" altLang="en-US" dirty="0">
                    <a:solidFill>
                      <a:srgbClr val="000000"/>
                    </a:solidFill>
                  </a:rPr>
                  <a:t>。</a:t>
                </a:r>
                <a:endParaRPr lang="en-US" altLang="zh-CN" dirty="0">
                  <a:solidFill>
                    <a:srgbClr val="000000"/>
                  </a:solidFill>
                </a:endParaRPr>
              </a:p>
              <a:p>
                <a:pPr marL="0" indent="0">
                  <a:buNone/>
                </a:pPr>
                <a:endParaRPr lang="en-US" altLang="zh-CN" dirty="0">
                  <a:solidFill>
                    <a:srgbClr val="000000"/>
                  </a:solidFill>
                </a:endParaRPr>
              </a:p>
              <a:p>
                <a:pPr marL="0" indent="0">
                  <a:buNone/>
                </a:pPr>
                <a:r>
                  <a:rPr lang="en-US" altLang="zh-CN" dirty="0">
                    <a:solidFill>
                      <a:srgbClr val="000000"/>
                    </a:solidFill>
                  </a:rPr>
                  <a:t>9</a:t>
                </a:r>
                <a:r>
                  <a:rPr lang="zh-CN" altLang="en-US" dirty="0">
                    <a:solidFill>
                      <a:srgbClr val="000000"/>
                    </a:solidFill>
                  </a:rPr>
                  <a:t>、设</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𝐵</m:t>
                    </m:r>
                  </m:oMath>
                </a14:m>
                <a:r>
                  <a:rPr lang="zh-CN" altLang="en-US" dirty="0">
                    <a:solidFill>
                      <a:srgbClr val="000000"/>
                    </a:solidFill>
                  </a:rPr>
                  <a:t>为集合，</a:t>
                </a:r>
                <a:r>
                  <a:rPr lang="en-US" altLang="zh-CN" dirty="0">
                    <a:solidFill>
                      <a:srgbClr val="000000"/>
                    </a:solidFill>
                  </a:rPr>
                  <a:t> </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与</a:t>
                </a:r>
                <a14:m>
                  <m:oMath xmlns:m="http://schemas.openxmlformats.org/officeDocument/2006/math">
                    <m:r>
                      <a:rPr lang="en-US" altLang="zh-CN" i="1">
                        <a:solidFill>
                          <a:srgbClr val="000000"/>
                        </a:solidFill>
                        <a:latin typeface="Cambria Math" panose="02040503050406030204" pitchFamily="18" charset="0"/>
                      </a:rPr>
                      <m:t>𝐵</m:t>
                    </m:r>
                  </m:oMath>
                </a14:m>
                <a:r>
                  <a:rPr lang="zh-CN" altLang="en-US" dirty="0">
                    <a:solidFill>
                      <a:srgbClr val="000000"/>
                    </a:solidFill>
                  </a:rPr>
                  <a:t>的并集</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zh-CN" altLang="en-US" dirty="0">
                    <a:solidFill>
                      <a:srgbClr val="000000"/>
                    </a:solidFill>
                  </a:rPr>
                  <a:t>，交集</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zh-CN" altLang="en-US" dirty="0">
                    <a:solidFill>
                      <a:srgbClr val="000000"/>
                    </a:solidFill>
                  </a:rPr>
                  <a:t>，对称差</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zh-CN" altLang="en-US" dirty="0">
                    <a:solidFill>
                      <a:srgbClr val="000000"/>
                    </a:solidFill>
                  </a:rPr>
                  <a:t>，</a:t>
                </a:r>
                <a:r>
                  <a:rPr lang="en-US" altLang="zh-CN" dirty="0">
                    <a:solidFill>
                      <a:srgbClr val="000000"/>
                    </a:solidFill>
                  </a:rPr>
                  <a:t> </a:t>
                </a:r>
                <a14:m>
                  <m:oMath xmlns:m="http://schemas.openxmlformats.org/officeDocument/2006/math">
                    <m:r>
                      <a:rPr lang="en-US" altLang="zh-CN" i="1">
                        <a:solidFill>
                          <a:srgbClr val="000000"/>
                        </a:solidFill>
                        <a:latin typeface="Cambria Math" panose="02040503050406030204" pitchFamily="18" charset="0"/>
                      </a:rPr>
                      <m:t>𝐵</m:t>
                    </m:r>
                  </m:oMath>
                </a14:m>
                <a:r>
                  <a:rPr lang="zh-CN" altLang="en-US" dirty="0">
                    <a:solidFill>
                      <a:srgbClr val="000000"/>
                    </a:solidFill>
                  </a:rPr>
                  <a:t>对</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的相对补集</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oMath>
                </a14:m>
                <a:r>
                  <a:rPr lang="zh-CN" altLang="en-US" dirty="0">
                    <a:solidFill>
                      <a:srgbClr val="000000"/>
                    </a:solidFill>
                  </a:rPr>
                  <a:t>分别定义如下：</a:t>
                </a:r>
                <a:endParaRPr lang="en-US" altLang="zh-CN"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d>
                        <m:dPr>
                          <m:begChr m:val="{"/>
                          <m:endChr m:val="}"/>
                          <m:ctrlPr>
                            <a:rPr lang="en-US" altLang="zh-CN" i="1">
                              <a:solidFill>
                                <a:srgbClr val="000000"/>
                              </a:solidFill>
                              <a:latin typeface="Cambria Math" panose="02040503050406030204" pitchFamily="18" charset="0"/>
                              <a:ea typeface="Cambria Math" panose="02040503050406030204" pitchFamily="18" charset="0"/>
                            </a:rPr>
                          </m:ctrlPr>
                        </m:dPr>
                        <m:e>
                          <m:r>
                            <a:rPr lang="en-US" altLang="zh-CN" i="1">
                              <a:solidFill>
                                <a:srgbClr val="000000"/>
                              </a:solidFill>
                              <a:latin typeface="Cambria Math" panose="02040503050406030204" pitchFamily="18" charset="0"/>
                              <a:ea typeface="Cambria Math" panose="02040503050406030204" pitchFamily="18" charset="0"/>
                            </a:rPr>
                            <m:t>𝑥</m:t>
                          </m:r>
                        </m:e>
                        <m:e>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e>
                      </m:d>
                    </m:oMath>
                  </m:oMathPara>
                </a14:m>
                <a:endParaRPr lang="en-US" altLang="zh-CN"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d>
                        <m:dPr>
                          <m:begChr m:val="{"/>
                          <m:endChr m:val="}"/>
                          <m:ctrlPr>
                            <a:rPr lang="en-US" altLang="zh-CN" i="1">
                              <a:solidFill>
                                <a:srgbClr val="000000"/>
                              </a:solidFill>
                              <a:latin typeface="Cambria Math" panose="02040503050406030204" pitchFamily="18" charset="0"/>
                              <a:ea typeface="Cambria Math" panose="02040503050406030204" pitchFamily="18" charset="0"/>
                            </a:rPr>
                          </m:ctrlPr>
                        </m:dPr>
                        <m:e>
                          <m:r>
                            <a:rPr lang="en-US" altLang="zh-CN" i="1">
                              <a:solidFill>
                                <a:srgbClr val="000000"/>
                              </a:solidFill>
                              <a:latin typeface="Cambria Math" panose="02040503050406030204" pitchFamily="18" charset="0"/>
                              <a:ea typeface="Cambria Math" panose="02040503050406030204" pitchFamily="18" charset="0"/>
                            </a:rPr>
                            <m:t>𝑥</m:t>
                          </m:r>
                        </m:e>
                        <m:e>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e>
                      </m:d>
                    </m:oMath>
                  </m:oMathPara>
                </a14:m>
                <a:endParaRPr lang="en-US" altLang="zh-CN"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oMath>
                  </m:oMathPara>
                </a14:m>
                <a:endParaRPr lang="en-US" altLang="zh-CN"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𝐵</m:t>
                      </m:r>
                      <m:r>
                        <a:rPr lang="en-US" altLang="zh-CN" i="1">
                          <a:solidFill>
                            <a:srgbClr val="000000"/>
                          </a:solidFill>
                          <a:latin typeface="Cambria Math" panose="02040503050406030204" pitchFamily="18" charset="0"/>
                          <a:ea typeface="Cambria Math" panose="02040503050406030204" pitchFamily="18" charset="0"/>
                        </a:rPr>
                        <m:t>}</m:t>
                      </m:r>
                    </m:oMath>
                  </m:oMathPara>
                </a14:m>
                <a:endParaRPr lang="en-US" altLang="zh-CN" dirty="0">
                  <a:solidFill>
                    <a:srgbClr val="000000"/>
                  </a:solidFill>
                </a:endParaRPr>
              </a:p>
              <a:p>
                <a:pPr marL="0" indent="0">
                  <a:buNone/>
                </a:pPr>
                <a:endParaRPr lang="en-US" altLang="zh-CN" dirty="0">
                  <a:solidFill>
                    <a:srgbClr val="000000"/>
                  </a:solidFill>
                </a:endParaRPr>
              </a:p>
              <a:p>
                <a:pPr marL="0" indent="0">
                  <a:buNone/>
                </a:pPr>
                <a:r>
                  <a:rPr lang="en-US" altLang="zh-CN" dirty="0">
                    <a:solidFill>
                      <a:srgbClr val="000000"/>
                    </a:solidFill>
                  </a:rPr>
                  <a:t>10</a:t>
                </a:r>
                <a:r>
                  <a:rPr lang="zh-CN" altLang="en-US" dirty="0">
                    <a:solidFill>
                      <a:srgbClr val="000000"/>
                    </a:solidFill>
                  </a:rPr>
                  <a:t>、在给定全集</a:t>
                </a:r>
                <a14:m>
                  <m:oMath xmlns:m="http://schemas.openxmlformats.org/officeDocument/2006/math">
                    <m:r>
                      <a:rPr lang="en-US" altLang="zh-CN" i="1">
                        <a:solidFill>
                          <a:srgbClr val="000000"/>
                        </a:solidFill>
                        <a:latin typeface="Cambria Math" panose="02040503050406030204" pitchFamily="18" charset="0"/>
                      </a:rPr>
                      <m:t>𝐸</m:t>
                    </m:r>
                  </m:oMath>
                </a14:m>
                <a:r>
                  <a:rPr lang="zh-CN" altLang="en-US" dirty="0">
                    <a:solidFill>
                      <a:srgbClr val="000000"/>
                    </a:solidFill>
                  </a:rPr>
                  <a:t>之后，</a:t>
                </a:r>
                <a:r>
                  <a:rPr lang="en-US" altLang="zh-CN" dirty="0">
                    <a:solidFill>
                      <a:srgbClr val="000000"/>
                    </a:solidFill>
                  </a:rPr>
                  <a:t> </a:t>
                </a:r>
                <a14:m>
                  <m:oMath xmlns:m="http://schemas.openxmlformats.org/officeDocument/2006/math">
                    <m:r>
                      <a:rPr lang="en-US" altLang="zh-CN" i="1">
                        <a:solidFill>
                          <a:srgbClr val="000000"/>
                        </a:solidFill>
                        <a:latin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𝐸</m:t>
                    </m:r>
                  </m:oMath>
                </a14:m>
                <a:r>
                  <a:rPr lang="zh-CN" altLang="en-US" dirty="0">
                    <a:solidFill>
                      <a:srgbClr val="000000"/>
                    </a:solidFill>
                  </a:rPr>
                  <a:t>，</a:t>
                </a:r>
                <a:r>
                  <a:rPr lang="en-US" altLang="zh-CN" dirty="0">
                    <a:solidFill>
                      <a:srgbClr val="000000"/>
                    </a:solidFill>
                  </a:rPr>
                  <a:t> </a:t>
                </a:r>
                <a14:m>
                  <m:oMath xmlns:m="http://schemas.openxmlformats.org/officeDocument/2006/math">
                    <m:r>
                      <a:rPr lang="en-US" altLang="zh-CN" i="1">
                        <a:solidFill>
                          <a:srgbClr val="000000"/>
                        </a:solidFill>
                        <a:latin typeface="Cambria Math" panose="02040503050406030204" pitchFamily="18" charset="0"/>
                      </a:rPr>
                      <m:t>𝐴</m:t>
                    </m:r>
                  </m:oMath>
                </a14:m>
                <a:r>
                  <a:rPr lang="zh-CN" altLang="en-US" dirty="0">
                    <a:solidFill>
                      <a:srgbClr val="000000"/>
                    </a:solidFill>
                  </a:rPr>
                  <a:t>的绝对补集</a:t>
                </a:r>
                <a14:m>
                  <m:oMath xmlns:m="http://schemas.openxmlformats.org/officeDocument/2006/math">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rPr>
                      <m:t>𝐴</m:t>
                    </m:r>
                  </m:oMath>
                </a14:m>
                <a:r>
                  <a:rPr lang="zh-CN" altLang="en-US" dirty="0">
                    <a:solidFill>
                      <a:srgbClr val="000000"/>
                    </a:solidFill>
                  </a:rPr>
                  <a:t>可定义如下：</a:t>
                </a:r>
                <a:endParaRPr lang="en-US" altLang="zh-CN"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𝐸</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𝐸</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𝑥</m:t>
                      </m:r>
                      <m:r>
                        <a:rPr lang="en-US" altLang="zh-CN" i="1">
                          <a:solidFill>
                            <a:srgbClr val="000000"/>
                          </a:solidFill>
                          <a:latin typeface="Cambria Math" panose="02040503050406030204" pitchFamily="18" charset="0"/>
                          <a:ea typeface="Cambria Math" panose="02040503050406030204" pitchFamily="18" charset="0"/>
                        </a:rPr>
                        <m:t>∉</m:t>
                      </m:r>
                      <m:r>
                        <a:rPr lang="en-US" altLang="zh-CN" i="1">
                          <a:solidFill>
                            <a:srgbClr val="000000"/>
                          </a:solidFill>
                          <a:latin typeface="Cambria Math" panose="02040503050406030204" pitchFamily="18" charset="0"/>
                          <a:ea typeface="Cambria Math" panose="02040503050406030204" pitchFamily="18" charset="0"/>
                        </a:rPr>
                        <m:t>𝐴</m:t>
                      </m:r>
                      <m:r>
                        <a:rPr lang="en-US" altLang="zh-CN" i="1">
                          <a:solidFill>
                            <a:srgbClr val="000000"/>
                          </a:solidFill>
                          <a:latin typeface="Cambria Math" panose="02040503050406030204" pitchFamily="18" charset="0"/>
                          <a:ea typeface="Cambria Math" panose="02040503050406030204" pitchFamily="18" charset="0"/>
                        </a:rPr>
                        <m:t>}</m:t>
                      </m:r>
                    </m:oMath>
                  </m:oMathPara>
                </a14:m>
                <a:endParaRPr lang="en-US" altLang="zh-CN" dirty="0">
                  <a:solidFill>
                    <a:srgbClr val="000000"/>
                  </a:solidFill>
                </a:endParaRPr>
              </a:p>
              <a:p>
                <a:pPr marL="0" indent="0">
                  <a:buNone/>
                </a:pPr>
                <a:endParaRPr lang="en-US" altLang="zh-CN" dirty="0">
                  <a:solidFill>
                    <a:srgbClr val="000000"/>
                  </a:solidFill>
                </a:endParaRPr>
              </a:p>
            </p:txBody>
          </p:sp>
        </mc:Choice>
        <mc:Fallback xmlns="">
          <p:sp>
            <p:nvSpPr>
              <p:cNvPr id="3" name="文本占位符 2"/>
              <p:cNvSpPr>
                <a:spLocks noGrp="1" noRot="1" noChangeAspect="1" noMove="1" noResize="1" noEditPoints="1" noAdjustHandles="1" noChangeArrowheads="1" noChangeShapeType="1" noTextEdit="1"/>
              </p:cNvSpPr>
              <p:nvPr>
                <p:ph type="body" sz="quarter" idx="13"/>
              </p:nvPr>
            </p:nvSpPr>
            <p:spPr>
              <a:xfrm>
                <a:off x="838199" y="1606550"/>
                <a:ext cx="10515601" cy="4240213"/>
              </a:xfrm>
              <a:blipFill>
                <a:blip r:embed="rId3"/>
                <a:stretch>
                  <a:fillRect l="-869" t="-2014" b="-20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375265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pic>
        <p:nvPicPr>
          <p:cNvPr id="4" name="图片 3"/>
          <p:cNvPicPr>
            <a:picLocks noChangeAspect="1"/>
          </p:cNvPicPr>
          <p:nvPr/>
        </p:nvPicPr>
        <p:blipFill>
          <a:blip r:embed="rId2"/>
          <a:stretch>
            <a:fillRect/>
          </a:stretch>
        </p:blipFill>
        <p:spPr>
          <a:xfrm>
            <a:off x="115810" y="1536046"/>
            <a:ext cx="5495238" cy="1133333"/>
          </a:xfrm>
          <a:prstGeom prst="rect">
            <a:avLst/>
          </a:prstGeom>
        </p:spPr>
      </p:pic>
      <p:pic>
        <p:nvPicPr>
          <p:cNvPr id="5" name="图片 4"/>
          <p:cNvPicPr>
            <a:picLocks noChangeAspect="1"/>
          </p:cNvPicPr>
          <p:nvPr/>
        </p:nvPicPr>
        <p:blipFill>
          <a:blip r:embed="rId3"/>
          <a:stretch>
            <a:fillRect/>
          </a:stretch>
        </p:blipFill>
        <p:spPr>
          <a:xfrm>
            <a:off x="5611048" y="1536046"/>
            <a:ext cx="6580952" cy="1295238"/>
          </a:xfrm>
          <a:prstGeom prst="rect">
            <a:avLst/>
          </a:prstGeom>
        </p:spPr>
      </p:pic>
      <p:pic>
        <p:nvPicPr>
          <p:cNvPr id="6" name="图片 5"/>
          <p:cNvPicPr>
            <a:picLocks noChangeAspect="1"/>
          </p:cNvPicPr>
          <p:nvPr/>
        </p:nvPicPr>
        <p:blipFill>
          <a:blip r:embed="rId4"/>
          <a:stretch>
            <a:fillRect/>
          </a:stretch>
        </p:blipFill>
        <p:spPr>
          <a:xfrm>
            <a:off x="710047" y="2954099"/>
            <a:ext cx="6495238" cy="876190"/>
          </a:xfrm>
          <a:prstGeom prst="rect">
            <a:avLst/>
          </a:prstGeom>
        </p:spPr>
      </p:pic>
      <p:pic>
        <p:nvPicPr>
          <p:cNvPr id="7" name="图片 6"/>
          <p:cNvPicPr>
            <a:picLocks noChangeAspect="1"/>
          </p:cNvPicPr>
          <p:nvPr/>
        </p:nvPicPr>
        <p:blipFill>
          <a:blip r:embed="rId5"/>
          <a:stretch>
            <a:fillRect/>
          </a:stretch>
        </p:blipFill>
        <p:spPr>
          <a:xfrm>
            <a:off x="692233" y="4941088"/>
            <a:ext cx="6552381" cy="1828571"/>
          </a:xfrm>
          <a:prstGeom prst="rect">
            <a:avLst/>
          </a:prstGeom>
        </p:spPr>
      </p:pic>
      <p:pic>
        <p:nvPicPr>
          <p:cNvPr id="8" name="图片 7"/>
          <p:cNvPicPr>
            <a:picLocks noChangeAspect="1"/>
          </p:cNvPicPr>
          <p:nvPr/>
        </p:nvPicPr>
        <p:blipFill>
          <a:blip r:embed="rId6"/>
          <a:stretch>
            <a:fillRect/>
          </a:stretch>
        </p:blipFill>
        <p:spPr>
          <a:xfrm>
            <a:off x="605285" y="3914778"/>
            <a:ext cx="6600000" cy="923810"/>
          </a:xfrm>
          <a:prstGeom prst="rect">
            <a:avLst/>
          </a:prstGeom>
        </p:spPr>
      </p:pic>
      <p:pic>
        <p:nvPicPr>
          <p:cNvPr id="10" name="图片 9"/>
          <p:cNvPicPr>
            <a:picLocks noChangeAspect="1"/>
          </p:cNvPicPr>
          <p:nvPr/>
        </p:nvPicPr>
        <p:blipFill>
          <a:blip r:embed="rId7"/>
          <a:stretch>
            <a:fillRect/>
          </a:stretch>
        </p:blipFill>
        <p:spPr>
          <a:xfrm>
            <a:off x="1580458" y="2371457"/>
            <a:ext cx="252583" cy="252583"/>
          </a:xfrm>
          <a:prstGeom prst="rect">
            <a:avLst/>
          </a:prstGeom>
        </p:spPr>
      </p:pic>
      <p:pic>
        <p:nvPicPr>
          <p:cNvPr id="11" name="图片 10"/>
          <p:cNvPicPr>
            <a:picLocks noChangeAspect="1"/>
          </p:cNvPicPr>
          <p:nvPr/>
        </p:nvPicPr>
        <p:blipFill>
          <a:blip r:embed="rId7"/>
          <a:stretch>
            <a:fillRect/>
          </a:stretch>
        </p:blipFill>
        <p:spPr>
          <a:xfrm>
            <a:off x="6172566" y="2559886"/>
            <a:ext cx="294209" cy="294209"/>
          </a:xfrm>
          <a:prstGeom prst="rect">
            <a:avLst/>
          </a:prstGeom>
        </p:spPr>
      </p:pic>
      <p:pic>
        <p:nvPicPr>
          <p:cNvPr id="12" name="图片 11"/>
          <p:cNvPicPr>
            <a:picLocks noChangeAspect="1"/>
          </p:cNvPicPr>
          <p:nvPr/>
        </p:nvPicPr>
        <p:blipFill>
          <a:blip r:embed="rId7"/>
          <a:stretch>
            <a:fillRect/>
          </a:stretch>
        </p:blipFill>
        <p:spPr>
          <a:xfrm>
            <a:off x="800672" y="3546091"/>
            <a:ext cx="294209" cy="294209"/>
          </a:xfrm>
          <a:prstGeom prst="rect">
            <a:avLst/>
          </a:prstGeom>
        </p:spPr>
      </p:pic>
      <p:sp>
        <p:nvSpPr>
          <p:cNvPr id="13" name="矩形 12"/>
          <p:cNvSpPr/>
          <p:nvPr/>
        </p:nvSpPr>
        <p:spPr>
          <a:xfrm>
            <a:off x="5857630" y="3908652"/>
            <a:ext cx="476739" cy="336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w="0"/>
                <a:solidFill>
                  <a:schemeClr val="tx1"/>
                </a:solidFill>
                <a:effectLst>
                  <a:outerShdw blurRad="38100" dist="19050" dir="2700000" algn="tl" rotWithShape="0">
                    <a:schemeClr val="dk1">
                      <a:alpha val="40000"/>
                    </a:schemeClr>
                  </a:outerShdw>
                </a:effectLst>
              </a:rPr>
              <a:t>{4}</a:t>
            </a:r>
            <a:endParaRPr lang="zh-CN" altLang="en-US" sz="1600" dirty="0">
              <a:ln w="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1094881" y="4376683"/>
            <a:ext cx="864513" cy="336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w="0"/>
                <a:solidFill>
                  <a:schemeClr val="tx1"/>
                </a:solidFill>
                <a:effectLst>
                  <a:outerShdw blurRad="38100" dist="19050" dir="2700000" algn="tl" rotWithShape="0">
                    <a:schemeClr val="dk1">
                      <a:alpha val="40000"/>
                    </a:schemeClr>
                  </a:outerShdw>
                </a:effectLst>
              </a:rPr>
              <a:t>{1,2,3</a:t>
            </a:r>
            <a:r>
              <a:rPr lang="en-US" altLang="zh-CN" sz="1600" dirty="0">
                <a:ln w="0"/>
                <a:solidFill>
                  <a:schemeClr val="tx1"/>
                </a:solidFill>
                <a:effectLst>
                  <a:outerShdw blurRad="38100" dist="19050" dir="2700000" algn="tl" rotWithShape="0">
                    <a:schemeClr val="dk1">
                      <a:alpha val="40000"/>
                    </a:schemeClr>
                  </a:outerShdw>
                </a:effectLst>
              </a:rPr>
              <a:t>,</a:t>
            </a:r>
            <a:r>
              <a:rPr lang="en-US" altLang="zh-CN" sz="1600" dirty="0" smtClean="0">
                <a:ln w="0"/>
                <a:solidFill>
                  <a:schemeClr val="tx1"/>
                </a:solidFill>
                <a:effectLst>
                  <a:outerShdw blurRad="38100" dist="19050" dir="2700000" algn="tl" rotWithShape="0">
                    <a:schemeClr val="dk1">
                      <a:alpha val="40000"/>
                    </a:schemeClr>
                  </a:outerShdw>
                </a:effectLst>
              </a:rPr>
              <a:t>4}</a:t>
            </a:r>
            <a:endParaRPr lang="zh-CN" altLang="en-US" sz="1600" dirty="0">
              <a:ln w="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2863429" y="4350241"/>
            <a:ext cx="692571" cy="336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n w="0"/>
                <a:solidFill>
                  <a:schemeClr val="tx1"/>
                </a:solidFill>
                <a:effectLst>
                  <a:outerShdw blurRad="38100" dist="19050" dir="2700000" algn="tl" rotWithShape="0">
                    <a:schemeClr val="dk1">
                      <a:alpha val="40000"/>
                    </a:schemeClr>
                  </a:outerShdw>
                </a:effectLst>
              </a:rPr>
              <a:t>{1,2}</a:t>
            </a:r>
            <a:endParaRPr lang="zh-CN" altLang="en-US" sz="1600" dirty="0">
              <a:ln w="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5611048" y="4878634"/>
            <a:ext cx="1347655" cy="336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枚举表示法</a:t>
            </a:r>
            <a:endParaRPr lang="zh-CN" altLang="en-US" sz="1600" b="1"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
        <p:nvSpPr>
          <p:cNvPr id="17" name="矩形 16"/>
          <p:cNvSpPr/>
          <p:nvPr/>
        </p:nvSpPr>
        <p:spPr>
          <a:xfrm>
            <a:off x="5732187" y="5346902"/>
            <a:ext cx="1347655" cy="336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谓词表示法</a:t>
            </a:r>
            <a:endParaRPr lang="zh-CN" altLang="en-US" sz="1600" b="1"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pic>
        <p:nvPicPr>
          <p:cNvPr id="19" name="图片 18"/>
          <p:cNvPicPr>
            <a:picLocks noChangeAspect="1"/>
          </p:cNvPicPr>
          <p:nvPr/>
        </p:nvPicPr>
        <p:blipFill>
          <a:blip r:embed="rId8"/>
          <a:stretch>
            <a:fillRect/>
          </a:stretch>
        </p:blipFill>
        <p:spPr>
          <a:xfrm>
            <a:off x="2602523" y="6272293"/>
            <a:ext cx="260906" cy="336652"/>
          </a:xfrm>
          <a:prstGeom prst="rect">
            <a:avLst/>
          </a:prstGeom>
        </p:spPr>
      </p:pic>
      <p:sp>
        <p:nvSpPr>
          <p:cNvPr id="20" name="矩形 19"/>
          <p:cNvSpPr/>
          <p:nvPr/>
        </p:nvSpPr>
        <p:spPr>
          <a:xfrm>
            <a:off x="4620079" y="6305608"/>
            <a:ext cx="1535268" cy="336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e}</a:t>
            </a:r>
            <a:endParaRPr lang="zh-CN" altLang="en-US" sz="16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椭圆 2"/>
          <p:cNvSpPr/>
          <p:nvPr/>
        </p:nvSpPr>
        <p:spPr>
          <a:xfrm>
            <a:off x="4087906" y="6465346"/>
            <a:ext cx="150607" cy="1435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54828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概念的现代表示理论</a:t>
            </a:r>
          </a:p>
        </p:txBody>
      </p:sp>
      <p:sp>
        <p:nvSpPr>
          <p:cNvPr id="3" name="文本占位符 2"/>
          <p:cNvSpPr>
            <a:spLocks noGrp="1"/>
          </p:cNvSpPr>
          <p:nvPr>
            <p:ph type="body" sz="quarter" idx="13"/>
          </p:nvPr>
        </p:nvSpPr>
        <p:spPr>
          <a:xfrm>
            <a:off x="838200" y="1606550"/>
            <a:ext cx="10515600" cy="5009403"/>
          </a:xfrm>
        </p:spPr>
        <p:txBody>
          <a:bodyPr/>
          <a:lstStyle/>
          <a:p>
            <a:r>
              <a:rPr lang="zh-CN" altLang="en-US" dirty="0"/>
              <a:t>现实生活中很多事情难以用经典概念中非</a:t>
            </a:r>
            <a:r>
              <a:rPr lang="en-US" altLang="zh-CN" dirty="0"/>
              <a:t>0</a:t>
            </a:r>
            <a:r>
              <a:rPr lang="zh-CN" altLang="en-US" dirty="0"/>
              <a:t>即</a:t>
            </a:r>
            <a:r>
              <a:rPr lang="en-US" altLang="zh-CN" dirty="0"/>
              <a:t>1</a:t>
            </a:r>
            <a:r>
              <a:rPr lang="zh-CN" altLang="en-US" dirty="0"/>
              <a:t>的表示方式计算：</a:t>
            </a:r>
            <a:endParaRPr lang="en-US" altLang="zh-CN" dirty="0"/>
          </a:p>
          <a:p>
            <a:pPr lvl="1"/>
            <a:r>
              <a:rPr lang="zh-CN" altLang="en-US" sz="2000" dirty="0"/>
              <a:t>著名的</a:t>
            </a:r>
            <a:r>
              <a:rPr lang="zh-CN" altLang="en-US" sz="2000" b="1" u="sng" dirty="0">
                <a:solidFill>
                  <a:srgbClr val="7030A0"/>
                </a:solidFill>
              </a:rPr>
              <a:t>“秃子悖论”</a:t>
            </a:r>
            <a:r>
              <a:rPr lang="zh-CN" altLang="en-US" sz="2000" dirty="0"/>
              <a:t>可以清楚的说明这一点。所谓的“秃子悖论”是如下一个陈述句：</a:t>
            </a:r>
            <a:r>
              <a:rPr lang="zh-CN" altLang="en-US" sz="2000" b="1" u="sng" dirty="0">
                <a:solidFill>
                  <a:srgbClr val="7030A0"/>
                </a:solidFill>
              </a:rPr>
              <a:t>比秃子多一根头发的人也是秃子</a:t>
            </a:r>
            <a:r>
              <a:rPr lang="zh-CN" altLang="en-US" sz="2000" dirty="0"/>
              <a:t>。如果假设“秃子”这个概念是经典概念，那么运用经典推理技术，从“头上一根头发也没有的人是秃子”这个基准论断出发，经过</a:t>
            </a:r>
            <a:r>
              <a:rPr lang="en-US" altLang="zh-CN" sz="2000" dirty="0"/>
              <a:t>10</a:t>
            </a:r>
            <a:r>
              <a:rPr lang="zh-CN" altLang="en-US" sz="2000" dirty="0"/>
              <a:t>万次推理，可推断出“一个人即使具有</a:t>
            </a:r>
            <a:r>
              <a:rPr lang="en-US" altLang="zh-CN" sz="2000" dirty="0"/>
              <a:t>10</a:t>
            </a:r>
            <a:r>
              <a:rPr lang="zh-CN" altLang="en-US" sz="2000" dirty="0"/>
              <a:t>万根头发也是秃子”。显然，这是一个荒谬的结论，因为据统计，一个成年人正常有</a:t>
            </a:r>
            <a:r>
              <a:rPr lang="en-US" altLang="zh-CN" sz="2000" dirty="0"/>
              <a:t>10</a:t>
            </a:r>
            <a:r>
              <a:rPr lang="zh-CN" altLang="en-US" sz="2000" dirty="0"/>
              <a:t>万根头发。</a:t>
            </a:r>
            <a:r>
              <a:rPr lang="zh-CN" altLang="en-US" sz="2000" b="1" dirty="0">
                <a:solidFill>
                  <a:srgbClr val="C00000"/>
                </a:solidFill>
              </a:rPr>
              <a:t>错误发生在，“秃子”属于经典概念这个假设不成立。</a:t>
            </a:r>
            <a:endParaRPr lang="en-US" altLang="zh-CN" dirty="0"/>
          </a:p>
          <a:p>
            <a:r>
              <a:rPr lang="en-US" altLang="zh-CN" dirty="0"/>
              <a:t>1953</a:t>
            </a:r>
            <a:r>
              <a:rPr lang="zh-CN" altLang="en-US" dirty="0"/>
              <a:t>年，</a:t>
            </a:r>
            <a:r>
              <a:rPr lang="zh-CN" altLang="en-US" b="1" i="1" u="sng" dirty="0"/>
              <a:t>维特根斯坦</a:t>
            </a:r>
            <a:r>
              <a:rPr lang="zh-CN" altLang="en-US" dirty="0"/>
              <a:t>在</a:t>
            </a:r>
            <a:r>
              <a:rPr lang="en-US" altLang="zh-CN" dirty="0"/>
              <a:t>《</a:t>
            </a:r>
            <a:r>
              <a:rPr lang="zh-CN" altLang="en-US" b="1" i="1" u="sng" dirty="0"/>
              <a:t>哲学研究</a:t>
            </a:r>
            <a:r>
              <a:rPr lang="en-US" altLang="zh-CN" dirty="0"/>
              <a:t>》</a:t>
            </a:r>
            <a:r>
              <a:rPr lang="zh-CN" altLang="en-US" dirty="0"/>
              <a:t>中对概念的内涵表示的存在性提出质疑，明确指出如下假设并</a:t>
            </a:r>
            <a:r>
              <a:rPr lang="zh-CN" altLang="en-US" b="1" dirty="0">
                <a:solidFill>
                  <a:srgbClr val="C00000"/>
                </a:solidFill>
              </a:rPr>
              <a:t>不正确</a:t>
            </a:r>
            <a:r>
              <a:rPr lang="zh-CN" altLang="en-US" dirty="0"/>
              <a:t>：</a:t>
            </a:r>
            <a:r>
              <a:rPr lang="zh-CN" altLang="en-US" b="1" dirty="0">
                <a:solidFill>
                  <a:srgbClr val="C00000"/>
                </a:solidFill>
              </a:rPr>
              <a:t>所有的概念都存在经典的内涵表示（命题表示）</a:t>
            </a:r>
            <a:r>
              <a:rPr lang="zh-CN" altLang="en-US" dirty="0"/>
              <a:t>。</a:t>
            </a:r>
            <a:endParaRPr lang="en-US" altLang="zh-CN" b="1" u="sng" dirty="0"/>
          </a:p>
          <a:p>
            <a:pPr lvl="1"/>
            <a:r>
              <a:rPr lang="zh-CN" altLang="en-US" sz="2000" b="1" u="sng" dirty="0"/>
              <a:t>这并不意味着概念的内涵表示没有发现时，该概念就不能被正确使用</a:t>
            </a:r>
            <a:r>
              <a:rPr lang="zh-CN" altLang="en-US" sz="2000" dirty="0"/>
              <a:t>。</a:t>
            </a:r>
            <a:r>
              <a:rPr lang="zh-CN" altLang="en-US" sz="2000" b="1" u="sng" dirty="0">
                <a:solidFill>
                  <a:srgbClr val="7030A0"/>
                </a:solidFill>
              </a:rPr>
              <a:t>人们对日常生活中的概念应用的很好，但是其相应的内涵表示不一定存在</a:t>
            </a:r>
            <a:r>
              <a:rPr lang="zh-CN" altLang="en-US" sz="2000" dirty="0"/>
              <a:t>。</a:t>
            </a:r>
            <a:endParaRPr lang="en-US" altLang="zh-CN" sz="2000" dirty="0"/>
          </a:p>
          <a:p>
            <a:endParaRPr lang="en-US" altLang="zh-CN" dirty="0"/>
          </a:p>
          <a:p>
            <a:r>
              <a:rPr lang="zh-CN" altLang="en-US" dirty="0"/>
              <a:t>认知科学家提出了一些新概念表示理论，如</a:t>
            </a:r>
            <a:r>
              <a:rPr lang="zh-CN" altLang="en-US" b="1" u="sng" dirty="0">
                <a:solidFill>
                  <a:srgbClr val="7030A0"/>
                </a:solidFill>
              </a:rPr>
              <a:t>原型理论</a:t>
            </a:r>
            <a:r>
              <a:rPr lang="zh-CN" altLang="en-US" dirty="0"/>
              <a:t>、</a:t>
            </a:r>
            <a:r>
              <a:rPr lang="zh-CN" altLang="en-US" b="1" u="sng" dirty="0">
                <a:solidFill>
                  <a:srgbClr val="7030A0"/>
                </a:solidFill>
              </a:rPr>
              <a:t>样例理论</a:t>
            </a:r>
            <a:r>
              <a:rPr lang="zh-CN" altLang="en-US" dirty="0"/>
              <a:t>和</a:t>
            </a:r>
            <a:r>
              <a:rPr lang="zh-CN" altLang="en-US" b="1" u="sng" dirty="0">
                <a:solidFill>
                  <a:srgbClr val="7030A0"/>
                </a:solidFill>
              </a:rPr>
              <a:t>知识理论</a:t>
            </a:r>
            <a:endParaRPr lang="en-US" altLang="zh-CN" b="1" u="sng" dirty="0">
              <a:solidFill>
                <a:srgbClr val="7030A0"/>
              </a:solidFill>
            </a:endParaRPr>
          </a:p>
          <a:p>
            <a:pPr>
              <a:buFont typeface="Wingdings" panose="05000000000000000000" pitchFamily="2" charset="2"/>
              <a:buChar char="Ø"/>
            </a:pPr>
            <a:endParaRPr lang="zh-CN" altLang="en-US" dirty="0">
              <a:solidFill>
                <a:srgbClr val="FF0000"/>
              </a:solidFill>
            </a:endParaRPr>
          </a:p>
          <a:p>
            <a:pPr marL="0" indent="0">
              <a:buNone/>
            </a:pPr>
            <a:endParaRPr lang="en-US" altLang="zh-CN" dirty="0">
              <a:solidFill>
                <a:srgbClr val="000000"/>
              </a:solidFill>
            </a:endParaRPr>
          </a:p>
          <a:p>
            <a:endParaRPr lang="zh-CN" altLang="en-US" b="1" dirty="0">
              <a:solidFill>
                <a:srgbClr val="C00000"/>
              </a:solidFill>
            </a:endParaRPr>
          </a:p>
          <a:p>
            <a:pPr marL="0" indent="0">
              <a:buNone/>
            </a:pPr>
            <a:endParaRPr lang="en-US" altLang="zh-CN" dirty="0">
              <a:solidFill>
                <a:srgbClr val="000000"/>
              </a:solidFill>
            </a:endParaRPr>
          </a:p>
        </p:txBody>
      </p:sp>
      <p:sp>
        <p:nvSpPr>
          <p:cNvPr id="4" name="矩形 3"/>
          <p:cNvSpPr/>
          <p:nvPr/>
        </p:nvSpPr>
        <p:spPr>
          <a:xfrm>
            <a:off x="2731163" y="3060839"/>
            <a:ext cx="7366119" cy="707886"/>
          </a:xfrm>
          <a:prstGeom prst="rect">
            <a:avLst/>
          </a:prstGeom>
        </p:spPr>
        <p:txBody>
          <a:bodyPr wrap="none">
            <a:spAutoFit/>
          </a:bodyPr>
          <a:lstStyle/>
          <a:p>
            <a:r>
              <a:rPr lang="zh-CN" altLang="en-US" sz="4000" b="1" u="sng" dirty="0">
                <a:solidFill>
                  <a:srgbClr val="7030A0"/>
                </a:solidFill>
              </a:rPr>
              <a:t>比秃子多一根头发的人也是秃子</a:t>
            </a:r>
            <a:endParaRPr lang="zh-CN" altLang="en-US" sz="4000" dirty="0"/>
          </a:p>
        </p:txBody>
      </p:sp>
    </p:spTree>
    <p:extLst>
      <p:ext uri="{BB962C8B-B14F-4D97-AF65-F5344CB8AC3E}">
        <p14:creationId xmlns:p14="http://schemas.microsoft.com/office/powerpoint/2010/main" val="37462644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概念的现代表示理论</a:t>
            </a:r>
          </a:p>
        </p:txBody>
      </p:sp>
      <p:sp>
        <p:nvSpPr>
          <p:cNvPr id="3" name="文本占位符 2"/>
          <p:cNvSpPr>
            <a:spLocks noGrp="1"/>
          </p:cNvSpPr>
          <p:nvPr>
            <p:ph type="body" sz="quarter" idx="13"/>
          </p:nvPr>
        </p:nvSpPr>
        <p:spPr>
          <a:xfrm>
            <a:off x="838199" y="1606550"/>
            <a:ext cx="10515599" cy="4240213"/>
          </a:xfrm>
        </p:spPr>
        <p:txBody>
          <a:bodyPr/>
          <a:lstStyle/>
          <a:p>
            <a:pPr marL="0" indent="0">
              <a:buNone/>
            </a:pPr>
            <a:r>
              <a:rPr lang="en-US" altLang="zh-CN" dirty="0" smtClean="0"/>
              <a:t>1</a:t>
            </a:r>
            <a:r>
              <a:rPr lang="zh-CN" altLang="en-US" dirty="0"/>
              <a:t>、</a:t>
            </a:r>
            <a:r>
              <a:rPr lang="zh-CN" altLang="en-US" b="1" u="sng" dirty="0"/>
              <a:t>原型理论</a:t>
            </a:r>
            <a:r>
              <a:rPr lang="zh-CN" altLang="en-US" dirty="0"/>
              <a:t>认为一个概念可以用一个原型来表示。一个原型既可以是一个实际的或虚拟的</a:t>
            </a:r>
            <a:r>
              <a:rPr lang="zh-CN" altLang="en-US" b="1" dirty="0">
                <a:solidFill>
                  <a:srgbClr val="FF0000"/>
                </a:solidFill>
              </a:rPr>
              <a:t>对象样例</a:t>
            </a:r>
            <a:r>
              <a:rPr lang="zh-CN" altLang="en-US" dirty="0"/>
              <a:t>，也可以是一个假设性的</a:t>
            </a:r>
            <a:r>
              <a:rPr lang="zh-CN" altLang="en-US" b="1" dirty="0">
                <a:solidFill>
                  <a:srgbClr val="FF0000"/>
                </a:solidFill>
              </a:rPr>
              <a:t>图示性表征</a:t>
            </a:r>
            <a:r>
              <a:rPr lang="zh-CN" altLang="en-US" dirty="0"/>
              <a:t>。通常，假设原型为概念的最理想代表。例如，</a:t>
            </a:r>
            <a:r>
              <a:rPr lang="zh-CN" altLang="en-US" b="1" u="sng" dirty="0">
                <a:solidFill>
                  <a:srgbClr val="7030A0"/>
                </a:solidFill>
              </a:rPr>
              <a:t>“好人”的概念很难有一个命题表示，但在中国，好人通常用雷锋来表示，雷锋就是好人的原型</a:t>
            </a:r>
            <a:r>
              <a:rPr lang="zh-CN" altLang="en-US" dirty="0"/>
              <a:t>。</a:t>
            </a:r>
            <a:endParaRPr lang="en-US" altLang="zh-CN" dirty="0"/>
          </a:p>
          <a:p>
            <a:pPr lvl="1"/>
            <a:r>
              <a:rPr lang="zh-CN" altLang="en-US" dirty="0"/>
              <a:t>在日常生活中，很多概念的边界并不清晰，严格意义上其边界时模糊的</a:t>
            </a:r>
            <a:endParaRPr lang="en-US" altLang="zh-CN" dirty="0"/>
          </a:p>
          <a:p>
            <a:pPr lvl="1"/>
            <a:endParaRPr lang="en-US" altLang="zh-CN" dirty="0"/>
          </a:p>
          <a:p>
            <a:pPr lvl="1"/>
            <a:r>
              <a:rPr lang="zh-CN" altLang="en-US" b="1" u="sng" dirty="0"/>
              <a:t>扎得</a:t>
            </a:r>
            <a:r>
              <a:rPr lang="zh-CN" altLang="en-US" dirty="0"/>
              <a:t>于</a:t>
            </a:r>
            <a:r>
              <a:rPr lang="en-US" altLang="zh-CN" dirty="0"/>
              <a:t>1965</a:t>
            </a:r>
            <a:r>
              <a:rPr lang="zh-CN" altLang="en-US" dirty="0"/>
              <a:t>年提出了</a:t>
            </a:r>
            <a:r>
              <a:rPr lang="zh-CN" altLang="en-US" b="1" dirty="0">
                <a:solidFill>
                  <a:srgbClr val="FF0000"/>
                </a:solidFill>
              </a:rPr>
              <a:t>模糊集合</a:t>
            </a:r>
            <a:r>
              <a:rPr lang="zh-CN" altLang="en-US" dirty="0"/>
              <a:t>的概念。其与经典集合的主要区别在于对象属于集合的特征函数不再是非</a:t>
            </a:r>
            <a:r>
              <a:rPr lang="en-US" altLang="zh-CN" dirty="0"/>
              <a:t>0</a:t>
            </a:r>
            <a:r>
              <a:rPr lang="zh-CN" altLang="en-US" dirty="0"/>
              <a:t>即</a:t>
            </a:r>
            <a:r>
              <a:rPr lang="en-US" altLang="zh-CN" dirty="0"/>
              <a:t>1</a:t>
            </a:r>
            <a:r>
              <a:rPr lang="zh-CN" altLang="en-US" dirty="0"/>
              <a:t>，而是一个不小于</a:t>
            </a:r>
            <a:r>
              <a:rPr lang="en-US" altLang="zh-CN" dirty="0"/>
              <a:t>0</a:t>
            </a:r>
            <a:r>
              <a:rPr lang="zh-CN" altLang="en-US" dirty="0"/>
              <a:t>、不大于</a:t>
            </a:r>
            <a:r>
              <a:rPr lang="en-US" altLang="zh-CN" dirty="0"/>
              <a:t>1</a:t>
            </a:r>
            <a:r>
              <a:rPr lang="zh-CN" altLang="en-US" dirty="0"/>
              <a:t>的实数。基于模糊集合发展出</a:t>
            </a:r>
            <a:r>
              <a:rPr lang="zh-CN" altLang="en-US" b="1" dirty="0">
                <a:solidFill>
                  <a:srgbClr val="FF0000"/>
                </a:solidFill>
              </a:rPr>
              <a:t>模糊逻辑</a:t>
            </a:r>
            <a:r>
              <a:rPr lang="zh-CN" altLang="en-US" dirty="0"/>
              <a:t>。</a:t>
            </a:r>
            <a:endParaRPr lang="en-US" altLang="zh-CN" dirty="0"/>
          </a:p>
          <a:p>
            <a:pPr>
              <a:buFont typeface="Wingdings" panose="05000000000000000000" pitchFamily="2" charset="2"/>
              <a:buChar char="Ø"/>
            </a:pPr>
            <a:endParaRPr lang="zh-CN" altLang="en-US" dirty="0">
              <a:solidFill>
                <a:srgbClr val="FF0000"/>
              </a:solidFill>
            </a:endParaRPr>
          </a:p>
        </p:txBody>
      </p:sp>
    </p:spTree>
    <p:extLst>
      <p:ext uri="{BB962C8B-B14F-4D97-AF65-F5344CB8AC3E}">
        <p14:creationId xmlns:p14="http://schemas.microsoft.com/office/powerpoint/2010/main" val="3719167486"/>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p>
        </p:txBody>
      </p:sp>
      <p:sp>
        <p:nvSpPr>
          <p:cNvPr id="3" name="文本占位符 2"/>
          <p:cNvSpPr>
            <a:spLocks noGrp="1"/>
          </p:cNvSpPr>
          <p:nvPr>
            <p:ph type="body" sz="quarter" idx="13"/>
          </p:nvPr>
        </p:nvSpPr>
        <p:spPr/>
        <p:txBody>
          <a:bodyPr/>
          <a:lstStyle/>
          <a:p>
            <a:r>
              <a:rPr lang="zh-CN" altLang="en-US" dirty="0"/>
              <a:t>对人工智能来说，知识是最重要的部分。</a:t>
            </a:r>
            <a:endParaRPr lang="en-US" altLang="zh-CN" dirty="0"/>
          </a:p>
          <a:p>
            <a:endParaRPr lang="zh-CN" altLang="en-US" dirty="0"/>
          </a:p>
          <a:p>
            <a:r>
              <a:rPr lang="zh-CN" altLang="en-US" dirty="0"/>
              <a:t>知识由概念组成，</a:t>
            </a:r>
            <a:r>
              <a:rPr lang="zh-CN" altLang="en-US" b="1" dirty="0">
                <a:solidFill>
                  <a:srgbClr val="FF0000"/>
                </a:solidFill>
              </a:rPr>
              <a:t>概念</a:t>
            </a:r>
            <a:r>
              <a:rPr lang="zh-CN" altLang="en-US" dirty="0"/>
              <a:t>是构成人类知识世界的基本单元。</a:t>
            </a:r>
            <a:endParaRPr lang="en-US" altLang="zh-CN" dirty="0"/>
          </a:p>
          <a:p>
            <a:endParaRPr lang="zh-CN" altLang="en-US" dirty="0"/>
          </a:p>
          <a:p>
            <a:r>
              <a:rPr lang="zh-CN" altLang="en-US" dirty="0"/>
              <a:t>如何定义一个概念？</a:t>
            </a:r>
          </a:p>
          <a:p>
            <a:pPr lvl="1"/>
            <a:r>
              <a:rPr lang="zh-CN" altLang="en-US" dirty="0"/>
              <a:t>概念的经典理论</a:t>
            </a:r>
          </a:p>
          <a:p>
            <a:pPr lvl="1"/>
            <a:r>
              <a:rPr lang="zh-CN" altLang="en-US" dirty="0"/>
              <a:t>概念的原型理论</a:t>
            </a:r>
          </a:p>
          <a:p>
            <a:pPr lvl="1"/>
            <a:r>
              <a:rPr lang="zh-CN" altLang="en-US" dirty="0"/>
              <a:t>样例理论</a:t>
            </a:r>
          </a:p>
          <a:p>
            <a:pPr lvl="1"/>
            <a:r>
              <a:rPr lang="zh-CN" altLang="en-US" dirty="0"/>
              <a:t>知识理论</a:t>
            </a: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69778163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概念的现代表示理论</a:t>
            </a:r>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3"/>
              </p:nvPr>
            </p:nvSpPr>
            <p:spPr>
              <a:xfrm>
                <a:off x="838199" y="1606550"/>
                <a:ext cx="10515599" cy="4240213"/>
              </a:xfrm>
            </p:spPr>
            <p:txBody>
              <a:bodyPr/>
              <a:lstStyle/>
              <a:p>
                <a:pPr marL="0" indent="0">
                  <a:buNone/>
                </a:pPr>
                <a:r>
                  <a:rPr lang="en-US" altLang="zh-CN" dirty="0" smtClean="0"/>
                  <a:t>2</a:t>
                </a:r>
                <a:r>
                  <a:rPr lang="zh-CN" altLang="en-US" dirty="0"/>
                  <a:t>、</a:t>
                </a:r>
                <a:r>
                  <a:rPr lang="zh-CN" altLang="en-US" b="1" u="sng" dirty="0"/>
                  <a:t>样例理论</a:t>
                </a:r>
                <a:r>
                  <a:rPr lang="zh-CN" altLang="en-US" dirty="0"/>
                  <a:t>认为概念不可能由一个对象样例或原型来代表，但是可以由多个已知样例来表示。</a:t>
                </a:r>
                <a:endParaRPr lang="en-US" altLang="zh-CN" dirty="0"/>
              </a:p>
              <a:p>
                <a:pPr lvl="1"/>
                <a:r>
                  <a:rPr lang="zh-CN" altLang="en-US" dirty="0"/>
                  <a:t>一个样例属于某个特定概念</a:t>
                </a:r>
                <a14:m>
                  <m:oMath xmlns:m="http://schemas.openxmlformats.org/officeDocument/2006/math">
                    <m:r>
                      <a:rPr lang="en-US" altLang="zh-CN" i="1">
                        <a:latin typeface="Cambria Math" panose="02040503050406030204" pitchFamily="18" charset="0"/>
                      </a:rPr>
                      <m:t>𝐴</m:t>
                    </m:r>
                  </m:oMath>
                </a14:m>
                <a:r>
                  <a:rPr lang="zh-CN" altLang="en-US" dirty="0"/>
                  <a:t>而不是其他概念，仅仅因为该样例更像特定概念</a:t>
                </a:r>
                <a14:m>
                  <m:oMath xmlns:m="http://schemas.openxmlformats.org/officeDocument/2006/math">
                    <m:r>
                      <a:rPr lang="en-US" altLang="zh-CN" i="1">
                        <a:latin typeface="Cambria Math" panose="02040503050406030204" pitchFamily="18" charset="0"/>
                      </a:rPr>
                      <m:t>𝐴</m:t>
                    </m:r>
                  </m:oMath>
                </a14:m>
                <a:r>
                  <a:rPr lang="zh-CN" altLang="en-US" dirty="0"/>
                  <a:t>的样例表示而不是其他概念的样例表示。</a:t>
                </a:r>
                <a:endParaRPr lang="en-US" altLang="zh-CN" dirty="0"/>
              </a:p>
              <a:p>
                <a:pPr lvl="1"/>
                <a:endParaRPr lang="en-US" altLang="zh-CN" dirty="0"/>
              </a:p>
              <a:p>
                <a:pPr lvl="1"/>
                <a:r>
                  <a:rPr lang="zh-CN" altLang="en-US" dirty="0"/>
                  <a:t>概念的样例表示通常有三种不同的</a:t>
                </a:r>
                <a:r>
                  <a:rPr lang="zh-CN" altLang="en-US" b="1" u="sng" dirty="0"/>
                  <a:t>形式</a:t>
                </a:r>
                <a:r>
                  <a:rPr lang="zh-CN" altLang="en-US" dirty="0"/>
                  <a:t>：</a:t>
                </a:r>
                <a:endParaRPr lang="en-US" altLang="zh-CN" dirty="0"/>
              </a:p>
              <a:p>
                <a:pPr marL="1257300" lvl="3" indent="-342900">
                  <a:buFont typeface="+mj-lt"/>
                  <a:buAutoNum type="arabicPeriod"/>
                </a:pPr>
                <a:r>
                  <a:rPr lang="zh-CN" altLang="en-US" dirty="0"/>
                  <a:t>由该概念的所有已知样例来表示</a:t>
                </a:r>
                <a:endParaRPr lang="en-US" altLang="zh-CN" dirty="0"/>
              </a:p>
              <a:p>
                <a:pPr marL="1257300" lvl="3" indent="-342900">
                  <a:buFont typeface="+mj-lt"/>
                  <a:buAutoNum type="arabicPeriod"/>
                </a:pPr>
                <a:r>
                  <a:rPr lang="zh-CN" altLang="en-US" dirty="0"/>
                  <a:t>由该概念的已知最佳、最经典或者最常见的样例来表示</a:t>
                </a:r>
                <a:endParaRPr lang="en-US" altLang="zh-CN" dirty="0"/>
              </a:p>
              <a:p>
                <a:pPr marL="1257300" lvl="3" indent="-342900">
                  <a:buFont typeface="+mj-lt"/>
                  <a:buAutoNum type="arabicPeriod"/>
                </a:pPr>
                <a:r>
                  <a:rPr lang="zh-CN" altLang="en-US" dirty="0"/>
                  <a:t>由该概念的经过选择的部分已知样例来</a:t>
                </a:r>
                <a:r>
                  <a:rPr lang="zh-CN" altLang="en-US" dirty="0" smtClean="0"/>
                  <a:t>表示</a:t>
                </a:r>
                <a:endParaRPr lang="en-US" altLang="zh-CN" dirty="0"/>
              </a:p>
            </p:txBody>
          </p:sp>
        </mc:Choice>
        <mc:Fallback>
          <p:sp>
            <p:nvSpPr>
              <p:cNvPr id="3" name="文本占位符 2"/>
              <p:cNvSpPr>
                <a:spLocks noGrp="1" noRot="1" noChangeAspect="1" noMove="1" noResize="1" noEditPoints="1" noAdjustHandles="1" noChangeArrowheads="1" noChangeShapeType="1" noTextEdit="1"/>
              </p:cNvSpPr>
              <p:nvPr>
                <p:ph type="body" sz="quarter" idx="13"/>
              </p:nvPr>
            </p:nvSpPr>
            <p:spPr>
              <a:xfrm>
                <a:off x="838199" y="1606550"/>
                <a:ext cx="10515599" cy="4240213"/>
              </a:xfrm>
              <a:blipFill>
                <a:blip r:embed="rId3"/>
                <a:stretch>
                  <a:fillRect l="-870" t="-2014" r="-928"/>
                </a:stretch>
              </a:blipFill>
            </p:spPr>
            <p:txBody>
              <a:bodyPr/>
              <a:lstStyle/>
              <a:p>
                <a:r>
                  <a:rPr lang="zh-CN" altLang="en-US">
                    <a:noFill/>
                  </a:rPr>
                  <a:t> </a:t>
                </a:r>
              </a:p>
            </p:txBody>
          </p:sp>
        </mc:Fallback>
      </mc:AlternateContent>
      <p:pic>
        <p:nvPicPr>
          <p:cNvPr id="4" name="图片 3"/>
          <p:cNvPicPr>
            <a:picLocks noChangeAspect="1"/>
          </p:cNvPicPr>
          <p:nvPr/>
        </p:nvPicPr>
        <p:blipFill>
          <a:blip r:embed="rId4"/>
          <a:stretch>
            <a:fillRect/>
          </a:stretch>
        </p:blipFill>
        <p:spPr>
          <a:xfrm>
            <a:off x="9678390" y="4198430"/>
            <a:ext cx="2345523" cy="2353555"/>
          </a:xfrm>
          <a:prstGeom prst="rect">
            <a:avLst/>
          </a:prstGeom>
        </p:spPr>
      </p:pic>
    </p:spTree>
    <p:extLst>
      <p:ext uri="{BB962C8B-B14F-4D97-AF65-F5344CB8AC3E}">
        <p14:creationId xmlns:p14="http://schemas.microsoft.com/office/powerpoint/2010/main" val="1683622270"/>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概念的现代表示理论</a:t>
            </a:r>
          </a:p>
        </p:txBody>
      </p:sp>
      <p:sp>
        <p:nvSpPr>
          <p:cNvPr id="3" name="文本占位符 2"/>
          <p:cNvSpPr>
            <a:spLocks noGrp="1"/>
          </p:cNvSpPr>
          <p:nvPr>
            <p:ph type="body" sz="quarter" idx="13"/>
          </p:nvPr>
        </p:nvSpPr>
        <p:spPr>
          <a:xfrm>
            <a:off x="838199" y="1606550"/>
            <a:ext cx="10515599" cy="4240213"/>
          </a:xfrm>
        </p:spPr>
        <p:txBody>
          <a:bodyPr/>
          <a:lstStyle/>
          <a:p>
            <a:pPr marL="0" indent="0">
              <a:buNone/>
            </a:pPr>
            <a:r>
              <a:rPr lang="en-US" altLang="zh-CN" dirty="0" smtClean="0"/>
              <a:t>3</a:t>
            </a:r>
            <a:r>
              <a:rPr lang="zh-CN" altLang="en-US" dirty="0"/>
              <a:t>、</a:t>
            </a:r>
            <a:r>
              <a:rPr lang="zh-CN" altLang="en-US" b="1" u="sng" dirty="0"/>
              <a:t>知识理论</a:t>
            </a:r>
            <a:r>
              <a:rPr lang="zh-CN" altLang="en-US" dirty="0"/>
              <a:t>认为，概念是特定知识框架（文明）的一个组成部分。</a:t>
            </a:r>
            <a:endParaRPr lang="en-US" altLang="zh-CN" dirty="0"/>
          </a:p>
          <a:p>
            <a:pPr lvl="1"/>
            <a:r>
              <a:rPr lang="zh-CN" altLang="en-US" dirty="0"/>
              <a:t>认知科学家发现在各种人类文明中都存在</a:t>
            </a:r>
            <a:r>
              <a:rPr lang="zh-CN" altLang="en-US" b="1" u="sng" dirty="0">
                <a:solidFill>
                  <a:srgbClr val="7030A0"/>
                </a:solidFill>
              </a:rPr>
              <a:t>颜色概念</a:t>
            </a:r>
            <a:r>
              <a:rPr lang="zh-CN" altLang="en-US" dirty="0"/>
              <a:t>，但是</a:t>
            </a:r>
            <a:r>
              <a:rPr lang="zh-CN" altLang="en-US" b="1" u="sng" dirty="0">
                <a:solidFill>
                  <a:srgbClr val="7030A0"/>
                </a:solidFill>
              </a:rPr>
              <a:t>具体的颜色概念各有差异</a:t>
            </a:r>
            <a:r>
              <a:rPr lang="zh-CN" altLang="en-US" dirty="0"/>
              <a:t>，</a:t>
            </a:r>
            <a:r>
              <a:rPr lang="zh-CN" altLang="en-US" b="1" dirty="0"/>
              <a:t>因此推断出单一概念不可能独立于特定的文明之外存在</a:t>
            </a:r>
            <a:r>
              <a:rPr lang="zh-CN" altLang="en-US" dirty="0"/>
              <a:t>。</a:t>
            </a:r>
            <a:endParaRPr lang="en-US" altLang="zh-CN" dirty="0"/>
          </a:p>
          <a:p>
            <a:pPr marL="457200" lvl="1" indent="0">
              <a:buNone/>
            </a:pPr>
            <a:endParaRPr lang="en-US" altLang="zh-CN" dirty="0"/>
          </a:p>
          <a:p>
            <a:pPr lvl="1"/>
            <a:r>
              <a:rPr lang="zh-CN" altLang="en-US" dirty="0"/>
              <a:t>认知科学假设概念在人的心智中是存在的。概念在人心智中的表示称为</a:t>
            </a:r>
            <a:r>
              <a:rPr lang="zh-CN" altLang="en-US" b="1" dirty="0">
                <a:solidFill>
                  <a:srgbClr val="FF0000"/>
                </a:solidFill>
              </a:rPr>
              <a:t>认知表示</a:t>
            </a:r>
            <a:r>
              <a:rPr lang="zh-CN" altLang="en-US" dirty="0"/>
              <a:t>，其属于概念的内涵表示。</a:t>
            </a:r>
            <a:endParaRPr lang="en-US" altLang="zh-CN" dirty="0"/>
          </a:p>
          <a:p>
            <a:pPr>
              <a:buFont typeface="Wingdings" panose="05000000000000000000" pitchFamily="2" charset="2"/>
              <a:buChar char="Ø"/>
            </a:pPr>
            <a:endParaRPr lang="zh-CN" altLang="en-US" dirty="0">
              <a:solidFill>
                <a:srgbClr val="FF0000"/>
              </a:solidFill>
            </a:endParaRPr>
          </a:p>
          <a:p>
            <a:pPr>
              <a:buFont typeface="Wingdings" panose="05000000000000000000" pitchFamily="2" charset="2"/>
              <a:buChar char="Ø"/>
            </a:pPr>
            <a:endParaRPr lang="zh-CN" altLang="en-US" dirty="0">
              <a:solidFill>
                <a:srgbClr val="FF0000"/>
              </a:solidFill>
            </a:endParaRPr>
          </a:p>
          <a:p>
            <a:pPr>
              <a:buFont typeface="Wingdings" panose="05000000000000000000" pitchFamily="2" charset="2"/>
              <a:buChar char="Ø"/>
            </a:pPr>
            <a:endParaRPr lang="zh-CN" altLang="en-US" dirty="0">
              <a:solidFill>
                <a:srgbClr val="FF0000"/>
              </a:solidFill>
            </a:endParaRPr>
          </a:p>
        </p:txBody>
      </p:sp>
      <p:pic>
        <p:nvPicPr>
          <p:cNvPr id="5" name="图片 4"/>
          <p:cNvPicPr>
            <a:picLocks noChangeAspect="1"/>
          </p:cNvPicPr>
          <p:nvPr/>
        </p:nvPicPr>
        <p:blipFill>
          <a:blip r:embed="rId3"/>
          <a:stretch>
            <a:fillRect/>
          </a:stretch>
        </p:blipFill>
        <p:spPr>
          <a:xfrm>
            <a:off x="7046259" y="3645644"/>
            <a:ext cx="2934529" cy="3042734"/>
          </a:xfrm>
          <a:prstGeom prst="rect">
            <a:avLst/>
          </a:prstGeom>
        </p:spPr>
      </p:pic>
      <p:pic>
        <p:nvPicPr>
          <p:cNvPr id="6" name="图片 5"/>
          <p:cNvPicPr>
            <a:picLocks noChangeAspect="1"/>
          </p:cNvPicPr>
          <p:nvPr/>
        </p:nvPicPr>
        <p:blipFill>
          <a:blip r:embed="rId4"/>
          <a:stretch>
            <a:fillRect/>
          </a:stretch>
        </p:blipFill>
        <p:spPr>
          <a:xfrm>
            <a:off x="2409714" y="3948044"/>
            <a:ext cx="3910120" cy="2740334"/>
          </a:xfrm>
          <a:prstGeom prst="rect">
            <a:avLst/>
          </a:prstGeom>
        </p:spPr>
      </p:pic>
    </p:spTree>
    <p:extLst>
      <p:ext uri="{BB962C8B-B14F-4D97-AF65-F5344CB8AC3E}">
        <p14:creationId xmlns:p14="http://schemas.microsoft.com/office/powerpoint/2010/main" val="748518919"/>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B254B1-79D0-4AD7-8A42-6A8028C28C38}"/>
              </a:ext>
            </a:extLst>
          </p:cNvPr>
          <p:cNvSpPr txBox="1"/>
          <p:nvPr/>
        </p:nvSpPr>
        <p:spPr>
          <a:xfrm>
            <a:off x="2078182" y="2828835"/>
            <a:ext cx="4017818" cy="1200329"/>
          </a:xfrm>
          <a:prstGeom prst="rect">
            <a:avLst/>
          </a:prstGeom>
          <a:noFill/>
        </p:spPr>
        <p:txBody>
          <a:bodyPr wrap="square" rtlCol="0">
            <a:spAutoFit/>
          </a:bodyPr>
          <a:lstStyle/>
          <a:p>
            <a:r>
              <a:rPr lang="en-US" altLang="zh-CN" sz="7200" b="1" dirty="0">
                <a:solidFill>
                  <a:srgbClr val="00377A"/>
                </a:solidFill>
              </a:rPr>
              <a:t>THANKS</a:t>
            </a:r>
            <a:endParaRPr lang="zh-CN" altLang="en-US" sz="7200" b="1" dirty="0">
              <a:solidFill>
                <a:srgbClr val="00377A"/>
              </a:solidFill>
            </a:endParaRPr>
          </a:p>
        </p:txBody>
      </p:sp>
    </p:spTree>
    <p:extLst>
      <p:ext uri="{BB962C8B-B14F-4D97-AF65-F5344CB8AC3E}">
        <p14:creationId xmlns:p14="http://schemas.microsoft.com/office/powerpoint/2010/main" val="307674975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经典概念理论</a:t>
            </a:r>
          </a:p>
        </p:txBody>
      </p:sp>
      <p:sp>
        <p:nvSpPr>
          <p:cNvPr id="3" name="文本占位符 2"/>
          <p:cNvSpPr>
            <a:spLocks noGrp="1"/>
          </p:cNvSpPr>
          <p:nvPr>
            <p:ph type="body" sz="quarter" idx="13"/>
          </p:nvPr>
        </p:nvSpPr>
        <p:spPr/>
        <p:txBody>
          <a:bodyPr/>
          <a:lstStyle/>
          <a:p>
            <a:r>
              <a:rPr lang="en-US" altLang="zh-CN" dirty="0"/>
              <a:t>1953</a:t>
            </a:r>
            <a:r>
              <a:rPr lang="zh-CN" altLang="en-US" dirty="0"/>
              <a:t>年以前，一般认为概念可以准确定义，遵循这样信念的概念定义，称之为概念的经典理论。</a:t>
            </a:r>
            <a:endParaRPr lang="en-US" altLang="zh-CN" dirty="0"/>
          </a:p>
          <a:p>
            <a:endParaRPr lang="zh-CN" altLang="en-US" dirty="0"/>
          </a:p>
          <a:p>
            <a:r>
              <a:rPr lang="zh-CN" altLang="en-US" dirty="0"/>
              <a:t>所谓概念的精确定义，就是可以给出一个</a:t>
            </a:r>
            <a:r>
              <a:rPr lang="zh-CN" altLang="en-US" b="1" dirty="0">
                <a:solidFill>
                  <a:srgbClr val="C00000"/>
                </a:solidFill>
              </a:rPr>
              <a:t>命题</a:t>
            </a:r>
            <a:r>
              <a:rPr lang="zh-CN" altLang="en-US" dirty="0"/>
              <a:t>。</a:t>
            </a:r>
            <a:endParaRPr lang="en-US" altLang="zh-CN" dirty="0"/>
          </a:p>
          <a:p>
            <a:endParaRPr lang="zh-CN" altLang="en-US" dirty="0"/>
          </a:p>
          <a:p>
            <a:r>
              <a:rPr lang="zh-CN" altLang="en-US" dirty="0"/>
              <a:t>在这种概念定义中，对象属于或不属于一个概念是一个二值问题</a:t>
            </a:r>
            <a:r>
              <a:rPr lang="en-US" altLang="zh-CN" dirty="0"/>
              <a:t>——</a:t>
            </a:r>
            <a:r>
              <a:rPr lang="zh-CN" altLang="en-US" dirty="0"/>
              <a:t>一个对象要么属于这个概念，要么不属于这个概念，二</a:t>
            </a:r>
            <a:r>
              <a:rPr lang="zh-CN" altLang="en-US" dirty="0" smtClean="0"/>
              <a:t>者必居</a:t>
            </a:r>
            <a:r>
              <a:rPr lang="zh-CN" altLang="en-US" dirty="0"/>
              <a:t>其一。</a:t>
            </a:r>
          </a:p>
          <a:p>
            <a:pPr marL="0" indent="0">
              <a:buNone/>
            </a:pPr>
            <a:endParaRPr lang="zh-CN" altLang="en-US" dirty="0"/>
          </a:p>
          <a:p>
            <a:endParaRPr lang="zh-CN" altLang="en-US" dirty="0"/>
          </a:p>
          <a:p>
            <a:endParaRPr lang="zh-CN" altLang="en-US" dirty="0"/>
          </a:p>
        </p:txBody>
      </p:sp>
      <p:sp>
        <p:nvSpPr>
          <p:cNvPr id="4" name="思想气泡: 云 3">
            <a:extLst>
              <a:ext uri="{FF2B5EF4-FFF2-40B4-BE49-F238E27FC236}">
                <a16:creationId xmlns:a16="http://schemas.microsoft.com/office/drawing/2014/main" id="{0FC88868-1230-4773-BBBB-D7A81E1E4210}"/>
              </a:ext>
            </a:extLst>
          </p:cNvPr>
          <p:cNvSpPr/>
          <p:nvPr/>
        </p:nvSpPr>
        <p:spPr>
          <a:xfrm>
            <a:off x="8642384" y="2071189"/>
            <a:ext cx="2448272" cy="1131691"/>
          </a:xfrm>
          <a:prstGeom prst="cloudCallout">
            <a:avLst>
              <a:gd name="adj1" fmla="val -96078"/>
              <a:gd name="adj2" fmla="val 405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命题是非真即假的陈述句。</a:t>
            </a:r>
          </a:p>
        </p:txBody>
      </p:sp>
    </p:spTree>
    <p:extLst>
      <p:ext uri="{BB962C8B-B14F-4D97-AF65-F5344CB8AC3E}">
        <p14:creationId xmlns:p14="http://schemas.microsoft.com/office/powerpoint/2010/main" val="8521939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60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经典概念理论</a:t>
            </a:r>
          </a:p>
        </p:txBody>
      </p:sp>
      <p:sp>
        <p:nvSpPr>
          <p:cNvPr id="3" name="文本占位符 2"/>
          <p:cNvSpPr>
            <a:spLocks noGrp="1"/>
          </p:cNvSpPr>
          <p:nvPr>
            <p:ph type="body" sz="quarter" idx="13"/>
          </p:nvPr>
        </p:nvSpPr>
        <p:spPr/>
        <p:txBody>
          <a:bodyPr/>
          <a:lstStyle/>
          <a:p>
            <a:pPr marL="0" indent="0">
              <a:buNone/>
            </a:pPr>
            <a:r>
              <a:rPr lang="zh-CN" altLang="en-US" dirty="0"/>
              <a:t>一个经典概念由三部分组成：</a:t>
            </a:r>
          </a:p>
          <a:p>
            <a:pPr marL="457200" lvl="1" indent="0">
              <a:buNone/>
            </a:pPr>
            <a:r>
              <a:rPr lang="en-US" altLang="zh-CN" dirty="0">
                <a:solidFill>
                  <a:srgbClr val="FF0000"/>
                </a:solidFill>
              </a:rPr>
              <a:t>1</a:t>
            </a:r>
            <a:r>
              <a:rPr lang="zh-CN" altLang="en-US" dirty="0">
                <a:solidFill>
                  <a:srgbClr val="FF0000"/>
                </a:solidFill>
              </a:rPr>
              <a:t>、概念名</a:t>
            </a:r>
            <a:r>
              <a:rPr lang="zh-CN" altLang="en-US" dirty="0"/>
              <a:t>：有一个词语来表示，属于符号世界或者认知世界。</a:t>
            </a:r>
            <a:endParaRPr lang="en-US" altLang="zh-CN" dirty="0"/>
          </a:p>
          <a:p>
            <a:pPr marL="457200" lvl="1" indent="0">
              <a:buNone/>
            </a:pPr>
            <a:endParaRPr lang="zh-CN" altLang="en-US" dirty="0"/>
          </a:p>
          <a:p>
            <a:pPr marL="457200" lvl="1" indent="0">
              <a:buNone/>
            </a:pPr>
            <a:r>
              <a:rPr lang="en-US" altLang="zh-CN" dirty="0">
                <a:solidFill>
                  <a:srgbClr val="FF0000"/>
                </a:solidFill>
              </a:rPr>
              <a:t>2</a:t>
            </a:r>
            <a:r>
              <a:rPr lang="zh-CN" altLang="en-US" dirty="0">
                <a:solidFill>
                  <a:srgbClr val="FF0000"/>
                </a:solidFill>
              </a:rPr>
              <a:t>、概念的内涵表示</a:t>
            </a:r>
            <a:r>
              <a:rPr lang="zh-CN" altLang="en-US" dirty="0"/>
              <a:t>：用命题来表示，反映和揭示概念的本质属性，是人类主观世界对概念的认知。</a:t>
            </a:r>
            <a:endParaRPr lang="en-US" altLang="zh-CN" dirty="0"/>
          </a:p>
          <a:p>
            <a:pPr marL="457200" lvl="1" indent="0">
              <a:buNone/>
            </a:pPr>
            <a:endParaRPr lang="zh-CN" altLang="en-US" dirty="0"/>
          </a:p>
          <a:p>
            <a:pPr marL="457200" lvl="1" indent="0">
              <a:buNone/>
            </a:pPr>
            <a:r>
              <a:rPr lang="en-US" altLang="zh-CN" dirty="0">
                <a:solidFill>
                  <a:srgbClr val="FF0000"/>
                </a:solidFill>
              </a:rPr>
              <a:t>3</a:t>
            </a:r>
            <a:r>
              <a:rPr lang="zh-CN" altLang="en-US" dirty="0">
                <a:solidFill>
                  <a:srgbClr val="FF0000"/>
                </a:solidFill>
              </a:rPr>
              <a:t>、概念的外延表示</a:t>
            </a:r>
            <a:r>
              <a:rPr lang="zh-CN" altLang="en-US" dirty="0"/>
              <a:t>：由概念指称的具体实例组成，是一个由满足概念的内涵表示的对象构成的经典集合。</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80845519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经典概念理论</a:t>
            </a:r>
          </a:p>
        </p:txBody>
      </p:sp>
      <p:sp>
        <p:nvSpPr>
          <p:cNvPr id="3" name="文本占位符 2"/>
          <p:cNvSpPr>
            <a:spLocks noGrp="1"/>
          </p:cNvSpPr>
          <p:nvPr>
            <p:ph type="body" sz="quarter" idx="13"/>
          </p:nvPr>
        </p:nvSpPr>
        <p:spPr/>
        <p:txBody>
          <a:bodyPr/>
          <a:lstStyle/>
          <a:p>
            <a:pPr marL="0" indent="0">
              <a:buNone/>
            </a:pPr>
            <a:r>
              <a:rPr lang="zh-CN" altLang="en-US" dirty="0"/>
              <a:t>经典概念大多隶属于科学概念，比如：</a:t>
            </a:r>
          </a:p>
          <a:p>
            <a:pPr lvl="1"/>
            <a:r>
              <a:rPr lang="zh-CN" altLang="en-US" b="1" u="sng" dirty="0">
                <a:solidFill>
                  <a:srgbClr val="7030A0"/>
                </a:solidFill>
              </a:rPr>
              <a:t>偶数：</a:t>
            </a:r>
            <a:endParaRPr lang="zh-CN" altLang="en-US" dirty="0"/>
          </a:p>
          <a:p>
            <a:pPr marL="914400" lvl="2" indent="0">
              <a:buNone/>
            </a:pPr>
            <a:r>
              <a:rPr lang="en-US" altLang="zh-CN" dirty="0"/>
              <a:t>1</a:t>
            </a:r>
            <a:r>
              <a:rPr lang="zh-CN" altLang="en-US" dirty="0"/>
              <a:t>、概念名：偶数</a:t>
            </a:r>
          </a:p>
          <a:p>
            <a:pPr marL="914400" lvl="2" indent="0">
              <a:buNone/>
            </a:pPr>
            <a:r>
              <a:rPr lang="en-US" altLang="zh-CN" dirty="0"/>
              <a:t>2</a:t>
            </a:r>
            <a:r>
              <a:rPr lang="zh-CN" altLang="en-US" dirty="0"/>
              <a:t>、内涵：能被</a:t>
            </a:r>
            <a:r>
              <a:rPr lang="en-US" altLang="zh-CN" dirty="0"/>
              <a:t>2</a:t>
            </a:r>
            <a:r>
              <a:rPr lang="zh-CN" altLang="en-US" dirty="0"/>
              <a:t>整除的自然数</a:t>
            </a:r>
          </a:p>
          <a:p>
            <a:pPr marL="914400" lvl="2" indent="0">
              <a:buNone/>
            </a:pPr>
            <a:r>
              <a:rPr lang="en-US" altLang="zh-CN" dirty="0"/>
              <a:t>3</a:t>
            </a:r>
            <a:r>
              <a:rPr lang="zh-CN" altLang="en-US" dirty="0"/>
              <a:t>、外延：</a:t>
            </a:r>
            <a:r>
              <a:rPr lang="en-US" altLang="zh-CN" dirty="0"/>
              <a:t>{0,2,4,6,8,…..}</a:t>
            </a:r>
          </a:p>
          <a:p>
            <a:pPr marL="914400" lvl="2" indent="0">
              <a:buNone/>
            </a:pPr>
            <a:endParaRPr lang="en-US" altLang="zh-CN" dirty="0"/>
          </a:p>
          <a:p>
            <a:pPr lvl="1"/>
            <a:r>
              <a:rPr lang="zh-CN" altLang="en-US" b="1" u="sng" dirty="0">
                <a:solidFill>
                  <a:srgbClr val="7030A0"/>
                </a:solidFill>
              </a:rPr>
              <a:t>英文字母：</a:t>
            </a:r>
          </a:p>
          <a:p>
            <a:pPr marL="914400" lvl="2" indent="0">
              <a:buNone/>
            </a:pPr>
            <a:r>
              <a:rPr lang="en-US" altLang="zh-CN" dirty="0"/>
              <a:t>1</a:t>
            </a:r>
            <a:r>
              <a:rPr lang="zh-CN" altLang="en-US" dirty="0"/>
              <a:t>、概念名：英文字母</a:t>
            </a:r>
          </a:p>
          <a:p>
            <a:pPr marL="914400" lvl="2" indent="0">
              <a:buNone/>
            </a:pPr>
            <a:r>
              <a:rPr lang="en-US" altLang="zh-CN" dirty="0"/>
              <a:t>2</a:t>
            </a:r>
            <a:r>
              <a:rPr lang="zh-CN" altLang="en-US" dirty="0"/>
              <a:t>、内涵：英文单词里使用的字母符号</a:t>
            </a:r>
          </a:p>
          <a:p>
            <a:pPr marL="914400" lvl="2" indent="0">
              <a:buNone/>
            </a:pPr>
            <a:r>
              <a:rPr lang="en-US" altLang="zh-CN" dirty="0"/>
              <a:t>3</a:t>
            </a:r>
            <a:r>
              <a:rPr lang="zh-CN" altLang="en-US" dirty="0"/>
              <a:t>、外延：</a:t>
            </a:r>
            <a:r>
              <a:rPr lang="en-US" altLang="zh-CN" dirty="0"/>
              <a:t>{</a:t>
            </a:r>
            <a:r>
              <a:rPr lang="en-GB" altLang="zh-CN" dirty="0" err="1"/>
              <a:t>a,b,c,d,e,f,g,h,i,j,k,l,m,n,o,p,q,r,s,t,u,v,w,x,y,z</a:t>
            </a:r>
            <a:r>
              <a:rPr lang="en-GB" altLang="zh-CN" dirty="0"/>
              <a:t>}</a:t>
            </a:r>
          </a:p>
          <a:p>
            <a:endParaRPr lang="zh-CN" altLang="en-US" dirty="0"/>
          </a:p>
        </p:txBody>
      </p:sp>
    </p:spTree>
    <p:extLst>
      <p:ext uri="{BB962C8B-B14F-4D97-AF65-F5344CB8AC3E}">
        <p14:creationId xmlns:p14="http://schemas.microsoft.com/office/powerpoint/2010/main" val="349580369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经典概念理论</a:t>
            </a:r>
          </a:p>
        </p:txBody>
      </p:sp>
      <p:sp>
        <p:nvSpPr>
          <p:cNvPr id="3" name="文本占位符 2"/>
          <p:cNvSpPr>
            <a:spLocks noGrp="1"/>
          </p:cNvSpPr>
          <p:nvPr>
            <p:ph type="body" sz="quarter" idx="13"/>
          </p:nvPr>
        </p:nvSpPr>
        <p:spPr>
          <a:xfrm>
            <a:off x="838200" y="1606550"/>
            <a:ext cx="10515600" cy="4240213"/>
          </a:xfrm>
        </p:spPr>
        <p:txBody>
          <a:bodyPr/>
          <a:lstStyle/>
          <a:p>
            <a:pPr marL="0" indent="0">
              <a:buNone/>
            </a:pPr>
            <a:r>
              <a:rPr lang="zh-CN" altLang="en-US" dirty="0"/>
              <a:t>如果限定概念都是经典概念，则：</a:t>
            </a:r>
            <a:endParaRPr lang="en-US" altLang="zh-CN" dirty="0"/>
          </a:p>
          <a:p>
            <a:pPr marL="0" indent="0">
              <a:buNone/>
            </a:pPr>
            <a:endParaRPr lang="zh-CN" altLang="en-US" dirty="0"/>
          </a:p>
          <a:p>
            <a:pPr lvl="1"/>
            <a:r>
              <a:rPr lang="zh-CN" altLang="en-US" dirty="0"/>
              <a:t>既可以使用其</a:t>
            </a:r>
            <a:r>
              <a:rPr lang="zh-CN" altLang="en-US" b="1" dirty="0">
                <a:solidFill>
                  <a:srgbClr val="FF0000"/>
                </a:solidFill>
              </a:rPr>
              <a:t>内涵表示</a:t>
            </a:r>
            <a:r>
              <a:rPr lang="zh-CN" altLang="en-US" dirty="0"/>
              <a:t>进行计算（</a:t>
            </a:r>
            <a:r>
              <a:rPr lang="zh-CN" altLang="en-US" b="1" u="sng" dirty="0">
                <a:solidFill>
                  <a:srgbClr val="7030A0"/>
                </a:solidFill>
              </a:rPr>
              <a:t>数理逻辑</a:t>
            </a:r>
            <a:r>
              <a:rPr lang="zh-CN" altLang="en-US" dirty="0"/>
              <a:t>）</a:t>
            </a:r>
            <a:endParaRPr lang="en-US" altLang="zh-CN" dirty="0"/>
          </a:p>
          <a:p>
            <a:pPr lvl="1"/>
            <a:endParaRPr lang="zh-CN" altLang="en-US" dirty="0"/>
          </a:p>
          <a:p>
            <a:pPr lvl="1"/>
            <a:r>
              <a:rPr lang="zh-CN" altLang="en-US" dirty="0"/>
              <a:t>又可以使用其</a:t>
            </a:r>
            <a:r>
              <a:rPr lang="zh-CN" altLang="en-US" b="1" dirty="0">
                <a:solidFill>
                  <a:srgbClr val="FF0000"/>
                </a:solidFill>
              </a:rPr>
              <a:t>外延表示</a:t>
            </a:r>
            <a:r>
              <a:rPr lang="zh-CN" altLang="en-US" dirty="0"/>
              <a:t>进行计算（</a:t>
            </a:r>
            <a:r>
              <a:rPr lang="zh-CN" altLang="en-US" b="1" u="sng" dirty="0">
                <a:solidFill>
                  <a:srgbClr val="7030A0"/>
                </a:solidFill>
              </a:rPr>
              <a:t>集合论</a:t>
            </a:r>
            <a:r>
              <a:rPr lang="zh-CN" altLang="en-US" dirty="0"/>
              <a:t>）</a:t>
            </a:r>
          </a:p>
          <a:p>
            <a:endParaRPr lang="zh-CN" altLang="en-US" dirty="0"/>
          </a:p>
        </p:txBody>
      </p:sp>
    </p:spTree>
    <p:extLst>
      <p:ext uri="{BB962C8B-B14F-4D97-AF65-F5344CB8AC3E}">
        <p14:creationId xmlns:p14="http://schemas.microsoft.com/office/powerpoint/2010/main" val="226839269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命题</a:t>
            </a:r>
          </a:p>
        </p:txBody>
      </p:sp>
      <p:sp>
        <p:nvSpPr>
          <p:cNvPr id="3" name="文本占位符 2"/>
          <p:cNvSpPr>
            <a:spLocks noGrp="1"/>
          </p:cNvSpPr>
          <p:nvPr>
            <p:ph type="body" sz="quarter" idx="13"/>
          </p:nvPr>
        </p:nvSpPr>
        <p:spPr/>
        <p:txBody>
          <a:bodyPr/>
          <a:lstStyle/>
          <a:p>
            <a:r>
              <a:rPr lang="zh-CN" altLang="en-US" dirty="0"/>
              <a:t>命题的真值：命题对应真假的判断结果称为命题的真值</a:t>
            </a:r>
            <a:endParaRPr lang="en-US" altLang="zh-CN" dirty="0"/>
          </a:p>
          <a:p>
            <a:endParaRPr lang="zh-CN" altLang="en-US" dirty="0"/>
          </a:p>
          <a:p>
            <a:r>
              <a:rPr lang="zh-CN" altLang="en-US" dirty="0"/>
              <a:t>真（假）命题：真值为真（假）的命题</a:t>
            </a:r>
            <a:endParaRPr lang="en-US" altLang="zh-CN" dirty="0"/>
          </a:p>
          <a:p>
            <a:endParaRPr lang="zh-CN" altLang="en-US" dirty="0"/>
          </a:p>
          <a:p>
            <a:r>
              <a:rPr lang="zh-CN" altLang="en-US" dirty="0"/>
              <a:t>命题的分类：</a:t>
            </a:r>
          </a:p>
          <a:p>
            <a:pPr marL="457200" lvl="1" indent="0">
              <a:buNone/>
            </a:pPr>
            <a:r>
              <a:rPr lang="en-US" altLang="zh-CN" dirty="0"/>
              <a:t>1</a:t>
            </a:r>
            <a:r>
              <a:rPr lang="zh-CN" altLang="en-US" dirty="0"/>
              <a:t>、</a:t>
            </a:r>
            <a:r>
              <a:rPr lang="zh-CN" altLang="en-US" b="1" dirty="0">
                <a:solidFill>
                  <a:srgbClr val="FF0000"/>
                </a:solidFill>
              </a:rPr>
              <a:t>简单命题</a:t>
            </a:r>
            <a:r>
              <a:rPr lang="zh-CN" altLang="en-US" dirty="0"/>
              <a:t>（原子命题）：不能再继续分解为更简单的命题的命题。</a:t>
            </a:r>
          </a:p>
          <a:p>
            <a:pPr marL="457200" lvl="1" indent="0">
              <a:buNone/>
            </a:pPr>
            <a:r>
              <a:rPr lang="en-US" altLang="zh-CN" dirty="0"/>
              <a:t>2</a:t>
            </a:r>
            <a:r>
              <a:rPr lang="zh-CN" altLang="en-US" dirty="0"/>
              <a:t>、</a:t>
            </a:r>
            <a:r>
              <a:rPr lang="zh-CN" altLang="en-US" b="1" dirty="0">
                <a:solidFill>
                  <a:srgbClr val="FF0000"/>
                </a:solidFill>
              </a:rPr>
              <a:t>复合命题</a:t>
            </a:r>
            <a:r>
              <a:rPr lang="zh-CN" altLang="en-US" dirty="0"/>
              <a:t>：通过联结词联结而成的命题，称为复合命题。</a:t>
            </a:r>
          </a:p>
          <a:p>
            <a:endParaRPr lang="zh-CN" altLang="en-US" dirty="0"/>
          </a:p>
          <a:p>
            <a:r>
              <a:rPr lang="zh-CN" altLang="en-US" dirty="0"/>
              <a:t>命题是非真即假的陈述句。</a:t>
            </a:r>
          </a:p>
          <a:p>
            <a:endParaRPr lang="zh-CN" altLang="en-US" dirty="0"/>
          </a:p>
        </p:txBody>
      </p:sp>
    </p:spTree>
    <p:extLst>
      <p:ext uri="{BB962C8B-B14F-4D97-AF65-F5344CB8AC3E}">
        <p14:creationId xmlns:p14="http://schemas.microsoft.com/office/powerpoint/2010/main" val="249137908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数理逻辑</a:t>
            </a:r>
            <a:r>
              <a:rPr lang="en-US" altLang="zh-CN" dirty="0"/>
              <a:t>-</a:t>
            </a:r>
            <a:r>
              <a:rPr lang="zh-CN" altLang="en-US" dirty="0"/>
              <a:t>命题</a:t>
            </a:r>
          </a:p>
        </p:txBody>
      </p:sp>
      <mc:AlternateContent xmlns:mc="http://schemas.openxmlformats.org/markup-compatibility/2006">
        <mc:Choice xmlns:a14="http://schemas.microsoft.com/office/drawing/2010/main" Requires="a14">
          <p:sp>
            <p:nvSpPr>
              <p:cNvPr id="3" name="文本占位符 2"/>
              <p:cNvSpPr>
                <a:spLocks noGrp="1"/>
              </p:cNvSpPr>
              <p:nvPr>
                <p:ph type="body" sz="quarter" idx="13"/>
              </p:nvPr>
            </p:nvSpPr>
            <p:spPr/>
            <p:txBody>
              <a:bodyPr/>
              <a:lstStyle/>
              <a:p>
                <a:pPr marL="0" indent="0">
                  <a:buNone/>
                </a:pPr>
                <a:r>
                  <a:rPr lang="zh-CN" altLang="en-US" dirty="0" smtClean="0">
                    <a:solidFill>
                      <a:srgbClr val="000000"/>
                    </a:solidFill>
                  </a:rPr>
                  <a:t>不是所有的语句都是命题，请看如下实例：</a:t>
                </a:r>
                <a:endParaRPr lang="en-US" altLang="zh-CN" dirty="0">
                  <a:solidFill>
                    <a:srgbClr val="000000"/>
                  </a:solidFill>
                </a:endParaRPr>
              </a:p>
              <a:p>
                <a:pPr marL="342900" indent="-342900">
                  <a:buFont typeface="+mj-ea"/>
                  <a:buAutoNum type="circleNumDbPlain"/>
                </a:pPr>
                <a:r>
                  <a:rPr lang="zh-CN" altLang="en-US" dirty="0">
                    <a:solidFill>
                      <a:srgbClr val="000000"/>
                    </a:solidFill>
                  </a:rPr>
                  <a:t>两个奇数之和是奇数。</a:t>
                </a:r>
                <a:endParaRPr lang="en-US" altLang="zh-CN" dirty="0">
                  <a:solidFill>
                    <a:srgbClr val="000000"/>
                  </a:solidFill>
                </a:endParaRPr>
              </a:p>
              <a:p>
                <a:pPr marL="342900" indent="-342900">
                  <a:buFont typeface="+mj-ea"/>
                  <a:buAutoNum type="circleNumDbPlain"/>
                </a:pPr>
                <a:r>
                  <a:rPr lang="zh-CN" altLang="en-US" dirty="0">
                    <a:solidFill>
                      <a:srgbClr val="000000"/>
                    </a:solidFill>
                  </a:rPr>
                  <a:t>欧拉常数是无理数。</a:t>
                </a:r>
                <a:endParaRPr lang="en-US" altLang="zh-CN" dirty="0">
                  <a:solidFill>
                    <a:srgbClr val="000000"/>
                  </a:solidFill>
                </a:endParaRPr>
              </a:p>
              <a:p>
                <a:pPr marL="342900" indent="-342900">
                  <a:buFont typeface="+mj-ea"/>
                  <a:buAutoNum type="circleNumDbPlain"/>
                </a:pPr>
                <a:r>
                  <a:rPr lang="zh-CN" altLang="en-US" dirty="0">
                    <a:solidFill>
                      <a:srgbClr val="000000"/>
                    </a:solidFill>
                  </a:rPr>
                  <a:t>有缺点的毕竟是战士，完美的苍蝇毕竟是苍蝇。</a:t>
                </a:r>
                <a:endParaRPr lang="en-US" altLang="zh-CN" dirty="0">
                  <a:solidFill>
                    <a:srgbClr val="000000"/>
                  </a:solidFill>
                </a:endParaRPr>
              </a:p>
              <a:p>
                <a:pPr marL="342900" indent="-342900">
                  <a:buFont typeface="+mj-ea"/>
                  <a:buAutoNum type="circleNumDbPlain"/>
                </a:pPr>
                <a:r>
                  <a:rPr lang="zh-CN" altLang="en-US" dirty="0">
                    <a:solidFill>
                      <a:srgbClr val="000000"/>
                    </a:solidFill>
                  </a:rPr>
                  <a:t>任何人都会死，苏格拉底是人，因此，苏格拉底是会死的。</a:t>
                </a:r>
                <a:endParaRPr lang="en-US" altLang="zh-CN" dirty="0">
                  <a:solidFill>
                    <a:srgbClr val="000000"/>
                  </a:solidFill>
                </a:endParaRPr>
              </a:p>
              <a:p>
                <a:pPr marL="342900" indent="-342900">
                  <a:buFont typeface="+mj-ea"/>
                  <a:buAutoNum type="circleNumDbPlain"/>
                </a:pPr>
                <a:r>
                  <a:rPr lang="zh-CN" altLang="en-US" dirty="0">
                    <a:solidFill>
                      <a:srgbClr val="000000"/>
                    </a:solidFill>
                  </a:rPr>
                  <a:t>如果下雨，则我打伞。</a:t>
                </a:r>
                <a:endParaRPr lang="en-US" altLang="zh-CN" dirty="0">
                  <a:solidFill>
                    <a:srgbClr val="000000"/>
                  </a:solidFill>
                </a:endParaRPr>
              </a:p>
              <a:p>
                <a:pPr marL="342900" indent="-342900">
                  <a:buFont typeface="+mj-ea"/>
                  <a:buAutoNum type="circleNumDbPlain"/>
                </a:pPr>
                <a:r>
                  <a:rPr lang="zh-CN" altLang="en-US" dirty="0">
                    <a:solidFill>
                      <a:srgbClr val="000000"/>
                    </a:solidFill>
                  </a:rPr>
                  <a:t>三角形的三个内角之和是</a:t>
                </a:r>
                <a14:m>
                  <m:oMath xmlns:m="http://schemas.openxmlformats.org/officeDocument/2006/math">
                    <m:r>
                      <a:rPr lang="en-US" altLang="zh-CN" i="1">
                        <a:solidFill>
                          <a:srgbClr val="000000"/>
                        </a:solidFill>
                        <a:latin typeface="Cambria Math" panose="02040503050406030204" pitchFamily="18" charset="0"/>
                      </a:rPr>
                      <m:t>180</m:t>
                    </m:r>
                    <m:r>
                      <a:rPr lang="en-US" altLang="zh-CN" i="1">
                        <a:solidFill>
                          <a:srgbClr val="000000"/>
                        </a:solidFill>
                        <a:latin typeface="Cambria Math" panose="02040503050406030204" pitchFamily="18" charset="0"/>
                        <a:ea typeface="Cambria Math" panose="02040503050406030204" pitchFamily="18" charset="0"/>
                      </a:rPr>
                      <m:t>°</m:t>
                    </m:r>
                  </m:oMath>
                </a14:m>
                <a:r>
                  <a:rPr lang="zh-CN" altLang="en-US" dirty="0">
                    <a:solidFill>
                      <a:srgbClr val="000000"/>
                    </a:solidFill>
                  </a:rPr>
                  <a:t>，当且仅当过直线外一点有且仅有一条直线与已知直线平行。</a:t>
                </a:r>
                <a:endParaRPr lang="en-US" altLang="zh-CN" dirty="0">
                  <a:solidFill>
                    <a:srgbClr val="000000"/>
                  </a:solidFill>
                </a:endParaRPr>
              </a:p>
              <a:p>
                <a:pPr marL="342900" indent="-342900">
                  <a:buFont typeface="+mj-ea"/>
                  <a:buAutoNum type="circleNumDbPlain"/>
                </a:pPr>
                <a:r>
                  <a:rPr lang="zh-CN" altLang="en-US" dirty="0">
                    <a:solidFill>
                      <a:srgbClr val="000000"/>
                    </a:solidFill>
                  </a:rPr>
                  <a:t>李白要么擅长写诗，要么擅长喝酒。</a:t>
                </a:r>
                <a:endParaRPr lang="en-US" altLang="zh-CN" dirty="0">
                  <a:solidFill>
                    <a:srgbClr val="000000"/>
                  </a:solidFill>
                </a:endParaRPr>
              </a:p>
              <a:p>
                <a:pPr marL="342900" indent="-342900">
                  <a:buFont typeface="+mj-ea"/>
                  <a:buAutoNum type="circleNumDbPlain"/>
                </a:pPr>
                <a:r>
                  <a:rPr lang="zh-CN" altLang="en-US" dirty="0">
                    <a:solidFill>
                      <a:srgbClr val="000000"/>
                    </a:solidFill>
                  </a:rPr>
                  <a:t>李白既不擅长写诗，也不擅长喝酒。</a:t>
                </a:r>
                <a:endParaRPr lang="en-US" altLang="zh-CN" dirty="0">
                  <a:solidFill>
                    <a:srgbClr val="000000"/>
                  </a:solidFill>
                </a:endParaRPr>
              </a:p>
              <a:p>
                <a:endParaRPr lang="zh-CN" altLang="en-US" dirty="0"/>
              </a:p>
            </p:txBody>
          </p:sp>
        </mc:Choice>
        <mc:Fallback>
          <p:sp>
            <p:nvSpPr>
              <p:cNvPr id="3" name="文本占位符 2"/>
              <p:cNvSpPr>
                <a:spLocks noGrp="1" noRot="1" noChangeAspect="1" noMove="1" noResize="1" noEditPoints="1" noAdjustHandles="1" noChangeArrowheads="1" noChangeShapeType="1" noTextEdit="1"/>
              </p:cNvSpPr>
              <p:nvPr>
                <p:ph type="body" sz="quarter" idx="13"/>
              </p:nvPr>
            </p:nvSpPr>
            <p:spPr>
              <a:blipFill>
                <a:blip r:embed="rId2"/>
                <a:stretch>
                  <a:fillRect l="-922" t="-2014" b="-7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72260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16960</TotalTime>
  <Words>3787</Words>
  <Application>Microsoft Office PowerPoint</Application>
  <PresentationFormat>宽屏</PresentationFormat>
  <Paragraphs>314</Paragraphs>
  <Slides>32</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等线</vt:lpstr>
      <vt:lpstr>等线 Light</vt:lpstr>
      <vt:lpstr>宋体</vt:lpstr>
      <vt:lpstr>Arial</vt:lpstr>
      <vt:lpstr>Cambria Math</vt:lpstr>
      <vt:lpstr>Times New Roman</vt:lpstr>
      <vt:lpstr>Wingdings</vt:lpstr>
      <vt:lpstr>Office 主题​​</vt:lpstr>
      <vt:lpstr>PowerPoint 演示文稿</vt:lpstr>
      <vt:lpstr>PowerPoint 演示文稿</vt:lpstr>
      <vt:lpstr>概述</vt:lpstr>
      <vt:lpstr>2.1 经典概念理论</vt:lpstr>
      <vt:lpstr>2.1 经典概念理论</vt:lpstr>
      <vt:lpstr>2.1 经典概念理论</vt:lpstr>
      <vt:lpstr>2.1 经典概念理论</vt:lpstr>
      <vt:lpstr>2.2 数理逻辑-命题</vt:lpstr>
      <vt:lpstr>2.2 数理逻辑-命题</vt:lpstr>
      <vt:lpstr>2.2 数理逻辑-命题</vt:lpstr>
      <vt:lpstr>2.2 数理逻辑-逻辑联结词</vt:lpstr>
      <vt:lpstr>2.2 数理逻辑-逻辑联结词</vt:lpstr>
      <vt:lpstr>2.2 数理逻辑-逻辑联结词</vt:lpstr>
      <vt:lpstr>2.2 数理逻辑-命题符号化</vt:lpstr>
      <vt:lpstr>2.2 数理逻辑-命题符号化</vt:lpstr>
      <vt:lpstr>2.2 数理逻辑-推理和计算</vt:lpstr>
      <vt:lpstr>2.2 数理逻辑-谓词逻辑</vt:lpstr>
      <vt:lpstr>2.2 数理逻辑-谓词逻辑</vt:lpstr>
      <vt:lpstr>2.2 数理逻辑-谓词逻辑</vt:lpstr>
      <vt:lpstr>2.2 数理逻辑-谓词符号化</vt:lpstr>
      <vt:lpstr>2.2 数理逻辑-谓词符号化</vt:lpstr>
      <vt:lpstr>小练习：将下列命题用谓词符号化</vt:lpstr>
      <vt:lpstr>2.3 集合论</vt:lpstr>
      <vt:lpstr>2.3 集合论</vt:lpstr>
      <vt:lpstr>2.3 集合论</vt:lpstr>
      <vt:lpstr>2.3 集合论</vt:lpstr>
      <vt:lpstr>练习题</vt:lpstr>
      <vt:lpstr>2.4 概念的现代表示理论</vt:lpstr>
      <vt:lpstr>2.4 概念的现代表示理论</vt:lpstr>
      <vt:lpstr>2.4 概念的现代表示理论</vt:lpstr>
      <vt:lpstr>2.4 概念的现代表示理论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Mloong</dc:creator>
  <cp:lastModifiedBy>Wangbin</cp:lastModifiedBy>
  <cp:revision>850</cp:revision>
  <dcterms:created xsi:type="dcterms:W3CDTF">2018-04-21T03:38:42Z</dcterms:created>
  <dcterms:modified xsi:type="dcterms:W3CDTF">2020-09-03T02:16:01Z</dcterms:modified>
</cp:coreProperties>
</file>