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2" r:id="rId2"/>
    <p:sldId id="266" r:id="rId3"/>
    <p:sldId id="336" r:id="rId4"/>
    <p:sldId id="337" r:id="rId5"/>
    <p:sldId id="339" r:id="rId6"/>
    <p:sldId id="343" r:id="rId7"/>
    <p:sldId id="369" r:id="rId8"/>
    <p:sldId id="370" r:id="rId9"/>
    <p:sldId id="371" r:id="rId10"/>
    <p:sldId id="372" r:id="rId11"/>
    <p:sldId id="373" r:id="rId12"/>
    <p:sldId id="375" r:id="rId13"/>
    <p:sldId id="376" r:id="rId14"/>
    <p:sldId id="377" r:id="rId15"/>
    <p:sldId id="384" r:id="rId16"/>
    <p:sldId id="386" r:id="rId17"/>
    <p:sldId id="387" r:id="rId18"/>
    <p:sldId id="388" r:id="rId19"/>
    <p:sldId id="389" r:id="rId20"/>
    <p:sldId id="390" r:id="rId21"/>
    <p:sldId id="392" r:id="rId22"/>
    <p:sldId id="393" r:id="rId23"/>
    <p:sldId id="442" r:id="rId24"/>
    <p:sldId id="443" r:id="rId25"/>
    <p:sldId id="441" r:id="rId26"/>
    <p:sldId id="394" r:id="rId27"/>
    <p:sldId id="431" r:id="rId28"/>
    <p:sldId id="430" r:id="rId29"/>
    <p:sldId id="432" r:id="rId30"/>
    <p:sldId id="433" r:id="rId31"/>
    <p:sldId id="434" r:id="rId32"/>
    <p:sldId id="435" r:id="rId33"/>
    <p:sldId id="436" r:id="rId34"/>
    <p:sldId id="437" r:id="rId35"/>
    <p:sldId id="438" r:id="rId36"/>
    <p:sldId id="440" r:id="rId37"/>
    <p:sldId id="444" r:id="rId38"/>
    <p:sldId id="445" r:id="rId39"/>
    <p:sldId id="331" r:id="rId4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5110" autoAdjust="0"/>
  </p:normalViewPr>
  <p:slideViewPr>
    <p:cSldViewPr snapToGrid="0">
      <p:cViewPr varScale="1">
        <p:scale>
          <a:sx n="85" d="100"/>
          <a:sy n="85" d="100"/>
        </p:scale>
        <p:origin x="270" y="7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4FFBB-5B55-4EFC-A8E3-43D0E7C4164C}" type="datetimeFigureOut">
              <a:rPr lang="zh-CN" altLang="en-US" smtClean="0"/>
              <a:t>2019/11/9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C068-479E-4534-B80E-F81A619C5FED}" type="slidenum">
              <a:rPr lang="zh-CN" altLang="en-US" smtClean="0"/>
              <a:t>‹#›</a:t>
            </a:fld>
            <a:endParaRPr lang="zh-CN" altLang="en-US"/>
          </a:p>
        </p:txBody>
      </p:sp>
    </p:spTree>
    <p:extLst>
      <p:ext uri="{BB962C8B-B14F-4D97-AF65-F5344CB8AC3E}">
        <p14:creationId xmlns:p14="http://schemas.microsoft.com/office/powerpoint/2010/main" val="416900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a:t>
            </a:fld>
            <a:endParaRPr lang="zh-CN" altLang="en-US"/>
          </a:p>
        </p:txBody>
      </p:sp>
    </p:spTree>
    <p:extLst>
      <p:ext uri="{BB962C8B-B14F-4D97-AF65-F5344CB8AC3E}">
        <p14:creationId xmlns:p14="http://schemas.microsoft.com/office/powerpoint/2010/main" val="145130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D73893-F0B5-4528-B0FC-701D439209C6}" type="slidenum">
              <a:rPr lang="en-US" altLang="zh-CN"/>
              <a:pPr eaLnBrk="1" hangingPunct="1"/>
              <a:t>3</a:t>
            </a:fld>
            <a:endParaRPr lang="en-US" altLang="zh-CN"/>
          </a:p>
        </p:txBody>
      </p:sp>
    </p:spTree>
    <p:extLst>
      <p:ext uri="{BB962C8B-B14F-4D97-AF65-F5344CB8AC3E}">
        <p14:creationId xmlns:p14="http://schemas.microsoft.com/office/powerpoint/2010/main" val="4144491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smtClean="0">
                <a:solidFill>
                  <a:schemeClr val="tx1"/>
                </a:solidFill>
                <a:effectLst/>
                <a:latin typeface="+mn-lt"/>
                <a:ea typeface="+mn-ea"/>
                <a:cs typeface="+mn-cs"/>
              </a:rPr>
              <a:t>明代冯梦龙编的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警世通言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有一篇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王安石三难苏学士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讲的是有一天，苏轼到王安石那里拜会，恰好他不在，苏轼在安石的书桌上看到了安石一首还未有完成的诗：“西风昨夜过园林，吹落黄花满地金。”苏轼就想，菊花开在秋里，其性属火，敢傲秋霜，最能耐久，就是干枯，也不会落瓣，于是，就在后写到，‘秋花不比春花落，说与诗人仔细吟。</a:t>
            </a:r>
          </a:p>
          <a:p>
            <a:pPr latinLnBrk="1"/>
            <a:r>
              <a:rPr lang="zh-CN" altLang="en-US" sz="1200" b="0" i="0" kern="1200" dirty="0" smtClean="0">
                <a:solidFill>
                  <a:schemeClr val="tx1"/>
                </a:solidFill>
                <a:effectLst/>
                <a:latin typeface="+mn-lt"/>
                <a:ea typeface="+mn-ea"/>
                <a:cs typeface="+mn-cs"/>
              </a:rPr>
              <a:t>王安石回来后看到，并没有说什么，次日上朝，暗地里告诉皇上，直接把苏轼贬到黄州，苏轼只以为王安石记恨更改他的题诗。待到菊花开的时候，一日，苏轼到花园看菊，一阵秋风吹过，菊花落了一地，苏轼方明白被贬黄州的意义。</a:t>
            </a:r>
          </a:p>
          <a:p>
            <a:pPr latinLnBrk="1"/>
            <a:r>
              <a:rPr lang="zh-CN" altLang="en-US" sz="1200" b="0" i="0" kern="1200" dirty="0" smtClean="0">
                <a:solidFill>
                  <a:schemeClr val="tx1"/>
                </a:solidFill>
                <a:effectLst/>
                <a:latin typeface="+mn-lt"/>
                <a:ea typeface="+mn-ea"/>
                <a:cs typeface="+mn-cs"/>
              </a:rPr>
              <a:t>这个故事告诉我们这样一个道理：中国的地界大了去了，你没见过的东西不一定就是假的。而自己不能确定的东西最好别四处嚷嚷，不然很容易丢人</a:t>
            </a:r>
          </a:p>
          <a:p>
            <a:r>
              <a:rPr lang="zh-CN" altLang="en-US" dirty="0" smtClean="0"/>
              <a:t>在人工智能中，及专家系统减少了知识库的规模，通常将知识限制在所求皆问题的范围内，只要这些知识对所求皆的问题是正确的就行。例如动物识别，因为仅仅识别老虎、金钱豹、斑马、信天翁，所以“如果该动物是鸟而且善飞，就是信天翁”，这是正确的。</a:t>
            </a:r>
            <a:endParaRPr lang="en-US" altLang="zh-CN" dirty="0" smtClean="0"/>
          </a:p>
          <a:p>
            <a:endParaRPr lang="en-US" altLang="zh-CN" dirty="0" smtClean="0"/>
          </a:p>
          <a:p>
            <a:r>
              <a:rPr lang="zh-CN" altLang="en-US" dirty="0" smtClean="0"/>
              <a:t>曹操中连环计，就是因为不确定性引起的。</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4</a:t>
            </a:fld>
            <a:endParaRPr lang="zh-CN" altLang="en-US"/>
          </a:p>
        </p:txBody>
      </p:sp>
    </p:spTree>
    <p:extLst>
      <p:ext uri="{BB962C8B-B14F-4D97-AF65-F5344CB8AC3E}">
        <p14:creationId xmlns:p14="http://schemas.microsoft.com/office/powerpoint/2010/main" val="271328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F862F3-6317-4A8D-BCA5-CBD8F939C663}" type="slidenum">
              <a:rPr lang="en-US" altLang="zh-CN"/>
              <a:pPr eaLnBrk="1" hangingPunct="1"/>
              <a:t>7</a:t>
            </a:fld>
            <a:endParaRPr lang="en-US" altLang="zh-CN"/>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0576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规则库，需要检测并排除冗余矛盾的知识，保持知识的一致性。避免访问那些与当前问题无关的知识，提高求解问题的效率</a:t>
            </a:r>
            <a:endParaRPr lang="en-US" altLang="zh-CN" dirty="0" smtClean="0"/>
          </a:p>
          <a:p>
            <a:r>
              <a:rPr lang="zh-CN" altLang="en-US" dirty="0" smtClean="0"/>
              <a:t>综合数据库：又称为事实库，用于存放问题的初始状态、原始证据、推理中得到的中检结论及最终结论，并把结论写入综合数据库当做后面推理的已知事实。</a:t>
            </a:r>
            <a:endParaRPr lang="en-US" altLang="zh-CN" dirty="0" smtClean="0"/>
          </a:p>
          <a:p>
            <a:r>
              <a:rPr lang="zh-CN" altLang="en-US" dirty="0" smtClean="0"/>
              <a:t>推理机：是由一组程序组成的</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13</a:t>
            </a:fld>
            <a:endParaRPr lang="zh-CN" altLang="en-US"/>
          </a:p>
        </p:txBody>
      </p:sp>
    </p:spTree>
    <p:extLst>
      <p:ext uri="{BB962C8B-B14F-4D97-AF65-F5344CB8AC3E}">
        <p14:creationId xmlns:p14="http://schemas.microsoft.com/office/powerpoint/2010/main" val="113244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7671B2-8A62-4233-AC9C-19D5F6484D05}" type="slidenum">
              <a:rPr lang="en-US" altLang="zh-CN"/>
              <a:pPr eaLnBrk="1" hangingPunct="1"/>
              <a:t>16</a:t>
            </a:fld>
            <a:endParaRPr lang="en-US" altLang="zh-CN"/>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275616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例如：走进教室之前就能想象出教室里有凳子、讲台、课桌、黑板。</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17</a:t>
            </a:fld>
            <a:endParaRPr lang="zh-CN" altLang="en-US"/>
          </a:p>
        </p:txBody>
      </p:sp>
    </p:spTree>
    <p:extLst>
      <p:ext uri="{BB962C8B-B14F-4D97-AF65-F5344CB8AC3E}">
        <p14:creationId xmlns:p14="http://schemas.microsoft.com/office/powerpoint/2010/main" val="1011644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http://www.mayiwenku.com/p-6291862.html</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25</a:t>
            </a:fld>
            <a:endParaRPr lang="zh-CN" altLang="en-US"/>
          </a:p>
        </p:txBody>
      </p:sp>
    </p:spTree>
    <p:extLst>
      <p:ext uri="{BB962C8B-B14F-4D97-AF65-F5344CB8AC3E}">
        <p14:creationId xmlns:p14="http://schemas.microsoft.com/office/powerpoint/2010/main" val="91403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30</a:t>
            </a:fld>
            <a:endParaRPr lang="zh-CN" altLang="en-US"/>
          </a:p>
        </p:txBody>
      </p:sp>
    </p:spTree>
    <p:extLst>
      <p:ext uri="{BB962C8B-B14F-4D97-AF65-F5344CB8AC3E}">
        <p14:creationId xmlns:p14="http://schemas.microsoft.com/office/powerpoint/2010/main" val="103096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45D789-22D2-430C-B250-C736581B21D7}"/>
              </a:ext>
            </a:extLst>
          </p:cNvPr>
          <p:cNvSpPr>
            <a:spLocks noGrp="1"/>
          </p:cNvSpPr>
          <p:nvPr>
            <p:ph type="dt" sz="half" idx="10"/>
          </p:nvPr>
        </p:nvSpPr>
        <p:spPr/>
        <p:txBody>
          <a:bodyPr/>
          <a:lstStyle>
            <a:lvl1pPr>
              <a:defRPr/>
            </a:lvl1pPr>
          </a:lstStyle>
          <a:p>
            <a:pPr>
              <a:defRPr/>
            </a:pPr>
            <a:fld id="{F4C4F534-5808-455C-9D14-F8D70F8A0447}" type="datetimeFigureOut">
              <a:rPr lang="zh-CN" altLang="en-US"/>
              <a:pPr>
                <a:defRPr/>
              </a:pPr>
              <a:t>2019/11/9</a:t>
            </a:fld>
            <a:endParaRPr lang="zh-CN" altLang="en-US"/>
          </a:p>
        </p:txBody>
      </p:sp>
      <p:sp>
        <p:nvSpPr>
          <p:cNvPr id="5" name="页脚占位符 4">
            <a:extLst>
              <a:ext uri="{FF2B5EF4-FFF2-40B4-BE49-F238E27FC236}">
                <a16:creationId xmlns:a16="http://schemas.microsoft.com/office/drawing/2014/main" id="{7B722CE0-CF1D-4E6C-985A-2EB4C34EFC7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933498A-B657-41CA-80F8-A217B5E68905}"/>
              </a:ext>
            </a:extLst>
          </p:cNvPr>
          <p:cNvSpPr>
            <a:spLocks noGrp="1"/>
          </p:cNvSpPr>
          <p:nvPr>
            <p:ph type="sldNum" sz="quarter" idx="12"/>
          </p:nvPr>
        </p:nvSpPr>
        <p:spPr/>
        <p:txBody>
          <a:bodyPr/>
          <a:lstStyle>
            <a:lvl1pPr>
              <a:defRPr/>
            </a:lvl1pPr>
          </a:lstStyle>
          <a:p>
            <a:pPr>
              <a:defRPr/>
            </a:pPr>
            <a:fld id="{19EF35FD-EFF4-4B2F-8289-A0E2AD73F7B2}" type="slidenum">
              <a:rPr lang="zh-CN" altLang="en-US"/>
              <a:pPr>
                <a:defRPr/>
              </a:pPr>
              <a:t>‹#›</a:t>
            </a:fld>
            <a:endParaRPr lang="zh-CN" altLang="en-US"/>
          </a:p>
        </p:txBody>
      </p:sp>
    </p:spTree>
    <p:extLst>
      <p:ext uri="{BB962C8B-B14F-4D97-AF65-F5344CB8AC3E}">
        <p14:creationId xmlns:p14="http://schemas.microsoft.com/office/powerpoint/2010/main" val="82000867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F89648-998E-458D-884F-A6E9C0392956}"/>
              </a:ext>
            </a:extLst>
          </p:cNvPr>
          <p:cNvSpPr>
            <a:spLocks noGrp="1"/>
          </p:cNvSpPr>
          <p:nvPr>
            <p:ph type="dt" sz="half" idx="10"/>
          </p:nvPr>
        </p:nvSpPr>
        <p:spPr/>
        <p:txBody>
          <a:bodyPr/>
          <a:lstStyle>
            <a:lvl1pPr>
              <a:defRPr/>
            </a:lvl1pPr>
          </a:lstStyle>
          <a:p>
            <a:pPr>
              <a:defRPr/>
            </a:pPr>
            <a:fld id="{D1EA10F5-0B7B-4730-B1C1-12B3777B570C}" type="datetimeFigureOut">
              <a:rPr lang="zh-CN" altLang="en-US"/>
              <a:pPr>
                <a:defRPr/>
              </a:pPr>
              <a:t>2019/11/9</a:t>
            </a:fld>
            <a:endParaRPr lang="zh-CN" altLang="en-US"/>
          </a:p>
        </p:txBody>
      </p:sp>
      <p:sp>
        <p:nvSpPr>
          <p:cNvPr id="5" name="页脚占位符 4">
            <a:extLst>
              <a:ext uri="{FF2B5EF4-FFF2-40B4-BE49-F238E27FC236}">
                <a16:creationId xmlns:a16="http://schemas.microsoft.com/office/drawing/2014/main" id="{33B58E1C-864C-4E0A-813F-8C7A5483B1C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BD2EBEB-3FE9-407A-A4DF-76D696FB804E}"/>
              </a:ext>
            </a:extLst>
          </p:cNvPr>
          <p:cNvSpPr>
            <a:spLocks noGrp="1"/>
          </p:cNvSpPr>
          <p:nvPr>
            <p:ph type="sldNum" sz="quarter" idx="12"/>
          </p:nvPr>
        </p:nvSpPr>
        <p:spPr/>
        <p:txBody>
          <a:bodyPr/>
          <a:lstStyle>
            <a:lvl1pPr>
              <a:defRPr/>
            </a:lvl1pPr>
          </a:lstStyle>
          <a:p>
            <a:pPr>
              <a:defRPr/>
            </a:pPr>
            <a:fld id="{CF5E9694-9A4D-4928-9756-3AFF51CF1E54}" type="slidenum">
              <a:rPr lang="zh-CN" altLang="en-US"/>
              <a:pPr>
                <a:defRPr/>
              </a:pPr>
              <a:t>‹#›</a:t>
            </a:fld>
            <a:endParaRPr lang="zh-CN" altLang="en-US"/>
          </a:p>
        </p:txBody>
      </p:sp>
    </p:spTree>
    <p:extLst>
      <p:ext uri="{BB962C8B-B14F-4D97-AF65-F5344CB8AC3E}">
        <p14:creationId xmlns:p14="http://schemas.microsoft.com/office/powerpoint/2010/main" val="414970726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C31BF7-7609-4491-871A-969425BF1598}"/>
              </a:ext>
            </a:extLst>
          </p:cNvPr>
          <p:cNvSpPr>
            <a:spLocks noGrp="1"/>
          </p:cNvSpPr>
          <p:nvPr>
            <p:ph type="dt" sz="half" idx="10"/>
          </p:nvPr>
        </p:nvSpPr>
        <p:spPr/>
        <p:txBody>
          <a:bodyPr/>
          <a:lstStyle>
            <a:lvl1pPr>
              <a:defRPr/>
            </a:lvl1pPr>
          </a:lstStyle>
          <a:p>
            <a:pPr>
              <a:defRPr/>
            </a:pPr>
            <a:fld id="{816FEBE7-557B-4AB0-9FE2-23FF06A897F4}" type="datetimeFigureOut">
              <a:rPr lang="zh-CN" altLang="en-US"/>
              <a:pPr>
                <a:defRPr/>
              </a:pPr>
              <a:t>2019/11/9</a:t>
            </a:fld>
            <a:endParaRPr lang="zh-CN" altLang="en-US"/>
          </a:p>
        </p:txBody>
      </p:sp>
      <p:sp>
        <p:nvSpPr>
          <p:cNvPr id="5" name="页脚占位符 4">
            <a:extLst>
              <a:ext uri="{FF2B5EF4-FFF2-40B4-BE49-F238E27FC236}">
                <a16:creationId xmlns:a16="http://schemas.microsoft.com/office/drawing/2014/main" id="{DDA550F9-E2AE-4353-B6D4-C487EB805E3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2483E25-8B3D-4D2A-9919-D5BA415C4D6B}"/>
              </a:ext>
            </a:extLst>
          </p:cNvPr>
          <p:cNvSpPr>
            <a:spLocks noGrp="1"/>
          </p:cNvSpPr>
          <p:nvPr>
            <p:ph type="sldNum" sz="quarter" idx="12"/>
          </p:nvPr>
        </p:nvSpPr>
        <p:spPr/>
        <p:txBody>
          <a:bodyPr/>
          <a:lstStyle>
            <a:lvl1pPr>
              <a:defRPr/>
            </a:lvl1pPr>
          </a:lstStyle>
          <a:p>
            <a:pPr>
              <a:defRPr/>
            </a:pPr>
            <a:fld id="{279B11D6-1D1C-4D25-B399-D61E7ADEECC5}" type="slidenum">
              <a:rPr lang="zh-CN" altLang="en-US"/>
              <a:pPr>
                <a:defRPr/>
              </a:pPr>
              <a:t>‹#›</a:t>
            </a:fld>
            <a:endParaRPr lang="zh-CN" altLang="en-US"/>
          </a:p>
        </p:txBody>
      </p:sp>
    </p:spTree>
    <p:extLst>
      <p:ext uri="{BB962C8B-B14F-4D97-AF65-F5344CB8AC3E}">
        <p14:creationId xmlns:p14="http://schemas.microsoft.com/office/powerpoint/2010/main" val="99637388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24">
            <a:extLst>
              <a:ext uri="{FF2B5EF4-FFF2-40B4-BE49-F238E27FC236}">
                <a16:creationId xmlns:a16="http://schemas.microsoft.com/office/drawing/2014/main" id="{321D2001-80E7-4F95-9935-1474568C98F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8300" y="0"/>
            <a:ext cx="2933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970DAD9B-C9D3-4B4F-A072-C11A3BD59B74}"/>
              </a:ext>
            </a:extLst>
          </p:cNvPr>
          <p:cNvSpPr>
            <a:spLocks noGrp="1"/>
          </p:cNvSpPr>
          <p:nvPr>
            <p:ph type="dt" sz="half" idx="10"/>
          </p:nvPr>
        </p:nvSpPr>
        <p:spPr/>
        <p:txBody>
          <a:bodyPr/>
          <a:lstStyle>
            <a:lvl1pPr>
              <a:defRPr/>
            </a:lvl1pPr>
          </a:lstStyle>
          <a:p>
            <a:pPr>
              <a:defRPr/>
            </a:pPr>
            <a:fld id="{66C5FD52-54AF-4385-81CC-7787BCF2D390}" type="datetimeFigureOut">
              <a:rPr lang="zh-CN" altLang="en-US"/>
              <a:pPr>
                <a:defRPr/>
              </a:pPr>
              <a:t>2019/11/9</a:t>
            </a:fld>
            <a:endParaRPr lang="zh-CN" altLang="en-US"/>
          </a:p>
        </p:txBody>
      </p:sp>
      <p:sp>
        <p:nvSpPr>
          <p:cNvPr id="6" name="页脚占位符 4">
            <a:extLst>
              <a:ext uri="{FF2B5EF4-FFF2-40B4-BE49-F238E27FC236}">
                <a16:creationId xmlns:a16="http://schemas.microsoft.com/office/drawing/2014/main" id="{9AC13573-1B78-48EC-BB21-BC99E2465DF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9382A57-6A3D-408C-8D50-DA8031351A06}"/>
              </a:ext>
            </a:extLst>
          </p:cNvPr>
          <p:cNvSpPr>
            <a:spLocks noGrp="1"/>
          </p:cNvSpPr>
          <p:nvPr>
            <p:ph type="sldNum" sz="quarter" idx="12"/>
          </p:nvPr>
        </p:nvSpPr>
        <p:spPr/>
        <p:txBody>
          <a:bodyPr/>
          <a:lstStyle>
            <a:lvl1pPr>
              <a:defRPr/>
            </a:lvl1pPr>
          </a:lstStyle>
          <a:p>
            <a:pPr>
              <a:defRPr/>
            </a:pPr>
            <a:fld id="{F8208203-D997-4130-B311-BC8E051FDAC6}" type="slidenum">
              <a:rPr lang="zh-CN" altLang="en-US"/>
              <a:pPr>
                <a:defRPr/>
              </a:pPr>
              <a:t>‹#›</a:t>
            </a:fld>
            <a:endParaRPr lang="zh-CN" altLang="en-US"/>
          </a:p>
        </p:txBody>
      </p:sp>
    </p:spTree>
    <p:extLst>
      <p:ext uri="{BB962C8B-B14F-4D97-AF65-F5344CB8AC3E}">
        <p14:creationId xmlns:p14="http://schemas.microsoft.com/office/powerpoint/2010/main" val="47531346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BE26791-37A0-4FB0-8A4A-61C888804941}"/>
              </a:ext>
            </a:extLst>
          </p:cNvPr>
          <p:cNvSpPr>
            <a:spLocks noGrp="1"/>
          </p:cNvSpPr>
          <p:nvPr>
            <p:ph type="dt" sz="half" idx="10"/>
          </p:nvPr>
        </p:nvSpPr>
        <p:spPr/>
        <p:txBody>
          <a:bodyPr/>
          <a:lstStyle>
            <a:lvl1pPr>
              <a:defRPr/>
            </a:lvl1pPr>
          </a:lstStyle>
          <a:p>
            <a:pPr>
              <a:defRPr/>
            </a:pPr>
            <a:fld id="{5B704F92-A2E2-433A-B0E4-0B792DBFB010}" type="datetimeFigureOut">
              <a:rPr lang="zh-CN" altLang="en-US"/>
              <a:pPr>
                <a:defRPr/>
              </a:pPr>
              <a:t>2019/11/9</a:t>
            </a:fld>
            <a:endParaRPr lang="zh-CN" altLang="en-US"/>
          </a:p>
        </p:txBody>
      </p:sp>
      <p:sp>
        <p:nvSpPr>
          <p:cNvPr id="5" name="页脚占位符 4">
            <a:extLst>
              <a:ext uri="{FF2B5EF4-FFF2-40B4-BE49-F238E27FC236}">
                <a16:creationId xmlns:a16="http://schemas.microsoft.com/office/drawing/2014/main" id="{E5DCD75A-7C54-4920-9602-BCDFDF016A5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1B4AFAF-4479-4DED-A079-32811E10F157}"/>
              </a:ext>
            </a:extLst>
          </p:cNvPr>
          <p:cNvSpPr>
            <a:spLocks noGrp="1"/>
          </p:cNvSpPr>
          <p:nvPr>
            <p:ph type="sldNum" sz="quarter" idx="12"/>
          </p:nvPr>
        </p:nvSpPr>
        <p:spPr/>
        <p:txBody>
          <a:bodyPr/>
          <a:lstStyle>
            <a:lvl1pPr>
              <a:defRPr/>
            </a:lvl1pPr>
          </a:lstStyle>
          <a:p>
            <a:pPr>
              <a:defRPr/>
            </a:pPr>
            <a:fld id="{7E1DC0A9-87D1-4D91-B15B-55EB0B905A95}" type="slidenum">
              <a:rPr lang="zh-CN" altLang="en-US"/>
              <a:pPr>
                <a:defRPr/>
              </a:pPr>
              <a:t>‹#›</a:t>
            </a:fld>
            <a:endParaRPr lang="zh-CN" altLang="en-US"/>
          </a:p>
        </p:txBody>
      </p:sp>
    </p:spTree>
    <p:extLst>
      <p:ext uri="{BB962C8B-B14F-4D97-AF65-F5344CB8AC3E}">
        <p14:creationId xmlns:p14="http://schemas.microsoft.com/office/powerpoint/2010/main" val="30649022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A15F28F-7299-4A1C-B543-37A27F2511D4}"/>
              </a:ext>
            </a:extLst>
          </p:cNvPr>
          <p:cNvSpPr>
            <a:spLocks noGrp="1"/>
          </p:cNvSpPr>
          <p:nvPr>
            <p:ph type="dt" sz="half" idx="10"/>
          </p:nvPr>
        </p:nvSpPr>
        <p:spPr/>
        <p:txBody>
          <a:bodyPr/>
          <a:lstStyle>
            <a:lvl1pPr>
              <a:defRPr/>
            </a:lvl1pPr>
          </a:lstStyle>
          <a:p>
            <a:pPr>
              <a:defRPr/>
            </a:pPr>
            <a:fld id="{DEEA3606-1723-480D-9A57-41CD5FD3BE02}" type="datetimeFigureOut">
              <a:rPr lang="zh-CN" altLang="en-US"/>
              <a:pPr>
                <a:defRPr/>
              </a:pPr>
              <a:t>2019/11/9</a:t>
            </a:fld>
            <a:endParaRPr lang="zh-CN" altLang="en-US"/>
          </a:p>
        </p:txBody>
      </p:sp>
      <p:sp>
        <p:nvSpPr>
          <p:cNvPr id="6" name="页脚占位符 4">
            <a:extLst>
              <a:ext uri="{FF2B5EF4-FFF2-40B4-BE49-F238E27FC236}">
                <a16:creationId xmlns:a16="http://schemas.microsoft.com/office/drawing/2014/main" id="{D7688151-F9EA-40CE-82AC-F6695F4B945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A6C12C9-894F-4D8A-AF44-EA4C1A241AC1}"/>
              </a:ext>
            </a:extLst>
          </p:cNvPr>
          <p:cNvSpPr>
            <a:spLocks noGrp="1"/>
          </p:cNvSpPr>
          <p:nvPr>
            <p:ph type="sldNum" sz="quarter" idx="12"/>
          </p:nvPr>
        </p:nvSpPr>
        <p:spPr/>
        <p:txBody>
          <a:bodyPr/>
          <a:lstStyle>
            <a:lvl1pPr>
              <a:defRPr/>
            </a:lvl1pPr>
          </a:lstStyle>
          <a:p>
            <a:pPr>
              <a:defRPr/>
            </a:pPr>
            <a:fld id="{0ABDFA8C-E670-4A4C-A2C9-096916339B20}" type="slidenum">
              <a:rPr lang="zh-CN" altLang="en-US"/>
              <a:pPr>
                <a:defRPr/>
              </a:pPr>
              <a:t>‹#›</a:t>
            </a:fld>
            <a:endParaRPr lang="zh-CN" altLang="en-US"/>
          </a:p>
        </p:txBody>
      </p:sp>
    </p:spTree>
    <p:extLst>
      <p:ext uri="{BB962C8B-B14F-4D97-AF65-F5344CB8AC3E}">
        <p14:creationId xmlns:p14="http://schemas.microsoft.com/office/powerpoint/2010/main" val="363036525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44C1B56-6DA8-446F-B059-D35345B103A6}"/>
              </a:ext>
            </a:extLst>
          </p:cNvPr>
          <p:cNvSpPr>
            <a:spLocks noGrp="1"/>
          </p:cNvSpPr>
          <p:nvPr>
            <p:ph type="dt" sz="half" idx="10"/>
          </p:nvPr>
        </p:nvSpPr>
        <p:spPr/>
        <p:txBody>
          <a:bodyPr/>
          <a:lstStyle>
            <a:lvl1pPr>
              <a:defRPr/>
            </a:lvl1pPr>
          </a:lstStyle>
          <a:p>
            <a:pPr>
              <a:defRPr/>
            </a:pPr>
            <a:fld id="{2C19668D-5C4C-4C2D-9755-F28249FB18CC}" type="datetimeFigureOut">
              <a:rPr lang="zh-CN" altLang="en-US"/>
              <a:pPr>
                <a:defRPr/>
              </a:pPr>
              <a:t>2019/11/9</a:t>
            </a:fld>
            <a:endParaRPr lang="zh-CN" altLang="en-US"/>
          </a:p>
        </p:txBody>
      </p:sp>
      <p:sp>
        <p:nvSpPr>
          <p:cNvPr id="8" name="页脚占位符 4">
            <a:extLst>
              <a:ext uri="{FF2B5EF4-FFF2-40B4-BE49-F238E27FC236}">
                <a16:creationId xmlns:a16="http://schemas.microsoft.com/office/drawing/2014/main" id="{87F6F943-675D-4D63-8A1C-FFD7AC8E48DD}"/>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1631792-CF89-40D6-BCE1-DE38F6A8C6F4}"/>
              </a:ext>
            </a:extLst>
          </p:cNvPr>
          <p:cNvSpPr>
            <a:spLocks noGrp="1"/>
          </p:cNvSpPr>
          <p:nvPr>
            <p:ph type="sldNum" sz="quarter" idx="12"/>
          </p:nvPr>
        </p:nvSpPr>
        <p:spPr/>
        <p:txBody>
          <a:bodyPr/>
          <a:lstStyle>
            <a:lvl1pPr>
              <a:defRPr/>
            </a:lvl1pPr>
          </a:lstStyle>
          <a:p>
            <a:pPr>
              <a:defRPr/>
            </a:pPr>
            <a:fld id="{E3B2265F-8826-490B-B352-C4DE6D56F5F4}" type="slidenum">
              <a:rPr lang="zh-CN" altLang="en-US"/>
              <a:pPr>
                <a:defRPr/>
              </a:pPr>
              <a:t>‹#›</a:t>
            </a:fld>
            <a:endParaRPr lang="zh-CN" altLang="en-US"/>
          </a:p>
        </p:txBody>
      </p:sp>
    </p:spTree>
    <p:extLst>
      <p:ext uri="{BB962C8B-B14F-4D97-AF65-F5344CB8AC3E}">
        <p14:creationId xmlns:p14="http://schemas.microsoft.com/office/powerpoint/2010/main" val="3484730280"/>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24">
            <a:extLst>
              <a:ext uri="{FF2B5EF4-FFF2-40B4-BE49-F238E27FC236}">
                <a16:creationId xmlns:a16="http://schemas.microsoft.com/office/drawing/2014/main" id="{DF03AFF0-8192-44DE-844C-5F3FC8542F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8300" y="0"/>
            <a:ext cx="2933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p:cNvPr>
          <p:cNvSpPr>
            <a:spLocks noGrp="1"/>
          </p:cNvSpPr>
          <p:nvPr>
            <p:ph type="title"/>
          </p:nvPr>
        </p:nvSpPr>
        <p:spPr/>
        <p:txBody>
          <a:bodyPr/>
          <a:lstStyle/>
          <a:p>
            <a:r>
              <a:rPr lang="zh-CN" altLang="en-US"/>
              <a:t>单击此处编辑母版标题样式</a:t>
            </a:r>
          </a:p>
        </p:txBody>
      </p:sp>
      <p:sp>
        <p:nvSpPr>
          <p:cNvPr id="4" name="日期占位符 2">
            <a:extLst>
              <a:ext uri="{FF2B5EF4-FFF2-40B4-BE49-F238E27FC236}">
                <a16:creationId xmlns:a16="http://schemas.microsoft.com/office/drawing/2014/main" id="{BA671313-5718-459B-8B98-41861B2EEC1A}"/>
              </a:ext>
            </a:extLst>
          </p:cNvPr>
          <p:cNvSpPr>
            <a:spLocks noGrp="1"/>
          </p:cNvSpPr>
          <p:nvPr>
            <p:ph type="dt" sz="half" idx="10"/>
          </p:nvPr>
        </p:nvSpPr>
        <p:spPr/>
        <p:txBody>
          <a:bodyPr/>
          <a:lstStyle>
            <a:lvl1pPr>
              <a:defRPr/>
            </a:lvl1pPr>
          </a:lstStyle>
          <a:p>
            <a:pPr>
              <a:defRPr/>
            </a:pPr>
            <a:fld id="{31E5C3D6-0A6D-43CB-90B6-EC70085A320A}" type="datetimeFigureOut">
              <a:rPr lang="zh-CN" altLang="en-US"/>
              <a:pPr>
                <a:defRPr/>
              </a:pPr>
              <a:t>2019/11/9</a:t>
            </a:fld>
            <a:endParaRPr lang="zh-CN" altLang="en-US"/>
          </a:p>
        </p:txBody>
      </p:sp>
      <p:sp>
        <p:nvSpPr>
          <p:cNvPr id="5" name="页脚占位符 3">
            <a:extLst>
              <a:ext uri="{FF2B5EF4-FFF2-40B4-BE49-F238E27FC236}">
                <a16:creationId xmlns:a16="http://schemas.microsoft.com/office/drawing/2014/main" id="{6E8E73BA-3A74-4BD5-98CA-0283F131B0B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037064D2-B84D-440A-B563-2D498DD33663}"/>
              </a:ext>
            </a:extLst>
          </p:cNvPr>
          <p:cNvSpPr>
            <a:spLocks noGrp="1"/>
          </p:cNvSpPr>
          <p:nvPr>
            <p:ph type="sldNum" sz="quarter" idx="12"/>
          </p:nvPr>
        </p:nvSpPr>
        <p:spPr/>
        <p:txBody>
          <a:bodyPr/>
          <a:lstStyle>
            <a:lvl1pPr>
              <a:defRPr/>
            </a:lvl1pPr>
          </a:lstStyle>
          <a:p>
            <a:pPr>
              <a:defRPr/>
            </a:pPr>
            <a:fld id="{AE59286E-DE18-4FAA-A46F-3893A120DF71}" type="slidenum">
              <a:rPr lang="zh-CN" altLang="en-US"/>
              <a:pPr>
                <a:defRPr/>
              </a:pPr>
              <a:t>‹#›</a:t>
            </a:fld>
            <a:endParaRPr lang="zh-CN" altLang="en-US"/>
          </a:p>
        </p:txBody>
      </p:sp>
    </p:spTree>
    <p:extLst>
      <p:ext uri="{BB962C8B-B14F-4D97-AF65-F5344CB8AC3E}">
        <p14:creationId xmlns:p14="http://schemas.microsoft.com/office/powerpoint/2010/main" val="24729830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6BDE23F-A83D-4650-937B-53F52BF352A5}"/>
              </a:ext>
            </a:extLst>
          </p:cNvPr>
          <p:cNvSpPr txBox="1">
            <a:spLocks noChangeArrowheads="1"/>
          </p:cNvSpPr>
          <p:nvPr userDrawn="1"/>
        </p:nvSpPr>
        <p:spPr bwMode="auto">
          <a:xfrm>
            <a:off x="743649" y="4563301"/>
            <a:ext cx="17171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fontAlgn="base">
              <a:spcBef>
                <a:spcPct val="0"/>
              </a:spcBef>
              <a:spcAft>
                <a:spcPct val="0"/>
              </a:spcAft>
              <a:defRPr>
                <a:solidFill>
                  <a:schemeClr val="tx1"/>
                </a:solidFill>
                <a:latin typeface="等线" charset="-122"/>
                <a:ea typeface="等线" charset="-122"/>
                <a:cs typeface="等线" charset="-122"/>
              </a:defRPr>
            </a:lvl6pPr>
            <a:lvl7pPr marL="2971800" indent="-228600" fontAlgn="base">
              <a:spcBef>
                <a:spcPct val="0"/>
              </a:spcBef>
              <a:spcAft>
                <a:spcPct val="0"/>
              </a:spcAft>
              <a:defRPr>
                <a:solidFill>
                  <a:schemeClr val="tx1"/>
                </a:solidFill>
                <a:latin typeface="等线" charset="-122"/>
                <a:ea typeface="等线" charset="-122"/>
                <a:cs typeface="等线" charset="-122"/>
              </a:defRPr>
            </a:lvl7pPr>
            <a:lvl8pPr marL="3429000" indent="-228600" fontAlgn="base">
              <a:spcBef>
                <a:spcPct val="0"/>
              </a:spcBef>
              <a:spcAft>
                <a:spcPct val="0"/>
              </a:spcAft>
              <a:defRPr>
                <a:solidFill>
                  <a:schemeClr val="tx1"/>
                </a:solidFill>
                <a:latin typeface="等线" charset="-122"/>
                <a:ea typeface="等线" charset="-122"/>
                <a:cs typeface="等线" charset="-122"/>
              </a:defRPr>
            </a:lvl8pPr>
            <a:lvl9pPr marL="3886200" indent="-228600" fontAlgn="base">
              <a:spcBef>
                <a:spcPct val="0"/>
              </a:spcBef>
              <a:spcAft>
                <a:spcPct val="0"/>
              </a:spcAft>
              <a:defRPr>
                <a:solidFill>
                  <a:schemeClr val="tx1"/>
                </a:solidFill>
                <a:latin typeface="等线" charset="-122"/>
                <a:ea typeface="等线" charset="-122"/>
                <a:cs typeface="等线" charset="-122"/>
              </a:defRPr>
            </a:lvl9pPr>
          </a:lstStyle>
          <a:p>
            <a:pPr algn="l" eaLnBrk="1" hangingPunct="1">
              <a:defRPr/>
            </a:pPr>
            <a:r>
              <a:rPr lang="zh-CN" altLang="en-US" b="1" dirty="0" smtClean="0">
                <a:solidFill>
                  <a:srgbClr val="A6A6A6"/>
                </a:solidFill>
              </a:rPr>
              <a:t>智能科学系</a:t>
            </a:r>
            <a:endParaRPr lang="en-US" altLang="zh-CN" b="1" dirty="0" smtClean="0">
              <a:solidFill>
                <a:srgbClr val="A6A6A6"/>
              </a:solidFill>
            </a:endParaRPr>
          </a:p>
          <a:p>
            <a:pPr eaLnBrk="1" hangingPunct="1">
              <a:defRPr/>
            </a:pPr>
            <a:r>
              <a:rPr lang="en-US" altLang="zh-CN" b="1" dirty="0" smtClean="0">
                <a:solidFill>
                  <a:srgbClr val="A6A6A6"/>
                </a:solidFill>
              </a:rPr>
              <a:t>lx@upc.edu.cn</a:t>
            </a:r>
            <a:endParaRPr lang="en-US" altLang="zh-CN" b="1" dirty="0">
              <a:solidFill>
                <a:srgbClr val="A6A6A6"/>
              </a:solidFill>
            </a:endParaRPr>
          </a:p>
        </p:txBody>
      </p:sp>
      <p:sp>
        <p:nvSpPr>
          <p:cNvPr id="3" name="TextBox 7">
            <a:extLst>
              <a:ext uri="{FF2B5EF4-FFF2-40B4-BE49-F238E27FC236}">
                <a16:creationId xmlns:a16="http://schemas.microsoft.com/office/drawing/2014/main" id="{0CFFEEE6-5151-4C6B-A59A-F8C3A6AE2221}"/>
              </a:ext>
            </a:extLst>
          </p:cNvPr>
          <p:cNvSpPr txBox="1">
            <a:spLocks noChangeArrowheads="1"/>
          </p:cNvSpPr>
          <p:nvPr userDrawn="1"/>
        </p:nvSpPr>
        <p:spPr bwMode="auto">
          <a:xfrm>
            <a:off x="8767763" y="357188"/>
            <a:ext cx="3163887"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lnSpc>
                <a:spcPct val="110000"/>
              </a:lnSpc>
              <a:defRPr/>
            </a:pPr>
            <a:r>
              <a:rPr lang="zh-CN" altLang="en-US" dirty="0" smtClean="0"/>
              <a:t>计算机科学与技术学院</a:t>
            </a:r>
            <a:endParaRPr lang="en-US" altLang="zh-CN" dirty="0"/>
          </a:p>
          <a:p>
            <a:pPr algn="ctr" eaLnBrk="1" hangingPunct="1">
              <a:lnSpc>
                <a:spcPct val="110000"/>
              </a:lnSpc>
              <a:defRPr/>
            </a:pPr>
            <a:r>
              <a:rPr lang="en-US" altLang="zh-CN" dirty="0">
                <a:latin typeface="Times New Roman" panose="02020603050405020304" pitchFamily="18" charset="0"/>
                <a:cs typeface="Times New Roman" panose="02020603050405020304" pitchFamily="18" charset="0"/>
              </a:rPr>
              <a:t>Big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&amp;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Cyber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Security</a:t>
            </a:r>
            <a:endParaRPr lang="en-US" altLang="en-US" dirty="0">
              <a:latin typeface="Times New Roman" panose="02020603050405020304" pitchFamily="18" charset="0"/>
              <a:cs typeface="Times New Roman" panose="02020603050405020304" pitchFamily="18" charset="0"/>
            </a:endParaRPr>
          </a:p>
        </p:txBody>
      </p:sp>
      <p:sp>
        <p:nvSpPr>
          <p:cNvPr id="4" name="日期占位符 1">
            <a:extLst>
              <a:ext uri="{FF2B5EF4-FFF2-40B4-BE49-F238E27FC236}">
                <a16:creationId xmlns:a16="http://schemas.microsoft.com/office/drawing/2014/main" id="{F4C172C8-50D1-4C0E-B527-678DF03C237E}"/>
              </a:ext>
            </a:extLst>
          </p:cNvPr>
          <p:cNvSpPr>
            <a:spLocks noGrp="1"/>
          </p:cNvSpPr>
          <p:nvPr>
            <p:ph type="dt" sz="half" idx="10"/>
          </p:nvPr>
        </p:nvSpPr>
        <p:spPr/>
        <p:txBody>
          <a:bodyPr/>
          <a:lstStyle>
            <a:lvl1pPr>
              <a:defRPr/>
            </a:lvl1pPr>
          </a:lstStyle>
          <a:p>
            <a:pPr>
              <a:defRPr/>
            </a:pPr>
            <a:fld id="{890459C8-07DD-4A20-9F2B-E0CF20072B54}" type="datetimeFigureOut">
              <a:rPr lang="zh-CN" altLang="en-US"/>
              <a:pPr>
                <a:defRPr/>
              </a:pPr>
              <a:t>2019/11/9</a:t>
            </a:fld>
            <a:endParaRPr lang="zh-CN" altLang="en-US"/>
          </a:p>
        </p:txBody>
      </p:sp>
      <p:sp>
        <p:nvSpPr>
          <p:cNvPr id="5" name="页脚占位符 2">
            <a:extLst>
              <a:ext uri="{FF2B5EF4-FFF2-40B4-BE49-F238E27FC236}">
                <a16:creationId xmlns:a16="http://schemas.microsoft.com/office/drawing/2014/main" id="{9B722443-9FBD-449C-BC5F-83061811AB4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3CE1C256-ECDA-49A8-848F-894EB16219A4}"/>
              </a:ext>
            </a:extLst>
          </p:cNvPr>
          <p:cNvSpPr>
            <a:spLocks noGrp="1"/>
          </p:cNvSpPr>
          <p:nvPr>
            <p:ph type="sldNum" sz="quarter" idx="12"/>
          </p:nvPr>
        </p:nvSpPr>
        <p:spPr/>
        <p:txBody>
          <a:bodyPr/>
          <a:lstStyle>
            <a:lvl1pPr>
              <a:defRPr/>
            </a:lvl1pPr>
          </a:lstStyle>
          <a:p>
            <a:pPr>
              <a:defRPr/>
            </a:pPr>
            <a:fld id="{216CAEF2-8F5A-4829-BB37-7FB63E708760}" type="slidenum">
              <a:rPr lang="zh-CN" altLang="en-US"/>
              <a:pPr>
                <a:defRPr/>
              </a:pPr>
              <a:t>‹#›</a:t>
            </a:fld>
            <a:endParaRPr lang="zh-CN" altLang="en-US"/>
          </a:p>
        </p:txBody>
      </p:sp>
    </p:spTree>
    <p:extLst>
      <p:ext uri="{BB962C8B-B14F-4D97-AF65-F5344CB8AC3E}">
        <p14:creationId xmlns:p14="http://schemas.microsoft.com/office/powerpoint/2010/main" val="307012405"/>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6A5BE9DA-D2A6-430B-AD1B-602F5DEA49B8}"/>
              </a:ext>
            </a:extLst>
          </p:cNvPr>
          <p:cNvSpPr>
            <a:spLocks noGrp="1"/>
          </p:cNvSpPr>
          <p:nvPr>
            <p:ph type="dt" sz="half" idx="10"/>
          </p:nvPr>
        </p:nvSpPr>
        <p:spPr/>
        <p:txBody>
          <a:bodyPr/>
          <a:lstStyle>
            <a:lvl1pPr>
              <a:defRPr/>
            </a:lvl1pPr>
          </a:lstStyle>
          <a:p>
            <a:pPr>
              <a:defRPr/>
            </a:pPr>
            <a:fld id="{7AB359FF-91B3-4F1A-BD73-6ED4FA000C97}" type="datetimeFigureOut">
              <a:rPr lang="zh-CN" altLang="en-US"/>
              <a:pPr>
                <a:defRPr/>
              </a:pPr>
              <a:t>2019/11/9</a:t>
            </a:fld>
            <a:endParaRPr lang="zh-CN" altLang="en-US"/>
          </a:p>
        </p:txBody>
      </p:sp>
      <p:sp>
        <p:nvSpPr>
          <p:cNvPr id="6" name="页脚占位符 4">
            <a:extLst>
              <a:ext uri="{FF2B5EF4-FFF2-40B4-BE49-F238E27FC236}">
                <a16:creationId xmlns:a16="http://schemas.microsoft.com/office/drawing/2014/main" id="{A3DDFB04-D407-4A35-A1F8-549A2E7DEED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5F77D4D-ADFE-491A-A1BA-BB591CC2C396}"/>
              </a:ext>
            </a:extLst>
          </p:cNvPr>
          <p:cNvSpPr>
            <a:spLocks noGrp="1"/>
          </p:cNvSpPr>
          <p:nvPr>
            <p:ph type="sldNum" sz="quarter" idx="12"/>
          </p:nvPr>
        </p:nvSpPr>
        <p:spPr/>
        <p:txBody>
          <a:bodyPr/>
          <a:lstStyle>
            <a:lvl1pPr>
              <a:defRPr/>
            </a:lvl1pPr>
          </a:lstStyle>
          <a:p>
            <a:pPr>
              <a:defRPr/>
            </a:pPr>
            <a:fld id="{65DC04BC-A5EF-445F-9EB1-13857E3925A4}" type="slidenum">
              <a:rPr lang="zh-CN" altLang="en-US"/>
              <a:pPr>
                <a:defRPr/>
              </a:pPr>
              <a:t>‹#›</a:t>
            </a:fld>
            <a:endParaRPr lang="zh-CN" altLang="en-US"/>
          </a:p>
        </p:txBody>
      </p:sp>
    </p:spTree>
    <p:extLst>
      <p:ext uri="{BB962C8B-B14F-4D97-AF65-F5344CB8AC3E}">
        <p14:creationId xmlns:p14="http://schemas.microsoft.com/office/powerpoint/2010/main" val="954943545"/>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9C205B14-313D-4BB9-8E53-D300F5486935}"/>
              </a:ext>
            </a:extLst>
          </p:cNvPr>
          <p:cNvSpPr>
            <a:spLocks noGrp="1"/>
          </p:cNvSpPr>
          <p:nvPr>
            <p:ph type="dt" sz="half" idx="10"/>
          </p:nvPr>
        </p:nvSpPr>
        <p:spPr/>
        <p:txBody>
          <a:bodyPr/>
          <a:lstStyle>
            <a:lvl1pPr>
              <a:defRPr/>
            </a:lvl1pPr>
          </a:lstStyle>
          <a:p>
            <a:pPr>
              <a:defRPr/>
            </a:pPr>
            <a:fld id="{97A2F674-E44F-4FC4-9716-EBA417772D43}" type="datetimeFigureOut">
              <a:rPr lang="zh-CN" altLang="en-US"/>
              <a:pPr>
                <a:defRPr/>
              </a:pPr>
              <a:t>2019/11/9</a:t>
            </a:fld>
            <a:endParaRPr lang="zh-CN" altLang="en-US"/>
          </a:p>
        </p:txBody>
      </p:sp>
      <p:sp>
        <p:nvSpPr>
          <p:cNvPr id="6" name="页脚占位符 4">
            <a:extLst>
              <a:ext uri="{FF2B5EF4-FFF2-40B4-BE49-F238E27FC236}">
                <a16:creationId xmlns:a16="http://schemas.microsoft.com/office/drawing/2014/main" id="{6BEC496E-3975-4F11-A209-3C805771FF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519007A-00C1-422F-A2E8-86AC120546C9}"/>
              </a:ext>
            </a:extLst>
          </p:cNvPr>
          <p:cNvSpPr>
            <a:spLocks noGrp="1"/>
          </p:cNvSpPr>
          <p:nvPr>
            <p:ph type="sldNum" sz="quarter" idx="12"/>
          </p:nvPr>
        </p:nvSpPr>
        <p:spPr/>
        <p:txBody>
          <a:bodyPr/>
          <a:lstStyle>
            <a:lvl1pPr>
              <a:defRPr/>
            </a:lvl1pPr>
          </a:lstStyle>
          <a:p>
            <a:pPr>
              <a:defRPr/>
            </a:pPr>
            <a:fld id="{36B92362-8350-4825-A175-04214B7702AC}" type="slidenum">
              <a:rPr lang="zh-CN" altLang="en-US"/>
              <a:pPr>
                <a:defRPr/>
              </a:pPr>
              <a:t>‹#›</a:t>
            </a:fld>
            <a:endParaRPr lang="zh-CN" altLang="en-US"/>
          </a:p>
        </p:txBody>
      </p:sp>
    </p:spTree>
    <p:extLst>
      <p:ext uri="{BB962C8B-B14F-4D97-AF65-F5344CB8AC3E}">
        <p14:creationId xmlns:p14="http://schemas.microsoft.com/office/powerpoint/2010/main" val="346055991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CBA90CC-57E5-453C-9B69-3209E13114C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0A7E4A5-475C-45E1-8A63-F7A05B1D4BC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16487E-3330-41B7-8676-7059D0B82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CAA454D5-4A87-487A-934D-231DD5301429}" type="datetimeFigureOut">
              <a:rPr lang="zh-CN" altLang="en-US"/>
              <a:pPr>
                <a:defRPr/>
              </a:pPr>
              <a:t>2019/11/9</a:t>
            </a:fld>
            <a:endParaRPr lang="zh-CN" altLang="en-US"/>
          </a:p>
        </p:txBody>
      </p:sp>
      <p:sp>
        <p:nvSpPr>
          <p:cNvPr id="5" name="页脚占位符 4">
            <a:extLst>
              <a:ext uri="{FF2B5EF4-FFF2-40B4-BE49-F238E27FC236}">
                <a16:creationId xmlns:a16="http://schemas.microsoft.com/office/drawing/2014/main" id="{E22A78DB-033F-4892-B2EF-274C7C962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A483E7F-8F30-44BF-BA0C-C8ED8423D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46ABF039-0C81-4352-8272-98547BEA52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1" r:id="rId1"/>
    <p:sldLayoutId id="2147483699" r:id="rId2"/>
    <p:sldLayoutId id="2147483692" r:id="rId3"/>
    <p:sldLayoutId id="2147483693" r:id="rId4"/>
    <p:sldLayoutId id="2147483694" r:id="rId5"/>
    <p:sldLayoutId id="2147483700" r:id="rId6"/>
    <p:sldLayoutId id="2147483701" r:id="rId7"/>
    <p:sldLayoutId id="2147483695" r:id="rId8"/>
    <p:sldLayoutId id="2147483696" r:id="rId9"/>
    <p:sldLayoutId id="2147483697" r:id="rId10"/>
    <p:sldLayoutId id="2147483698" r:id="rId11"/>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charset="-122"/>
        </a:defRPr>
      </a:lvl1pPr>
      <a:lvl2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2pPr>
      <a:lvl3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3pPr>
      <a:lvl4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4pPr>
      <a:lvl5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5pPr>
      <a:lvl6pPr marL="4572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6pPr>
      <a:lvl7pPr marL="9144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7pPr>
      <a:lvl8pPr marL="13716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8pPr>
      <a:lvl9pPr marL="18288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文本框 1">
            <a:extLst>
              <a:ext uri="{FF2B5EF4-FFF2-40B4-BE49-F238E27FC236}">
                <a16:creationId xmlns:a16="http://schemas.microsoft.com/office/drawing/2014/main" id="{B20EC8E1-FB9D-475E-9A7C-D4DFC43A0174}"/>
              </a:ext>
            </a:extLst>
          </p:cNvPr>
          <p:cNvSpPr txBox="1">
            <a:spLocks noChangeArrowheads="1"/>
          </p:cNvSpPr>
          <p:nvPr/>
        </p:nvSpPr>
        <p:spPr bwMode="auto">
          <a:xfrm>
            <a:off x="3680337" y="2022885"/>
            <a:ext cx="6286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3200" b="1" dirty="0" smtClean="0">
                <a:solidFill>
                  <a:schemeClr val="bg1"/>
                </a:solidFill>
                <a:latin typeface="等线 Light" panose="02010600030101010101" pitchFamily="2" charset="-122"/>
              </a:rPr>
              <a:t>第三章  知识表示</a:t>
            </a:r>
            <a:endParaRPr lang="zh-CN" altLang="en-US" sz="3200" b="1" dirty="0">
              <a:solidFill>
                <a:schemeClr val="bg1"/>
              </a:solidFill>
              <a:latin typeface="等线 Light" panose="02010600030101010101" pitchFamily="2" charset="-122"/>
            </a:endParaRPr>
          </a:p>
        </p:txBody>
      </p:sp>
      <p:sp>
        <p:nvSpPr>
          <p:cNvPr id="5123" name="文本框 2">
            <a:extLst>
              <a:ext uri="{FF2B5EF4-FFF2-40B4-BE49-F238E27FC236}">
                <a16:creationId xmlns:a16="http://schemas.microsoft.com/office/drawing/2014/main" id="{4DB43B63-7658-41C9-93AB-CBA65BD02026}"/>
              </a:ext>
            </a:extLst>
          </p:cNvPr>
          <p:cNvSpPr txBox="1">
            <a:spLocks noChangeArrowheads="1"/>
          </p:cNvSpPr>
          <p:nvPr/>
        </p:nvSpPr>
        <p:spPr bwMode="auto">
          <a:xfrm>
            <a:off x="6101043" y="2971369"/>
            <a:ext cx="21011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solidFill>
                  <a:schemeClr val="bg1"/>
                </a:solidFill>
              </a:rPr>
              <a:t>人工智能课程组</a:t>
            </a:r>
            <a:endParaRPr lang="zh-CN" altLang="en-US" sz="20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563563" y="293074"/>
            <a:ext cx="9144000" cy="793750"/>
          </a:xfrm>
        </p:spPr>
        <p:txBody>
          <a:bodyPr/>
          <a:lstStyle/>
          <a:p>
            <a:pPr eaLnBrk="1" hangingPunct="1"/>
            <a:r>
              <a:rPr lang="en-US" altLang="zh-CN" u="sng" dirty="0">
                <a:solidFill>
                  <a:srgbClr val="002060"/>
                </a:solidFill>
                <a:latin typeface="Times New Roman" panose="02020603050405020304" pitchFamily="18" charset="0"/>
              </a:rPr>
              <a:t>3.2.1  </a:t>
            </a:r>
            <a:r>
              <a:rPr lang="zh-CN" altLang="en-US" u="sng" dirty="0">
                <a:solidFill>
                  <a:srgbClr val="002060"/>
                </a:solidFill>
                <a:latin typeface="Times New Roman" panose="02020603050405020304" pitchFamily="18" charset="0"/>
              </a:rPr>
              <a:t>产生式</a:t>
            </a:r>
            <a:endParaRPr lang="zh-CN" altLang="en-US" dirty="0" smtClean="0">
              <a:latin typeface="Times New Roman" panose="02020603050405020304" pitchFamily="18" charset="0"/>
            </a:endParaRPr>
          </a:p>
        </p:txBody>
      </p:sp>
      <p:sp>
        <p:nvSpPr>
          <p:cNvPr id="50183" name="Rectangle 8"/>
          <p:cNvSpPr>
            <a:spLocks noGrp="1" noChangeArrowheads="1"/>
          </p:cNvSpPr>
          <p:nvPr>
            <p:ph idx="1"/>
          </p:nvPr>
        </p:nvSpPr>
        <p:spPr>
          <a:xfrm>
            <a:off x="1803401" y="4365626"/>
            <a:ext cx="8836025" cy="2193925"/>
          </a:xfrm>
          <a:gradFill rotWithShape="0">
            <a:gsLst>
              <a:gs pos="0">
                <a:srgbClr val="CCFFCC"/>
              </a:gs>
              <a:gs pos="100000">
                <a:schemeClr val="bg1"/>
              </a:gs>
            </a:gsLst>
            <a:path path="rect">
              <a:fillToRect l="100000" t="100000"/>
            </a:path>
          </a:gradFill>
          <a:ln>
            <a:solidFill>
              <a:srgbClr val="808080"/>
            </a:solidFill>
            <a:miter lim="800000"/>
            <a:headEnd/>
            <a:tailEnd/>
          </a:ln>
        </p:spPr>
        <p:txBody>
          <a:bodyPr>
            <a:normAutofit lnSpcReduction="10000"/>
          </a:bodyPr>
          <a:lstStyle/>
          <a:p>
            <a:pPr marL="0" indent="0" eaLnBrk="1" hangingPunct="1">
              <a:lnSpc>
                <a:spcPct val="110000"/>
              </a:lnSpc>
              <a:buFont typeface="Wingdings" panose="05000000000000000000" pitchFamily="2" charset="2"/>
              <a:buChar char="§"/>
            </a:pPr>
            <a:r>
              <a:rPr lang="en-US" altLang="zh-CN" sz="2600" dirty="0">
                <a:latin typeface="宋体" panose="02010600030101010101" pitchFamily="2" charset="-122"/>
              </a:rPr>
              <a:t> </a:t>
            </a:r>
            <a:r>
              <a:rPr lang="zh-CN" altLang="en-US" sz="2600" dirty="0">
                <a:latin typeface="Times New Roman" panose="02020603050405020304" pitchFamily="18" charset="0"/>
              </a:rPr>
              <a:t>四元组表示：</a:t>
            </a:r>
            <a:r>
              <a:rPr lang="zh-CN" altLang="en-US" sz="2600" b="1" dirty="0">
                <a:latin typeface="Times New Roman" panose="02020603050405020304" pitchFamily="18" charset="0"/>
              </a:rPr>
              <a:t>（对象，属性，值，置信度）</a:t>
            </a:r>
            <a:r>
              <a:rPr lang="zh-CN" altLang="en-US" sz="2600" dirty="0">
                <a:latin typeface="Times New Roman" panose="02020603050405020304" pitchFamily="18" charset="0"/>
              </a:rPr>
              <a:t> </a:t>
            </a:r>
          </a:p>
          <a:p>
            <a:pPr marL="0" indent="0" eaLnBrk="1" hangingPunct="1">
              <a:lnSpc>
                <a:spcPct val="110000"/>
              </a:lnSpc>
              <a:buNone/>
            </a:pPr>
            <a:r>
              <a:rPr lang="zh-CN" altLang="en-US" sz="2600" dirty="0">
                <a:latin typeface="Times New Roman" panose="02020603050405020304" pitchFamily="18" charset="0"/>
              </a:rPr>
              <a:t>               或者： </a:t>
            </a:r>
            <a:r>
              <a:rPr lang="zh-CN" altLang="en-US" sz="2600" b="1" dirty="0">
                <a:latin typeface="Times New Roman" panose="02020603050405020304" pitchFamily="18" charset="0"/>
              </a:rPr>
              <a:t>（关系，对象</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rPr>
              <a:t>，对象</a:t>
            </a: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Times New Roman" panose="02020603050405020304" pitchFamily="18" charset="0"/>
              </a:rPr>
              <a:t>，置信度）</a:t>
            </a:r>
          </a:p>
          <a:p>
            <a:pPr marL="0" indent="0" algn="just" eaLnBrk="1" hangingPunct="1">
              <a:lnSpc>
                <a:spcPct val="110000"/>
              </a:lnSpc>
              <a:buFont typeface="Wingdings" panose="05000000000000000000" pitchFamily="2" charset="2"/>
              <a:buChar char="§"/>
            </a:pPr>
            <a:r>
              <a:rPr lang="zh-CN" altLang="en-US" sz="2600" dirty="0">
                <a:latin typeface="Times New Roman" panose="02020603050405020304" pitchFamily="18" charset="0"/>
              </a:rPr>
              <a:t>例：老李年龄很可能是</a:t>
            </a:r>
            <a:r>
              <a:rPr lang="en-US" altLang="zh-CN" sz="2600" dirty="0">
                <a:latin typeface="Times New Roman" panose="02020603050405020304" pitchFamily="18" charset="0"/>
                <a:cs typeface="Times New Roman" panose="02020603050405020304" pitchFamily="18" charset="0"/>
              </a:rPr>
              <a:t>40</a:t>
            </a:r>
            <a:r>
              <a:rPr lang="zh-CN" altLang="en-US" sz="2600" dirty="0">
                <a:latin typeface="Times New Roman" panose="02020603050405020304" pitchFamily="18" charset="0"/>
              </a:rPr>
              <a:t>岁：</a:t>
            </a:r>
            <a:r>
              <a:rPr lang="zh-CN" altLang="en-US" sz="2600" dirty="0">
                <a:latin typeface="Times New Roman" panose="02020603050405020304" pitchFamily="18" charset="0"/>
                <a:sym typeface="Wingdings" panose="05000000000000000000" pitchFamily="2" charset="2"/>
              </a:rPr>
              <a:t>（</a:t>
            </a:r>
            <a:r>
              <a:rPr lang="en-US" altLang="zh-CN" sz="2600" i="1" dirty="0">
                <a:latin typeface="Times New Roman" panose="02020603050405020304" pitchFamily="18" charset="0"/>
                <a:cs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age</a:t>
            </a:r>
            <a:r>
              <a:rPr lang="zh-CN" altLang="en-US" sz="2600" dirty="0">
                <a:latin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40</a:t>
            </a:r>
            <a:r>
              <a:rPr lang="zh-CN" altLang="en-US" sz="2600" dirty="0">
                <a:latin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0.8</a:t>
            </a:r>
            <a:r>
              <a:rPr lang="zh-CN" altLang="en-US" sz="2600" dirty="0">
                <a:latin typeface="Times New Roman" panose="02020603050405020304" pitchFamily="18" charset="0"/>
              </a:rPr>
              <a:t>）</a:t>
            </a:r>
          </a:p>
          <a:p>
            <a:pPr marL="0" indent="0" algn="just" eaLnBrk="1" hangingPunct="1">
              <a:lnSpc>
                <a:spcPct val="110000"/>
              </a:lnSpc>
              <a:buNone/>
            </a:pPr>
            <a:r>
              <a:rPr lang="zh-CN" altLang="en-US" sz="2600" dirty="0">
                <a:latin typeface="Times New Roman" panose="02020603050405020304" pitchFamily="18" charset="0"/>
              </a:rPr>
              <a:t>  老李和老王不大可能是朋友：（</a:t>
            </a:r>
            <a:r>
              <a:rPr lang="en-US" altLang="zh-CN" sz="2600" i="1" dirty="0">
                <a:latin typeface="Times New Roman" panose="02020603050405020304" pitchFamily="18" charset="0"/>
              </a:rPr>
              <a:t>friend</a:t>
            </a:r>
            <a:r>
              <a:rPr lang="zh-CN" altLang="en-US" sz="2600" dirty="0">
                <a:latin typeface="Times New Roman" panose="02020603050405020304" pitchFamily="18" charset="0"/>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Wang</a:t>
            </a:r>
            <a:r>
              <a:rPr lang="zh-CN" altLang="en-US" sz="2600" dirty="0">
                <a:latin typeface="Times New Roman" panose="02020603050405020304" pitchFamily="18" charset="0"/>
              </a:rPr>
              <a:t>，</a:t>
            </a:r>
            <a:r>
              <a:rPr lang="en-US" altLang="zh-CN" sz="2600" dirty="0">
                <a:latin typeface="Times New Roman" panose="02020603050405020304" pitchFamily="18" charset="0"/>
              </a:rPr>
              <a:t>0.1</a:t>
            </a:r>
            <a:r>
              <a:rPr lang="zh-CN" altLang="en-US" sz="2600" dirty="0">
                <a:latin typeface="Times New Roman" panose="02020603050405020304" pitchFamily="18" charset="0"/>
              </a:rPr>
              <a:t>）</a:t>
            </a:r>
            <a:endParaRPr lang="zh-CN" altLang="en-US" sz="2600" b="1" dirty="0">
              <a:latin typeface="Times New Roman" panose="02020603050405020304" pitchFamily="18" charset="0"/>
            </a:endParaRPr>
          </a:p>
        </p:txBody>
      </p:sp>
      <p:sp>
        <p:nvSpPr>
          <p:cNvPr id="50178"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B9BE90-44A2-4E25-B46E-4BAFF4B7F1CC}" type="slidenum">
              <a:rPr lang="ja-JP" altLang="en-US">
                <a:solidFill>
                  <a:srgbClr val="A50021"/>
                </a:solidFill>
                <a:ea typeface="ＭＳ Ｐゴシック" panose="020B0600070205080204" pitchFamily="34" charset="-128"/>
              </a:rPr>
              <a:pPr eaLnBrk="1" hangingPunct="1"/>
              <a:t>10</a:t>
            </a:fld>
            <a:endParaRPr lang="en-US" altLang="ja-JP">
              <a:solidFill>
                <a:srgbClr val="A50021"/>
              </a:solidFill>
              <a:ea typeface="ＭＳ Ｐゴシック" panose="020B0600070205080204" pitchFamily="34" charset="-128"/>
            </a:endParaRPr>
          </a:p>
        </p:txBody>
      </p:sp>
      <p:sp>
        <p:nvSpPr>
          <p:cNvPr id="50180" name="Rectangle 3"/>
          <p:cNvSpPr>
            <a:spLocks noChangeArrowheads="1"/>
          </p:cNvSpPr>
          <p:nvPr/>
        </p:nvSpPr>
        <p:spPr bwMode="auto">
          <a:xfrm>
            <a:off x="1847851" y="955676"/>
            <a:ext cx="6469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确定性事实性知识的产生式表示</a:t>
            </a:r>
          </a:p>
        </p:txBody>
      </p:sp>
      <p:sp>
        <p:nvSpPr>
          <p:cNvPr id="50181" name="Rectangle 4"/>
          <p:cNvSpPr>
            <a:spLocks noChangeArrowheads="1"/>
          </p:cNvSpPr>
          <p:nvPr/>
        </p:nvSpPr>
        <p:spPr bwMode="auto">
          <a:xfrm>
            <a:off x="1868488" y="3730626"/>
            <a:ext cx="65341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dirty="0">
                <a:latin typeface="Times New Roman" panose="02020603050405020304" pitchFamily="18" charset="0"/>
              </a:rPr>
              <a:t>4.  </a:t>
            </a:r>
            <a:r>
              <a:rPr lang="zh-CN" altLang="en-US" sz="2800" b="1" dirty="0">
                <a:latin typeface="Times New Roman" panose="02020603050405020304" pitchFamily="18" charset="0"/>
              </a:rPr>
              <a:t>不确定性事实性知识的产生式表示</a:t>
            </a:r>
          </a:p>
        </p:txBody>
      </p:sp>
      <p:sp>
        <p:nvSpPr>
          <p:cNvPr id="50182" name="Rectangle 6"/>
          <p:cNvSpPr>
            <a:spLocks noChangeArrowheads="1"/>
          </p:cNvSpPr>
          <p:nvPr/>
        </p:nvSpPr>
        <p:spPr bwMode="auto">
          <a:xfrm>
            <a:off x="1833564" y="1557338"/>
            <a:ext cx="8377237" cy="216535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
            </a:pPr>
            <a:r>
              <a:rPr lang="en-US" altLang="zh-CN" sz="2400" b="1" dirty="0"/>
              <a:t>  </a:t>
            </a:r>
            <a:r>
              <a:rPr lang="zh-CN" altLang="en-US" sz="2600" dirty="0">
                <a:latin typeface="Times New Roman" panose="02020603050405020304" pitchFamily="18" charset="0"/>
              </a:rPr>
              <a:t>三元组表示：</a:t>
            </a:r>
            <a:r>
              <a:rPr lang="zh-CN" altLang="en-US" sz="2600" b="1" dirty="0">
                <a:latin typeface="Times New Roman" panose="02020603050405020304" pitchFamily="18" charset="0"/>
              </a:rPr>
              <a:t>（对象，属性，值）</a:t>
            </a:r>
          </a:p>
          <a:p>
            <a:pPr eaLnBrk="1" hangingPunct="1">
              <a:lnSpc>
                <a:spcPct val="120000"/>
              </a:lnSpc>
              <a:spcBef>
                <a:spcPct val="20000"/>
              </a:spcBef>
              <a:buClr>
                <a:schemeClr val="accent2"/>
              </a:buClr>
              <a:buFont typeface="Wingdings" panose="05000000000000000000" pitchFamily="2" charset="2"/>
              <a:buNone/>
            </a:pPr>
            <a:r>
              <a:rPr lang="zh-CN" altLang="en-US" sz="2600" b="1" dirty="0">
                <a:latin typeface="Times New Roman" panose="02020603050405020304" pitchFamily="18" charset="0"/>
              </a:rPr>
              <a:t>                </a:t>
            </a:r>
            <a:r>
              <a:rPr lang="zh-CN" altLang="en-US" sz="2600" dirty="0">
                <a:latin typeface="Times New Roman" panose="02020603050405020304" pitchFamily="18" charset="0"/>
              </a:rPr>
              <a:t>或者：</a:t>
            </a:r>
            <a:r>
              <a:rPr lang="zh-CN" altLang="en-US" sz="2600" b="1" dirty="0">
                <a:latin typeface="Times New Roman" panose="02020603050405020304" pitchFamily="18" charset="0"/>
              </a:rPr>
              <a:t>（关系，对象</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，对象</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 </a:t>
            </a:r>
          </a:p>
          <a:p>
            <a:pPr algn="just" eaLnBrk="1" hangingPunct="1">
              <a:lnSpc>
                <a:spcPct val="110000"/>
              </a:lnSpc>
              <a:spcBef>
                <a:spcPct val="20000"/>
              </a:spcBef>
              <a:buClr>
                <a:schemeClr val="accent2"/>
              </a:buClr>
              <a:buFont typeface="Wingdings" panose="05000000000000000000" pitchFamily="2" charset="2"/>
              <a:buChar char="§"/>
            </a:pPr>
            <a:r>
              <a:rPr lang="zh-CN" altLang="en-US" sz="2600" dirty="0">
                <a:latin typeface="Times New Roman" panose="02020603050405020304" pitchFamily="18" charset="0"/>
              </a:rPr>
              <a:t> 例：  老李年龄是</a:t>
            </a:r>
            <a:r>
              <a:rPr lang="en-US" altLang="zh-CN" sz="2600" dirty="0">
                <a:latin typeface="Times New Roman" panose="02020603050405020304" pitchFamily="18" charset="0"/>
              </a:rPr>
              <a:t>40</a:t>
            </a:r>
            <a:r>
              <a:rPr lang="zh-CN" altLang="en-US" sz="2600" dirty="0">
                <a:latin typeface="Times New Roman" panose="02020603050405020304" pitchFamily="18" charset="0"/>
              </a:rPr>
              <a:t>岁：    （</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age</a:t>
            </a:r>
            <a:r>
              <a:rPr lang="zh-CN" altLang="en-US" sz="2600" dirty="0">
                <a:latin typeface="Times New Roman" panose="02020603050405020304" pitchFamily="18" charset="0"/>
              </a:rPr>
              <a:t>，</a:t>
            </a:r>
            <a:r>
              <a:rPr lang="en-US" altLang="zh-CN" sz="2600" dirty="0">
                <a:latin typeface="Times New Roman" panose="02020603050405020304" pitchFamily="18" charset="0"/>
              </a:rPr>
              <a:t>40</a:t>
            </a:r>
            <a:r>
              <a:rPr lang="zh-CN" altLang="en-US" sz="2600" dirty="0">
                <a:latin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     </a:t>
            </a:r>
          </a:p>
          <a:p>
            <a:pPr algn="just" eaLnBrk="1" hangingPunct="1">
              <a:lnSpc>
                <a:spcPct val="110000"/>
              </a:lnSpc>
              <a:spcBef>
                <a:spcPct val="20000"/>
              </a:spcBef>
              <a:buClr>
                <a:schemeClr val="accent2"/>
              </a:buClr>
              <a:buFont typeface="Wingdings" panose="05000000000000000000" pitchFamily="2" charset="2"/>
              <a:buNone/>
            </a:pPr>
            <a:r>
              <a:rPr lang="zh-CN" altLang="en-US" sz="2600" dirty="0">
                <a:latin typeface="Times New Roman" panose="02020603050405020304" pitchFamily="18" charset="0"/>
              </a:rPr>
              <a:t>             老李和老王是朋友：（</a:t>
            </a:r>
            <a:r>
              <a:rPr lang="en-US" altLang="zh-CN" sz="2600" i="1" dirty="0">
                <a:latin typeface="Times New Roman" panose="02020603050405020304" pitchFamily="18" charset="0"/>
              </a:rPr>
              <a:t>friend</a:t>
            </a:r>
            <a:r>
              <a:rPr lang="zh-CN" altLang="en-US" sz="2600" dirty="0">
                <a:latin typeface="Times New Roman" panose="02020603050405020304" pitchFamily="18" charset="0"/>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Wang</a:t>
            </a:r>
            <a:r>
              <a:rPr lang="zh-CN" altLang="en-US" sz="2600" dirty="0">
                <a:latin typeface="Times New Roman" panose="02020603050405020304" pitchFamily="18" charset="0"/>
              </a:rPr>
              <a:t>）</a:t>
            </a:r>
          </a:p>
        </p:txBody>
      </p:sp>
    </p:spTree>
    <p:extLst>
      <p:ext uri="{BB962C8B-B14F-4D97-AF65-F5344CB8AC3E}">
        <p14:creationId xmlns:p14="http://schemas.microsoft.com/office/powerpoint/2010/main" val="221351198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u="sng" dirty="0">
                <a:solidFill>
                  <a:srgbClr val="002060"/>
                </a:solidFill>
                <a:latin typeface="Times New Roman" panose="02020603050405020304" pitchFamily="18" charset="0"/>
              </a:rPr>
              <a:t>3.2.1  </a:t>
            </a:r>
            <a:r>
              <a:rPr lang="zh-CN" altLang="en-US" u="sng" dirty="0">
                <a:solidFill>
                  <a:srgbClr val="002060"/>
                </a:solidFill>
                <a:latin typeface="Times New Roman" panose="02020603050405020304" pitchFamily="18" charset="0"/>
              </a:rPr>
              <a:t>产生式</a:t>
            </a:r>
            <a:endParaRPr lang="zh-CN" altLang="en-US" dirty="0" smtClean="0">
              <a:latin typeface="Times New Roman" panose="02020603050405020304" pitchFamily="18" charset="0"/>
            </a:endParaRPr>
          </a:p>
        </p:txBody>
      </p:sp>
      <p:sp>
        <p:nvSpPr>
          <p:cNvPr id="51204" name="Rectangle 3"/>
          <p:cNvSpPr>
            <a:spLocks noGrp="1" noChangeArrowheads="1"/>
          </p:cNvSpPr>
          <p:nvPr>
            <p:ph idx="1"/>
          </p:nvPr>
        </p:nvSpPr>
        <p:spPr>
          <a:xfrm>
            <a:off x="951872" y="1690688"/>
            <a:ext cx="10288255" cy="4123555"/>
          </a:xfrm>
        </p:spPr>
        <p:txBody>
          <a:bodyPr/>
          <a:lstStyle/>
          <a:p>
            <a:pPr marL="495300" indent="-495300" algn="just" eaLnBrk="1" hangingPunct="1"/>
            <a:r>
              <a:rPr lang="zh-CN" altLang="en-US" b="1" dirty="0" smtClean="0"/>
              <a:t>产生式与谓词逻辑中的蕴含式的区别：</a:t>
            </a:r>
          </a:p>
          <a:p>
            <a:pPr marL="495300" indent="-495300" algn="just" eaLnBrk="1" hangingPunct="1">
              <a:lnSpc>
                <a:spcPct val="120000"/>
              </a:lnSpc>
              <a:spcBef>
                <a:spcPct val="50000"/>
              </a:spcBef>
              <a:buNone/>
            </a:pPr>
            <a:r>
              <a:rPr lang="zh-CN" altLang="en-US" b="1" dirty="0" smtClean="0">
                <a:latin typeface="宋体" panose="02010600030101010101" pitchFamily="2" charset="-122"/>
              </a:rPr>
              <a:t>（</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宋体" panose="02010600030101010101" pitchFamily="2" charset="-122"/>
              </a:rPr>
              <a:t>）除逻辑蕴含外，产生式还包括各种操作、规则、变换、算子、函数等。例如，</a:t>
            </a:r>
            <a:r>
              <a:rPr lang="zh-CN" altLang="en-US" b="1" dirty="0" smtClean="0">
                <a:latin typeface="Times New Roman" panose="02020603050405020304" pitchFamily="18" charset="0"/>
              </a:rPr>
              <a:t>“</a:t>
            </a:r>
            <a:r>
              <a:rPr lang="zh-CN" altLang="en-US" b="1" dirty="0" smtClean="0">
                <a:latin typeface="宋体" panose="02010600030101010101" pitchFamily="2" charset="-122"/>
              </a:rPr>
              <a:t>如果炉温超过上限，则立即关闭风门</a:t>
            </a:r>
            <a:r>
              <a:rPr lang="zh-CN" altLang="en-US" b="1" dirty="0" smtClean="0">
                <a:latin typeface="Times New Roman" panose="02020603050405020304" pitchFamily="18" charset="0"/>
              </a:rPr>
              <a:t>”</a:t>
            </a:r>
            <a:r>
              <a:rPr lang="zh-CN" altLang="en-US" b="1" dirty="0" smtClean="0">
                <a:latin typeface="宋体" panose="02010600030101010101" pitchFamily="2" charset="-122"/>
              </a:rPr>
              <a:t>是一个产生式，但不是蕴含式。</a:t>
            </a:r>
          </a:p>
          <a:p>
            <a:pPr marL="495300" indent="-495300" algn="just" eaLnBrk="1" hangingPunct="1">
              <a:lnSpc>
                <a:spcPct val="120000"/>
              </a:lnSpc>
              <a:spcBef>
                <a:spcPct val="50000"/>
              </a:spcBef>
              <a:buNone/>
            </a:pPr>
            <a:r>
              <a:rPr lang="zh-CN" altLang="en-US" b="1" dirty="0" smtClean="0">
                <a:latin typeface="宋体" panose="02010600030101010101" pitchFamily="2" charset="-122"/>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宋体" panose="02010600030101010101" pitchFamily="2" charset="-122"/>
              </a:rPr>
              <a:t>）蕴含式只能表示精确知识，而产生式不仅可以表示精确的知识，还可以表示不精确知识。蕴含式的匹配总要求是精确的。产生式匹配可以是精确的，也可以是不精确的，只要按某种算法求出的相似度落在预先指定的范围内就认为是可匹配的。</a:t>
            </a:r>
          </a:p>
        </p:txBody>
      </p:sp>
      <p:sp>
        <p:nvSpPr>
          <p:cNvPr id="51202"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0230E9-7D33-4728-83F9-B0D64C5CFE00}" type="slidenum">
              <a:rPr lang="ja-JP" altLang="en-US">
                <a:solidFill>
                  <a:srgbClr val="A50021"/>
                </a:solidFill>
                <a:ea typeface="ＭＳ Ｐゴシック" panose="020B0600070205080204" pitchFamily="34" charset="-128"/>
              </a:rPr>
              <a:pPr eaLnBrk="1" hangingPunct="1"/>
              <a:t>11</a:t>
            </a:fld>
            <a:endParaRPr lang="en-US" altLang="ja-JP">
              <a:solidFill>
                <a:srgbClr val="A50021"/>
              </a:solidFill>
              <a:ea typeface="ＭＳ Ｐゴシック" panose="020B0600070205080204" pitchFamily="34" charset="-128"/>
            </a:endParaRPr>
          </a:p>
        </p:txBody>
      </p:sp>
    </p:spTree>
    <p:extLst>
      <p:ext uri="{BB962C8B-B14F-4D97-AF65-F5344CB8AC3E}">
        <p14:creationId xmlns:p14="http://schemas.microsoft.com/office/powerpoint/2010/main" val="238333747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u="sng" dirty="0" smtClean="0">
                <a:solidFill>
                  <a:srgbClr val="002060"/>
                </a:solidFill>
                <a:latin typeface="Times New Roman" panose="02020603050405020304" pitchFamily="18" charset="0"/>
              </a:rPr>
              <a:t>3.2.2  </a:t>
            </a:r>
            <a:r>
              <a:rPr lang="zh-CN" altLang="en-US" u="sng" dirty="0" smtClean="0">
                <a:solidFill>
                  <a:srgbClr val="002060"/>
                </a:solidFill>
                <a:latin typeface="Times New Roman" panose="02020603050405020304" pitchFamily="18" charset="0"/>
              </a:rPr>
              <a:t>产生式系统</a:t>
            </a:r>
          </a:p>
        </p:txBody>
      </p:sp>
      <p:sp>
        <p:nvSpPr>
          <p:cNvPr id="52226"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56C994-F587-4E86-9457-4A732DDA34C1}" type="slidenum">
              <a:rPr lang="ja-JP" altLang="en-US">
                <a:solidFill>
                  <a:srgbClr val="A50021"/>
                </a:solidFill>
                <a:ea typeface="ＭＳ Ｐゴシック" panose="020B0600070205080204" pitchFamily="34" charset="-128"/>
              </a:rPr>
              <a:pPr eaLnBrk="1" hangingPunct="1"/>
              <a:t>12</a:t>
            </a:fld>
            <a:endParaRPr lang="en-US" altLang="ja-JP">
              <a:solidFill>
                <a:srgbClr val="A50021"/>
              </a:solidFill>
              <a:ea typeface="ＭＳ Ｐゴシック" panose="020B0600070205080204" pitchFamily="34" charset="-128"/>
            </a:endParaRPr>
          </a:p>
        </p:txBody>
      </p:sp>
      <p:sp>
        <p:nvSpPr>
          <p:cNvPr id="52228" name="AutoShape 6"/>
          <p:cNvSpPr>
            <a:spLocks noChangeAspect="1" noChangeArrowheads="1" noTextEdit="1"/>
          </p:cNvSpPr>
          <p:nvPr/>
        </p:nvSpPr>
        <p:spPr bwMode="auto">
          <a:xfrm>
            <a:off x="2152650" y="1662113"/>
            <a:ext cx="8115300"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29" name="Rectangle 8"/>
          <p:cNvSpPr>
            <a:spLocks noChangeArrowheads="1"/>
          </p:cNvSpPr>
          <p:nvPr/>
        </p:nvSpPr>
        <p:spPr bwMode="auto">
          <a:xfrm>
            <a:off x="4950310" y="2034708"/>
            <a:ext cx="1841500" cy="5699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0" name="Rectangle 9"/>
          <p:cNvSpPr>
            <a:spLocks noChangeArrowheads="1"/>
          </p:cNvSpPr>
          <p:nvPr/>
        </p:nvSpPr>
        <p:spPr bwMode="auto">
          <a:xfrm>
            <a:off x="5134460" y="2034708"/>
            <a:ext cx="147478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1" name="Rectangle 10"/>
          <p:cNvSpPr>
            <a:spLocks noChangeArrowheads="1"/>
          </p:cNvSpPr>
          <p:nvPr/>
        </p:nvSpPr>
        <p:spPr bwMode="auto">
          <a:xfrm>
            <a:off x="5356710" y="208550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控</a:t>
            </a:r>
            <a:endParaRPr lang="zh-CN" altLang="en-US"/>
          </a:p>
        </p:txBody>
      </p:sp>
      <p:sp>
        <p:nvSpPr>
          <p:cNvPr id="52232" name="Rectangle 11"/>
          <p:cNvSpPr>
            <a:spLocks noChangeArrowheads="1"/>
          </p:cNvSpPr>
          <p:nvPr/>
        </p:nvSpPr>
        <p:spPr bwMode="auto">
          <a:xfrm>
            <a:off x="5999648" y="207122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dirty="0">
                <a:solidFill>
                  <a:srgbClr val="000000"/>
                </a:solidFill>
                <a:latin typeface="宋体" panose="02010600030101010101" pitchFamily="2" charset="-122"/>
              </a:rPr>
              <a:t>制</a:t>
            </a:r>
            <a:endParaRPr lang="zh-CN" altLang="en-US" dirty="0"/>
          </a:p>
        </p:txBody>
      </p:sp>
      <p:grpSp>
        <p:nvGrpSpPr>
          <p:cNvPr id="52233" name="Group 14"/>
          <p:cNvGrpSpPr>
            <a:grpSpLocks/>
          </p:cNvGrpSpPr>
          <p:nvPr/>
        </p:nvGrpSpPr>
        <p:grpSpPr bwMode="auto">
          <a:xfrm>
            <a:off x="5750410" y="2599858"/>
            <a:ext cx="241300" cy="942975"/>
            <a:chOff x="2520" y="1419"/>
            <a:chExt cx="152" cy="594"/>
          </a:xfrm>
        </p:grpSpPr>
        <p:sp>
          <p:nvSpPr>
            <p:cNvPr id="52267" name="Line 12"/>
            <p:cNvSpPr>
              <a:spLocks noChangeShapeType="1"/>
            </p:cNvSpPr>
            <p:nvPr/>
          </p:nvSpPr>
          <p:spPr bwMode="auto">
            <a:xfrm>
              <a:off x="2595" y="1419"/>
              <a:ext cx="1" cy="44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8" name="Freeform 13"/>
            <p:cNvSpPr>
              <a:spLocks/>
            </p:cNvSpPr>
            <p:nvPr/>
          </p:nvSpPr>
          <p:spPr bwMode="auto">
            <a:xfrm>
              <a:off x="2520" y="1859"/>
              <a:ext cx="152" cy="154"/>
            </a:xfrm>
            <a:custGeom>
              <a:avLst/>
              <a:gdLst>
                <a:gd name="T0" fmla="*/ 0 w 152"/>
                <a:gd name="T1" fmla="*/ 0 h 154"/>
                <a:gd name="T2" fmla="*/ 75 w 152"/>
                <a:gd name="T3" fmla="*/ 154 h 154"/>
                <a:gd name="T4" fmla="*/ 152 w 152"/>
                <a:gd name="T5" fmla="*/ 0 h 154"/>
                <a:gd name="T6" fmla="*/ 0 w 152"/>
                <a:gd name="T7" fmla="*/ 0 h 154"/>
                <a:gd name="T8" fmla="*/ 0 60000 65536"/>
                <a:gd name="T9" fmla="*/ 0 60000 65536"/>
                <a:gd name="T10" fmla="*/ 0 60000 65536"/>
                <a:gd name="T11" fmla="*/ 0 60000 65536"/>
                <a:gd name="T12" fmla="*/ 0 w 152"/>
                <a:gd name="T13" fmla="*/ 0 h 154"/>
                <a:gd name="T14" fmla="*/ 152 w 152"/>
                <a:gd name="T15" fmla="*/ 154 h 154"/>
              </a:gdLst>
              <a:ahLst/>
              <a:cxnLst>
                <a:cxn ang="T8">
                  <a:pos x="T0" y="T1"/>
                </a:cxn>
                <a:cxn ang="T9">
                  <a:pos x="T2" y="T3"/>
                </a:cxn>
                <a:cxn ang="T10">
                  <a:pos x="T4" y="T5"/>
                </a:cxn>
                <a:cxn ang="T11">
                  <a:pos x="T6" y="T7"/>
                </a:cxn>
              </a:cxnLst>
              <a:rect l="T12" t="T13" r="T14" b="T15"/>
              <a:pathLst>
                <a:path w="152" h="154">
                  <a:moveTo>
                    <a:pt x="0" y="0"/>
                  </a:moveTo>
                  <a:lnTo>
                    <a:pt x="75" y="154"/>
                  </a:lnTo>
                  <a:lnTo>
                    <a:pt x="15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2234" name="Group 17"/>
          <p:cNvGrpSpPr>
            <a:grpSpLocks/>
          </p:cNvGrpSpPr>
          <p:nvPr/>
        </p:nvGrpSpPr>
        <p:grpSpPr bwMode="auto">
          <a:xfrm>
            <a:off x="3297724" y="2412532"/>
            <a:ext cx="1652587" cy="1130300"/>
            <a:chOff x="975" y="1301"/>
            <a:chExt cx="1041" cy="712"/>
          </a:xfrm>
        </p:grpSpPr>
        <p:sp>
          <p:nvSpPr>
            <p:cNvPr id="52265" name="Line 15"/>
            <p:cNvSpPr>
              <a:spLocks noChangeShapeType="1"/>
            </p:cNvSpPr>
            <p:nvPr/>
          </p:nvSpPr>
          <p:spPr bwMode="auto">
            <a:xfrm flipH="1">
              <a:off x="1095" y="1301"/>
              <a:ext cx="921" cy="63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6" name="Freeform 16"/>
            <p:cNvSpPr>
              <a:spLocks/>
            </p:cNvSpPr>
            <p:nvPr/>
          </p:nvSpPr>
          <p:spPr bwMode="auto">
            <a:xfrm>
              <a:off x="975" y="1864"/>
              <a:ext cx="169" cy="149"/>
            </a:xfrm>
            <a:custGeom>
              <a:avLst/>
              <a:gdLst>
                <a:gd name="T0" fmla="*/ 87 w 169"/>
                <a:gd name="T1" fmla="*/ 0 h 149"/>
                <a:gd name="T2" fmla="*/ 0 w 169"/>
                <a:gd name="T3" fmla="*/ 149 h 149"/>
                <a:gd name="T4" fmla="*/ 169 w 169"/>
                <a:gd name="T5" fmla="*/ 129 h 149"/>
                <a:gd name="T6" fmla="*/ 87 w 169"/>
                <a:gd name="T7" fmla="*/ 0 h 149"/>
                <a:gd name="T8" fmla="*/ 0 60000 65536"/>
                <a:gd name="T9" fmla="*/ 0 60000 65536"/>
                <a:gd name="T10" fmla="*/ 0 60000 65536"/>
                <a:gd name="T11" fmla="*/ 0 60000 65536"/>
                <a:gd name="T12" fmla="*/ 0 w 169"/>
                <a:gd name="T13" fmla="*/ 0 h 149"/>
                <a:gd name="T14" fmla="*/ 169 w 169"/>
                <a:gd name="T15" fmla="*/ 149 h 149"/>
              </a:gdLst>
              <a:ahLst/>
              <a:cxnLst>
                <a:cxn ang="T8">
                  <a:pos x="T0" y="T1"/>
                </a:cxn>
                <a:cxn ang="T9">
                  <a:pos x="T2" y="T3"/>
                </a:cxn>
                <a:cxn ang="T10">
                  <a:pos x="T4" y="T5"/>
                </a:cxn>
                <a:cxn ang="T11">
                  <a:pos x="T6" y="T7"/>
                </a:cxn>
              </a:cxnLst>
              <a:rect l="T12" t="T13" r="T14" b="T15"/>
              <a:pathLst>
                <a:path w="169" h="149">
                  <a:moveTo>
                    <a:pt x="87" y="0"/>
                  </a:moveTo>
                  <a:lnTo>
                    <a:pt x="0" y="149"/>
                  </a:lnTo>
                  <a:lnTo>
                    <a:pt x="169" y="129"/>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2235" name="Group 20"/>
          <p:cNvGrpSpPr>
            <a:grpSpLocks/>
          </p:cNvGrpSpPr>
          <p:nvPr/>
        </p:nvGrpSpPr>
        <p:grpSpPr bwMode="auto">
          <a:xfrm>
            <a:off x="6788635" y="2412532"/>
            <a:ext cx="2020888" cy="1130300"/>
            <a:chOff x="3174" y="1301"/>
            <a:chExt cx="1273" cy="712"/>
          </a:xfrm>
        </p:grpSpPr>
        <p:sp>
          <p:nvSpPr>
            <p:cNvPr id="52263" name="Line 18"/>
            <p:cNvSpPr>
              <a:spLocks noChangeShapeType="1"/>
            </p:cNvSpPr>
            <p:nvPr/>
          </p:nvSpPr>
          <p:spPr bwMode="auto">
            <a:xfrm>
              <a:off x="3174" y="1301"/>
              <a:ext cx="1148" cy="6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4" name="Freeform 19"/>
            <p:cNvSpPr>
              <a:spLocks/>
            </p:cNvSpPr>
            <p:nvPr/>
          </p:nvSpPr>
          <p:spPr bwMode="auto">
            <a:xfrm>
              <a:off x="4278" y="1869"/>
              <a:ext cx="169" cy="144"/>
            </a:xfrm>
            <a:custGeom>
              <a:avLst/>
              <a:gdLst>
                <a:gd name="T0" fmla="*/ 0 w 169"/>
                <a:gd name="T1" fmla="*/ 136 h 144"/>
                <a:gd name="T2" fmla="*/ 169 w 169"/>
                <a:gd name="T3" fmla="*/ 144 h 144"/>
                <a:gd name="T4" fmla="*/ 75 w 169"/>
                <a:gd name="T5" fmla="*/ 0 h 144"/>
                <a:gd name="T6" fmla="*/ 0 w 169"/>
                <a:gd name="T7" fmla="*/ 136 h 144"/>
                <a:gd name="T8" fmla="*/ 0 60000 65536"/>
                <a:gd name="T9" fmla="*/ 0 60000 65536"/>
                <a:gd name="T10" fmla="*/ 0 60000 65536"/>
                <a:gd name="T11" fmla="*/ 0 60000 65536"/>
                <a:gd name="T12" fmla="*/ 0 w 169"/>
                <a:gd name="T13" fmla="*/ 0 h 144"/>
                <a:gd name="T14" fmla="*/ 169 w 169"/>
                <a:gd name="T15" fmla="*/ 144 h 144"/>
              </a:gdLst>
              <a:ahLst/>
              <a:cxnLst>
                <a:cxn ang="T8">
                  <a:pos x="T0" y="T1"/>
                </a:cxn>
                <a:cxn ang="T9">
                  <a:pos x="T2" y="T3"/>
                </a:cxn>
                <a:cxn ang="T10">
                  <a:pos x="T4" y="T5"/>
                </a:cxn>
                <a:cxn ang="T11">
                  <a:pos x="T6" y="T7"/>
                </a:cxn>
              </a:cxnLst>
              <a:rect l="T12" t="T13" r="T14" b="T15"/>
              <a:pathLst>
                <a:path w="169" h="144">
                  <a:moveTo>
                    <a:pt x="0" y="136"/>
                  </a:moveTo>
                  <a:lnTo>
                    <a:pt x="169" y="144"/>
                  </a:lnTo>
                  <a:lnTo>
                    <a:pt x="75" y="0"/>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2236" name="Rectangle 21"/>
          <p:cNvSpPr>
            <a:spLocks noChangeArrowheads="1"/>
          </p:cNvSpPr>
          <p:nvPr/>
        </p:nvSpPr>
        <p:spPr bwMode="auto">
          <a:xfrm>
            <a:off x="2416660" y="3547596"/>
            <a:ext cx="1657350" cy="7572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7" name="Rectangle 22"/>
          <p:cNvSpPr>
            <a:spLocks noChangeArrowheads="1"/>
          </p:cNvSpPr>
          <p:nvPr/>
        </p:nvSpPr>
        <p:spPr bwMode="auto">
          <a:xfrm>
            <a:off x="2378560" y="3585696"/>
            <a:ext cx="16954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8" name="Rectangle 23"/>
          <p:cNvSpPr>
            <a:spLocks noChangeArrowheads="1"/>
          </p:cNvSpPr>
          <p:nvPr/>
        </p:nvSpPr>
        <p:spPr bwMode="auto">
          <a:xfrm>
            <a:off x="2600810" y="365872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规则库</a:t>
            </a:r>
            <a:endParaRPr lang="zh-CN" altLang="en-US"/>
          </a:p>
        </p:txBody>
      </p:sp>
      <p:sp>
        <p:nvSpPr>
          <p:cNvPr id="52239" name="Rectangle 24"/>
          <p:cNvSpPr>
            <a:spLocks noChangeArrowheads="1"/>
          </p:cNvSpPr>
          <p:nvPr/>
        </p:nvSpPr>
        <p:spPr bwMode="auto">
          <a:xfrm>
            <a:off x="4989998" y="3533307"/>
            <a:ext cx="1657350" cy="7572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0" name="Rectangle 25"/>
          <p:cNvSpPr>
            <a:spLocks noChangeArrowheads="1"/>
          </p:cNvSpPr>
          <p:nvPr/>
        </p:nvSpPr>
        <p:spPr bwMode="auto">
          <a:xfrm>
            <a:off x="4950310" y="3599983"/>
            <a:ext cx="1697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1" name="Rectangle 26"/>
          <p:cNvSpPr>
            <a:spLocks noChangeArrowheads="1"/>
          </p:cNvSpPr>
          <p:nvPr/>
        </p:nvSpPr>
        <p:spPr bwMode="auto">
          <a:xfrm>
            <a:off x="5452355" y="3688237"/>
            <a:ext cx="769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dirty="0">
                <a:solidFill>
                  <a:srgbClr val="000000"/>
                </a:solidFill>
                <a:latin typeface="宋体" panose="02010600030101010101" pitchFamily="2" charset="-122"/>
              </a:rPr>
              <a:t>推</a:t>
            </a:r>
            <a:r>
              <a:rPr lang="zh-CN" altLang="en-US" sz="3000" dirty="0" smtClean="0">
                <a:solidFill>
                  <a:srgbClr val="000000"/>
                </a:solidFill>
                <a:latin typeface="宋体" panose="02010600030101010101" pitchFamily="2" charset="-122"/>
              </a:rPr>
              <a:t>理</a:t>
            </a:r>
            <a:endParaRPr lang="zh-CN" altLang="en-US" dirty="0"/>
          </a:p>
        </p:txBody>
      </p:sp>
      <p:sp>
        <p:nvSpPr>
          <p:cNvPr id="52242" name="Rectangle 27"/>
          <p:cNvSpPr>
            <a:spLocks noChangeArrowheads="1"/>
          </p:cNvSpPr>
          <p:nvPr/>
        </p:nvSpPr>
        <p:spPr bwMode="auto">
          <a:xfrm>
            <a:off x="7523648" y="3542832"/>
            <a:ext cx="2024062" cy="7572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3" name="Rectangle 28"/>
          <p:cNvSpPr>
            <a:spLocks noChangeArrowheads="1"/>
          </p:cNvSpPr>
          <p:nvPr/>
        </p:nvSpPr>
        <p:spPr bwMode="auto">
          <a:xfrm>
            <a:off x="7351095" y="4124792"/>
            <a:ext cx="312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4" name="Rectangle 29"/>
          <p:cNvSpPr>
            <a:spLocks noChangeArrowheads="1"/>
          </p:cNvSpPr>
          <p:nvPr/>
        </p:nvSpPr>
        <p:spPr bwMode="auto">
          <a:xfrm>
            <a:off x="7618898" y="3673007"/>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综合数据库</a:t>
            </a:r>
            <a:endParaRPr lang="zh-CN" altLang="en-US"/>
          </a:p>
        </p:txBody>
      </p:sp>
      <p:grpSp>
        <p:nvGrpSpPr>
          <p:cNvPr id="52245" name="Group 32"/>
          <p:cNvGrpSpPr>
            <a:grpSpLocks/>
          </p:cNvGrpSpPr>
          <p:nvPr/>
        </p:nvGrpSpPr>
        <p:grpSpPr bwMode="auto">
          <a:xfrm>
            <a:off x="4075599" y="3796832"/>
            <a:ext cx="917575" cy="247650"/>
            <a:chOff x="1438" y="2173"/>
            <a:chExt cx="578" cy="156"/>
          </a:xfrm>
        </p:grpSpPr>
        <p:sp>
          <p:nvSpPr>
            <p:cNvPr id="52261" name="Line 30"/>
            <p:cNvSpPr>
              <a:spLocks noChangeShapeType="1"/>
            </p:cNvSpPr>
            <p:nvPr/>
          </p:nvSpPr>
          <p:spPr bwMode="auto">
            <a:xfrm>
              <a:off x="1438" y="2250"/>
              <a:ext cx="43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2" name="Freeform 31"/>
            <p:cNvSpPr>
              <a:spLocks/>
            </p:cNvSpPr>
            <p:nvPr/>
          </p:nvSpPr>
          <p:spPr bwMode="auto">
            <a:xfrm>
              <a:off x="1867" y="2173"/>
              <a:ext cx="149" cy="156"/>
            </a:xfrm>
            <a:custGeom>
              <a:avLst/>
              <a:gdLst>
                <a:gd name="T0" fmla="*/ 0 w 149"/>
                <a:gd name="T1" fmla="*/ 156 h 156"/>
                <a:gd name="T2" fmla="*/ 149 w 149"/>
                <a:gd name="T3" fmla="*/ 77 h 156"/>
                <a:gd name="T4" fmla="*/ 0 w 149"/>
                <a:gd name="T5" fmla="*/ 0 h 156"/>
                <a:gd name="T6" fmla="*/ 0 w 149"/>
                <a:gd name="T7" fmla="*/ 156 h 156"/>
                <a:gd name="T8" fmla="*/ 0 60000 65536"/>
                <a:gd name="T9" fmla="*/ 0 60000 65536"/>
                <a:gd name="T10" fmla="*/ 0 60000 65536"/>
                <a:gd name="T11" fmla="*/ 0 60000 65536"/>
                <a:gd name="T12" fmla="*/ 0 w 149"/>
                <a:gd name="T13" fmla="*/ 0 h 156"/>
                <a:gd name="T14" fmla="*/ 149 w 149"/>
                <a:gd name="T15" fmla="*/ 156 h 156"/>
              </a:gdLst>
              <a:ahLst/>
              <a:cxnLst>
                <a:cxn ang="T8">
                  <a:pos x="T0" y="T1"/>
                </a:cxn>
                <a:cxn ang="T9">
                  <a:pos x="T2" y="T3"/>
                </a:cxn>
                <a:cxn ang="T10">
                  <a:pos x="T4" y="T5"/>
                </a:cxn>
                <a:cxn ang="T11">
                  <a:pos x="T6" y="T7"/>
                </a:cxn>
              </a:cxnLst>
              <a:rect l="T12" t="T13" r="T14" b="T15"/>
              <a:pathLst>
                <a:path w="149" h="156">
                  <a:moveTo>
                    <a:pt x="0" y="156"/>
                  </a:moveTo>
                  <a:lnTo>
                    <a:pt x="149" y="77"/>
                  </a:lnTo>
                  <a:lnTo>
                    <a:pt x="0" y="0"/>
                  </a:lnTo>
                  <a:lnTo>
                    <a:pt x="0"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2246" name="Line 33"/>
          <p:cNvSpPr>
            <a:spLocks noChangeShapeType="1"/>
          </p:cNvSpPr>
          <p:nvPr/>
        </p:nvSpPr>
        <p:spPr bwMode="auto">
          <a:xfrm>
            <a:off x="5869474" y="4295307"/>
            <a:ext cx="1587" cy="565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7" name="Line 34"/>
          <p:cNvSpPr>
            <a:spLocks noChangeShapeType="1"/>
          </p:cNvSpPr>
          <p:nvPr/>
        </p:nvSpPr>
        <p:spPr bwMode="auto">
          <a:xfrm>
            <a:off x="5869474" y="4860457"/>
            <a:ext cx="25733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48" name="Group 37"/>
          <p:cNvGrpSpPr>
            <a:grpSpLocks/>
          </p:cNvGrpSpPr>
          <p:nvPr/>
        </p:nvGrpSpPr>
        <p:grpSpPr bwMode="auto">
          <a:xfrm>
            <a:off x="8323748" y="4295307"/>
            <a:ext cx="241300" cy="565150"/>
            <a:chOff x="4141" y="2487"/>
            <a:chExt cx="152" cy="356"/>
          </a:xfrm>
        </p:grpSpPr>
        <p:sp>
          <p:nvSpPr>
            <p:cNvPr id="52259" name="Line 35"/>
            <p:cNvSpPr>
              <a:spLocks noChangeShapeType="1"/>
            </p:cNvSpPr>
            <p:nvPr/>
          </p:nvSpPr>
          <p:spPr bwMode="auto">
            <a:xfrm flipV="1">
              <a:off x="4216" y="2636"/>
              <a:ext cx="1" cy="20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0" name="Freeform 36"/>
            <p:cNvSpPr>
              <a:spLocks/>
            </p:cNvSpPr>
            <p:nvPr/>
          </p:nvSpPr>
          <p:spPr bwMode="auto">
            <a:xfrm>
              <a:off x="4141" y="2487"/>
              <a:ext cx="152" cy="156"/>
            </a:xfrm>
            <a:custGeom>
              <a:avLst/>
              <a:gdLst>
                <a:gd name="T0" fmla="*/ 152 w 152"/>
                <a:gd name="T1" fmla="*/ 156 h 156"/>
                <a:gd name="T2" fmla="*/ 75 w 152"/>
                <a:gd name="T3" fmla="*/ 0 h 156"/>
                <a:gd name="T4" fmla="*/ 0 w 152"/>
                <a:gd name="T5" fmla="*/ 156 h 156"/>
                <a:gd name="T6" fmla="*/ 152 w 152"/>
                <a:gd name="T7" fmla="*/ 156 h 156"/>
                <a:gd name="T8" fmla="*/ 0 60000 65536"/>
                <a:gd name="T9" fmla="*/ 0 60000 65536"/>
                <a:gd name="T10" fmla="*/ 0 60000 65536"/>
                <a:gd name="T11" fmla="*/ 0 60000 65536"/>
                <a:gd name="T12" fmla="*/ 0 w 152"/>
                <a:gd name="T13" fmla="*/ 0 h 156"/>
                <a:gd name="T14" fmla="*/ 152 w 152"/>
                <a:gd name="T15" fmla="*/ 156 h 156"/>
              </a:gdLst>
              <a:ahLst/>
              <a:cxnLst>
                <a:cxn ang="T8">
                  <a:pos x="T0" y="T1"/>
                </a:cxn>
                <a:cxn ang="T9">
                  <a:pos x="T2" y="T3"/>
                </a:cxn>
                <a:cxn ang="T10">
                  <a:pos x="T4" y="T5"/>
                </a:cxn>
                <a:cxn ang="T11">
                  <a:pos x="T6" y="T7"/>
                </a:cxn>
              </a:cxnLst>
              <a:rect l="T12" t="T13" r="T14" b="T15"/>
              <a:pathLst>
                <a:path w="152" h="156">
                  <a:moveTo>
                    <a:pt x="152" y="156"/>
                  </a:moveTo>
                  <a:lnTo>
                    <a:pt x="75" y="0"/>
                  </a:lnTo>
                  <a:lnTo>
                    <a:pt x="0" y="156"/>
                  </a:lnTo>
                  <a:lnTo>
                    <a:pt x="152"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2249" name="Group 40"/>
          <p:cNvGrpSpPr>
            <a:grpSpLocks/>
          </p:cNvGrpSpPr>
          <p:nvPr/>
        </p:nvGrpSpPr>
        <p:grpSpPr bwMode="auto">
          <a:xfrm>
            <a:off x="6618773" y="3796832"/>
            <a:ext cx="919162" cy="247650"/>
            <a:chOff x="3058" y="2173"/>
            <a:chExt cx="579" cy="156"/>
          </a:xfrm>
        </p:grpSpPr>
        <p:sp>
          <p:nvSpPr>
            <p:cNvPr id="52257" name="Line 38"/>
            <p:cNvSpPr>
              <a:spLocks noChangeShapeType="1"/>
            </p:cNvSpPr>
            <p:nvPr/>
          </p:nvSpPr>
          <p:spPr bwMode="auto">
            <a:xfrm flipH="1">
              <a:off x="3203" y="2250"/>
              <a:ext cx="43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8" name="Freeform 39"/>
            <p:cNvSpPr>
              <a:spLocks/>
            </p:cNvSpPr>
            <p:nvPr/>
          </p:nvSpPr>
          <p:spPr bwMode="auto">
            <a:xfrm>
              <a:off x="3058" y="2173"/>
              <a:ext cx="152" cy="156"/>
            </a:xfrm>
            <a:custGeom>
              <a:avLst/>
              <a:gdLst>
                <a:gd name="T0" fmla="*/ 152 w 152"/>
                <a:gd name="T1" fmla="*/ 0 h 156"/>
                <a:gd name="T2" fmla="*/ 0 w 152"/>
                <a:gd name="T3" fmla="*/ 77 h 156"/>
                <a:gd name="T4" fmla="*/ 152 w 152"/>
                <a:gd name="T5" fmla="*/ 156 h 156"/>
                <a:gd name="T6" fmla="*/ 152 w 152"/>
                <a:gd name="T7" fmla="*/ 0 h 156"/>
                <a:gd name="T8" fmla="*/ 0 60000 65536"/>
                <a:gd name="T9" fmla="*/ 0 60000 65536"/>
                <a:gd name="T10" fmla="*/ 0 60000 65536"/>
                <a:gd name="T11" fmla="*/ 0 60000 65536"/>
                <a:gd name="T12" fmla="*/ 0 w 152"/>
                <a:gd name="T13" fmla="*/ 0 h 156"/>
                <a:gd name="T14" fmla="*/ 152 w 152"/>
                <a:gd name="T15" fmla="*/ 156 h 156"/>
              </a:gdLst>
              <a:ahLst/>
              <a:cxnLst>
                <a:cxn ang="T8">
                  <a:pos x="T0" y="T1"/>
                </a:cxn>
                <a:cxn ang="T9">
                  <a:pos x="T2" y="T3"/>
                </a:cxn>
                <a:cxn ang="T10">
                  <a:pos x="T4" y="T5"/>
                </a:cxn>
                <a:cxn ang="T11">
                  <a:pos x="T6" y="T7"/>
                </a:cxn>
              </a:cxnLst>
              <a:rect l="T12" t="T13" r="T14" b="T15"/>
              <a:pathLst>
                <a:path w="152" h="156">
                  <a:moveTo>
                    <a:pt x="152" y="0"/>
                  </a:moveTo>
                  <a:lnTo>
                    <a:pt x="0" y="77"/>
                  </a:lnTo>
                  <a:lnTo>
                    <a:pt x="152" y="156"/>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2250" name="Rectangle 41"/>
          <p:cNvSpPr>
            <a:spLocks noChangeArrowheads="1"/>
          </p:cNvSpPr>
          <p:nvPr/>
        </p:nvSpPr>
        <p:spPr bwMode="auto">
          <a:xfrm>
            <a:off x="2152650" y="5722937"/>
            <a:ext cx="4476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1" name="Rectangle 42"/>
          <p:cNvSpPr>
            <a:spLocks noChangeArrowheads="1"/>
          </p:cNvSpPr>
          <p:nvPr/>
        </p:nvSpPr>
        <p:spPr bwMode="auto">
          <a:xfrm>
            <a:off x="3254375" y="6100762"/>
            <a:ext cx="49815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2" name="Rectangle 43"/>
          <p:cNvSpPr>
            <a:spLocks noChangeArrowheads="1"/>
          </p:cNvSpPr>
          <p:nvPr/>
        </p:nvSpPr>
        <p:spPr bwMode="auto">
          <a:xfrm>
            <a:off x="3476624" y="624998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2253" name="Rectangle 44"/>
          <p:cNvSpPr>
            <a:spLocks noChangeArrowheads="1"/>
          </p:cNvSpPr>
          <p:nvPr/>
        </p:nvSpPr>
        <p:spPr bwMode="auto">
          <a:xfrm>
            <a:off x="3844924" y="623728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2254" name="Rectangle 45"/>
          <p:cNvSpPr>
            <a:spLocks noChangeArrowheads="1"/>
          </p:cNvSpPr>
          <p:nvPr/>
        </p:nvSpPr>
        <p:spPr bwMode="auto">
          <a:xfrm>
            <a:off x="4029074" y="623728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2255" name="Rectangle 46"/>
          <p:cNvSpPr>
            <a:spLocks noChangeArrowheads="1"/>
          </p:cNvSpPr>
          <p:nvPr/>
        </p:nvSpPr>
        <p:spPr bwMode="auto">
          <a:xfrm>
            <a:off x="4151313" y="623728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2256" name="Rectangle 47"/>
          <p:cNvSpPr>
            <a:spLocks noChangeArrowheads="1"/>
          </p:cNvSpPr>
          <p:nvPr/>
        </p:nvSpPr>
        <p:spPr bwMode="auto">
          <a:xfrm>
            <a:off x="4105274" y="5692774"/>
            <a:ext cx="40010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smtClean="0">
                <a:solidFill>
                  <a:srgbClr val="000000"/>
                </a:solidFill>
                <a:latin typeface="宋体" panose="02010600030101010101" pitchFamily="2" charset="-122"/>
              </a:rPr>
              <a:t>图：产</a:t>
            </a:r>
            <a:r>
              <a:rPr lang="zh-CN" altLang="en-US" sz="2600" dirty="0">
                <a:solidFill>
                  <a:srgbClr val="000000"/>
                </a:solidFill>
                <a:latin typeface="宋体" panose="02010600030101010101" pitchFamily="2" charset="-122"/>
              </a:rPr>
              <a:t>生式系统的基本结构</a:t>
            </a:r>
            <a:endParaRPr lang="zh-CN" altLang="en-US" sz="2600" dirty="0"/>
          </a:p>
        </p:txBody>
      </p:sp>
      <p:sp>
        <p:nvSpPr>
          <p:cNvPr id="2" name="矩形 1"/>
          <p:cNvSpPr/>
          <p:nvPr/>
        </p:nvSpPr>
        <p:spPr>
          <a:xfrm>
            <a:off x="4322618" y="1388604"/>
            <a:ext cx="3028477" cy="386226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Rectangle 26"/>
          <p:cNvSpPr>
            <a:spLocks noChangeArrowheads="1"/>
          </p:cNvSpPr>
          <p:nvPr/>
        </p:nvSpPr>
        <p:spPr bwMode="auto">
          <a:xfrm>
            <a:off x="5414108" y="1388604"/>
            <a:ext cx="1195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dirty="0">
                <a:solidFill>
                  <a:srgbClr val="000000"/>
                </a:solidFill>
                <a:latin typeface="宋体" panose="02010600030101010101" pitchFamily="2" charset="-122"/>
              </a:rPr>
              <a:t>推</a:t>
            </a:r>
            <a:r>
              <a:rPr lang="zh-CN" altLang="en-US" sz="3000" dirty="0" smtClean="0">
                <a:solidFill>
                  <a:srgbClr val="000000"/>
                </a:solidFill>
                <a:latin typeface="宋体" panose="02010600030101010101" pitchFamily="2" charset="-122"/>
              </a:rPr>
              <a:t>理机</a:t>
            </a:r>
            <a:endParaRPr lang="zh-CN" altLang="en-US" dirty="0"/>
          </a:p>
        </p:txBody>
      </p:sp>
    </p:spTree>
    <p:extLst>
      <p:ext uri="{BB962C8B-B14F-4D97-AF65-F5344CB8AC3E}">
        <p14:creationId xmlns:p14="http://schemas.microsoft.com/office/powerpoint/2010/main" val="331977509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444910" y="211138"/>
            <a:ext cx="10515600" cy="1325563"/>
          </a:xfrm>
        </p:spPr>
        <p:txBody>
          <a:bodyPr/>
          <a:lstStyle/>
          <a:p>
            <a:pPr eaLnBrk="1" hangingPunct="1"/>
            <a:r>
              <a:rPr lang="en-US" altLang="zh-CN" u="sng" dirty="0">
                <a:solidFill>
                  <a:srgbClr val="002060"/>
                </a:solidFill>
                <a:latin typeface="Times New Roman" panose="02020603050405020304" pitchFamily="18" charset="0"/>
              </a:rPr>
              <a:t>3.2.2  </a:t>
            </a:r>
            <a:r>
              <a:rPr lang="zh-CN" altLang="en-US" u="sng" dirty="0">
                <a:solidFill>
                  <a:srgbClr val="002060"/>
                </a:solidFill>
                <a:latin typeface="Times New Roman" panose="02020603050405020304" pitchFamily="18" charset="0"/>
              </a:rPr>
              <a:t>产生式系统</a:t>
            </a:r>
            <a:endParaRPr lang="zh-CN" altLang="en-US" dirty="0" smtClean="0">
              <a:latin typeface="Times New Roman" panose="02020603050405020304" pitchFamily="18" charset="0"/>
            </a:endParaRPr>
          </a:p>
        </p:txBody>
      </p:sp>
      <p:sp>
        <p:nvSpPr>
          <p:cNvPr id="53255" name="Rectangle 6"/>
          <p:cNvSpPr>
            <a:spLocks noGrp="1" noChangeArrowheads="1"/>
          </p:cNvSpPr>
          <p:nvPr>
            <p:ph idx="1"/>
          </p:nvPr>
        </p:nvSpPr>
        <p:spPr>
          <a:xfrm>
            <a:off x="1831976" y="3367498"/>
            <a:ext cx="8416925" cy="1060450"/>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0" indent="0" eaLnBrk="1" hangingPunct="1">
              <a:lnSpc>
                <a:spcPct val="120000"/>
              </a:lnSpc>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宋体" panose="02010600030101010101" pitchFamily="2" charset="-122"/>
              </a:rPr>
              <a:t>综合数据库</a:t>
            </a:r>
            <a:r>
              <a:rPr lang="en-US" altLang="zh-CN" sz="2600" dirty="0">
                <a:latin typeface="宋体" panose="02010600030101010101" pitchFamily="2" charset="-122"/>
              </a:rPr>
              <a:t>(</a:t>
            </a:r>
            <a:r>
              <a:rPr lang="zh-CN" altLang="en-US" sz="2600" dirty="0">
                <a:latin typeface="宋体" panose="02010600030101010101" pitchFamily="2" charset="-122"/>
              </a:rPr>
              <a:t>事实库、上下文、黑板等</a:t>
            </a:r>
            <a:r>
              <a:rPr lang="en-US" altLang="zh-CN" sz="2600" dirty="0">
                <a:latin typeface="宋体" panose="02010600030101010101" pitchFamily="2" charset="-122"/>
              </a:rPr>
              <a:t>)</a:t>
            </a:r>
            <a:r>
              <a:rPr lang="zh-CN" altLang="en-US" sz="2600" dirty="0">
                <a:latin typeface="宋体" panose="02010600030101010101" pitchFamily="2" charset="-122"/>
              </a:rPr>
              <a:t>：一个用于存放问题求解过程中各种当前信息的数据结构。</a:t>
            </a:r>
            <a:r>
              <a:rPr lang="zh-CN" altLang="en-US" sz="2600" dirty="0"/>
              <a:t> </a:t>
            </a:r>
          </a:p>
        </p:txBody>
      </p:sp>
      <p:sp>
        <p:nvSpPr>
          <p:cNvPr id="53250"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3B6B60-C2EC-4E59-8E05-9CE480E83D6F}" type="slidenum">
              <a:rPr lang="ja-JP" altLang="en-US">
                <a:solidFill>
                  <a:srgbClr val="A50021"/>
                </a:solidFill>
                <a:ea typeface="ＭＳ Ｐゴシック" panose="020B0600070205080204" pitchFamily="34" charset="-128"/>
              </a:rPr>
              <a:pPr eaLnBrk="1" hangingPunct="1"/>
              <a:t>13</a:t>
            </a:fld>
            <a:endParaRPr lang="en-US" altLang="ja-JP">
              <a:solidFill>
                <a:srgbClr val="A50021"/>
              </a:solidFill>
              <a:ea typeface="ＭＳ Ｐゴシック" panose="020B0600070205080204" pitchFamily="34" charset="-128"/>
            </a:endParaRPr>
          </a:p>
        </p:txBody>
      </p:sp>
      <p:sp>
        <p:nvSpPr>
          <p:cNvPr id="53252" name="Rectangle 3"/>
          <p:cNvSpPr>
            <a:spLocks noChangeArrowheads="1"/>
          </p:cNvSpPr>
          <p:nvPr/>
        </p:nvSpPr>
        <p:spPr bwMode="auto">
          <a:xfrm>
            <a:off x="1876426" y="1187861"/>
            <a:ext cx="1700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规则库</a:t>
            </a:r>
          </a:p>
        </p:txBody>
      </p:sp>
      <p:sp>
        <p:nvSpPr>
          <p:cNvPr id="53253" name="Rectangle 4"/>
          <p:cNvSpPr>
            <a:spLocks noChangeArrowheads="1"/>
          </p:cNvSpPr>
          <p:nvPr/>
        </p:nvSpPr>
        <p:spPr bwMode="auto">
          <a:xfrm>
            <a:off x="1882776" y="2673761"/>
            <a:ext cx="25130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a:latin typeface="Times New Roman" panose="02020603050405020304" pitchFamily="18" charset="0"/>
              </a:rPr>
              <a:t>2.  </a:t>
            </a:r>
            <a:r>
              <a:rPr lang="zh-CN" altLang="en-US" sz="2800" b="1">
                <a:latin typeface="Times New Roman" panose="02020603050405020304" pitchFamily="18" charset="0"/>
              </a:rPr>
              <a:t>综合数据库</a:t>
            </a:r>
            <a:r>
              <a:rPr lang="zh-CN" altLang="en-US" sz="2800" b="1"/>
              <a:t> </a:t>
            </a:r>
          </a:p>
        </p:txBody>
      </p:sp>
      <p:sp>
        <p:nvSpPr>
          <p:cNvPr id="53254" name="Rectangle 5"/>
          <p:cNvSpPr>
            <a:spLocks noChangeArrowheads="1"/>
          </p:cNvSpPr>
          <p:nvPr/>
        </p:nvSpPr>
        <p:spPr bwMode="auto">
          <a:xfrm>
            <a:off x="1833564" y="1802223"/>
            <a:ext cx="8377237" cy="57785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规则库</a:t>
            </a:r>
            <a:r>
              <a:rPr lang="en-US" altLang="zh-CN" sz="2600" b="1" dirty="0">
                <a:latin typeface="宋体" panose="02010600030101010101" pitchFamily="2" charset="-122"/>
              </a:rPr>
              <a:t>: </a:t>
            </a:r>
            <a:r>
              <a:rPr lang="zh-CN" altLang="en-US" sz="2600" dirty="0">
                <a:latin typeface="宋体" panose="02010600030101010101" pitchFamily="2" charset="-122"/>
              </a:rPr>
              <a:t>用于描述相应领域内知识的产生式集合。</a:t>
            </a:r>
            <a:r>
              <a:rPr lang="zh-CN" altLang="en-US" sz="2600" b="1" dirty="0"/>
              <a:t> </a:t>
            </a:r>
          </a:p>
        </p:txBody>
      </p:sp>
      <p:sp>
        <p:nvSpPr>
          <p:cNvPr id="53256" name="Rectangle 7"/>
          <p:cNvSpPr>
            <a:spLocks noChangeArrowheads="1"/>
          </p:cNvSpPr>
          <p:nvPr/>
        </p:nvSpPr>
        <p:spPr bwMode="auto">
          <a:xfrm>
            <a:off x="1863726" y="4654961"/>
            <a:ext cx="1906291"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rPr>
              <a:t>．推理机</a:t>
            </a:r>
            <a:r>
              <a:rPr lang="zh-CN" altLang="en-US" sz="2800" b="1" dirty="0" smtClean="0"/>
              <a:t> </a:t>
            </a:r>
            <a:endParaRPr lang="zh-CN" altLang="en-US" sz="2800" b="1" dirty="0"/>
          </a:p>
        </p:txBody>
      </p:sp>
      <p:sp>
        <p:nvSpPr>
          <p:cNvPr id="53257" name="Rectangle 8"/>
          <p:cNvSpPr>
            <a:spLocks noChangeArrowheads="1"/>
          </p:cNvSpPr>
          <p:nvPr/>
        </p:nvSpPr>
        <p:spPr bwMode="auto">
          <a:xfrm>
            <a:off x="1870076" y="5348698"/>
            <a:ext cx="8416925" cy="106045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
            </a:pPr>
            <a:r>
              <a:rPr lang="en-US" altLang="zh-CN" sz="2600" dirty="0" smtClean="0">
                <a:latin typeface="宋体" panose="02010600030101010101" pitchFamily="2" charset="-122"/>
              </a:rPr>
              <a:t> </a:t>
            </a:r>
            <a:r>
              <a:rPr lang="zh-CN" altLang="en-US" sz="2600" b="1" dirty="0" smtClean="0">
                <a:latin typeface="宋体" panose="02010600030101010101" pitchFamily="2" charset="-122"/>
              </a:rPr>
              <a:t>推理机</a:t>
            </a:r>
            <a:r>
              <a:rPr lang="zh-CN" altLang="en-US" sz="2600" dirty="0" smtClean="0">
                <a:latin typeface="宋体" panose="02010600030101010101" pitchFamily="2" charset="-122"/>
              </a:rPr>
              <a:t>（推理机构）：由一组程序组成，负责整个产生式系统的运行，实现对问题的求解。 </a:t>
            </a:r>
            <a:endParaRPr lang="zh-CN" altLang="en-US" sz="2600" dirty="0">
              <a:latin typeface="宋体" panose="02010600030101010101" pitchFamily="2" charset="-122"/>
            </a:endParaRPr>
          </a:p>
        </p:txBody>
      </p:sp>
    </p:spTree>
    <p:extLst>
      <p:ext uri="{BB962C8B-B14F-4D97-AF65-F5344CB8AC3E}">
        <p14:creationId xmlns:p14="http://schemas.microsoft.com/office/powerpoint/2010/main" val="89489907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17090" y="74611"/>
            <a:ext cx="10515600" cy="1325563"/>
          </a:xfrm>
        </p:spPr>
        <p:txBody>
          <a:bodyPr/>
          <a:lstStyle/>
          <a:p>
            <a:pPr eaLnBrk="1" hangingPunct="1"/>
            <a:r>
              <a:rPr lang="en-US" altLang="zh-CN" u="sng" dirty="0">
                <a:solidFill>
                  <a:srgbClr val="002060"/>
                </a:solidFill>
                <a:latin typeface="Times New Roman" panose="02020603050405020304" pitchFamily="18" charset="0"/>
              </a:rPr>
              <a:t>3.2.2  </a:t>
            </a:r>
            <a:r>
              <a:rPr lang="zh-CN" altLang="en-US" u="sng" dirty="0">
                <a:solidFill>
                  <a:srgbClr val="002060"/>
                </a:solidFill>
                <a:latin typeface="Times New Roman" panose="02020603050405020304" pitchFamily="18" charset="0"/>
              </a:rPr>
              <a:t>产生式系统</a:t>
            </a:r>
            <a:endParaRPr lang="zh-CN" altLang="en-US" dirty="0" smtClean="0">
              <a:latin typeface="Times New Roman" panose="02020603050405020304" pitchFamily="18" charset="0"/>
            </a:endParaRPr>
          </a:p>
        </p:txBody>
      </p:sp>
      <p:sp>
        <p:nvSpPr>
          <p:cNvPr id="54274"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F382D2-DCB8-436B-8411-1CA7615D48F1}" type="slidenum">
              <a:rPr lang="ja-JP" altLang="en-US">
                <a:solidFill>
                  <a:srgbClr val="A50021"/>
                </a:solidFill>
                <a:ea typeface="ＭＳ Ｐゴシック" panose="020B0600070205080204" pitchFamily="34" charset="-128"/>
              </a:rPr>
              <a:pPr eaLnBrk="1" hangingPunct="1"/>
              <a:t>14</a:t>
            </a:fld>
            <a:endParaRPr lang="en-US" altLang="ja-JP">
              <a:solidFill>
                <a:srgbClr val="A50021"/>
              </a:solidFill>
              <a:ea typeface="ＭＳ Ｐゴシック" panose="020B0600070205080204" pitchFamily="34" charset="-128"/>
            </a:endParaRPr>
          </a:p>
        </p:txBody>
      </p:sp>
      <p:sp>
        <p:nvSpPr>
          <p:cNvPr id="54276" name="Rectangle 7"/>
          <p:cNvSpPr>
            <a:spLocks noChangeArrowheads="1"/>
          </p:cNvSpPr>
          <p:nvPr/>
        </p:nvSpPr>
        <p:spPr bwMode="auto">
          <a:xfrm>
            <a:off x="1357058" y="1240964"/>
            <a:ext cx="2988319"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rPr>
              <a:t>．推理机（</a:t>
            </a:r>
            <a:r>
              <a:rPr lang="zh-CN" altLang="en-US" sz="2800" b="1" dirty="0">
                <a:latin typeface="Times New Roman" panose="02020603050405020304" pitchFamily="18" charset="0"/>
              </a:rPr>
              <a:t>续）</a:t>
            </a:r>
            <a:r>
              <a:rPr lang="zh-CN" altLang="en-US" sz="2800" b="1" dirty="0"/>
              <a:t> </a:t>
            </a:r>
          </a:p>
        </p:txBody>
      </p:sp>
      <p:sp>
        <p:nvSpPr>
          <p:cNvPr id="54277" name="Rectangle 8"/>
          <p:cNvSpPr>
            <a:spLocks noChangeArrowheads="1"/>
          </p:cNvSpPr>
          <p:nvPr/>
        </p:nvSpPr>
        <p:spPr bwMode="auto">
          <a:xfrm>
            <a:off x="1279885" y="1862291"/>
            <a:ext cx="10322180" cy="4721389"/>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None/>
            </a:pPr>
            <a:r>
              <a:rPr lang="zh-CN" altLang="en-US" sz="2500" dirty="0">
                <a:latin typeface="Times New Roman" panose="02020603050405020304" pitchFamily="18" charset="0"/>
              </a:rPr>
              <a:t>推理机</a:t>
            </a:r>
            <a:r>
              <a:rPr lang="zh-CN" altLang="en-US" sz="2500" dirty="0" smtClean="0">
                <a:latin typeface="Times New Roman" panose="02020603050405020304" pitchFamily="18" charset="0"/>
              </a:rPr>
              <a:t>要</a:t>
            </a:r>
            <a:r>
              <a:rPr lang="zh-CN" altLang="en-US" sz="2500" dirty="0">
                <a:latin typeface="Times New Roman" panose="02020603050405020304" pitchFamily="18" charset="0"/>
              </a:rPr>
              <a:t>做以下几项工作： </a:t>
            </a:r>
          </a:p>
          <a:p>
            <a:pPr eaLnBrk="1" hangingPunct="1">
              <a:lnSpc>
                <a:spcPct val="120000"/>
              </a:lnSpc>
              <a:spcBef>
                <a:spcPct val="20000"/>
              </a:spcBef>
              <a:buClr>
                <a:schemeClr val="accent2"/>
              </a:buClr>
              <a:buFont typeface="Wingdings" panose="05000000000000000000" pitchFamily="2" charset="2"/>
              <a:buNone/>
            </a:pPr>
            <a:r>
              <a:rPr lang="zh-CN" altLang="en-US" sz="2500" dirty="0">
                <a:latin typeface="Times New Roman" panose="02020603050405020304" pitchFamily="18" charset="0"/>
              </a:rPr>
              <a:t>（</a:t>
            </a:r>
            <a:r>
              <a:rPr lang="en-US" altLang="zh-CN" sz="2500" dirty="0">
                <a:latin typeface="Times New Roman" panose="02020603050405020304" pitchFamily="18" charset="0"/>
              </a:rPr>
              <a:t>1</a:t>
            </a:r>
            <a:r>
              <a:rPr lang="zh-CN" altLang="en-US" sz="2500" dirty="0" smtClean="0">
                <a:latin typeface="Times New Roman" panose="02020603050405020304" pitchFamily="18" charset="0"/>
              </a:rPr>
              <a:t>）推理：从</a:t>
            </a:r>
            <a:r>
              <a:rPr lang="zh-CN" altLang="en-US" sz="2500" dirty="0">
                <a:latin typeface="Times New Roman" panose="02020603050405020304" pitchFamily="18" charset="0"/>
              </a:rPr>
              <a:t>规则库中选择与综合数据库中的已知事实进行匹配。 </a:t>
            </a:r>
          </a:p>
          <a:p>
            <a:pPr eaLnBrk="1" hangingPunct="1">
              <a:lnSpc>
                <a:spcPct val="120000"/>
              </a:lnSpc>
              <a:spcBef>
                <a:spcPct val="20000"/>
              </a:spcBef>
              <a:buClr>
                <a:schemeClr val="accent2"/>
              </a:buClr>
              <a:buFont typeface="Wingdings" panose="05000000000000000000" pitchFamily="2" charset="2"/>
              <a:buNone/>
            </a:pPr>
            <a:r>
              <a:rPr lang="zh-CN" altLang="en-US" sz="2500" dirty="0">
                <a:latin typeface="Times New Roman" panose="02020603050405020304" pitchFamily="18" charset="0"/>
              </a:rPr>
              <a:t>（</a:t>
            </a:r>
            <a:r>
              <a:rPr lang="en-US" altLang="zh-CN" sz="2500" dirty="0">
                <a:latin typeface="Times New Roman" panose="02020603050405020304" pitchFamily="18" charset="0"/>
              </a:rPr>
              <a:t>2</a:t>
            </a:r>
            <a:r>
              <a:rPr lang="zh-CN" altLang="en-US" sz="2500" dirty="0" smtClean="0">
                <a:latin typeface="Times New Roman" panose="02020603050405020304" pitchFamily="18" charset="0"/>
              </a:rPr>
              <a:t>）冲突消解：匹</a:t>
            </a:r>
            <a:r>
              <a:rPr lang="zh-CN" altLang="en-US" sz="2500" dirty="0">
                <a:latin typeface="Times New Roman" panose="02020603050405020304" pitchFamily="18" charset="0"/>
              </a:rPr>
              <a:t>配成功的规则可能不止一条，进行冲突消解。</a:t>
            </a:r>
          </a:p>
          <a:p>
            <a:pPr eaLnBrk="1" hangingPunct="1">
              <a:lnSpc>
                <a:spcPct val="120000"/>
              </a:lnSpc>
              <a:spcBef>
                <a:spcPct val="20000"/>
              </a:spcBef>
              <a:buClr>
                <a:schemeClr val="accent2"/>
              </a:buClr>
              <a:buFont typeface="Wingdings" panose="05000000000000000000" pitchFamily="2" charset="2"/>
              <a:buNone/>
            </a:pPr>
            <a:r>
              <a:rPr lang="zh-CN" altLang="en-US" sz="2500" dirty="0" smtClean="0">
                <a:latin typeface="Times New Roman" panose="02020603050405020304" pitchFamily="18" charset="0"/>
              </a:rPr>
              <a:t>（</a:t>
            </a:r>
            <a:r>
              <a:rPr lang="en-US" altLang="zh-CN" sz="2500" dirty="0" smtClean="0">
                <a:latin typeface="Times New Roman" panose="02020603050405020304" pitchFamily="18" charset="0"/>
              </a:rPr>
              <a:t>3</a:t>
            </a:r>
            <a:r>
              <a:rPr lang="zh-CN" altLang="en-US" sz="2500" dirty="0" smtClean="0">
                <a:latin typeface="Times New Roman" panose="02020603050405020304" pitchFamily="18" charset="0"/>
              </a:rPr>
              <a:t>）执行规则：执</a:t>
            </a:r>
            <a:r>
              <a:rPr lang="zh-CN" altLang="en-US" sz="2500" dirty="0">
                <a:latin typeface="Times New Roman" panose="02020603050405020304" pitchFamily="18" charset="0"/>
              </a:rPr>
              <a:t>行某一规则时，如果其右部是一个或多个结论，则把这些结论加入到综合数据库中：如果其右部是一个或多个操作，则执行这些操作</a:t>
            </a:r>
            <a:r>
              <a:rPr lang="zh-CN" altLang="en-US" sz="2500" dirty="0" smtClean="0">
                <a:latin typeface="Times New Roman" panose="02020603050405020304" pitchFamily="18" charset="0"/>
              </a:rPr>
              <a:t>。对</a:t>
            </a:r>
            <a:r>
              <a:rPr lang="zh-CN" altLang="en-US" sz="2500" dirty="0">
                <a:latin typeface="Times New Roman" panose="02020603050405020304" pitchFamily="18" charset="0"/>
              </a:rPr>
              <a:t>于不确定性知识，在执行每一条规则时还要按一定的算法计算结论的不确定性。</a:t>
            </a:r>
          </a:p>
          <a:p>
            <a:pPr algn="just" eaLnBrk="1" hangingPunct="1">
              <a:lnSpc>
                <a:spcPct val="120000"/>
              </a:lnSpc>
              <a:spcBef>
                <a:spcPct val="20000"/>
              </a:spcBef>
              <a:buClr>
                <a:schemeClr val="accent2"/>
              </a:buClr>
              <a:buFont typeface="Wingdings" panose="05000000000000000000" pitchFamily="2" charset="2"/>
              <a:buNone/>
            </a:pPr>
            <a:r>
              <a:rPr lang="zh-CN" altLang="en-US" sz="2500" dirty="0" smtClean="0">
                <a:latin typeface="Times New Roman" panose="02020603050405020304" pitchFamily="18" charset="0"/>
              </a:rPr>
              <a:t>（</a:t>
            </a:r>
            <a:r>
              <a:rPr lang="en-US" altLang="zh-CN" sz="2500" dirty="0" smtClean="0">
                <a:latin typeface="Times New Roman" panose="02020603050405020304" pitchFamily="18" charset="0"/>
              </a:rPr>
              <a:t>4</a:t>
            </a:r>
            <a:r>
              <a:rPr lang="zh-CN" altLang="en-US" sz="2500" dirty="0" smtClean="0">
                <a:latin typeface="Times New Roman" panose="02020603050405020304" pitchFamily="18" charset="0"/>
              </a:rPr>
              <a:t>）检查推理终止条件：检</a:t>
            </a:r>
            <a:r>
              <a:rPr lang="zh-CN" altLang="en-US" sz="2500" dirty="0">
                <a:latin typeface="Times New Roman" panose="02020603050405020304" pitchFamily="18" charset="0"/>
              </a:rPr>
              <a:t>查综合数据库中是否包含了最终结论，决定是否停止系统的运行。</a:t>
            </a:r>
            <a:r>
              <a:rPr lang="zh-CN" altLang="en-US" sz="2600" dirty="0">
                <a:latin typeface="宋体" panose="02010600030101010101" pitchFamily="2" charset="-122"/>
              </a:rPr>
              <a:t> </a:t>
            </a:r>
          </a:p>
        </p:txBody>
      </p:sp>
    </p:spTree>
    <p:extLst>
      <p:ext uri="{BB962C8B-B14F-4D97-AF65-F5344CB8AC3E}">
        <p14:creationId xmlns:p14="http://schemas.microsoft.com/office/powerpoint/2010/main" val="272039341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1"/>
          <p:cNvSpPr>
            <a:spLocks noGrp="1" noChangeArrowheads="1"/>
          </p:cNvSpPr>
          <p:nvPr>
            <p:ph type="title"/>
          </p:nvPr>
        </p:nvSpPr>
        <p:spPr>
          <a:xfrm>
            <a:off x="404813" y="173038"/>
            <a:ext cx="10515600" cy="1325563"/>
          </a:xfrm>
        </p:spPr>
        <p:txBody>
          <a:bodyPr/>
          <a:lstStyle/>
          <a:p>
            <a:pPr eaLnBrk="1" hangingPunct="1"/>
            <a:r>
              <a:rPr lang="en-US" altLang="zh-CN" dirty="0" smtClean="0">
                <a:solidFill>
                  <a:srgbClr val="002060"/>
                </a:solidFill>
                <a:latin typeface="Times New Roman" panose="02020603050405020304" pitchFamily="18" charset="0"/>
              </a:rPr>
              <a:t>3.2.3 </a:t>
            </a:r>
            <a:r>
              <a:rPr lang="zh-CN" altLang="en-US" dirty="0" smtClean="0">
                <a:solidFill>
                  <a:srgbClr val="002060"/>
                </a:solidFill>
                <a:latin typeface="Times New Roman" panose="02020603050405020304" pitchFamily="18" charset="0"/>
              </a:rPr>
              <a:t>产生式表示法的特点</a:t>
            </a:r>
          </a:p>
        </p:txBody>
      </p:sp>
      <p:sp>
        <p:nvSpPr>
          <p:cNvPr id="60418"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AE79CD-EEFB-4249-BFF1-9BF3010171B2}" type="slidenum">
              <a:rPr lang="ja-JP" altLang="en-US">
                <a:solidFill>
                  <a:srgbClr val="A50021"/>
                </a:solidFill>
                <a:ea typeface="ＭＳ Ｐゴシック" panose="020B0600070205080204" pitchFamily="34" charset="-128"/>
              </a:rPr>
              <a:pPr eaLnBrk="1" hangingPunct="1"/>
              <a:t>15</a:t>
            </a:fld>
            <a:endParaRPr lang="en-US" altLang="ja-JP">
              <a:solidFill>
                <a:srgbClr val="A50021"/>
              </a:solidFill>
              <a:ea typeface="ＭＳ Ｐゴシック" panose="020B0600070205080204" pitchFamily="34" charset="-128"/>
            </a:endParaRPr>
          </a:p>
        </p:txBody>
      </p:sp>
      <p:sp>
        <p:nvSpPr>
          <p:cNvPr id="60420" name="Rectangle 12"/>
          <p:cNvSpPr>
            <a:spLocks noChangeArrowheads="1"/>
          </p:cNvSpPr>
          <p:nvPr/>
        </p:nvSpPr>
        <p:spPr bwMode="auto">
          <a:xfrm>
            <a:off x="1303234" y="1445089"/>
            <a:ext cx="4911783"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600" b="1" dirty="0">
                <a:latin typeface="Times New Roman" panose="02020603050405020304" pitchFamily="18" charset="0"/>
              </a:rPr>
              <a:t>1. </a:t>
            </a:r>
            <a:r>
              <a:rPr lang="zh-CN" altLang="en-US" sz="2600" b="1" dirty="0">
                <a:latin typeface="Times New Roman" panose="02020603050405020304" pitchFamily="18" charset="0"/>
              </a:rPr>
              <a:t>产生式表示法的优点</a:t>
            </a:r>
          </a:p>
        </p:txBody>
      </p:sp>
      <p:sp>
        <p:nvSpPr>
          <p:cNvPr id="60421" name="Rectangle 13"/>
          <p:cNvSpPr>
            <a:spLocks noChangeArrowheads="1"/>
          </p:cNvSpPr>
          <p:nvPr/>
        </p:nvSpPr>
        <p:spPr bwMode="auto">
          <a:xfrm>
            <a:off x="1301649" y="2145175"/>
            <a:ext cx="3103204" cy="2281238"/>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marL="101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）自然性 </a:t>
            </a:r>
          </a:p>
          <a:p>
            <a:pPr eaLnBrk="1" hangingPunct="1">
              <a:lnSpc>
                <a:spcPct val="120000"/>
              </a:lnSpc>
              <a:spcBef>
                <a:spcPct val="20000"/>
              </a:spcBef>
              <a:buClr>
                <a:schemeClr val="accent2"/>
              </a:buClr>
              <a:buFont typeface="Wingdings" panose="05000000000000000000" pitchFamily="2" charset="2"/>
              <a:buNone/>
            </a:pPr>
            <a:r>
              <a:rPr lang="zh-CN" altLang="en-US"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cs typeface="Times New Roman" panose="02020603050405020304" pitchFamily="18" charset="0"/>
              </a:rPr>
              <a:t>2</a:t>
            </a:r>
            <a:r>
              <a:rPr lang="zh-CN" altLang="en-US" sz="2500" b="1" dirty="0">
                <a:latin typeface="Times New Roman" panose="02020603050405020304" pitchFamily="18" charset="0"/>
                <a:cs typeface="Times New Roman" panose="02020603050405020304" pitchFamily="18" charset="0"/>
              </a:rPr>
              <a:t>）模块性</a:t>
            </a:r>
            <a:r>
              <a:rPr lang="zh-CN" altLang="en-US" sz="2500" b="1" dirty="0">
                <a:latin typeface="Times New Roman" panose="02020603050405020304" pitchFamily="18" charset="0"/>
              </a:rPr>
              <a:t> </a:t>
            </a:r>
          </a:p>
          <a:p>
            <a:pPr eaLnBrk="1" hangingPunct="1">
              <a:lnSpc>
                <a:spcPct val="120000"/>
              </a:lnSpc>
              <a:spcBef>
                <a:spcPct val="20000"/>
              </a:spcBef>
              <a:buClr>
                <a:schemeClr val="accent2"/>
              </a:buClr>
              <a:buFont typeface="Wingdings" panose="05000000000000000000" pitchFamily="2" charset="2"/>
              <a:buNone/>
            </a:pPr>
            <a:r>
              <a:rPr lang="zh-CN" altLang="en-US"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cs typeface="Times New Roman" panose="02020603050405020304" pitchFamily="18" charset="0"/>
              </a:rPr>
              <a:t>3</a:t>
            </a:r>
            <a:r>
              <a:rPr lang="zh-CN" altLang="en-US" sz="2500" b="1" dirty="0">
                <a:latin typeface="Times New Roman" panose="02020603050405020304" pitchFamily="18" charset="0"/>
                <a:cs typeface="Times New Roman" panose="02020603050405020304" pitchFamily="18" charset="0"/>
              </a:rPr>
              <a:t>）有效性</a:t>
            </a:r>
            <a:r>
              <a:rPr lang="zh-CN" altLang="en-US" sz="2500" b="1" dirty="0">
                <a:latin typeface="Times New Roman" panose="02020603050405020304" pitchFamily="18" charset="0"/>
              </a:rPr>
              <a:t> </a:t>
            </a:r>
          </a:p>
          <a:p>
            <a:pPr eaLnBrk="1" hangingPunct="1">
              <a:lnSpc>
                <a:spcPct val="120000"/>
              </a:lnSpc>
              <a:spcBef>
                <a:spcPct val="2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4</a:t>
            </a:r>
            <a:r>
              <a:rPr lang="zh-CN" altLang="en-US" sz="2500" b="1" dirty="0">
                <a:latin typeface="Times New Roman" panose="02020603050405020304" pitchFamily="18" charset="0"/>
              </a:rPr>
              <a:t>）清晰性</a:t>
            </a:r>
            <a:r>
              <a:rPr lang="zh-CN" altLang="en-US" sz="2600" dirty="0">
                <a:latin typeface="Times New Roman" panose="02020603050405020304" pitchFamily="18" charset="0"/>
              </a:rPr>
              <a:t> </a:t>
            </a:r>
          </a:p>
        </p:txBody>
      </p:sp>
      <p:sp>
        <p:nvSpPr>
          <p:cNvPr id="60422" name="Rectangle 14"/>
          <p:cNvSpPr>
            <a:spLocks noChangeArrowheads="1"/>
          </p:cNvSpPr>
          <p:nvPr/>
        </p:nvSpPr>
        <p:spPr bwMode="auto">
          <a:xfrm>
            <a:off x="1344509" y="4689939"/>
            <a:ext cx="4820599"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600" b="1" dirty="0">
                <a:latin typeface="Times New Roman" panose="02020603050405020304" pitchFamily="18" charset="0"/>
              </a:rPr>
              <a:t>2. </a:t>
            </a:r>
            <a:r>
              <a:rPr lang="zh-CN" altLang="en-US" sz="2600" b="1" dirty="0">
                <a:latin typeface="Times New Roman" panose="02020603050405020304" pitchFamily="18" charset="0"/>
              </a:rPr>
              <a:t>产生式表示法的缺点</a:t>
            </a:r>
          </a:p>
        </p:txBody>
      </p:sp>
      <p:sp>
        <p:nvSpPr>
          <p:cNvPr id="60423" name="Rectangle 15"/>
          <p:cNvSpPr>
            <a:spLocks noChangeArrowheads="1"/>
          </p:cNvSpPr>
          <p:nvPr/>
        </p:nvSpPr>
        <p:spPr bwMode="auto">
          <a:xfrm>
            <a:off x="1342923" y="5374151"/>
            <a:ext cx="3907503" cy="1268413"/>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marL="952500" indent="-952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）效率不高 </a:t>
            </a:r>
          </a:p>
          <a:p>
            <a:pPr eaLnBrk="1" hangingPunct="1">
              <a:lnSpc>
                <a:spcPct val="120000"/>
              </a:lnSpc>
              <a:spcBef>
                <a:spcPct val="2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）不能表达结构性知识</a:t>
            </a:r>
            <a:r>
              <a:rPr lang="zh-CN" altLang="en-US" sz="2500" dirty="0">
                <a:latin typeface="宋体" panose="02010600030101010101" pitchFamily="2" charset="-122"/>
              </a:rPr>
              <a:t> </a:t>
            </a:r>
          </a:p>
        </p:txBody>
      </p:sp>
      <p:sp>
        <p:nvSpPr>
          <p:cNvPr id="111633" name="Rectangle 17"/>
          <p:cNvSpPr>
            <a:spLocks noChangeArrowheads="1"/>
          </p:cNvSpPr>
          <p:nvPr/>
        </p:nvSpPr>
        <p:spPr bwMode="auto">
          <a:xfrm>
            <a:off x="5503759" y="1441914"/>
            <a:ext cx="5333257"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600" b="1">
                <a:latin typeface="Times New Roman" panose="02020603050405020304" pitchFamily="18" charset="0"/>
              </a:rPr>
              <a:t>3. </a:t>
            </a:r>
            <a:r>
              <a:rPr lang="zh-CN" altLang="en-US" sz="2600" b="1">
                <a:latin typeface="Times New Roman" panose="02020603050405020304" pitchFamily="18" charset="0"/>
              </a:rPr>
              <a:t>适合产生式</a:t>
            </a:r>
            <a:r>
              <a:rPr lang="zh-CN" altLang="en-US" sz="2600" b="1"/>
              <a:t>表示的知识</a:t>
            </a:r>
          </a:p>
        </p:txBody>
      </p:sp>
      <p:sp>
        <p:nvSpPr>
          <p:cNvPr id="111634" name="Rectangle 18"/>
          <p:cNvSpPr>
            <a:spLocks noChangeArrowheads="1"/>
          </p:cNvSpPr>
          <p:nvPr/>
        </p:nvSpPr>
        <p:spPr bwMode="auto">
          <a:xfrm>
            <a:off x="5488191" y="2088025"/>
            <a:ext cx="5986053" cy="359502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3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）领域知识间关系不密切，不存在结构关系。</a:t>
            </a:r>
          </a:p>
          <a:p>
            <a:pPr algn="just" eaLnBrk="1" hangingPunct="1">
              <a:lnSpc>
                <a:spcPct val="120000"/>
              </a:lnSpc>
              <a:spcBef>
                <a:spcPct val="3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）经验性及不确定性的知识，且相关领域中对这些知识没有严格、统一的理论。</a:t>
            </a:r>
          </a:p>
          <a:p>
            <a:pPr algn="just" eaLnBrk="1" hangingPunct="1">
              <a:lnSpc>
                <a:spcPct val="120000"/>
              </a:lnSpc>
              <a:spcBef>
                <a:spcPct val="30000"/>
              </a:spcBef>
              <a:spcAft>
                <a:spcPct val="50000"/>
              </a:spcAft>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3</a:t>
            </a:r>
            <a:r>
              <a:rPr lang="zh-CN" altLang="en-US" sz="2500" b="1" dirty="0">
                <a:latin typeface="Times New Roman" panose="02020603050405020304" pitchFamily="18" charset="0"/>
              </a:rPr>
              <a:t>）领域问题的求解过程可被表示为一系列相对独立的操作，且每个操作</a:t>
            </a:r>
            <a:r>
              <a:rPr lang="zh-CN" altLang="en-US" sz="2500" b="1" dirty="0">
                <a:latin typeface="宋体" panose="02010600030101010101" pitchFamily="2" charset="-122"/>
              </a:rPr>
              <a:t>可被表示为一条或多条产生式规则。</a:t>
            </a:r>
          </a:p>
        </p:txBody>
      </p:sp>
    </p:spTree>
    <p:extLst>
      <p:ext uri="{BB962C8B-B14F-4D97-AF65-F5344CB8AC3E}">
        <p14:creationId xmlns:p14="http://schemas.microsoft.com/office/powerpoint/2010/main" val="20457186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33"/>
                                        </p:tgtEl>
                                        <p:attrNameLst>
                                          <p:attrName>style.visibility</p:attrName>
                                        </p:attrNameLst>
                                      </p:cBhvr>
                                      <p:to>
                                        <p:strVal val="visible"/>
                                      </p:to>
                                    </p:set>
                                    <p:anim calcmode="lin" valueType="num">
                                      <p:cBhvr additive="base">
                                        <p:cTn id="7" dur="500" fill="hold"/>
                                        <p:tgtEl>
                                          <p:spTgt spid="111633"/>
                                        </p:tgtEl>
                                        <p:attrNameLst>
                                          <p:attrName>ppt_x</p:attrName>
                                        </p:attrNameLst>
                                      </p:cBhvr>
                                      <p:tavLst>
                                        <p:tav tm="0">
                                          <p:val>
                                            <p:strVal val="1+#ppt_w/2"/>
                                          </p:val>
                                        </p:tav>
                                        <p:tav tm="100000">
                                          <p:val>
                                            <p:strVal val="#ppt_x"/>
                                          </p:val>
                                        </p:tav>
                                      </p:tavLst>
                                    </p:anim>
                                    <p:anim calcmode="lin" valueType="num">
                                      <p:cBhvr additive="base">
                                        <p:cTn id="8" dur="500" fill="hold"/>
                                        <p:tgtEl>
                                          <p:spTgt spid="1116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11634">
                                            <p:bg/>
                                          </p:spTgt>
                                        </p:tgtEl>
                                        <p:attrNameLst>
                                          <p:attrName>style.visibility</p:attrName>
                                        </p:attrNameLst>
                                      </p:cBhvr>
                                      <p:to>
                                        <p:strVal val="visible"/>
                                      </p:to>
                                    </p:set>
                                    <p:animEffect transition="in" filter="blinds(horizontal)">
                                      <p:cBhvr>
                                        <p:cTn id="12" dur="500"/>
                                        <p:tgtEl>
                                          <p:spTgt spid="111634">
                                            <p:bg/>
                                          </p:spTgt>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11634">
                                            <p:txEl>
                                              <p:pRg st="0" end="0"/>
                                            </p:txEl>
                                          </p:spTgt>
                                        </p:tgtEl>
                                        <p:attrNameLst>
                                          <p:attrName>style.visibility</p:attrName>
                                        </p:attrNameLst>
                                      </p:cBhvr>
                                      <p:to>
                                        <p:strVal val="visible"/>
                                      </p:to>
                                    </p:set>
                                    <p:animEffect transition="in" filter="blinds(horizontal)">
                                      <p:cBhvr>
                                        <p:cTn id="16" dur="500"/>
                                        <p:tgtEl>
                                          <p:spTgt spid="111634">
                                            <p:txEl>
                                              <p:pRg st="0" end="0"/>
                                            </p:txEl>
                                          </p:spTgt>
                                        </p:tgtEl>
                                      </p:cBhvr>
                                    </p:animEffect>
                                  </p:childTnLst>
                                </p:cTn>
                              </p:par>
                            </p:childTnLst>
                          </p:cTn>
                        </p:par>
                        <p:par>
                          <p:cTn id="17" fill="hold" nodeType="afterGroup">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11634">
                                            <p:txEl>
                                              <p:pRg st="1" end="1"/>
                                            </p:txEl>
                                          </p:spTgt>
                                        </p:tgtEl>
                                        <p:attrNameLst>
                                          <p:attrName>style.visibility</p:attrName>
                                        </p:attrNameLst>
                                      </p:cBhvr>
                                      <p:to>
                                        <p:strVal val="visible"/>
                                      </p:to>
                                    </p:set>
                                    <p:animEffect transition="in" filter="blinds(horizontal)">
                                      <p:cBhvr>
                                        <p:cTn id="20" dur="500"/>
                                        <p:tgtEl>
                                          <p:spTgt spid="111634">
                                            <p:txEl>
                                              <p:pRg st="1" end="1"/>
                                            </p:txEl>
                                          </p:spTgt>
                                        </p:tgtEl>
                                      </p:cBhvr>
                                    </p:animEffect>
                                  </p:childTnLst>
                                </p:cTn>
                              </p:par>
                            </p:childTnLst>
                          </p:cTn>
                        </p:par>
                        <p:par>
                          <p:cTn id="21" fill="hold" nodeType="afterGroup">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111634">
                                            <p:txEl>
                                              <p:pRg st="2" end="2"/>
                                            </p:txEl>
                                          </p:spTgt>
                                        </p:tgtEl>
                                        <p:attrNameLst>
                                          <p:attrName>style.visibility</p:attrName>
                                        </p:attrNameLst>
                                      </p:cBhvr>
                                      <p:to>
                                        <p:strVal val="visible"/>
                                      </p:to>
                                    </p:set>
                                    <p:animEffect transition="in" filter="blinds(horizontal)">
                                      <p:cBhvr>
                                        <p:cTn id="24" dur="500"/>
                                        <p:tgtEl>
                                          <p:spTgt spid="111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3" grpId="0" autoUpdateAnimBg="0"/>
      <p:bldP spid="111634" grpId="0" build="p" animBg="1"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zh-CN" dirty="0" smtClean="0">
                <a:latin typeface="Times New Roman" panose="02020603050405020304" pitchFamily="18" charset="0"/>
              </a:rPr>
              <a:t> </a:t>
            </a:r>
            <a:r>
              <a:rPr lang="en-US" altLang="zh-CN" u="sng" dirty="0" smtClean="0">
                <a:solidFill>
                  <a:srgbClr val="002060"/>
                </a:solidFill>
                <a:latin typeface="Times New Roman" panose="02020603050405020304" pitchFamily="18" charset="0"/>
              </a:rPr>
              <a:t>3.3  </a:t>
            </a:r>
            <a:r>
              <a:rPr lang="zh-CN" altLang="en-US" u="sng" dirty="0" smtClean="0">
                <a:solidFill>
                  <a:srgbClr val="002060"/>
                </a:solidFill>
                <a:latin typeface="Times New Roman" panose="02020603050405020304" pitchFamily="18" charset="0"/>
              </a:rPr>
              <a:t>框架表示法</a:t>
            </a:r>
          </a:p>
        </p:txBody>
      </p:sp>
      <p:sp>
        <p:nvSpPr>
          <p:cNvPr id="62468" name="Rectangle 3"/>
          <p:cNvSpPr>
            <a:spLocks noGrp="1" noChangeArrowheads="1"/>
          </p:cNvSpPr>
          <p:nvPr>
            <p:ph idx="1"/>
          </p:nvPr>
        </p:nvSpPr>
        <p:spPr/>
        <p:txBody>
          <a:bodyPr/>
          <a:lstStyle/>
          <a:p>
            <a:pPr eaLnBrk="1" hangingPunct="1">
              <a:lnSpc>
                <a:spcPct val="140000"/>
              </a:lnSpc>
              <a:buFontTx/>
              <a:buBlip>
                <a:blip r:embed="rId3"/>
              </a:buBlip>
            </a:pPr>
            <a:r>
              <a:rPr lang="en-US" altLang="zh-CN" b="1" dirty="0" smtClean="0">
                <a:latin typeface="宋体" panose="02010600030101010101" pitchFamily="2" charset="-122"/>
                <a:ea typeface="宋体" panose="02010600030101010101" pitchFamily="2" charset="-122"/>
                <a:cs typeface="Times New Roman" panose="02020603050405020304" pitchFamily="18" charset="0"/>
              </a:rPr>
              <a:t>1975</a:t>
            </a:r>
            <a:r>
              <a:rPr lang="zh-CN" altLang="en-US" b="1" dirty="0" smtClean="0">
                <a:latin typeface="宋体" panose="02010600030101010101" pitchFamily="2" charset="-122"/>
                <a:ea typeface="宋体" panose="02010600030101010101" pitchFamily="2" charset="-122"/>
              </a:rPr>
              <a:t>年，美国明斯基提出了框架理论：人们对现实世界中各种事物的认识都是以一种类似于框架的结构存储在记忆中的。</a:t>
            </a:r>
          </a:p>
          <a:p>
            <a:pPr eaLnBrk="1" hangingPunct="1">
              <a:lnSpc>
                <a:spcPct val="140000"/>
              </a:lnSpc>
              <a:buFontTx/>
              <a:buBlip>
                <a:blip r:embed="rId3"/>
              </a:buBlip>
            </a:pPr>
            <a:r>
              <a:rPr lang="zh-CN" altLang="en-US" b="1" dirty="0" smtClean="0">
                <a:latin typeface="宋体" panose="02010600030101010101" pitchFamily="2" charset="-122"/>
                <a:ea typeface="宋体" panose="02010600030101010101" pitchFamily="2" charset="-122"/>
              </a:rPr>
              <a:t>框架表示法：一种结构化的知识表示方法，已在多种系统中得到应用。   </a:t>
            </a:r>
          </a:p>
        </p:txBody>
      </p:sp>
      <p:sp>
        <p:nvSpPr>
          <p:cNvPr id="62466"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5925C1-0405-41A6-BDC1-4BAC511620ED}" type="slidenum">
              <a:rPr lang="ja-JP" altLang="en-US">
                <a:solidFill>
                  <a:srgbClr val="A50021"/>
                </a:solidFill>
                <a:ea typeface="ＭＳ Ｐゴシック" panose="020B0600070205080204" pitchFamily="34" charset="-128"/>
              </a:rPr>
              <a:pPr eaLnBrk="1" hangingPunct="1"/>
              <a:t>16</a:t>
            </a:fld>
            <a:endParaRPr lang="en-US" altLang="ja-JP">
              <a:solidFill>
                <a:srgbClr val="A50021"/>
              </a:solidFill>
              <a:ea typeface="ＭＳ Ｐゴシック" panose="020B0600070205080204" pitchFamily="34" charset="-128"/>
            </a:endParaRPr>
          </a:p>
        </p:txBody>
      </p:sp>
    </p:spTree>
    <p:extLst>
      <p:ext uri="{BB962C8B-B14F-4D97-AF65-F5344CB8AC3E}">
        <p14:creationId xmlns:p14="http://schemas.microsoft.com/office/powerpoint/2010/main" val="390573896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zh-CN" u="sng" dirty="0" smtClean="0">
                <a:solidFill>
                  <a:srgbClr val="002060"/>
                </a:solidFill>
                <a:latin typeface="Times New Roman" panose="02020603050405020304" pitchFamily="18" charset="0"/>
              </a:rPr>
              <a:t>3.3.1  </a:t>
            </a:r>
            <a:r>
              <a:rPr lang="zh-CN" altLang="en-US" u="sng" dirty="0" smtClean="0">
                <a:solidFill>
                  <a:srgbClr val="002060"/>
                </a:solidFill>
                <a:latin typeface="Times New Roman" panose="02020603050405020304" pitchFamily="18" charset="0"/>
              </a:rPr>
              <a:t>框架的一般结构</a:t>
            </a:r>
          </a:p>
        </p:txBody>
      </p:sp>
      <p:sp>
        <p:nvSpPr>
          <p:cNvPr id="63492" name="Rectangle 3"/>
          <p:cNvSpPr>
            <a:spLocks noGrp="1" noChangeArrowheads="1"/>
          </p:cNvSpPr>
          <p:nvPr>
            <p:ph idx="1"/>
          </p:nvPr>
        </p:nvSpPr>
        <p:spPr>
          <a:xfrm>
            <a:off x="904619" y="1503415"/>
            <a:ext cx="10449181" cy="4631914"/>
          </a:xfrm>
        </p:spPr>
        <p:txBody>
          <a:bodyPr/>
          <a:lstStyle/>
          <a:p>
            <a:pPr eaLnBrk="1" hangingPunct="1">
              <a:lnSpc>
                <a:spcPct val="130000"/>
              </a:lnSpc>
            </a:pPr>
            <a:r>
              <a:rPr lang="zh-CN" altLang="en-US" sz="2400" dirty="0" smtClean="0">
                <a:solidFill>
                  <a:srgbClr val="FF0000"/>
                </a:solidFill>
                <a:latin typeface="宋体" panose="02010600030101010101" pitchFamily="2" charset="-122"/>
                <a:ea typeface="宋体" panose="02010600030101010101" pitchFamily="2" charset="-122"/>
              </a:rPr>
              <a:t>框架（</a:t>
            </a:r>
            <a:r>
              <a:rPr lang="en-US" altLang="zh-CN" sz="2400" dirty="0" smtClean="0">
                <a:solidFill>
                  <a:srgbClr val="FF0000"/>
                </a:solidFill>
                <a:latin typeface="宋体" panose="02010600030101010101" pitchFamily="2" charset="-122"/>
                <a:ea typeface="宋体" panose="02010600030101010101" pitchFamily="2" charset="-122"/>
              </a:rPr>
              <a:t>frame</a:t>
            </a:r>
            <a:r>
              <a:rPr lang="zh-CN" altLang="en-US" sz="2400" dirty="0" smtClean="0">
                <a:solidFill>
                  <a:srgbClr val="FF0000"/>
                </a:solidFill>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：一种描述所论对象（一个事物、事件或概念）属性的数据结构。</a:t>
            </a:r>
          </a:p>
          <a:p>
            <a:pPr eaLnBrk="1" hangingPunct="1">
              <a:lnSpc>
                <a:spcPct val="130000"/>
              </a:lnSpc>
            </a:pPr>
            <a:r>
              <a:rPr lang="zh-CN" altLang="en-US" sz="2400" dirty="0" smtClean="0">
                <a:latin typeface="宋体" panose="02010600030101010101" pitchFamily="2" charset="-122"/>
                <a:ea typeface="宋体" panose="02010600030101010101" pitchFamily="2" charset="-122"/>
              </a:rPr>
              <a:t>一个框架由若干个被称为</a:t>
            </a:r>
            <a:r>
              <a:rPr lang="zh-CN" altLang="en-US" sz="2400" b="1" dirty="0" smtClean="0">
                <a:solidFill>
                  <a:srgbClr val="FF0000"/>
                </a:solidFill>
                <a:latin typeface="宋体" panose="02010600030101010101" pitchFamily="2" charset="-122"/>
                <a:ea typeface="宋体" panose="02010600030101010101" pitchFamily="2" charset="-122"/>
              </a:rPr>
              <a:t>“槽”（</a:t>
            </a:r>
            <a:r>
              <a:rPr lang="en-US" altLang="zh-CN" sz="2400" b="1" dirty="0" smtClean="0">
                <a:solidFill>
                  <a:srgbClr val="FF0000"/>
                </a:solidFill>
                <a:latin typeface="宋体" panose="02010600030101010101" pitchFamily="2" charset="-122"/>
                <a:ea typeface="宋体" panose="02010600030101010101" pitchFamily="2" charset="-122"/>
              </a:rPr>
              <a:t>slot</a:t>
            </a:r>
            <a:r>
              <a:rPr lang="zh-CN" altLang="en-US" sz="2400" b="1" dirty="0" smtClean="0">
                <a:solidFill>
                  <a:srgbClr val="FF0000"/>
                </a:solidFill>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的结构组成，每一个槽又可根据实际情况划分为若干个</a:t>
            </a:r>
            <a:r>
              <a:rPr lang="zh-CN" altLang="en-US" sz="2400" b="1" dirty="0" smtClean="0">
                <a:solidFill>
                  <a:srgbClr val="FF0000"/>
                </a:solidFill>
                <a:latin typeface="宋体" panose="02010600030101010101" pitchFamily="2" charset="-122"/>
                <a:ea typeface="宋体" panose="02010600030101010101" pitchFamily="2" charset="-122"/>
              </a:rPr>
              <a:t>“侧面”</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faced</a:t>
            </a:r>
            <a:r>
              <a:rPr lang="zh-CN" altLang="en-US" sz="2400" dirty="0" smtClean="0">
                <a:latin typeface="宋体" panose="02010600030101010101" pitchFamily="2" charset="-122"/>
                <a:ea typeface="宋体" panose="02010600030101010101" pitchFamily="2" charset="-122"/>
              </a:rPr>
              <a:t>）。</a:t>
            </a:r>
          </a:p>
          <a:p>
            <a:pPr eaLnBrk="1" hangingPunct="1">
              <a:lnSpc>
                <a:spcPct val="130000"/>
              </a:lnSpc>
            </a:pPr>
            <a:r>
              <a:rPr lang="zh-CN" altLang="en-US" sz="2400" dirty="0" smtClean="0">
                <a:latin typeface="宋体" panose="02010600030101010101" pitchFamily="2" charset="-122"/>
                <a:ea typeface="宋体" panose="02010600030101010101" pitchFamily="2" charset="-122"/>
              </a:rPr>
              <a:t>一个槽用于描述所论对象某一方面的属性。</a:t>
            </a:r>
          </a:p>
          <a:p>
            <a:pPr eaLnBrk="1" hangingPunct="1">
              <a:lnSpc>
                <a:spcPct val="130000"/>
              </a:lnSpc>
            </a:pPr>
            <a:r>
              <a:rPr lang="zh-CN" altLang="en-US" sz="2400" dirty="0" smtClean="0">
                <a:latin typeface="宋体" panose="02010600030101010101" pitchFamily="2" charset="-122"/>
                <a:ea typeface="宋体" panose="02010600030101010101" pitchFamily="2" charset="-122"/>
              </a:rPr>
              <a:t>一个侧面用于描述相应属性的一个方面。</a:t>
            </a:r>
          </a:p>
          <a:p>
            <a:pPr eaLnBrk="1" hangingPunct="1">
              <a:lnSpc>
                <a:spcPct val="130000"/>
              </a:lnSpc>
            </a:pPr>
            <a:r>
              <a:rPr lang="zh-CN" altLang="en-US" sz="2400" dirty="0" smtClean="0">
                <a:latin typeface="宋体" panose="02010600030101010101" pitchFamily="2" charset="-122"/>
                <a:ea typeface="宋体" panose="02010600030101010101" pitchFamily="2" charset="-122"/>
              </a:rPr>
              <a:t>槽和侧面所具有的属性值分别被称为槽值和侧面值。</a:t>
            </a:r>
            <a:endParaRPr lang="en-US" altLang="zh-CN" sz="2400" dirty="0" smtClean="0">
              <a:latin typeface="宋体" panose="02010600030101010101" pitchFamily="2" charset="-122"/>
              <a:ea typeface="宋体" panose="02010600030101010101" pitchFamily="2" charset="-122"/>
            </a:endParaRPr>
          </a:p>
          <a:p>
            <a:pPr eaLnBrk="1" hangingPunct="1">
              <a:lnSpc>
                <a:spcPct val="130000"/>
              </a:lnSpc>
            </a:pPr>
            <a:r>
              <a:rPr lang="zh-CN" altLang="en-US" sz="2400" dirty="0" smtClean="0">
                <a:latin typeface="宋体" panose="02010600030101010101" pitchFamily="2" charset="-122"/>
                <a:ea typeface="宋体" panose="02010600030101010101" pitchFamily="2" charset="-122"/>
              </a:rPr>
              <a:t>对于框架、槽或槽面都可以附加上一些说明性信息，一般是约束条件。</a:t>
            </a:r>
          </a:p>
        </p:txBody>
      </p:sp>
      <p:sp>
        <p:nvSpPr>
          <p:cNvPr id="63490"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9AE12E-BEBA-47D1-BB33-E8B0F3AAF8B7}" type="slidenum">
              <a:rPr lang="ja-JP" altLang="en-US">
                <a:solidFill>
                  <a:srgbClr val="A50021"/>
                </a:solidFill>
                <a:ea typeface="ＭＳ Ｐゴシック" panose="020B0600070205080204" pitchFamily="34" charset="-128"/>
              </a:rPr>
              <a:pPr eaLnBrk="1" hangingPunct="1"/>
              <a:t>17</a:t>
            </a:fld>
            <a:endParaRPr lang="en-US" altLang="ja-JP">
              <a:solidFill>
                <a:srgbClr val="A50021"/>
              </a:solidFill>
              <a:ea typeface="ＭＳ Ｐゴシック" panose="020B0600070205080204" pitchFamily="34" charset="-128"/>
            </a:endParaRPr>
          </a:p>
        </p:txBody>
      </p:sp>
    </p:spTree>
    <p:extLst>
      <p:ext uri="{BB962C8B-B14F-4D97-AF65-F5344CB8AC3E}">
        <p14:creationId xmlns:p14="http://schemas.microsoft.com/office/powerpoint/2010/main" val="127232537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7"/>
          <p:cNvSpPr>
            <a:spLocks noGrp="1" noChangeArrowheads="1"/>
          </p:cNvSpPr>
          <p:nvPr>
            <p:ph type="title"/>
          </p:nvPr>
        </p:nvSpPr>
        <p:spPr>
          <a:xfrm>
            <a:off x="152400" y="158648"/>
            <a:ext cx="10515600" cy="1325563"/>
          </a:xfrm>
        </p:spPr>
        <p:txBody>
          <a:bodyPr/>
          <a:lstStyle/>
          <a:p>
            <a:pPr eaLnBrk="1" hangingPunct="1"/>
            <a:r>
              <a:rPr lang="en-US" altLang="zh-CN" u="sng" dirty="0">
                <a:solidFill>
                  <a:srgbClr val="002060"/>
                </a:solidFill>
                <a:latin typeface="Times New Roman" panose="02020603050405020304" pitchFamily="18" charset="0"/>
              </a:rPr>
              <a:t>3.3.1  </a:t>
            </a:r>
            <a:r>
              <a:rPr lang="zh-CN" altLang="en-US" u="sng" dirty="0">
                <a:solidFill>
                  <a:srgbClr val="002060"/>
                </a:solidFill>
                <a:latin typeface="Times New Roman" panose="02020603050405020304" pitchFamily="18" charset="0"/>
              </a:rPr>
              <a:t>框架的一般结构</a:t>
            </a:r>
            <a:endParaRPr lang="zh-CN" altLang="en-US" dirty="0" smtClean="0">
              <a:latin typeface="Times New Roman" panose="02020603050405020304" pitchFamily="18" charset="0"/>
            </a:endParaRPr>
          </a:p>
        </p:txBody>
      </p:sp>
      <p:sp>
        <p:nvSpPr>
          <p:cNvPr id="64516" name="Rectangle 8"/>
          <p:cNvSpPr>
            <a:spLocks noGrp="1" noChangeArrowheads="1"/>
          </p:cNvSpPr>
          <p:nvPr>
            <p:ph idx="1"/>
          </p:nvPr>
        </p:nvSpPr>
        <p:spPr>
          <a:xfrm>
            <a:off x="2261419" y="1301750"/>
            <a:ext cx="7885471" cy="5503863"/>
          </a:xfrm>
          <a:solidFill>
            <a:srgbClr val="FFFFFF"/>
          </a:solidFill>
          <a:ln>
            <a:solidFill>
              <a:srgbClr val="808080"/>
            </a:solidFill>
            <a:miter lim="800000"/>
            <a:headEnd/>
            <a:tailEnd/>
          </a:ln>
        </p:spPr>
        <p:txBody>
          <a:bodyPr/>
          <a:lstStyle/>
          <a:p>
            <a:pPr eaLnBrk="1" hangingPunct="1">
              <a:lnSpc>
                <a:spcPct val="110000"/>
              </a:lnSpc>
              <a:buFont typeface="Wingdings" panose="05000000000000000000" pitchFamily="2" charset="2"/>
              <a:buNone/>
            </a:pPr>
            <a:r>
              <a:rPr lang="en-US" altLang="zh-CN" sz="2400" b="1" dirty="0">
                <a:latin typeface="Times New Roman" panose="02020603050405020304" pitchFamily="18" charset="0"/>
              </a:rPr>
              <a:t> &lt;</a:t>
            </a:r>
            <a:r>
              <a:rPr lang="zh-CN" altLang="en-US" sz="2400" b="1" dirty="0">
                <a:solidFill>
                  <a:schemeClr val="accent2"/>
                </a:solidFill>
                <a:latin typeface="Times New Roman" panose="02020603050405020304" pitchFamily="18" charset="0"/>
              </a:rPr>
              <a:t>框架名</a:t>
            </a:r>
            <a:r>
              <a:rPr lang="en-US" altLang="zh-CN" sz="2400" b="1" dirty="0">
                <a:latin typeface="Times New Roman" panose="02020603050405020304" pitchFamily="18" charset="0"/>
              </a:rPr>
              <a:t>&gt;</a:t>
            </a:r>
          </a:p>
          <a:p>
            <a:pPr eaLnBrk="1" hangingPunct="1">
              <a:lnSpc>
                <a:spcPct val="110000"/>
              </a:lnSpc>
              <a:buFont typeface="Wingdings" panose="05000000000000000000" pitchFamily="2" charset="2"/>
              <a:buNone/>
            </a:pPr>
            <a:r>
              <a:rPr lang="zh-CN" altLang="en-US" sz="2400" b="1" dirty="0">
                <a:latin typeface="Times New Roman" panose="02020603050405020304" pitchFamily="18" charset="0"/>
              </a:rPr>
              <a:t>槽名</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baseline="-25000" dirty="0">
                <a:solidFill>
                  <a:srgbClr val="0000FF"/>
                </a:solidFill>
                <a:latin typeface="Times New Roman" panose="02020603050405020304" pitchFamily="18" charset="0"/>
              </a:rPr>
              <a:t>11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111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11</a:t>
            </a:r>
            <a:r>
              <a:rPr lang="en-US" altLang="zh-CN" sz="2400" b="1" i="1" baseline="-25000" dirty="0">
                <a:solidFill>
                  <a:srgbClr val="0000FF"/>
                </a:solidFill>
                <a:latin typeface="Times New Roman" panose="02020603050405020304" pitchFamily="18" charset="0"/>
              </a:rPr>
              <a:t>P</a:t>
            </a:r>
            <a:r>
              <a:rPr lang="en-US" altLang="zh-CN" sz="2400" b="1" baseline="-25000" dirty="0">
                <a:solidFill>
                  <a:srgbClr val="0000FF"/>
                </a:solidFill>
                <a:latin typeface="Times New Roman" panose="02020603050405020304" pitchFamily="18" charset="0"/>
              </a:rPr>
              <a:t>1</a:t>
            </a:r>
            <a:r>
              <a:rPr lang="en-US" altLang="zh-CN" sz="2400" b="1" baseline="-25000" dirty="0">
                <a:latin typeface="Times New Roman" panose="02020603050405020304" pitchFamily="18" charset="0"/>
              </a:rPr>
              <a:t> </a:t>
            </a:r>
          </a:p>
          <a:p>
            <a:pPr eaLnBrk="1" hangingPunct="1">
              <a:lnSpc>
                <a:spcPct val="110000"/>
              </a:lnSpc>
              <a:buFont typeface="Wingdings" panose="05000000000000000000" pitchFamily="2" charset="2"/>
              <a:buNone/>
            </a:pPr>
            <a:r>
              <a:rPr lang="en-US" altLang="zh-CN" sz="2400" b="1" dirty="0">
                <a:latin typeface="Times New Roman" panose="02020603050405020304" pitchFamily="18" charset="0"/>
              </a:rPr>
              <a:t>   ┊              </a:t>
            </a:r>
            <a:r>
              <a:rPr lang="en-US" altLang="zh-CN" sz="2400" b="1" dirty="0">
                <a:solidFill>
                  <a:srgbClr val="0000FF"/>
                </a:solidFill>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a:t>
            </a:r>
            <a:r>
              <a:rPr lang="en-US" altLang="zh-CN" sz="2400" b="1" baseline="-25000" dirty="0">
                <a:solidFill>
                  <a:srgbClr val="00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mPm</a:t>
            </a:r>
            <a:r>
              <a:rPr lang="en-US" altLang="zh-CN" sz="2400" b="1" dirty="0">
                <a:latin typeface="Times New Roman" panose="02020603050405020304" pitchFamily="18" charset="0"/>
              </a:rPr>
              <a:t> </a:t>
            </a:r>
          </a:p>
          <a:p>
            <a:pPr eaLnBrk="1" hangingPunct="1">
              <a:lnSpc>
                <a:spcPct val="110000"/>
              </a:lnSpc>
              <a:spcBef>
                <a:spcPct val="40000"/>
              </a:spcBef>
              <a:buFont typeface="Wingdings" panose="05000000000000000000" pitchFamily="2" charset="2"/>
              <a:buNone/>
            </a:pPr>
            <a:r>
              <a:rPr lang="zh-CN" altLang="en-US" sz="2400" b="1" dirty="0">
                <a:latin typeface="Times New Roman" panose="02020603050405020304" pitchFamily="18" charset="0"/>
              </a:rPr>
              <a:t>槽名</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P</a:t>
            </a:r>
            <a:r>
              <a:rPr lang="en-US" altLang="zh-CN" sz="2400" b="1" baseline="-25000" dirty="0">
                <a:solidFill>
                  <a:srgbClr val="0000FF"/>
                </a:solidFill>
                <a:latin typeface="Times New Roman" panose="02020603050405020304" pitchFamily="18" charset="0"/>
              </a:rPr>
              <a:t>1</a:t>
            </a:r>
          </a:p>
          <a:p>
            <a:pPr eaLnBrk="1" hangingPunct="1">
              <a:lnSpc>
                <a:spcPct val="110000"/>
              </a:lnSpc>
              <a:buFont typeface="Wingdings" panose="05000000000000000000" pitchFamily="2" charset="2"/>
              <a:buNone/>
            </a:pPr>
            <a:r>
              <a:rPr lang="en-US" altLang="zh-CN" sz="2400" b="1" dirty="0">
                <a:solidFill>
                  <a:srgbClr val="0000FF"/>
                </a:solidFill>
                <a:latin typeface="Times New Roman" panose="02020603050405020304" pitchFamily="18" charset="0"/>
              </a:rPr>
              <a:t>                     ┊</a:t>
            </a:r>
          </a:p>
          <a:p>
            <a:pPr>
              <a:lnSpc>
                <a:spcPct val="110000"/>
              </a:lnSpc>
              <a:buClrTx/>
              <a:buFontTx/>
              <a:buNone/>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i="1" baseline="-25000" dirty="0">
                <a:solidFill>
                  <a:srgbClr val="0000FF"/>
                </a:solidFill>
                <a:latin typeface="Times New Roman" panose="02020603050405020304" pitchFamily="18" charset="0"/>
              </a:rPr>
              <a:t>nm</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nm</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err="1">
                <a:solidFill>
                  <a:srgbClr val="0000FF"/>
                </a:solidFill>
                <a:latin typeface="Times New Roman" panose="02020603050405020304" pitchFamily="18" charset="0"/>
              </a:rPr>
              <a:t>nmPm</a:t>
            </a:r>
            <a:endParaRPr lang="en-US" altLang="zh-CN" sz="2400" b="1" i="1" baseline="-25000" dirty="0">
              <a:solidFill>
                <a:srgbClr val="0000FF"/>
              </a:solidFill>
              <a:latin typeface="Times New Roman" panose="02020603050405020304" pitchFamily="18" charset="0"/>
            </a:endParaRPr>
          </a:p>
          <a:p>
            <a:pPr eaLnBrk="1" hangingPunct="1">
              <a:lnSpc>
                <a:spcPct val="110000"/>
              </a:lnSpc>
              <a:spcBef>
                <a:spcPct val="40000"/>
              </a:spcBef>
              <a:buFont typeface="Wingdings" panose="05000000000000000000" pitchFamily="2" charset="2"/>
              <a:buNone/>
            </a:pPr>
            <a:r>
              <a:rPr lang="zh-CN" altLang="en-US" sz="2400" b="1" dirty="0">
                <a:solidFill>
                  <a:schemeClr val="tx2"/>
                </a:solidFill>
                <a:latin typeface="Times New Roman" panose="02020603050405020304" pitchFamily="18" charset="0"/>
              </a:rPr>
              <a:t>约束：   约束条件</a:t>
            </a:r>
            <a:r>
              <a:rPr lang="en-US" altLang="zh-CN" sz="2400" b="1" baseline="-25000" dirty="0">
                <a:solidFill>
                  <a:schemeClr val="tx2"/>
                </a:solidFill>
                <a:latin typeface="Times New Roman" panose="02020603050405020304" pitchFamily="18" charset="0"/>
              </a:rPr>
              <a:t>1</a:t>
            </a:r>
          </a:p>
          <a:p>
            <a:pPr eaLnBrk="1" hangingPunct="1">
              <a:lnSpc>
                <a:spcPct val="110000"/>
              </a:lnSpc>
              <a:buFont typeface="Wingdings" panose="05000000000000000000" pitchFamily="2" charset="2"/>
              <a:buNone/>
            </a:pPr>
            <a:r>
              <a:rPr lang="en-US" altLang="zh-CN" sz="2400" b="1" dirty="0">
                <a:solidFill>
                  <a:schemeClr val="tx2"/>
                </a:solidFill>
                <a:latin typeface="Times New Roman" panose="02020603050405020304" pitchFamily="18" charset="0"/>
              </a:rPr>
              <a:t>                   ┊</a:t>
            </a:r>
          </a:p>
          <a:p>
            <a:pPr eaLnBrk="1" hangingPunct="1">
              <a:lnSpc>
                <a:spcPct val="110000"/>
              </a:lnSpc>
              <a:buFont typeface="Wingdings" panose="05000000000000000000" pitchFamily="2" charset="2"/>
              <a:buNone/>
            </a:pP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约束条件</a:t>
            </a:r>
            <a:r>
              <a:rPr lang="en-US" altLang="zh-CN" sz="2400" b="1" i="1" baseline="-25000" dirty="0">
                <a:latin typeface="Times New Roman" panose="02020603050405020304" pitchFamily="18" charset="0"/>
              </a:rPr>
              <a:t>n</a:t>
            </a:r>
          </a:p>
          <a:p>
            <a:pPr>
              <a:lnSpc>
                <a:spcPct val="100000"/>
              </a:lnSpc>
              <a:spcBef>
                <a:spcPct val="0"/>
              </a:spcBef>
              <a:buClrTx/>
              <a:buFontTx/>
              <a:buNone/>
            </a:pPr>
            <a:endParaRPr lang="en-US" altLang="zh-CN" sz="2400" b="1" dirty="0">
              <a:solidFill>
                <a:schemeClr val="tx2"/>
              </a:solidFill>
              <a:latin typeface="Times New Roman" panose="02020603050405020304" pitchFamily="18" charset="0"/>
            </a:endParaRPr>
          </a:p>
        </p:txBody>
      </p:sp>
      <p:sp>
        <p:nvSpPr>
          <p:cNvPr id="64514"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6C4010-A0CA-4A57-B67E-270E0F4E7E0D}" type="slidenum">
              <a:rPr lang="ja-JP" altLang="en-US">
                <a:solidFill>
                  <a:srgbClr val="A50021"/>
                </a:solidFill>
                <a:ea typeface="ＭＳ Ｐゴシック" panose="020B0600070205080204" pitchFamily="34" charset="-128"/>
              </a:rPr>
              <a:pPr eaLnBrk="1" hangingPunct="1"/>
              <a:t>18</a:t>
            </a:fld>
            <a:endParaRPr lang="en-US" altLang="ja-JP" dirty="0">
              <a:solidFill>
                <a:srgbClr val="A50021"/>
              </a:solidFill>
              <a:ea typeface="ＭＳ Ｐゴシック" panose="020B0600070205080204" pitchFamily="34" charset="-128"/>
            </a:endParaRPr>
          </a:p>
        </p:txBody>
      </p:sp>
    </p:spTree>
    <p:extLst>
      <p:ext uri="{BB962C8B-B14F-4D97-AF65-F5344CB8AC3E}">
        <p14:creationId xmlns:p14="http://schemas.microsoft.com/office/powerpoint/2010/main" val="99915158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ltLang="zh-CN" u="sng" dirty="0" smtClean="0">
                <a:solidFill>
                  <a:srgbClr val="002060"/>
                </a:solidFill>
                <a:latin typeface="Times New Roman" panose="02020603050405020304" pitchFamily="18" charset="0"/>
              </a:rPr>
              <a:t>3.3.2  </a:t>
            </a:r>
            <a:r>
              <a:rPr lang="zh-CN" altLang="en-US" u="sng" dirty="0" smtClean="0">
                <a:solidFill>
                  <a:srgbClr val="002060"/>
                </a:solidFill>
                <a:latin typeface="Times New Roman" panose="02020603050405020304" pitchFamily="18" charset="0"/>
              </a:rPr>
              <a:t>用框架表示知识的例子</a:t>
            </a:r>
          </a:p>
        </p:txBody>
      </p:sp>
      <p:sp>
        <p:nvSpPr>
          <p:cNvPr id="65540" name="Rectangle 3"/>
          <p:cNvSpPr>
            <a:spLocks noGrp="1" noChangeArrowheads="1"/>
          </p:cNvSpPr>
          <p:nvPr>
            <p:ph idx="1"/>
          </p:nvPr>
        </p:nvSpPr>
        <p:spPr>
          <a:xfrm>
            <a:off x="4225773" y="1673225"/>
            <a:ext cx="7242175" cy="4981575"/>
          </a:xfrm>
          <a:gradFill rotWithShape="0">
            <a:gsLst>
              <a:gs pos="0">
                <a:schemeClr val="bg1"/>
              </a:gs>
              <a:gs pos="100000">
                <a:srgbClr val="CCFFFF"/>
              </a:gs>
            </a:gsLst>
            <a:path path="shape">
              <a:fillToRect l="50000" t="50000" r="50000" b="50000"/>
            </a:path>
          </a:gradFill>
          <a:ln>
            <a:solidFill>
              <a:schemeClr val="tx1"/>
            </a:solidFill>
            <a:miter lim="800000"/>
            <a:headEnd/>
            <a:tailEnd/>
          </a:ln>
        </p:spPr>
        <p:txBody>
          <a:bodyPr/>
          <a:lstStyle/>
          <a:p>
            <a:pPr eaLnBrk="1" hangingPunct="1">
              <a:lnSpc>
                <a:spcPct val="110000"/>
              </a:lnSpc>
              <a:spcBef>
                <a:spcPct val="0"/>
              </a:spcBef>
              <a:buFont typeface="Wingdings" panose="05000000000000000000" pitchFamily="2" charset="2"/>
              <a:buNone/>
            </a:pPr>
            <a:r>
              <a:rPr lang="en-US" altLang="zh-CN" sz="2200" b="1" dirty="0"/>
              <a:t>  </a:t>
            </a:r>
            <a:r>
              <a:rPr lang="zh-CN" altLang="en-US" sz="2200" b="1" dirty="0"/>
              <a:t>框架名：</a:t>
            </a:r>
            <a:r>
              <a:rPr lang="en-US" altLang="zh-CN" sz="2200" b="1" dirty="0"/>
              <a:t>〈</a:t>
            </a:r>
            <a:r>
              <a:rPr lang="zh-CN" altLang="en-US" sz="2200" b="1" dirty="0"/>
              <a:t>教师</a:t>
            </a:r>
            <a:r>
              <a:rPr lang="en-US" altLang="zh-CN" sz="2200" b="1" dirty="0"/>
              <a:t>〉</a:t>
            </a:r>
          </a:p>
          <a:p>
            <a:pPr eaLnBrk="1" hangingPunct="1">
              <a:lnSpc>
                <a:spcPct val="110000"/>
              </a:lnSpc>
              <a:spcBef>
                <a:spcPct val="0"/>
              </a:spcBef>
              <a:buFont typeface="Wingdings" panose="05000000000000000000" pitchFamily="2" charset="2"/>
              <a:buNone/>
            </a:pPr>
            <a:r>
              <a:rPr lang="en-US" altLang="zh-CN" sz="2200" b="1" dirty="0"/>
              <a:t>      </a:t>
            </a:r>
            <a:r>
              <a:rPr lang="zh-CN" altLang="en-US" sz="2200" b="1" dirty="0"/>
              <a:t>姓名：单位（姓、名）</a:t>
            </a:r>
          </a:p>
          <a:p>
            <a:pPr eaLnBrk="1" hangingPunct="1">
              <a:lnSpc>
                <a:spcPct val="110000"/>
              </a:lnSpc>
              <a:spcBef>
                <a:spcPct val="0"/>
              </a:spcBef>
              <a:buFont typeface="Wingdings" panose="05000000000000000000" pitchFamily="2" charset="2"/>
              <a:buNone/>
            </a:pPr>
            <a:r>
              <a:rPr lang="zh-CN" altLang="en-US" sz="2200" b="1" dirty="0"/>
              <a:t>      年龄：单位（岁）</a:t>
            </a:r>
          </a:p>
          <a:p>
            <a:pPr eaLnBrk="1" hangingPunct="1">
              <a:lnSpc>
                <a:spcPct val="110000"/>
              </a:lnSpc>
              <a:spcBef>
                <a:spcPct val="0"/>
              </a:spcBef>
              <a:buFont typeface="Wingdings" panose="05000000000000000000" pitchFamily="2" charset="2"/>
              <a:buNone/>
            </a:pPr>
            <a:r>
              <a:rPr lang="zh-CN" altLang="en-US" sz="2200" b="1" dirty="0"/>
              <a:t>      性别：范围（男、女）</a:t>
            </a:r>
          </a:p>
          <a:p>
            <a:pPr eaLnBrk="1" hangingPunct="1">
              <a:lnSpc>
                <a:spcPct val="110000"/>
              </a:lnSpc>
              <a:spcBef>
                <a:spcPct val="0"/>
              </a:spcBef>
              <a:buFont typeface="Wingdings" panose="05000000000000000000" pitchFamily="2" charset="2"/>
              <a:buNone/>
            </a:pPr>
            <a:r>
              <a:rPr lang="zh-CN" altLang="en-US" sz="2200" b="1" dirty="0"/>
              <a:t>      缺省：男</a:t>
            </a:r>
          </a:p>
          <a:p>
            <a:pPr eaLnBrk="1" hangingPunct="1">
              <a:lnSpc>
                <a:spcPct val="110000"/>
              </a:lnSpc>
              <a:spcBef>
                <a:spcPct val="0"/>
              </a:spcBef>
              <a:buFont typeface="Wingdings" panose="05000000000000000000" pitchFamily="2" charset="2"/>
              <a:buNone/>
            </a:pPr>
            <a:r>
              <a:rPr lang="zh-CN" altLang="en-US" sz="2200" b="1" dirty="0"/>
              <a:t>      职称：范围（教授，副教授，讲师，助教）</a:t>
            </a:r>
          </a:p>
          <a:p>
            <a:pPr eaLnBrk="1" hangingPunct="1">
              <a:lnSpc>
                <a:spcPct val="110000"/>
              </a:lnSpc>
              <a:spcBef>
                <a:spcPct val="0"/>
              </a:spcBef>
              <a:buFont typeface="Wingdings" panose="05000000000000000000" pitchFamily="2" charset="2"/>
              <a:buNone/>
            </a:pPr>
            <a:r>
              <a:rPr lang="zh-CN" altLang="en-US" sz="2200" b="1" dirty="0"/>
              <a:t>                     缺省：讲师</a:t>
            </a:r>
          </a:p>
          <a:p>
            <a:pPr eaLnBrk="1" hangingPunct="1">
              <a:lnSpc>
                <a:spcPct val="110000"/>
              </a:lnSpc>
              <a:spcBef>
                <a:spcPct val="0"/>
              </a:spcBef>
              <a:buFont typeface="Wingdings" panose="05000000000000000000" pitchFamily="2" charset="2"/>
              <a:buNone/>
            </a:pPr>
            <a:r>
              <a:rPr lang="zh-CN" altLang="en-US" sz="2200" b="1" dirty="0"/>
              <a:t>      部门：单位（系，教研室）</a:t>
            </a:r>
          </a:p>
          <a:p>
            <a:pPr eaLnBrk="1" hangingPunct="1">
              <a:lnSpc>
                <a:spcPct val="110000"/>
              </a:lnSpc>
              <a:spcBef>
                <a:spcPct val="0"/>
              </a:spcBef>
              <a:buFont typeface="Wingdings" panose="05000000000000000000" pitchFamily="2" charset="2"/>
              <a:buNone/>
            </a:pPr>
            <a:r>
              <a:rPr lang="zh-CN" altLang="en-US" sz="2200" b="1" dirty="0"/>
              <a:t>      住址：</a:t>
            </a:r>
            <a:r>
              <a:rPr lang="en-US" altLang="zh-CN" sz="2200" b="1" dirty="0"/>
              <a:t>〈</a:t>
            </a:r>
            <a:r>
              <a:rPr lang="zh-CN" altLang="en-US" sz="2200" b="1" dirty="0"/>
              <a:t>住址框架</a:t>
            </a:r>
            <a:r>
              <a:rPr lang="en-US" altLang="zh-CN" sz="2200" b="1" dirty="0"/>
              <a:t>〉</a:t>
            </a:r>
          </a:p>
          <a:p>
            <a:pPr eaLnBrk="1" hangingPunct="1">
              <a:lnSpc>
                <a:spcPct val="110000"/>
              </a:lnSpc>
              <a:spcBef>
                <a:spcPct val="0"/>
              </a:spcBef>
              <a:buFont typeface="Wingdings" panose="05000000000000000000" pitchFamily="2" charset="2"/>
              <a:buNone/>
            </a:pPr>
            <a:r>
              <a:rPr lang="en-US" altLang="zh-CN" sz="2200" b="1" dirty="0"/>
              <a:t>      </a:t>
            </a:r>
            <a:r>
              <a:rPr lang="zh-CN" altLang="en-US" sz="2200" b="1" dirty="0"/>
              <a:t>工资：</a:t>
            </a:r>
            <a:r>
              <a:rPr lang="en-US" altLang="zh-CN" sz="2200" b="1" dirty="0"/>
              <a:t>〈</a:t>
            </a:r>
            <a:r>
              <a:rPr lang="zh-CN" altLang="en-US" sz="2200" b="1" dirty="0"/>
              <a:t>工资框架</a:t>
            </a:r>
            <a:r>
              <a:rPr lang="en-US" altLang="zh-CN" sz="2200" b="1" dirty="0"/>
              <a:t>〉</a:t>
            </a:r>
          </a:p>
          <a:p>
            <a:pPr eaLnBrk="1" hangingPunct="1">
              <a:lnSpc>
                <a:spcPct val="110000"/>
              </a:lnSpc>
              <a:spcBef>
                <a:spcPct val="0"/>
              </a:spcBef>
              <a:buFont typeface="Wingdings" panose="05000000000000000000" pitchFamily="2" charset="2"/>
              <a:buNone/>
            </a:pPr>
            <a:r>
              <a:rPr lang="en-US" altLang="zh-CN" sz="2200" b="1" dirty="0"/>
              <a:t>      </a:t>
            </a:r>
            <a:r>
              <a:rPr lang="zh-CN" altLang="en-US" sz="2200" b="1" dirty="0"/>
              <a:t>开始工作时间：单位（年、月）</a:t>
            </a:r>
          </a:p>
          <a:p>
            <a:pPr eaLnBrk="1" hangingPunct="1">
              <a:lnSpc>
                <a:spcPct val="110000"/>
              </a:lnSpc>
              <a:spcBef>
                <a:spcPct val="0"/>
              </a:spcBef>
              <a:buFont typeface="Wingdings" panose="05000000000000000000" pitchFamily="2" charset="2"/>
              <a:buNone/>
            </a:pPr>
            <a:r>
              <a:rPr lang="zh-CN" altLang="en-US" sz="2200" b="1" dirty="0"/>
              <a:t>      截止时间：单位（年、月）</a:t>
            </a:r>
          </a:p>
          <a:p>
            <a:pPr eaLnBrk="1" hangingPunct="1">
              <a:lnSpc>
                <a:spcPct val="110000"/>
              </a:lnSpc>
              <a:spcBef>
                <a:spcPct val="0"/>
              </a:spcBef>
              <a:buFont typeface="Wingdings" panose="05000000000000000000" pitchFamily="2" charset="2"/>
              <a:buNone/>
            </a:pPr>
            <a:r>
              <a:rPr lang="zh-CN" altLang="en-US" sz="2200" b="1" dirty="0"/>
              <a:t>                        缺省：现在 </a:t>
            </a:r>
          </a:p>
        </p:txBody>
      </p:sp>
      <p:sp>
        <p:nvSpPr>
          <p:cNvPr id="65538"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07A245-7CA6-481C-AC59-DFD8D223B18C}" type="slidenum">
              <a:rPr lang="ja-JP" altLang="en-US">
                <a:solidFill>
                  <a:srgbClr val="A50021"/>
                </a:solidFill>
                <a:ea typeface="ＭＳ Ｐゴシック" panose="020B0600070205080204" pitchFamily="34" charset="-128"/>
              </a:rPr>
              <a:pPr eaLnBrk="1" hangingPunct="1"/>
              <a:t>19</a:t>
            </a:fld>
            <a:endParaRPr lang="en-US" altLang="ja-JP">
              <a:solidFill>
                <a:srgbClr val="A50021"/>
              </a:solidFill>
              <a:ea typeface="ＭＳ Ｐゴシック" panose="020B0600070205080204" pitchFamily="34" charset="-128"/>
            </a:endParaRPr>
          </a:p>
        </p:txBody>
      </p:sp>
      <p:sp>
        <p:nvSpPr>
          <p:cNvPr id="65541" name="Rectangle 4"/>
          <p:cNvSpPr>
            <a:spLocks noChangeArrowheads="1"/>
          </p:cNvSpPr>
          <p:nvPr/>
        </p:nvSpPr>
        <p:spPr bwMode="auto">
          <a:xfrm>
            <a:off x="909485" y="2072713"/>
            <a:ext cx="33162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Blip>
                <a:blip r:embed="rId2"/>
              </a:buBlip>
            </a:pPr>
            <a:r>
              <a:rPr lang="en-US" altLang="zh-CN" sz="2800" b="1" dirty="0"/>
              <a:t>  </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en-US" altLang="zh-CN" sz="2800" b="1" dirty="0"/>
              <a:t>  </a:t>
            </a:r>
            <a:r>
              <a:rPr lang="zh-CN" altLang="en-US" sz="2800" b="1" dirty="0"/>
              <a:t>教师框架</a:t>
            </a:r>
          </a:p>
        </p:txBody>
      </p:sp>
    </p:spTree>
    <p:extLst>
      <p:ext uri="{BB962C8B-B14F-4D97-AF65-F5344CB8AC3E}">
        <p14:creationId xmlns:p14="http://schemas.microsoft.com/office/powerpoint/2010/main" val="336096727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五边形 10">
            <a:extLst>
              <a:ext uri="{FF2B5EF4-FFF2-40B4-BE49-F238E27FC236}">
                <a16:creationId xmlns:a16="http://schemas.microsoft.com/office/drawing/2014/main" id="{07A41886-251F-4B98-AFF0-D259C567BE8A}"/>
              </a:ext>
            </a:extLst>
          </p:cNvPr>
          <p:cNvSpPr/>
          <p:nvPr/>
        </p:nvSpPr>
        <p:spPr>
          <a:xfrm>
            <a:off x="4510088" y="141764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2.1 </a:t>
            </a:r>
            <a:endParaRPr lang="zh-CN" altLang="en-US" sz="2800" b="1" dirty="0">
              <a:latin typeface="Times New Roman" panose="02020603050405020304" pitchFamily="18" charset="0"/>
            </a:endParaRPr>
          </a:p>
        </p:txBody>
      </p:sp>
      <p:sp>
        <p:nvSpPr>
          <p:cNvPr id="4" name="箭头: 五边形 11">
            <a:extLst>
              <a:ext uri="{FF2B5EF4-FFF2-40B4-BE49-F238E27FC236}">
                <a16:creationId xmlns:a16="http://schemas.microsoft.com/office/drawing/2014/main" id="{3D783C76-DECB-4053-A8AF-6EC0D5BF7A7E}"/>
              </a:ext>
            </a:extLst>
          </p:cNvPr>
          <p:cNvSpPr/>
          <p:nvPr/>
        </p:nvSpPr>
        <p:spPr>
          <a:xfrm>
            <a:off x="4510088" y="203359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2.2</a:t>
            </a:r>
            <a:endParaRPr lang="zh-CN" altLang="en-US" sz="2800" b="1" dirty="0">
              <a:latin typeface="Times New Roman" panose="02020603050405020304" pitchFamily="18" charset="0"/>
            </a:endParaRPr>
          </a:p>
        </p:txBody>
      </p:sp>
      <p:sp>
        <p:nvSpPr>
          <p:cNvPr id="5" name="箭头: 五边形 12">
            <a:extLst>
              <a:ext uri="{FF2B5EF4-FFF2-40B4-BE49-F238E27FC236}">
                <a16:creationId xmlns:a16="http://schemas.microsoft.com/office/drawing/2014/main" id="{D05A8E48-29EF-432C-B4D8-15541685C457}"/>
              </a:ext>
            </a:extLst>
          </p:cNvPr>
          <p:cNvSpPr/>
          <p:nvPr/>
        </p:nvSpPr>
        <p:spPr>
          <a:xfrm>
            <a:off x="4510088" y="2651131"/>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2.3</a:t>
            </a:r>
            <a:endParaRPr lang="zh-CN" altLang="en-US" sz="2800" b="1" dirty="0">
              <a:latin typeface="Times New Roman" panose="02020603050405020304" pitchFamily="18" charset="0"/>
            </a:endParaRPr>
          </a:p>
        </p:txBody>
      </p:sp>
      <p:sp>
        <p:nvSpPr>
          <p:cNvPr id="6" name="箭头: 五边形 13">
            <a:extLst>
              <a:ext uri="{FF2B5EF4-FFF2-40B4-BE49-F238E27FC236}">
                <a16:creationId xmlns:a16="http://schemas.microsoft.com/office/drawing/2014/main" id="{B3F6E61F-C0B1-4406-8724-6AE4BE08ADB9}"/>
              </a:ext>
            </a:extLst>
          </p:cNvPr>
          <p:cNvSpPr/>
          <p:nvPr/>
        </p:nvSpPr>
        <p:spPr>
          <a:xfrm>
            <a:off x="4510088" y="3268669"/>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2.4</a:t>
            </a:r>
            <a:endParaRPr lang="zh-CN" altLang="en-US" sz="2800" dirty="0">
              <a:solidFill>
                <a:schemeClr val="bg1"/>
              </a:solidFill>
              <a:latin typeface="华文琥珀" panose="02010800040101010101" pitchFamily="2" charset="-122"/>
              <a:ea typeface="华文琥珀" panose="02010800040101010101" pitchFamily="2" charset="-122"/>
            </a:endParaRPr>
          </a:p>
        </p:txBody>
      </p:sp>
      <p:sp>
        <p:nvSpPr>
          <p:cNvPr id="7" name="箭头: 五边形 14">
            <a:extLst>
              <a:ext uri="{FF2B5EF4-FFF2-40B4-BE49-F238E27FC236}">
                <a16:creationId xmlns:a16="http://schemas.microsoft.com/office/drawing/2014/main" id="{6B04E576-88BD-49A8-9A36-A0FD9E76A221}"/>
              </a:ext>
            </a:extLst>
          </p:cNvPr>
          <p:cNvSpPr/>
          <p:nvPr/>
        </p:nvSpPr>
        <p:spPr>
          <a:xfrm>
            <a:off x="4510088" y="387509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2.5</a:t>
            </a:r>
            <a:endParaRPr lang="zh-CN" altLang="en-US" sz="2800" dirty="0">
              <a:solidFill>
                <a:schemeClr val="bg1"/>
              </a:solidFill>
              <a:latin typeface="华文琥珀" panose="02010800040101010101" pitchFamily="2" charset="-122"/>
              <a:ea typeface="华文琥珀" panose="02010800040101010101" pitchFamily="2" charset="-122"/>
            </a:endParaRPr>
          </a:p>
        </p:txBody>
      </p:sp>
      <p:sp>
        <p:nvSpPr>
          <p:cNvPr id="10" name="文本框 17">
            <a:extLst>
              <a:ext uri="{FF2B5EF4-FFF2-40B4-BE49-F238E27FC236}">
                <a16:creationId xmlns:a16="http://schemas.microsoft.com/office/drawing/2014/main" id="{4DF31D01-6B5B-4445-B23E-5CB7F52389DE}"/>
              </a:ext>
            </a:extLst>
          </p:cNvPr>
          <p:cNvSpPr txBox="1">
            <a:spLocks noChangeArrowheads="1"/>
          </p:cNvSpPr>
          <p:nvPr/>
        </p:nvSpPr>
        <p:spPr bwMode="auto">
          <a:xfrm>
            <a:off x="5734046" y="1455744"/>
            <a:ext cx="34689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知识</a:t>
            </a:r>
            <a:r>
              <a:rPr lang="zh-CN" altLang="en-US" sz="2000" b="1" dirty="0"/>
              <a:t>与知识表示的概念 </a:t>
            </a:r>
          </a:p>
        </p:txBody>
      </p:sp>
      <p:sp>
        <p:nvSpPr>
          <p:cNvPr id="11" name="文本框 18">
            <a:extLst>
              <a:ext uri="{FF2B5EF4-FFF2-40B4-BE49-F238E27FC236}">
                <a16:creationId xmlns:a16="http://schemas.microsoft.com/office/drawing/2014/main" id="{DC30A56E-754A-420E-B865-AF3FEBA8D59F}"/>
              </a:ext>
            </a:extLst>
          </p:cNvPr>
          <p:cNvSpPr txBox="1">
            <a:spLocks noChangeArrowheads="1"/>
          </p:cNvSpPr>
          <p:nvPr/>
        </p:nvSpPr>
        <p:spPr bwMode="auto">
          <a:xfrm>
            <a:off x="5734050" y="2071694"/>
            <a:ext cx="46164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一阶谓词逻辑</a:t>
            </a:r>
            <a:r>
              <a:rPr lang="zh-CN" altLang="en-US" sz="2000" b="1" dirty="0"/>
              <a:t>表示法 </a:t>
            </a:r>
          </a:p>
        </p:txBody>
      </p:sp>
      <p:sp>
        <p:nvSpPr>
          <p:cNvPr id="13" name="文本框 20">
            <a:extLst>
              <a:ext uri="{FF2B5EF4-FFF2-40B4-BE49-F238E27FC236}">
                <a16:creationId xmlns:a16="http://schemas.microsoft.com/office/drawing/2014/main" id="{4070BF8B-86CC-4F12-BC40-2611A4A2F035}"/>
              </a:ext>
            </a:extLst>
          </p:cNvPr>
          <p:cNvSpPr txBox="1">
            <a:spLocks noChangeArrowheads="1"/>
          </p:cNvSpPr>
          <p:nvPr/>
        </p:nvSpPr>
        <p:spPr bwMode="auto">
          <a:xfrm>
            <a:off x="5842206" y="2727271"/>
            <a:ext cx="4121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产生</a:t>
            </a:r>
            <a:r>
              <a:rPr lang="zh-CN" altLang="en-US" sz="2000" b="1" dirty="0"/>
              <a:t>式表示法 </a:t>
            </a:r>
          </a:p>
        </p:txBody>
      </p:sp>
      <p:sp>
        <p:nvSpPr>
          <p:cNvPr id="14" name="文本框 21">
            <a:extLst>
              <a:ext uri="{FF2B5EF4-FFF2-40B4-BE49-F238E27FC236}">
                <a16:creationId xmlns:a16="http://schemas.microsoft.com/office/drawing/2014/main" id="{61F35B3D-87E4-434B-86D2-B1A7A78EF5B2}"/>
              </a:ext>
            </a:extLst>
          </p:cNvPr>
          <p:cNvSpPr txBox="1">
            <a:spLocks noChangeArrowheads="1"/>
          </p:cNvSpPr>
          <p:nvPr/>
        </p:nvSpPr>
        <p:spPr bwMode="auto">
          <a:xfrm>
            <a:off x="5775784" y="3306769"/>
            <a:ext cx="2857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latin typeface="Times New Roman" panose="02020603050405020304" pitchFamily="18" charset="0"/>
              </a:rPr>
              <a:t>框架</a:t>
            </a:r>
            <a:r>
              <a:rPr lang="zh-CN" altLang="en-US" sz="2000" b="1" dirty="0">
                <a:latin typeface="Times New Roman" panose="02020603050405020304" pitchFamily="18" charset="0"/>
              </a:rPr>
              <a:t>表示法</a:t>
            </a:r>
            <a:endParaRPr lang="zh-CN" altLang="en-US" sz="2000" b="1" dirty="0"/>
          </a:p>
        </p:txBody>
      </p:sp>
      <p:sp>
        <p:nvSpPr>
          <p:cNvPr id="15" name="文本框 22">
            <a:extLst>
              <a:ext uri="{FF2B5EF4-FFF2-40B4-BE49-F238E27FC236}">
                <a16:creationId xmlns:a16="http://schemas.microsoft.com/office/drawing/2014/main" id="{EA4D0FA4-DF91-41CF-B416-3CF50BC6937D}"/>
              </a:ext>
            </a:extLst>
          </p:cNvPr>
          <p:cNvSpPr txBox="1">
            <a:spLocks noChangeArrowheads="1"/>
          </p:cNvSpPr>
          <p:nvPr/>
        </p:nvSpPr>
        <p:spPr bwMode="auto">
          <a:xfrm>
            <a:off x="5734051" y="3913255"/>
            <a:ext cx="45090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latin typeface="Times New Roman" panose="02020603050405020304" pitchFamily="18" charset="0"/>
              </a:rPr>
              <a:t>状态空间表示</a:t>
            </a:r>
            <a:r>
              <a:rPr lang="zh-CN" altLang="en-US" sz="2000" b="1" dirty="0">
                <a:latin typeface="Times New Roman" panose="02020603050405020304" pitchFamily="18" charset="0"/>
              </a:rPr>
              <a:t>法</a:t>
            </a:r>
            <a:endParaRPr lang="zh-CN" altLang="en-US" sz="2000" b="1" dirty="0"/>
          </a:p>
        </p:txBody>
      </p:sp>
      <p:pic>
        <p:nvPicPr>
          <p:cNvPr id="17" name="Picture 16">
            <a:extLst>
              <a:ext uri="{FF2B5EF4-FFF2-40B4-BE49-F238E27FC236}">
                <a16:creationId xmlns:a16="http://schemas.microsoft.com/office/drawing/2014/main" id="{8D68F332-6992-4FCD-8E98-F2CC64AAF9E0}"/>
              </a:ext>
            </a:extLst>
          </p:cNvPr>
          <p:cNvPicPr>
            <a:picLocks noChangeAspect="1"/>
          </p:cNvPicPr>
          <p:nvPr/>
        </p:nvPicPr>
        <p:blipFill>
          <a:blip r:embed="rId3"/>
          <a:stretch>
            <a:fillRect/>
          </a:stretch>
        </p:blipFill>
        <p:spPr>
          <a:xfrm>
            <a:off x="0" y="-46389"/>
            <a:ext cx="2830054" cy="6904389"/>
          </a:xfrm>
          <a:prstGeom prst="rect">
            <a:avLst/>
          </a:prstGeom>
          <a:gradFill flip="none" rotWithShape="1">
            <a:gsLst>
              <a:gs pos="0">
                <a:schemeClr val="accent1">
                  <a:lumMod val="0"/>
                  <a:lumOff val="100000"/>
                </a:schemeClr>
              </a:gs>
              <a:gs pos="34000">
                <a:schemeClr val="accent1">
                  <a:lumMod val="0"/>
                  <a:lumOff val="100000"/>
                </a:schemeClr>
              </a:gs>
              <a:gs pos="100000">
                <a:schemeClr val="accent1">
                  <a:lumMod val="100000"/>
                </a:schemeClr>
              </a:gs>
            </a:gsLst>
            <a:path path="circle">
              <a:fillToRect l="50000" t="-80000" r="50000" b="180000"/>
            </a:path>
            <a:tileRect/>
          </a:gradFill>
          <a:effectLst>
            <a:softEdge rad="0"/>
          </a:effectLst>
        </p:spPr>
      </p:pic>
      <p:sp>
        <p:nvSpPr>
          <p:cNvPr id="18" name="文本框 5">
            <a:extLst>
              <a:ext uri="{FF2B5EF4-FFF2-40B4-BE49-F238E27FC236}">
                <a16:creationId xmlns:a16="http://schemas.microsoft.com/office/drawing/2014/main" id="{1495AF7A-1A26-42C2-9A6B-8EE101517E78}"/>
              </a:ext>
            </a:extLst>
          </p:cNvPr>
          <p:cNvSpPr txBox="1"/>
          <p:nvPr/>
        </p:nvSpPr>
        <p:spPr>
          <a:xfrm>
            <a:off x="954088" y="1574800"/>
            <a:ext cx="922337" cy="1570038"/>
          </a:xfrm>
          <a:prstGeom prst="rect">
            <a:avLst/>
          </a:prstGeom>
          <a:noFill/>
        </p:spPr>
        <p:txBody>
          <a:bodyPr>
            <a:spAutoFit/>
          </a:bodyPr>
          <a:lstStyle/>
          <a:p>
            <a:pPr eaLnBrk="1" fontAlgn="auto" hangingPunct="1">
              <a:spcBef>
                <a:spcPts val="0"/>
              </a:spcBef>
              <a:spcAft>
                <a:spcPts val="0"/>
              </a:spcAft>
              <a:defRPr/>
            </a:pPr>
            <a:r>
              <a:rPr lang="zh-CN" altLang="en-US" sz="4800" b="1" dirty="0">
                <a:solidFill>
                  <a:schemeClr val="bg1"/>
                </a:solidFill>
                <a:latin typeface="+mj-lt"/>
                <a:ea typeface="+mn-ea"/>
              </a:rPr>
              <a:t>目</a:t>
            </a:r>
            <a:endParaRPr lang="en-US" altLang="zh-CN" sz="4800" b="1" dirty="0">
              <a:solidFill>
                <a:schemeClr val="bg1"/>
              </a:solidFill>
              <a:latin typeface="+mj-lt"/>
              <a:ea typeface="+mn-ea"/>
            </a:endParaRPr>
          </a:p>
          <a:p>
            <a:pPr eaLnBrk="1" fontAlgn="auto" hangingPunct="1">
              <a:spcBef>
                <a:spcPts val="0"/>
              </a:spcBef>
              <a:spcAft>
                <a:spcPts val="0"/>
              </a:spcAft>
              <a:defRPr/>
            </a:pPr>
            <a:r>
              <a:rPr lang="zh-CN" altLang="en-US" sz="4800" b="1" dirty="0">
                <a:solidFill>
                  <a:schemeClr val="bg1"/>
                </a:solidFill>
                <a:latin typeface="+mj-lt"/>
                <a:ea typeface="+mn-ea"/>
              </a:rPr>
              <a:t>录</a:t>
            </a:r>
          </a:p>
        </p:txBody>
      </p:sp>
      <p:sp>
        <p:nvSpPr>
          <p:cNvPr id="6162" name="文本框 7">
            <a:extLst>
              <a:ext uri="{FF2B5EF4-FFF2-40B4-BE49-F238E27FC236}">
                <a16:creationId xmlns:a16="http://schemas.microsoft.com/office/drawing/2014/main" id="{676E9841-B40B-4CCA-AF4C-FB067A3307BE}"/>
              </a:ext>
            </a:extLst>
          </p:cNvPr>
          <p:cNvSpPr txBox="1">
            <a:spLocks noChangeArrowheads="1"/>
          </p:cNvSpPr>
          <p:nvPr/>
        </p:nvSpPr>
        <p:spPr bwMode="auto">
          <a:xfrm>
            <a:off x="1620838" y="2332038"/>
            <a:ext cx="493712"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000">
                <a:solidFill>
                  <a:schemeClr val="bg1"/>
                </a:solidFill>
              </a:rPr>
              <a:t>CONTENTS</a:t>
            </a:r>
            <a:endParaRPr lang="zh-CN" altLang="en-US" sz="20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250"/>
                                        <p:tgtEl>
                                          <p:spTgt spid="5"/>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250"/>
                                        <p:tgtEl>
                                          <p:spTgt spid="6"/>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250"/>
                                        <p:tgtEl>
                                          <p:spTgt spid="14"/>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250"/>
                                        <p:tgtEl>
                                          <p:spTgt spid="7"/>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0" grpId="0"/>
      <p:bldP spid="11"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altLang="zh-CN" u="sng" dirty="0">
                <a:solidFill>
                  <a:srgbClr val="002060"/>
                </a:solidFill>
                <a:latin typeface="Times New Roman" panose="02020603050405020304" pitchFamily="18" charset="0"/>
              </a:rPr>
              <a:t>3.3.2  </a:t>
            </a:r>
            <a:r>
              <a:rPr lang="zh-CN" altLang="en-US" u="sng" dirty="0">
                <a:solidFill>
                  <a:srgbClr val="002060"/>
                </a:solidFill>
                <a:latin typeface="Times New Roman" panose="02020603050405020304" pitchFamily="18" charset="0"/>
              </a:rPr>
              <a:t>用框架表示知识的例子</a:t>
            </a:r>
            <a:endParaRPr lang="zh-CN" altLang="en-US" dirty="0" smtClean="0">
              <a:latin typeface="Times New Roman" panose="02020603050405020304" pitchFamily="18" charset="0"/>
            </a:endParaRPr>
          </a:p>
        </p:txBody>
      </p:sp>
      <p:sp>
        <p:nvSpPr>
          <p:cNvPr id="66564" name="Rectangle 3"/>
          <p:cNvSpPr>
            <a:spLocks noGrp="1" noChangeArrowheads="1"/>
          </p:cNvSpPr>
          <p:nvPr>
            <p:ph idx="1"/>
          </p:nvPr>
        </p:nvSpPr>
        <p:spPr>
          <a:xfrm>
            <a:off x="5486400" y="1949397"/>
            <a:ext cx="6096000" cy="4044950"/>
          </a:xfrm>
          <a:gradFill rotWithShape="0">
            <a:gsLst>
              <a:gs pos="0">
                <a:schemeClr val="bg1"/>
              </a:gs>
              <a:gs pos="100000">
                <a:srgbClr val="CCFFFF"/>
              </a:gs>
            </a:gsLst>
            <a:path path="shape">
              <a:fillToRect l="50000" t="50000" r="50000" b="50000"/>
            </a:path>
          </a:gradFill>
          <a:ln>
            <a:solidFill>
              <a:schemeClr val="tx1"/>
            </a:solidFill>
            <a:miter lim="800000"/>
            <a:headEnd/>
            <a:tailEnd/>
          </a:ln>
        </p:spPr>
        <p:txBody>
          <a:bodyPr>
            <a:normAutofit fontScale="92500" lnSpcReduction="10000"/>
          </a:bodyPr>
          <a:lstStyle/>
          <a:p>
            <a:pPr eaLnBrk="1" hangingPunct="1">
              <a:lnSpc>
                <a:spcPct val="90000"/>
              </a:lnSpc>
              <a:spcBef>
                <a:spcPct val="40000"/>
              </a:spcBef>
              <a:buFont typeface="Wingdings" panose="05000000000000000000" pitchFamily="2" charset="2"/>
              <a:buNone/>
            </a:pPr>
            <a:r>
              <a:rPr lang="en-US" altLang="zh-CN" sz="2400" b="1" dirty="0"/>
              <a:t>    </a:t>
            </a:r>
            <a:r>
              <a:rPr lang="zh-CN" altLang="en-US" sz="2400" b="1" dirty="0">
                <a:latin typeface="Times New Roman" panose="02020603050405020304" pitchFamily="18" charset="0"/>
              </a:rPr>
              <a:t>框架名：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教师</a:t>
            </a:r>
            <a:r>
              <a:rPr lang="en-US" altLang="zh-CN" sz="2400" b="1" dirty="0">
                <a:latin typeface="Times New Roman" panose="02020603050405020304" pitchFamily="18" charset="0"/>
              </a:rPr>
              <a:t>-1〉</a:t>
            </a:r>
          </a:p>
          <a:p>
            <a:pPr eaLnBrk="1" hangingPunct="1">
              <a:lnSpc>
                <a:spcPct val="90000"/>
              </a:lnSpc>
              <a:buFont typeface="Wingdings" panose="05000000000000000000" pitchFamily="2" charset="2"/>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姓名</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Dr</a:t>
            </a:r>
            <a:r>
              <a:rPr lang="en-US" altLang="zh-CN" sz="2400" b="1" dirty="0" smtClean="0">
                <a:latin typeface="Times New Roman" panose="02020603050405020304" pitchFamily="18" charset="0"/>
              </a:rPr>
              <a:t>. Wang</a:t>
            </a:r>
            <a:endParaRPr lang="zh-CN" altLang="en-US" sz="2400" b="1"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b="1" dirty="0">
                <a:latin typeface="Times New Roman" panose="02020603050405020304" pitchFamily="18" charset="0"/>
              </a:rPr>
              <a:t>               年龄</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38</a:t>
            </a:r>
            <a:endParaRPr lang="en-US" altLang="zh-CN" sz="2400"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性别</a:t>
            </a:r>
            <a:r>
              <a:rPr lang="zh-CN" altLang="en-US" sz="2400" b="1" dirty="0" smtClean="0">
                <a:latin typeface="Times New Roman" panose="02020603050405020304" pitchFamily="18" charset="0"/>
              </a:rPr>
              <a:t>：男</a:t>
            </a:r>
            <a:endParaRPr lang="zh-CN" altLang="en-US" sz="2400" b="1"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b="1" dirty="0">
                <a:latin typeface="Times New Roman" panose="02020603050405020304" pitchFamily="18" charset="0"/>
              </a:rPr>
              <a:t>               职称：副教授</a:t>
            </a:r>
          </a:p>
          <a:p>
            <a:pPr eaLnBrk="1" hangingPunct="1">
              <a:lnSpc>
                <a:spcPct val="90000"/>
              </a:lnSpc>
              <a:buFont typeface="Wingdings" panose="05000000000000000000" pitchFamily="2" charset="2"/>
              <a:buNone/>
            </a:pPr>
            <a:r>
              <a:rPr lang="zh-CN" altLang="en-US" sz="2400" b="1" dirty="0">
                <a:latin typeface="Times New Roman" panose="02020603050405020304" pitchFamily="18" charset="0"/>
              </a:rPr>
              <a:t>               部门</a:t>
            </a:r>
            <a:r>
              <a:rPr lang="zh-CN" altLang="en-US" sz="2400" b="1" dirty="0" smtClean="0">
                <a:latin typeface="Times New Roman" panose="02020603050405020304" pitchFamily="18" charset="0"/>
              </a:rPr>
              <a:t>：智能科学与技术系</a:t>
            </a:r>
            <a:endParaRPr lang="zh-CN" altLang="en-US" sz="2400" b="1"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b="1" dirty="0">
                <a:latin typeface="Times New Roman" panose="02020603050405020304" pitchFamily="18" charset="0"/>
              </a:rPr>
              <a:t>               住址</a:t>
            </a:r>
            <a:r>
              <a:rPr lang="zh-CN" altLang="en-US" sz="2400" b="1" dirty="0" smtClean="0">
                <a:latin typeface="Times New Roman" panose="02020603050405020304" pitchFamily="18" charset="0"/>
              </a:rPr>
              <a:t>：工科楼</a:t>
            </a:r>
            <a:r>
              <a:rPr lang="en-US" altLang="zh-CN" sz="2400" b="1" dirty="0" smtClean="0">
                <a:latin typeface="Times New Roman" panose="02020603050405020304" pitchFamily="18" charset="0"/>
              </a:rPr>
              <a:t>E1106</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zh-CN" altLang="en-US" sz="2400" b="1" dirty="0">
                <a:latin typeface="Times New Roman" panose="02020603050405020304" pitchFamily="18" charset="0"/>
              </a:rPr>
              <a:t>工资</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百万</a:t>
            </a:r>
            <a:endParaRPr lang="en-US" altLang="zh-CN" sz="2400" b="1"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zh-CN" altLang="en-US" sz="2400" b="1" dirty="0">
                <a:latin typeface="Times New Roman" panose="02020603050405020304" pitchFamily="18" charset="0"/>
              </a:rPr>
              <a:t>开始工作时间</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2004.9</a:t>
            </a:r>
            <a:endParaRPr lang="en-US" altLang="zh-CN" sz="2400" b="1" dirty="0">
              <a:latin typeface="Times New Roman" panose="02020603050405020304" pitchFamily="18" charset="0"/>
            </a:endParaRPr>
          </a:p>
          <a:p>
            <a:pPr eaLnBrk="1" hangingPunct="1">
              <a:lnSpc>
                <a:spcPct val="90000"/>
              </a:lnSpc>
              <a:spcAft>
                <a:spcPct val="40000"/>
              </a:spcAft>
              <a:buFont typeface="Wingdings" panose="05000000000000000000" pitchFamily="2" charset="2"/>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截止时间</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2019.9</a:t>
            </a:r>
            <a:endParaRPr lang="en-US" altLang="zh-CN" sz="2400" b="1" dirty="0">
              <a:latin typeface="Times New Roman" panose="02020603050405020304" pitchFamily="18" charset="0"/>
            </a:endParaRPr>
          </a:p>
        </p:txBody>
      </p:sp>
      <p:sp>
        <p:nvSpPr>
          <p:cNvPr id="66562"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EB1FDC-2724-41D8-BF47-CF70E54FC41F}" type="slidenum">
              <a:rPr lang="ja-JP" altLang="en-US">
                <a:solidFill>
                  <a:srgbClr val="A50021"/>
                </a:solidFill>
                <a:ea typeface="ＭＳ Ｐゴシック" panose="020B0600070205080204" pitchFamily="34" charset="-128"/>
              </a:rPr>
              <a:pPr eaLnBrk="1" hangingPunct="1"/>
              <a:t>20</a:t>
            </a:fld>
            <a:endParaRPr lang="en-US" altLang="ja-JP">
              <a:solidFill>
                <a:srgbClr val="A50021"/>
              </a:solidFill>
              <a:ea typeface="ＭＳ Ｐゴシック" panose="020B0600070205080204" pitchFamily="34" charset="-128"/>
            </a:endParaRPr>
          </a:p>
        </p:txBody>
      </p:sp>
      <p:sp>
        <p:nvSpPr>
          <p:cNvPr id="66565" name="Rectangle 4"/>
          <p:cNvSpPr>
            <a:spLocks noChangeArrowheads="1"/>
          </p:cNvSpPr>
          <p:nvPr/>
        </p:nvSpPr>
        <p:spPr bwMode="auto">
          <a:xfrm>
            <a:off x="1046581" y="1539055"/>
            <a:ext cx="33162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Blip>
                <a:blip r:embed="rId2"/>
              </a:buBlip>
            </a:pPr>
            <a:r>
              <a:rPr lang="en-US" altLang="zh-CN" sz="2800" b="1" dirty="0"/>
              <a:t>  </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2</a:t>
            </a:r>
            <a:r>
              <a:rPr lang="en-US" altLang="zh-CN" sz="2800" b="1" dirty="0"/>
              <a:t>  </a:t>
            </a:r>
            <a:r>
              <a:rPr lang="zh-CN" altLang="en-US" sz="2800" b="1" dirty="0"/>
              <a:t>教师框架</a:t>
            </a:r>
          </a:p>
        </p:txBody>
      </p:sp>
      <p:sp>
        <p:nvSpPr>
          <p:cNvPr id="66566" name="Text Box 5"/>
          <p:cNvSpPr txBox="1">
            <a:spLocks noChangeArrowheads="1"/>
          </p:cNvSpPr>
          <p:nvPr/>
        </p:nvSpPr>
        <p:spPr bwMode="auto">
          <a:xfrm>
            <a:off x="1348049" y="2218287"/>
            <a:ext cx="3576585" cy="1292662"/>
          </a:xfrm>
          <a:prstGeom prst="rect">
            <a:avLst/>
          </a:prstGeom>
          <a:solidFill>
            <a:srgbClr val="FFFFFF"/>
          </a:solidFill>
          <a:ln w="9525">
            <a:solidFill>
              <a:srgbClr val="808080"/>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600" dirty="0"/>
              <a:t>当把具体的信息填入槽或侧面后，就得到了相应框架的一个</a:t>
            </a:r>
            <a:r>
              <a:rPr lang="zh-CN" altLang="en-US" sz="2600" b="1" dirty="0"/>
              <a:t>事例框架。</a:t>
            </a:r>
          </a:p>
        </p:txBody>
      </p:sp>
    </p:spTree>
    <p:extLst>
      <p:ext uri="{BB962C8B-B14F-4D97-AF65-F5344CB8AC3E}">
        <p14:creationId xmlns:p14="http://schemas.microsoft.com/office/powerpoint/2010/main" val="414299961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zh-CN" u="sng" dirty="0">
                <a:solidFill>
                  <a:srgbClr val="002060"/>
                </a:solidFill>
                <a:latin typeface="Times New Roman" panose="02020603050405020304" pitchFamily="18" charset="0"/>
              </a:rPr>
              <a:t>3.3.2  </a:t>
            </a:r>
            <a:r>
              <a:rPr lang="zh-CN" altLang="en-US" u="sng" dirty="0">
                <a:solidFill>
                  <a:srgbClr val="002060"/>
                </a:solidFill>
                <a:latin typeface="Times New Roman" panose="02020603050405020304" pitchFamily="18" charset="0"/>
              </a:rPr>
              <a:t>用框架表示知识的例子</a:t>
            </a:r>
            <a:endParaRPr lang="zh-CN" altLang="en-US" dirty="0" smtClean="0">
              <a:latin typeface="Times New Roman" panose="02020603050405020304" pitchFamily="18" charset="0"/>
            </a:endParaRPr>
          </a:p>
        </p:txBody>
      </p:sp>
      <p:sp>
        <p:nvSpPr>
          <p:cNvPr id="59395" name="Rectangle 3"/>
          <p:cNvSpPr>
            <a:spLocks noGrp="1" noChangeArrowheads="1"/>
          </p:cNvSpPr>
          <p:nvPr>
            <p:ph idx="1"/>
          </p:nvPr>
        </p:nvSpPr>
        <p:spPr>
          <a:xfrm>
            <a:off x="530075" y="1777592"/>
            <a:ext cx="5270090" cy="4111725"/>
          </a:xfrm>
        </p:spPr>
        <p:txBody>
          <a:bodyPr/>
          <a:lstStyle/>
          <a:p>
            <a:pPr marL="0" indent="0" algn="just" eaLnBrk="1" hangingPunct="1">
              <a:lnSpc>
                <a:spcPct val="120000"/>
              </a:lnSpc>
              <a:buNone/>
            </a:pPr>
            <a:r>
              <a:rPr lang="zh-CN" altLang="en-US" sz="2600" b="1" dirty="0" smtClean="0">
                <a:latin typeface="Times New Roman" panose="02020603050405020304" pitchFamily="18" charset="0"/>
              </a:rPr>
              <a:t>例</a:t>
            </a:r>
            <a:r>
              <a:rPr lang="en-US" altLang="zh-CN" sz="2600" b="1" dirty="0" smtClean="0">
                <a:latin typeface="Times New Roman" panose="02020603050405020304" pitchFamily="18" charset="0"/>
              </a:rPr>
              <a:t>3 </a:t>
            </a:r>
            <a:r>
              <a:rPr lang="zh-CN" altLang="en-US" sz="2600" b="1" dirty="0">
                <a:latin typeface="Times New Roman" panose="02020603050405020304" pitchFamily="18" charset="0"/>
              </a:rPr>
              <a:t>将下列一则地震消息用框架表示：“某年某月某日，某地发生</a:t>
            </a:r>
            <a:r>
              <a:rPr lang="en-US" altLang="zh-CN" sz="2600" b="1" dirty="0">
                <a:latin typeface="Times New Roman" panose="02020603050405020304" pitchFamily="18" charset="0"/>
              </a:rPr>
              <a:t>6.0</a:t>
            </a:r>
            <a:r>
              <a:rPr lang="zh-CN" altLang="en-US" sz="2600" b="1" dirty="0">
                <a:latin typeface="Times New Roman" panose="02020603050405020304" pitchFamily="18" charset="0"/>
              </a:rPr>
              <a:t>级地震，若以膨胀注水孕震模式为标准，则三项地震前兆中的波速比为</a:t>
            </a:r>
            <a:r>
              <a:rPr lang="en-US" altLang="zh-CN" sz="2600" b="1" dirty="0">
                <a:latin typeface="Times New Roman" panose="02020603050405020304" pitchFamily="18" charset="0"/>
              </a:rPr>
              <a:t>0.45</a:t>
            </a:r>
            <a:r>
              <a:rPr lang="zh-CN" altLang="en-US" sz="2600" b="1" dirty="0">
                <a:latin typeface="Times New Roman" panose="02020603050405020304" pitchFamily="18" charset="0"/>
              </a:rPr>
              <a:t>，水氡含量为</a:t>
            </a:r>
            <a:r>
              <a:rPr lang="en-US" altLang="zh-CN" sz="2600" b="1" dirty="0">
                <a:latin typeface="Times New Roman" panose="02020603050405020304" pitchFamily="18" charset="0"/>
              </a:rPr>
              <a:t>0.43</a:t>
            </a:r>
            <a:r>
              <a:rPr lang="zh-CN" altLang="en-US" sz="2600" b="1" dirty="0">
                <a:latin typeface="Times New Roman" panose="02020603050405020304" pitchFamily="18" charset="0"/>
              </a:rPr>
              <a:t>，地形改变为</a:t>
            </a:r>
            <a:r>
              <a:rPr lang="en-US" altLang="zh-CN" sz="2600" b="1" dirty="0">
                <a:latin typeface="Times New Roman" panose="02020603050405020304" pitchFamily="18" charset="0"/>
              </a:rPr>
              <a:t>0.60</a:t>
            </a:r>
            <a:r>
              <a:rPr lang="zh-CN" altLang="en-US" sz="2600" b="1" dirty="0">
                <a:latin typeface="Times New Roman" panose="02020603050405020304" pitchFamily="18" charset="0"/>
              </a:rPr>
              <a:t>。”</a:t>
            </a:r>
          </a:p>
          <a:p>
            <a:pPr marL="0" indent="0" algn="just" eaLnBrk="1" hangingPunct="1">
              <a:lnSpc>
                <a:spcPct val="120000"/>
              </a:lnSpc>
              <a:spcBef>
                <a:spcPct val="0"/>
              </a:spcBef>
              <a:buNone/>
            </a:pPr>
            <a:r>
              <a:rPr lang="zh-CN" altLang="en-US" sz="2600" b="1" dirty="0"/>
              <a:t>解：地震消息用框架如下图所示。</a:t>
            </a:r>
          </a:p>
        </p:txBody>
      </p:sp>
      <p:sp>
        <p:nvSpPr>
          <p:cNvPr id="68610"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CBBD58-1D3E-4D51-8C26-B7E3CF84083F}" type="slidenum">
              <a:rPr lang="ja-JP" altLang="en-US">
                <a:solidFill>
                  <a:srgbClr val="A50021"/>
                </a:solidFill>
                <a:ea typeface="ＭＳ Ｐゴシック" panose="020B0600070205080204" pitchFamily="34" charset="-128"/>
              </a:rPr>
              <a:pPr eaLnBrk="1" hangingPunct="1"/>
              <a:t>21</a:t>
            </a:fld>
            <a:endParaRPr lang="en-US" altLang="ja-JP">
              <a:solidFill>
                <a:srgbClr val="A50021"/>
              </a:solidFill>
              <a:ea typeface="ＭＳ Ｐゴシック" panose="020B0600070205080204" pitchFamily="34" charset="-128"/>
            </a:endParaRPr>
          </a:p>
        </p:txBody>
      </p:sp>
      <p:sp>
        <p:nvSpPr>
          <p:cNvPr id="59396" name="Rectangle 4"/>
          <p:cNvSpPr>
            <a:spLocks noChangeArrowheads="1"/>
          </p:cNvSpPr>
          <p:nvPr/>
        </p:nvSpPr>
        <p:spPr bwMode="auto">
          <a:xfrm>
            <a:off x="6173787" y="1943303"/>
            <a:ext cx="5180013" cy="3152775"/>
          </a:xfrm>
          <a:prstGeom prst="rect">
            <a:avLst/>
          </a:prstGeom>
          <a:gradFill rotWithShape="0">
            <a:gsLst>
              <a:gs pos="0">
                <a:schemeClr val="bg1"/>
              </a:gs>
              <a:gs pos="100000">
                <a:srgbClr val="CCFFFF"/>
              </a:gs>
            </a:gsLst>
            <a:path path="shape">
              <a:fillToRect l="50000" t="50000" r="50000" b="50000"/>
            </a:path>
          </a:gradFill>
          <a:ln w="9525">
            <a:solidFill>
              <a:schemeClr val="tx1"/>
            </a:solidFill>
            <a:miter lim="800000"/>
            <a:headEnd/>
            <a:tailEnd/>
          </a:ln>
        </p:spPr>
        <p:txBody>
          <a:bodyPr/>
          <a:lstStyle>
            <a:lvl1pPr marL="469900" indent="-469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en-US" altLang="zh-CN" sz="2600" b="1" dirty="0"/>
              <a:t>  </a:t>
            </a:r>
            <a:r>
              <a:rPr lang="zh-CN" altLang="en-US" sz="2600" b="1" dirty="0">
                <a:latin typeface="Times New Roman" panose="02020603050405020304" pitchFamily="18" charset="0"/>
              </a:rPr>
              <a:t>框架名：</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地震</a:t>
            </a:r>
            <a:r>
              <a:rPr lang="en-US" altLang="zh-CN" sz="2600" b="1" dirty="0">
                <a:latin typeface="Times New Roman" panose="02020603050405020304" pitchFamily="18" charset="0"/>
              </a:rPr>
              <a:t>〉</a:t>
            </a:r>
          </a:p>
          <a:p>
            <a:pPr eaLnBrk="1" hangingPunct="1">
              <a:lnSpc>
                <a:spcPct val="110000"/>
              </a:lnSpc>
              <a:buClr>
                <a:schemeClr val="accent2"/>
              </a:buClr>
              <a:buFont typeface="Wingdings" panose="05000000000000000000" pitchFamily="2" charset="2"/>
              <a:buNone/>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地       点：某地</a:t>
            </a:r>
          </a:p>
          <a:p>
            <a:pPr eaLnBrk="1" hangingPunct="1">
              <a:lnSpc>
                <a:spcPct val="110000"/>
              </a:lnSpc>
              <a:buClr>
                <a:schemeClr val="accent2"/>
              </a:buClr>
              <a:buFont typeface="Wingdings" panose="05000000000000000000" pitchFamily="2" charset="2"/>
              <a:buNone/>
            </a:pPr>
            <a:r>
              <a:rPr lang="zh-CN" altLang="en-US" sz="2600" b="1" dirty="0">
                <a:latin typeface="Times New Roman" panose="02020603050405020304" pitchFamily="18" charset="0"/>
              </a:rPr>
              <a:t>      日       期：某年某月某日</a:t>
            </a:r>
          </a:p>
          <a:p>
            <a:pPr eaLnBrk="1" hangingPunct="1">
              <a:lnSpc>
                <a:spcPct val="110000"/>
              </a:lnSpc>
              <a:buClr>
                <a:schemeClr val="accent2"/>
              </a:buClr>
              <a:buFont typeface="Wingdings" panose="05000000000000000000" pitchFamily="2" charset="2"/>
              <a:buNone/>
            </a:pPr>
            <a:r>
              <a:rPr lang="zh-CN" altLang="en-US" sz="2600" b="1" dirty="0">
                <a:latin typeface="Times New Roman" panose="02020603050405020304" pitchFamily="18" charset="0"/>
              </a:rPr>
              <a:t>      震       级：</a:t>
            </a:r>
            <a:r>
              <a:rPr lang="en-US" altLang="zh-CN" sz="2600" b="1" dirty="0">
                <a:latin typeface="Times New Roman" panose="02020603050405020304" pitchFamily="18" charset="0"/>
              </a:rPr>
              <a:t>6.0</a:t>
            </a:r>
          </a:p>
          <a:p>
            <a:pPr eaLnBrk="1" hangingPunct="1">
              <a:lnSpc>
                <a:spcPct val="110000"/>
              </a:lnSpc>
              <a:buClr>
                <a:schemeClr val="accent2"/>
              </a:buClr>
              <a:buFont typeface="Wingdings" panose="05000000000000000000" pitchFamily="2" charset="2"/>
              <a:buNone/>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波  速  比：</a:t>
            </a:r>
            <a:r>
              <a:rPr lang="en-US" altLang="zh-CN" sz="2600" b="1" dirty="0">
                <a:latin typeface="Times New Roman" panose="02020603050405020304" pitchFamily="18" charset="0"/>
              </a:rPr>
              <a:t>0.45</a:t>
            </a:r>
          </a:p>
          <a:p>
            <a:pPr eaLnBrk="1" hangingPunct="1">
              <a:lnSpc>
                <a:spcPct val="110000"/>
              </a:lnSpc>
              <a:buClr>
                <a:schemeClr val="accent2"/>
              </a:buClr>
              <a:buFont typeface="Wingdings" panose="05000000000000000000" pitchFamily="2" charset="2"/>
              <a:buNone/>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水氡含量：</a:t>
            </a:r>
            <a:r>
              <a:rPr lang="en-US" altLang="zh-CN" sz="2600" b="1" dirty="0">
                <a:latin typeface="Times New Roman" panose="02020603050405020304" pitchFamily="18" charset="0"/>
              </a:rPr>
              <a:t>0.43</a:t>
            </a:r>
          </a:p>
          <a:p>
            <a:pPr eaLnBrk="1" hangingPunct="1">
              <a:lnSpc>
                <a:spcPct val="110000"/>
              </a:lnSpc>
              <a:buClr>
                <a:schemeClr val="accent2"/>
              </a:buClr>
              <a:buFont typeface="Wingdings" panose="05000000000000000000" pitchFamily="2" charset="2"/>
              <a:buNone/>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地形改变：</a:t>
            </a:r>
            <a:r>
              <a:rPr lang="en-US" altLang="zh-CN" sz="2600" b="1" dirty="0">
                <a:latin typeface="Times New Roman" panose="02020603050405020304" pitchFamily="18" charset="0"/>
              </a:rPr>
              <a:t>0.60</a:t>
            </a:r>
            <a:r>
              <a:rPr lang="en-US" altLang="zh-CN" sz="2600" b="1" dirty="0"/>
              <a:t>      </a:t>
            </a:r>
          </a:p>
        </p:txBody>
      </p:sp>
    </p:spTree>
    <p:extLst>
      <p:ext uri="{BB962C8B-B14F-4D97-AF65-F5344CB8AC3E}">
        <p14:creationId xmlns:p14="http://schemas.microsoft.com/office/powerpoint/2010/main" val="81987280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9396">
                                            <p:bg/>
                                          </p:spTgt>
                                        </p:tgtEl>
                                        <p:attrNameLst>
                                          <p:attrName>style.visibility</p:attrName>
                                        </p:attrNameLst>
                                      </p:cBhvr>
                                      <p:to>
                                        <p:strVal val="visible"/>
                                      </p:to>
                                    </p:set>
                                    <p:anim calcmode="lin" valueType="num">
                                      <p:cBhvr additive="base">
                                        <p:cTn id="12" dur="500" fill="hold"/>
                                        <p:tgtEl>
                                          <p:spTgt spid="59396">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6">
                                            <p:bg/>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396">
                                            <p:txEl>
                                              <p:pRg st="0" end="0"/>
                                            </p:txEl>
                                          </p:spTgt>
                                        </p:tgtEl>
                                        <p:attrNameLst>
                                          <p:attrName>style.visibility</p:attrName>
                                        </p:attrNameLst>
                                      </p:cBhvr>
                                      <p:to>
                                        <p:strVal val="visible"/>
                                      </p:to>
                                    </p:set>
                                    <p:anim calcmode="lin" valueType="num">
                                      <p:cBhvr additive="base">
                                        <p:cTn id="1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9396">
                                            <p:txEl>
                                              <p:pRg st="1" end="1"/>
                                            </p:txEl>
                                          </p:spTgt>
                                        </p:tgtEl>
                                        <p:attrNameLst>
                                          <p:attrName>style.visibility</p:attrName>
                                        </p:attrNameLst>
                                      </p:cBhvr>
                                      <p:to>
                                        <p:strVal val="visible"/>
                                      </p:to>
                                    </p:set>
                                    <p:anim calcmode="lin" valueType="num">
                                      <p:cBhvr additive="base">
                                        <p:cTn id="22" dur="500" fill="hold"/>
                                        <p:tgtEl>
                                          <p:spTgt spid="5939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6">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9396">
                                            <p:txEl>
                                              <p:pRg st="2" end="2"/>
                                            </p:txEl>
                                          </p:spTgt>
                                        </p:tgtEl>
                                        <p:attrNameLst>
                                          <p:attrName>style.visibility</p:attrName>
                                        </p:attrNameLst>
                                      </p:cBhvr>
                                      <p:to>
                                        <p:strVal val="visible"/>
                                      </p:to>
                                    </p:set>
                                    <p:anim calcmode="lin" valueType="num">
                                      <p:cBhvr additive="base">
                                        <p:cTn id="27"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9396">
                                            <p:txEl>
                                              <p:pRg st="3" end="3"/>
                                            </p:txEl>
                                          </p:spTgt>
                                        </p:tgtEl>
                                        <p:attrNameLst>
                                          <p:attrName>style.visibility</p:attrName>
                                        </p:attrNameLst>
                                      </p:cBhvr>
                                      <p:to>
                                        <p:strVal val="visible"/>
                                      </p:to>
                                    </p:set>
                                    <p:anim calcmode="lin" valueType="num">
                                      <p:cBhvr additive="base">
                                        <p:cTn id="32" dur="500" fill="hold"/>
                                        <p:tgtEl>
                                          <p:spTgt spid="5939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396">
                                            <p:txEl>
                                              <p:pRg st="3" end="3"/>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9396">
                                            <p:txEl>
                                              <p:pRg st="4" end="4"/>
                                            </p:txEl>
                                          </p:spTgt>
                                        </p:tgtEl>
                                        <p:attrNameLst>
                                          <p:attrName>style.visibility</p:attrName>
                                        </p:attrNameLst>
                                      </p:cBhvr>
                                      <p:to>
                                        <p:strVal val="visible"/>
                                      </p:to>
                                    </p:set>
                                    <p:anim calcmode="lin" valueType="num">
                                      <p:cBhvr additive="base">
                                        <p:cTn id="37" dur="500" fill="hold"/>
                                        <p:tgtEl>
                                          <p:spTgt spid="5939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6">
                                            <p:txEl>
                                              <p:pRg st="4" end="4"/>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9396">
                                            <p:txEl>
                                              <p:pRg st="5" end="5"/>
                                            </p:txEl>
                                          </p:spTgt>
                                        </p:tgtEl>
                                        <p:attrNameLst>
                                          <p:attrName>style.visibility</p:attrName>
                                        </p:attrNameLst>
                                      </p:cBhvr>
                                      <p:to>
                                        <p:strVal val="visible"/>
                                      </p:to>
                                    </p:set>
                                    <p:anim calcmode="lin" valueType="num">
                                      <p:cBhvr additive="base">
                                        <p:cTn id="42" dur="500" fill="hold"/>
                                        <p:tgtEl>
                                          <p:spTgt spid="5939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9396">
                                            <p:txEl>
                                              <p:pRg st="5" end="5"/>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9396">
                                            <p:txEl>
                                              <p:pRg st="6" end="6"/>
                                            </p:txEl>
                                          </p:spTgt>
                                        </p:tgtEl>
                                        <p:attrNameLst>
                                          <p:attrName>style.visibility</p:attrName>
                                        </p:attrNameLst>
                                      </p:cBhvr>
                                      <p:to>
                                        <p:strVal val="visible"/>
                                      </p:to>
                                    </p:set>
                                    <p:anim calcmode="lin" valueType="num">
                                      <p:cBhvr additive="base">
                                        <p:cTn id="47" dur="500" fill="hold"/>
                                        <p:tgtEl>
                                          <p:spTgt spid="5939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93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P spid="59396"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7"/>
          <p:cNvSpPr>
            <a:spLocks noGrp="1" noChangeArrowheads="1"/>
          </p:cNvSpPr>
          <p:nvPr>
            <p:ph type="title"/>
          </p:nvPr>
        </p:nvSpPr>
        <p:spPr>
          <a:xfrm>
            <a:off x="346076" y="225270"/>
            <a:ext cx="10515600" cy="1325563"/>
          </a:xfrm>
        </p:spPr>
        <p:txBody>
          <a:bodyPr/>
          <a:lstStyle/>
          <a:p>
            <a:pPr eaLnBrk="1" hangingPunct="1"/>
            <a:r>
              <a:rPr lang="en-US" altLang="zh-CN" u="sng" dirty="0">
                <a:solidFill>
                  <a:srgbClr val="002060"/>
                </a:solidFill>
                <a:latin typeface="Times New Roman" panose="02020603050405020304" pitchFamily="18" charset="0"/>
              </a:rPr>
              <a:t>3.3.2  </a:t>
            </a:r>
            <a:r>
              <a:rPr lang="zh-CN" altLang="en-US" u="sng" dirty="0">
                <a:solidFill>
                  <a:srgbClr val="002060"/>
                </a:solidFill>
                <a:latin typeface="Times New Roman" panose="02020603050405020304" pitchFamily="18" charset="0"/>
              </a:rPr>
              <a:t>用框架表示知识的例子</a:t>
            </a:r>
            <a:endParaRPr lang="zh-CN" altLang="en-US" dirty="0" smtClean="0">
              <a:latin typeface="Times New Roman" panose="02020603050405020304" pitchFamily="18" charset="0"/>
            </a:endParaRPr>
          </a:p>
        </p:txBody>
      </p:sp>
      <p:graphicFrame>
        <p:nvGraphicFramePr>
          <p:cNvPr id="15362" name="Object 8"/>
          <p:cNvGraphicFramePr>
            <a:graphicFrameLocks noGrp="1" noChangeAspect="1"/>
          </p:cNvGraphicFramePr>
          <p:nvPr>
            <p:ph idx="1"/>
            <p:extLst>
              <p:ext uri="{D42A27DB-BD31-4B8C-83A1-F6EECF244321}">
                <p14:modId xmlns:p14="http://schemas.microsoft.com/office/powerpoint/2010/main" val="298069974"/>
              </p:ext>
            </p:extLst>
          </p:nvPr>
        </p:nvGraphicFramePr>
        <p:xfrm>
          <a:off x="2633663" y="1550988"/>
          <a:ext cx="6923087" cy="5018087"/>
        </p:xfrm>
        <a:graphic>
          <a:graphicData uri="http://schemas.openxmlformats.org/presentationml/2006/ole">
            <mc:AlternateContent xmlns:mc="http://schemas.openxmlformats.org/markup-compatibility/2006">
              <mc:Choice xmlns:v="urn:schemas-microsoft-com:vml" Requires="v">
                <p:oleObj spid="_x0000_s37937" name="BMP 图像" r:id="rId3" imgW="6924600" imgH="5019840" progId="Paint.Picture">
                  <p:embed/>
                </p:oleObj>
              </mc:Choice>
              <mc:Fallback>
                <p:oleObj name="BMP 图像" r:id="rId3" imgW="6924600" imgH="5019840" progId="Paint.Picture">
                  <p:embed/>
                  <p:pic>
                    <p:nvPicPr>
                      <p:cNvPr id="15362" name="Object 8"/>
                      <p:cNvPicPr>
                        <a:picLocks noChangeAspect="1" noChangeArrowheads="1"/>
                      </p:cNvPicPr>
                      <p:nvPr/>
                    </p:nvPicPr>
                    <p:blipFill>
                      <a:blip r:embed="rId4"/>
                      <a:srcRect/>
                      <a:stretch>
                        <a:fillRect/>
                      </a:stretch>
                    </p:blipFill>
                    <p:spPr bwMode="auto">
                      <a:xfrm>
                        <a:off x="2633663" y="1550988"/>
                        <a:ext cx="6923087" cy="501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865128-C092-4AFF-A547-043E45C24868}" type="slidenum">
              <a:rPr lang="ja-JP" altLang="en-US">
                <a:solidFill>
                  <a:srgbClr val="A50021"/>
                </a:solidFill>
                <a:ea typeface="ＭＳ Ｐゴシック" panose="020B0600070205080204" pitchFamily="34" charset="-128"/>
              </a:rPr>
              <a:pPr eaLnBrk="1" hangingPunct="1"/>
              <a:t>22</a:t>
            </a:fld>
            <a:endParaRPr lang="en-US" altLang="ja-JP">
              <a:solidFill>
                <a:srgbClr val="A50021"/>
              </a:solidFill>
              <a:ea typeface="ＭＳ Ｐゴシック" panose="020B0600070205080204" pitchFamily="34" charset="-128"/>
            </a:endParaRPr>
          </a:p>
        </p:txBody>
      </p:sp>
      <p:grpSp>
        <p:nvGrpSpPr>
          <p:cNvPr id="15365" name="Group 9"/>
          <p:cNvGrpSpPr>
            <a:grpSpLocks/>
          </p:cNvGrpSpPr>
          <p:nvPr/>
        </p:nvGrpSpPr>
        <p:grpSpPr bwMode="auto">
          <a:xfrm>
            <a:off x="4350725" y="1562435"/>
            <a:ext cx="2816991" cy="2291810"/>
            <a:chOff x="1847" y="640"/>
            <a:chExt cx="1865" cy="1554"/>
          </a:xfrm>
        </p:grpSpPr>
        <p:sp>
          <p:nvSpPr>
            <p:cNvPr id="15366" name="Rectangle 10"/>
            <p:cNvSpPr>
              <a:spLocks noChangeArrowheads="1"/>
            </p:cNvSpPr>
            <p:nvPr/>
          </p:nvSpPr>
          <p:spPr bwMode="auto">
            <a:xfrm>
              <a:off x="1847" y="859"/>
              <a:ext cx="1865" cy="1335"/>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Rectangle 11"/>
            <p:cNvSpPr>
              <a:spLocks noChangeArrowheads="1"/>
            </p:cNvSpPr>
            <p:nvPr/>
          </p:nvSpPr>
          <p:spPr bwMode="auto">
            <a:xfrm>
              <a:off x="1847" y="640"/>
              <a:ext cx="908" cy="21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402849884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sng" dirty="0" smtClean="0">
                <a:solidFill>
                  <a:srgbClr val="002060"/>
                </a:solidFill>
                <a:latin typeface="Times New Roman" panose="02020603050405020304" pitchFamily="18" charset="0"/>
              </a:rPr>
              <a:t>例题：构造</a:t>
            </a:r>
            <a:r>
              <a:rPr lang="zh-CN" altLang="en-US" u="sng" dirty="0">
                <a:solidFill>
                  <a:srgbClr val="002060"/>
                </a:solidFill>
                <a:latin typeface="Times New Roman" panose="02020603050405020304" pitchFamily="18" charset="0"/>
              </a:rPr>
              <a:t>一个描述你的教室的框架</a:t>
            </a:r>
          </a:p>
        </p:txBody>
      </p:sp>
      <p:sp>
        <p:nvSpPr>
          <p:cNvPr id="4" name="Rectangle 3"/>
          <p:cNvSpPr>
            <a:spLocks noGrp="1" noChangeArrowheads="1"/>
          </p:cNvSpPr>
          <p:nvPr>
            <p:ph idx="1"/>
          </p:nvPr>
        </p:nvSpPr>
        <p:spPr>
          <a:xfrm>
            <a:off x="3362606" y="1521572"/>
            <a:ext cx="5819775" cy="5222875"/>
          </a:xfrm>
          <a:gradFill rotWithShape="0">
            <a:gsLst>
              <a:gs pos="0">
                <a:schemeClr val="bg1"/>
              </a:gs>
              <a:gs pos="100000">
                <a:srgbClr val="CCFFCC"/>
              </a:gs>
            </a:gsLst>
            <a:lin ang="0" scaled="1"/>
          </a:gradFill>
          <a:ln>
            <a:solidFill>
              <a:schemeClr val="tx1"/>
            </a:solidFill>
            <a:miter lim="800000"/>
            <a:headEnd/>
            <a:tailEnd/>
          </a:ln>
        </p:spPr>
        <p:txBody>
          <a:bodyPr>
            <a:normAutofit fontScale="92500" lnSpcReduction="10000"/>
          </a:bodyPr>
          <a:lstStyle/>
          <a:p>
            <a:pPr eaLnBrk="1" hangingPunct="1">
              <a:lnSpc>
                <a:spcPct val="90000"/>
              </a:lnSpc>
              <a:buFont typeface="Wingdings" panose="05000000000000000000" pitchFamily="2" charset="2"/>
              <a:buNone/>
            </a:pPr>
            <a:r>
              <a:rPr lang="zh-CN" altLang="en-US" sz="2200" b="1" dirty="0"/>
              <a:t>框架名：</a:t>
            </a:r>
            <a:r>
              <a:rPr lang="en-US" altLang="zh-CN" sz="2200" b="1" dirty="0"/>
              <a:t>〈</a:t>
            </a:r>
            <a:r>
              <a:rPr lang="zh-CN" altLang="en-US" sz="2200" b="1" dirty="0"/>
              <a:t>教室</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墙数：</a:t>
            </a:r>
          </a:p>
          <a:p>
            <a:pPr eaLnBrk="1" hangingPunct="1">
              <a:lnSpc>
                <a:spcPct val="90000"/>
              </a:lnSpc>
              <a:buFont typeface="Wingdings" panose="05000000000000000000" pitchFamily="2" charset="2"/>
              <a:buNone/>
            </a:pPr>
            <a:r>
              <a:rPr lang="zh-CN" altLang="en-US" sz="2200" b="1" dirty="0"/>
              <a:t>           窗数：</a:t>
            </a:r>
          </a:p>
          <a:p>
            <a:pPr eaLnBrk="1" hangingPunct="1">
              <a:lnSpc>
                <a:spcPct val="90000"/>
              </a:lnSpc>
              <a:buFont typeface="Wingdings" panose="05000000000000000000" pitchFamily="2" charset="2"/>
              <a:buNone/>
            </a:pPr>
            <a:r>
              <a:rPr lang="zh-CN" altLang="en-US" sz="2200" b="1" dirty="0"/>
              <a:t>           门数：</a:t>
            </a:r>
          </a:p>
          <a:p>
            <a:pPr eaLnBrk="1" hangingPunct="1">
              <a:lnSpc>
                <a:spcPct val="90000"/>
              </a:lnSpc>
              <a:buFont typeface="Wingdings" panose="05000000000000000000" pitchFamily="2" charset="2"/>
              <a:buNone/>
            </a:pPr>
            <a:r>
              <a:rPr lang="zh-CN" altLang="en-US" sz="2200" b="1" dirty="0"/>
              <a:t>           座位数：</a:t>
            </a:r>
          </a:p>
          <a:p>
            <a:pPr eaLnBrk="1" hangingPunct="1">
              <a:lnSpc>
                <a:spcPct val="90000"/>
              </a:lnSpc>
              <a:buFont typeface="Wingdings" panose="05000000000000000000" pitchFamily="2" charset="2"/>
              <a:buNone/>
            </a:pPr>
            <a:r>
              <a:rPr lang="zh-CN" altLang="en-US" sz="2200" b="1" dirty="0"/>
              <a:t>           前墙：</a:t>
            </a:r>
            <a:r>
              <a:rPr lang="en-US" altLang="zh-CN" sz="2200" b="1" dirty="0"/>
              <a:t>〈</a:t>
            </a:r>
            <a:r>
              <a:rPr lang="zh-CN" altLang="en-US" sz="2200" b="1" dirty="0"/>
              <a:t>墙框架</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后墙：</a:t>
            </a:r>
            <a:r>
              <a:rPr lang="en-US" altLang="zh-CN" sz="2200" b="1" dirty="0"/>
              <a:t>〈</a:t>
            </a:r>
            <a:r>
              <a:rPr lang="zh-CN" altLang="en-US" sz="2200" b="1" dirty="0"/>
              <a:t>墙框架</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左墙：</a:t>
            </a:r>
            <a:r>
              <a:rPr lang="en-US" altLang="zh-CN" sz="2200" b="1" dirty="0"/>
              <a:t>〈</a:t>
            </a:r>
            <a:r>
              <a:rPr lang="zh-CN" altLang="en-US" sz="2200" b="1" dirty="0"/>
              <a:t>墙框架</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右墙：</a:t>
            </a:r>
            <a:r>
              <a:rPr lang="en-US" altLang="zh-CN" sz="2200" b="1" dirty="0"/>
              <a:t>〈</a:t>
            </a:r>
            <a:r>
              <a:rPr lang="zh-CN" altLang="en-US" sz="2200" b="1" dirty="0"/>
              <a:t>墙框架</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门：</a:t>
            </a:r>
            <a:r>
              <a:rPr lang="en-US" altLang="zh-CN" sz="2200" b="1" dirty="0"/>
              <a:t>〈</a:t>
            </a:r>
            <a:r>
              <a:rPr lang="zh-CN" altLang="en-US" sz="2200" b="1" dirty="0"/>
              <a:t>门框架</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窗：</a:t>
            </a:r>
            <a:r>
              <a:rPr lang="en-US" altLang="zh-CN" sz="2200" b="1" dirty="0"/>
              <a:t>〈</a:t>
            </a:r>
            <a:r>
              <a:rPr lang="zh-CN" altLang="en-US" sz="2200" b="1" dirty="0"/>
              <a:t>窗框架</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黑板：</a:t>
            </a:r>
            <a:r>
              <a:rPr lang="en-US" altLang="zh-CN" sz="2200" b="1" dirty="0"/>
              <a:t>〈</a:t>
            </a:r>
            <a:r>
              <a:rPr lang="zh-CN" altLang="en-US" sz="2200" b="1" dirty="0"/>
              <a:t>黑板框架</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天花板：</a:t>
            </a:r>
            <a:r>
              <a:rPr lang="en-US" altLang="zh-CN" sz="2200" b="1" dirty="0"/>
              <a:t>〈</a:t>
            </a:r>
            <a:r>
              <a:rPr lang="zh-CN" altLang="en-US" sz="2200" b="1" dirty="0"/>
              <a:t>天花板框架</a:t>
            </a:r>
            <a:r>
              <a:rPr lang="en-US" altLang="zh-CN" sz="2200" b="1" dirty="0"/>
              <a:t>〉</a:t>
            </a:r>
          </a:p>
          <a:p>
            <a:pPr eaLnBrk="1" hangingPunct="1">
              <a:lnSpc>
                <a:spcPct val="90000"/>
              </a:lnSpc>
              <a:buFont typeface="Wingdings" panose="05000000000000000000" pitchFamily="2" charset="2"/>
              <a:buNone/>
            </a:pPr>
            <a:r>
              <a:rPr lang="en-US" altLang="zh-CN" sz="2200" b="1" dirty="0"/>
              <a:t>           </a:t>
            </a:r>
            <a:r>
              <a:rPr lang="zh-CN" altLang="en-US" sz="2200" b="1" dirty="0"/>
              <a:t>讲台：</a:t>
            </a:r>
            <a:r>
              <a:rPr lang="en-US" altLang="zh-CN" sz="2200" b="1" dirty="0"/>
              <a:t>〈</a:t>
            </a:r>
            <a:r>
              <a:rPr lang="zh-CN" altLang="en-US" sz="2200" b="1" dirty="0"/>
              <a:t>讲台框架</a:t>
            </a:r>
            <a:r>
              <a:rPr lang="en-US" altLang="zh-CN" sz="2200" b="1" dirty="0"/>
              <a:t>〉</a:t>
            </a:r>
          </a:p>
        </p:txBody>
      </p:sp>
    </p:spTree>
    <p:extLst>
      <p:ext uri="{BB962C8B-B14F-4D97-AF65-F5344CB8AC3E}">
        <p14:creationId xmlns:p14="http://schemas.microsoft.com/office/powerpoint/2010/main" val="31352532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sng" dirty="0">
                <a:solidFill>
                  <a:srgbClr val="002060"/>
                </a:solidFill>
                <a:latin typeface="Times New Roman" panose="02020603050405020304" pitchFamily="18" charset="0"/>
              </a:rPr>
              <a:t>请用框架表示如下知识：</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如果咳嗽、发烧、流鼻涕，则一定是患了某种疾病，应及时到医院治疗。最近的医院是校医院，位于校园西侧。</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必须</a:t>
            </a:r>
            <a:r>
              <a:rPr lang="zh-CN" altLang="en-US" dirty="0" smtClean="0">
                <a:latin typeface="宋体" panose="02010600030101010101" pitchFamily="2" charset="-122"/>
                <a:ea typeface="宋体" panose="02010600030101010101" pitchFamily="2" charset="-122"/>
              </a:rPr>
              <a:t>用两个</a:t>
            </a:r>
            <a:r>
              <a:rPr lang="zh-CN" altLang="en-US" dirty="0">
                <a:latin typeface="宋体" panose="02010600030101010101" pitchFamily="2" charset="-122"/>
                <a:ea typeface="宋体" panose="02010600030101010101" pitchFamily="2" charset="-122"/>
              </a:rPr>
              <a:t>相关联的框架表示。</a:t>
            </a:r>
          </a:p>
          <a:p>
            <a:endParaRPr lang="zh-CN" altLang="en-US" dirty="0"/>
          </a:p>
        </p:txBody>
      </p:sp>
    </p:spTree>
    <p:extLst>
      <p:ext uri="{BB962C8B-B14F-4D97-AF65-F5344CB8AC3E}">
        <p14:creationId xmlns:p14="http://schemas.microsoft.com/office/powerpoint/2010/main" val="170319066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sng" dirty="0">
                <a:solidFill>
                  <a:srgbClr val="002060"/>
                </a:solidFill>
                <a:latin typeface="Times New Roman" panose="02020603050405020304" pitchFamily="18" charset="0"/>
              </a:rPr>
              <a:t>请用框架表示如下知识：</a:t>
            </a:r>
          </a:p>
        </p:txBody>
      </p:sp>
      <p:sp>
        <p:nvSpPr>
          <p:cNvPr id="5" name="矩形 4"/>
          <p:cNvSpPr/>
          <p:nvPr/>
        </p:nvSpPr>
        <p:spPr>
          <a:xfrm>
            <a:off x="2285036" y="2291788"/>
            <a:ext cx="1157469" cy="49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疾病框架</a:t>
            </a:r>
            <a:endParaRPr lang="zh-CN" altLang="en-US" dirty="0">
              <a:ln w="0"/>
              <a:solidFill>
                <a:schemeClr val="tx1"/>
              </a:solidFill>
              <a:effectLst>
                <a:outerShdw blurRad="38100" dist="19050" dir="2700000" algn="tl" rotWithShape="0">
                  <a:schemeClr val="dk1">
                    <a:alpha val="40000"/>
                  </a:schemeClr>
                </a:outerShdw>
              </a:effectLst>
            </a:endParaRPr>
          </a:p>
        </p:txBody>
      </p:sp>
      <p:cxnSp>
        <p:nvCxnSpPr>
          <p:cNvPr id="7" name="直接箭头连接符 6"/>
          <p:cNvCxnSpPr>
            <a:endCxn id="5" idx="3"/>
          </p:cNvCxnSpPr>
          <p:nvPr/>
        </p:nvCxnSpPr>
        <p:spPr>
          <a:xfrm flipH="1" flipV="1">
            <a:off x="3442505" y="2540644"/>
            <a:ext cx="648182" cy="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3442505" y="2789499"/>
            <a:ext cx="462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442505" y="2291788"/>
            <a:ext cx="1169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05492" y="2789499"/>
            <a:ext cx="0" cy="381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090687" y="2540644"/>
            <a:ext cx="0" cy="8507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222586" y="2916036"/>
            <a:ext cx="682906" cy="428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内伤</a:t>
            </a:r>
            <a:endParaRPr lang="zh-CN" altLang="en-US" dirty="0"/>
          </a:p>
        </p:txBody>
      </p:sp>
      <p:sp>
        <p:nvSpPr>
          <p:cNvPr id="17" name="矩形 16"/>
          <p:cNvSpPr/>
          <p:nvPr/>
        </p:nvSpPr>
        <p:spPr>
          <a:xfrm>
            <a:off x="3454079" y="3344300"/>
            <a:ext cx="682906" cy="428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外伤</a:t>
            </a:r>
            <a:endParaRPr lang="zh-CN" altLang="en-US" dirty="0"/>
          </a:p>
        </p:txBody>
      </p:sp>
      <p:cxnSp>
        <p:nvCxnSpPr>
          <p:cNvPr id="20" name="直接连接符 19"/>
          <p:cNvCxnSpPr/>
          <p:nvPr/>
        </p:nvCxnSpPr>
        <p:spPr>
          <a:xfrm>
            <a:off x="4611548" y="2291788"/>
            <a:ext cx="0" cy="37039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386806" y="2662178"/>
            <a:ext cx="2291787" cy="1551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smtClean="0">
                <a:ln w="0"/>
                <a:solidFill>
                  <a:schemeClr val="tx1"/>
                </a:solidFill>
                <a:effectLst>
                  <a:outerShdw blurRad="38100" dist="19050" dir="2700000" algn="tl" rotWithShape="0">
                    <a:schemeClr val="dk1">
                      <a:alpha val="40000"/>
                    </a:schemeClr>
                  </a:outerShdw>
                </a:effectLst>
              </a:rPr>
              <a:t>鼻子：流鼻涕</a:t>
            </a:r>
            <a:endParaRPr lang="en-US" altLang="zh-CN" dirty="0" smtClean="0">
              <a:ln w="0"/>
              <a:solidFill>
                <a:schemeClr val="tx1"/>
              </a:solidFill>
              <a:effectLst>
                <a:outerShdw blurRad="38100" dist="19050" dir="2700000" algn="tl" rotWithShape="0">
                  <a:schemeClr val="dk1">
                    <a:alpha val="40000"/>
                  </a:schemeClr>
                </a:outerShdw>
              </a:effectLst>
            </a:endParaRPr>
          </a:p>
          <a:p>
            <a:r>
              <a:rPr lang="zh-CN" altLang="en-US" dirty="0" smtClean="0">
                <a:ln w="0"/>
                <a:solidFill>
                  <a:schemeClr val="tx1"/>
                </a:solidFill>
                <a:effectLst>
                  <a:outerShdw blurRad="38100" dist="19050" dir="2700000" algn="tl" rotWithShape="0">
                    <a:schemeClr val="dk1">
                      <a:alpha val="40000"/>
                    </a:schemeClr>
                  </a:outerShdw>
                </a:effectLst>
              </a:rPr>
              <a:t>体温：高烧</a:t>
            </a:r>
            <a:endParaRPr lang="en-US" altLang="zh-CN" dirty="0" smtClean="0">
              <a:ln w="0"/>
              <a:solidFill>
                <a:schemeClr val="tx1"/>
              </a:solidFill>
              <a:effectLst>
                <a:outerShdw blurRad="38100" dist="19050" dir="2700000" algn="tl" rotWithShape="0">
                  <a:schemeClr val="dk1">
                    <a:alpha val="40000"/>
                  </a:schemeClr>
                </a:outerShdw>
              </a:effectLst>
            </a:endParaRPr>
          </a:p>
          <a:p>
            <a:r>
              <a:rPr lang="zh-CN" altLang="en-US" dirty="0" smtClean="0">
                <a:ln w="0"/>
                <a:solidFill>
                  <a:schemeClr val="tx1"/>
                </a:solidFill>
                <a:effectLst>
                  <a:outerShdw blurRad="38100" dist="19050" dir="2700000" algn="tl" rotWithShape="0">
                    <a:schemeClr val="dk1">
                      <a:alpha val="40000"/>
                    </a:schemeClr>
                  </a:outerShdw>
                </a:effectLst>
              </a:rPr>
              <a:t>肺部：阴影</a:t>
            </a:r>
            <a:endParaRPr lang="en-US" altLang="zh-CN" dirty="0" smtClean="0">
              <a:ln w="0"/>
              <a:solidFill>
                <a:schemeClr val="tx1"/>
              </a:solidFill>
              <a:effectLst>
                <a:outerShdw blurRad="38100" dist="19050" dir="2700000" algn="tl" rotWithShape="0">
                  <a:schemeClr val="dk1">
                    <a:alpha val="40000"/>
                  </a:schemeClr>
                </a:outerShdw>
              </a:effectLst>
            </a:endParaRPr>
          </a:p>
          <a:p>
            <a:r>
              <a:rPr lang="zh-CN" altLang="en-US" dirty="0">
                <a:ln w="0"/>
                <a:solidFill>
                  <a:schemeClr val="tx1"/>
                </a:solidFill>
                <a:effectLst>
                  <a:outerShdw blurRad="38100" dist="19050" dir="2700000" algn="tl" rotWithShape="0">
                    <a:schemeClr val="dk1">
                      <a:alpha val="40000"/>
                    </a:schemeClr>
                  </a:outerShdw>
                </a:effectLst>
              </a:rPr>
              <a:t>咽</a:t>
            </a:r>
            <a:r>
              <a:rPr lang="zh-CN" altLang="en-US" dirty="0" smtClean="0">
                <a:ln w="0"/>
                <a:solidFill>
                  <a:schemeClr val="tx1"/>
                </a:solidFill>
                <a:effectLst>
                  <a:outerShdw blurRad="38100" dist="19050" dir="2700000" algn="tl" rotWithShape="0">
                    <a:schemeClr val="dk1">
                      <a:alpha val="40000"/>
                    </a:schemeClr>
                  </a:outerShdw>
                </a:effectLst>
              </a:rPr>
              <a:t>部：咳嗽</a:t>
            </a:r>
            <a:endParaRPr lang="en-US" altLang="zh-CN" dirty="0" smtClean="0">
              <a:ln w="0"/>
              <a:solidFill>
                <a:schemeClr val="tx1"/>
              </a:solidFill>
              <a:effectLst>
                <a:outerShdw blurRad="38100" dist="19050" dir="2700000" algn="tl" rotWithShape="0">
                  <a:schemeClr val="dk1">
                    <a:alpha val="40000"/>
                  </a:schemeClr>
                </a:outerShdw>
              </a:effectLst>
            </a:endParaRPr>
          </a:p>
          <a:p>
            <a:r>
              <a:rPr lang="zh-CN" altLang="en-US" dirty="0">
                <a:ln w="0"/>
                <a:solidFill>
                  <a:schemeClr val="tx1"/>
                </a:solidFill>
                <a:effectLst>
                  <a:outerShdw blurRad="38100" dist="19050" dir="2700000" algn="tl" rotWithShape="0">
                    <a:schemeClr val="dk1">
                      <a:alpha val="40000"/>
                    </a:schemeClr>
                  </a:outerShdw>
                </a:effectLst>
              </a:rPr>
              <a:t>治疗</a:t>
            </a:r>
            <a:r>
              <a:rPr lang="zh-CN" altLang="en-US" dirty="0" smtClean="0">
                <a:ln w="0"/>
                <a:solidFill>
                  <a:schemeClr val="tx1"/>
                </a:solidFill>
                <a:effectLst>
                  <a:outerShdw blurRad="38100" dist="19050" dir="2700000" algn="tl" rotWithShape="0">
                    <a:schemeClr val="dk1">
                      <a:alpha val="40000"/>
                    </a:schemeClr>
                  </a:outerShdw>
                </a:effectLst>
              </a:rPr>
              <a:t>方式：去医院</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2" name="矩形 21"/>
          <p:cNvSpPr/>
          <p:nvPr/>
        </p:nvSpPr>
        <p:spPr>
          <a:xfrm>
            <a:off x="4620711" y="2095801"/>
            <a:ext cx="682906" cy="428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感冒</a:t>
            </a:r>
            <a:endParaRPr lang="zh-CN" altLang="en-US" dirty="0"/>
          </a:p>
        </p:txBody>
      </p:sp>
      <p:cxnSp>
        <p:nvCxnSpPr>
          <p:cNvPr id="24" name="直接箭头连接符 23"/>
          <p:cNvCxnSpPr/>
          <p:nvPr/>
        </p:nvCxnSpPr>
        <p:spPr>
          <a:xfrm flipH="1">
            <a:off x="6678593" y="3912244"/>
            <a:ext cx="8449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678593" y="4213185"/>
            <a:ext cx="544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222603" y="4213185"/>
            <a:ext cx="0" cy="381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23545" y="3912244"/>
            <a:ext cx="0" cy="393539"/>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523545" y="4305783"/>
            <a:ext cx="2071868" cy="1273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smtClean="0">
                <a:ln w="0"/>
                <a:solidFill>
                  <a:schemeClr val="tx1"/>
                </a:solidFill>
                <a:effectLst>
                  <a:outerShdw blurRad="38100" dist="19050" dir="2700000" algn="tl" rotWithShape="0">
                    <a:schemeClr val="dk1">
                      <a:alpha val="40000"/>
                    </a:schemeClr>
                  </a:outerShdw>
                </a:effectLst>
              </a:rPr>
              <a:t>资质：二甲</a:t>
            </a:r>
            <a:endParaRPr lang="en-US" altLang="zh-CN" dirty="0" smtClean="0">
              <a:ln w="0"/>
              <a:solidFill>
                <a:schemeClr val="tx1"/>
              </a:solidFill>
              <a:effectLst>
                <a:outerShdw blurRad="38100" dist="19050" dir="2700000" algn="tl" rotWithShape="0">
                  <a:schemeClr val="dk1">
                    <a:alpha val="40000"/>
                  </a:schemeClr>
                </a:outerShdw>
              </a:effectLst>
            </a:endParaRPr>
          </a:p>
          <a:p>
            <a:r>
              <a:rPr lang="zh-CN" altLang="en-US" dirty="0" smtClean="0">
                <a:ln w="0"/>
                <a:solidFill>
                  <a:schemeClr val="tx1"/>
                </a:solidFill>
                <a:effectLst>
                  <a:outerShdw blurRad="38100" dist="19050" dir="2700000" algn="tl" rotWithShape="0">
                    <a:schemeClr val="dk1">
                      <a:alpha val="40000"/>
                    </a:schemeClr>
                  </a:outerShdw>
                </a:effectLst>
              </a:rPr>
              <a:t>距离：</a:t>
            </a:r>
            <a:r>
              <a:rPr lang="en-US" altLang="zh-CN" dirty="0" smtClean="0">
                <a:ln w="0"/>
                <a:solidFill>
                  <a:schemeClr val="tx1"/>
                </a:solidFill>
                <a:effectLst>
                  <a:outerShdw blurRad="38100" dist="19050" dir="2700000" algn="tl" rotWithShape="0">
                    <a:schemeClr val="dk1">
                      <a:alpha val="40000"/>
                    </a:schemeClr>
                  </a:outerShdw>
                </a:effectLst>
              </a:rPr>
              <a:t>1</a:t>
            </a:r>
            <a:r>
              <a:rPr lang="zh-CN" altLang="en-US" dirty="0" smtClean="0">
                <a:ln w="0"/>
                <a:solidFill>
                  <a:schemeClr val="tx1"/>
                </a:solidFill>
                <a:effectLst>
                  <a:outerShdw blurRad="38100" dist="19050" dir="2700000" algn="tl" rotWithShape="0">
                    <a:schemeClr val="dk1">
                      <a:alpha val="40000"/>
                    </a:schemeClr>
                  </a:outerShdw>
                </a:effectLst>
              </a:rPr>
              <a:t>公里</a:t>
            </a:r>
            <a:endParaRPr lang="en-US" altLang="zh-CN" dirty="0" smtClean="0">
              <a:ln w="0"/>
              <a:solidFill>
                <a:schemeClr val="tx1"/>
              </a:solidFill>
              <a:effectLst>
                <a:outerShdw blurRad="38100" dist="19050" dir="2700000" algn="tl" rotWithShape="0">
                  <a:schemeClr val="dk1">
                    <a:alpha val="40000"/>
                  </a:schemeClr>
                </a:outerShdw>
              </a:effectLst>
            </a:endParaRPr>
          </a:p>
          <a:p>
            <a:r>
              <a:rPr lang="zh-CN" altLang="en-US" dirty="0" smtClean="0">
                <a:ln w="0"/>
                <a:solidFill>
                  <a:schemeClr val="tx1"/>
                </a:solidFill>
                <a:effectLst>
                  <a:outerShdw blurRad="38100" dist="19050" dir="2700000" algn="tl" rotWithShape="0">
                    <a:schemeClr val="dk1">
                      <a:alpha val="40000"/>
                    </a:schemeClr>
                  </a:outerShdw>
                </a:effectLst>
              </a:rPr>
              <a:t>位置：学校西面</a:t>
            </a:r>
            <a:endParaRPr lang="en-US" altLang="zh-CN" dirty="0" smtClean="0">
              <a:ln w="0"/>
              <a:solidFill>
                <a:schemeClr val="tx1"/>
              </a:solidFill>
              <a:effectLst>
                <a:outerShdw blurRad="38100" dist="19050" dir="2700000" algn="tl" rotWithShape="0">
                  <a:schemeClr val="dk1">
                    <a:alpha val="40000"/>
                  </a:schemeClr>
                </a:outerShdw>
              </a:effectLst>
            </a:endParaRPr>
          </a:p>
          <a:p>
            <a:r>
              <a:rPr lang="zh-CN" altLang="en-US" dirty="0" smtClean="0">
                <a:ln w="0"/>
                <a:solidFill>
                  <a:schemeClr val="tx1"/>
                </a:solidFill>
                <a:effectLst>
                  <a:outerShdw blurRad="38100" dist="19050" dir="2700000" algn="tl" rotWithShape="0">
                    <a:schemeClr val="dk1">
                      <a:alpha val="40000"/>
                    </a:schemeClr>
                  </a:outerShdw>
                </a:effectLst>
              </a:rPr>
              <a:t>服务态度：极差</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3" name="矩形 32"/>
          <p:cNvSpPr/>
          <p:nvPr/>
        </p:nvSpPr>
        <p:spPr>
          <a:xfrm>
            <a:off x="7542835" y="3772564"/>
            <a:ext cx="987707" cy="428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校医院</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4" name="矩形 33"/>
          <p:cNvSpPr/>
          <p:nvPr/>
        </p:nvSpPr>
        <p:spPr>
          <a:xfrm>
            <a:off x="6504973" y="4595150"/>
            <a:ext cx="1018571" cy="428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西海岸</a:t>
            </a:r>
            <a:endParaRPr lang="zh-CN" altLang="en-US" dirty="0"/>
          </a:p>
        </p:txBody>
      </p:sp>
    </p:spTree>
    <p:extLst>
      <p:ext uri="{BB962C8B-B14F-4D97-AF65-F5344CB8AC3E}">
        <p14:creationId xmlns:p14="http://schemas.microsoft.com/office/powerpoint/2010/main" val="326038146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altLang="zh-CN" u="sng" dirty="0">
                <a:solidFill>
                  <a:srgbClr val="002060"/>
                </a:solidFill>
                <a:latin typeface="Times New Roman" panose="02020603050405020304" pitchFamily="18" charset="0"/>
              </a:rPr>
              <a:t>3.3.2 </a:t>
            </a:r>
            <a:r>
              <a:rPr lang="en-US" altLang="zh-CN" u="sng" dirty="0" smtClean="0">
                <a:solidFill>
                  <a:srgbClr val="002060"/>
                </a:solidFill>
                <a:latin typeface="Times New Roman" panose="02020603050405020304" pitchFamily="18" charset="0"/>
              </a:rPr>
              <a:t> </a:t>
            </a:r>
            <a:r>
              <a:rPr lang="zh-CN" altLang="en-US" u="sng" dirty="0" smtClean="0">
                <a:solidFill>
                  <a:srgbClr val="002060"/>
                </a:solidFill>
                <a:latin typeface="Times New Roman" panose="02020603050405020304" pitchFamily="18" charset="0"/>
              </a:rPr>
              <a:t>框架</a:t>
            </a:r>
            <a:r>
              <a:rPr lang="zh-CN" altLang="en-US" u="sng" dirty="0">
                <a:solidFill>
                  <a:srgbClr val="002060"/>
                </a:solidFill>
                <a:latin typeface="Times New Roman" panose="02020603050405020304" pitchFamily="18" charset="0"/>
              </a:rPr>
              <a:t>表示法的特点</a:t>
            </a:r>
          </a:p>
        </p:txBody>
      </p:sp>
      <p:sp>
        <p:nvSpPr>
          <p:cNvPr id="69636" name="Rectangle 3"/>
          <p:cNvSpPr>
            <a:spLocks noGrp="1" noChangeArrowheads="1"/>
          </p:cNvSpPr>
          <p:nvPr>
            <p:ph idx="1"/>
          </p:nvPr>
        </p:nvSpPr>
        <p:spPr>
          <a:xfrm>
            <a:off x="718738" y="1626680"/>
            <a:ext cx="11021961" cy="3988004"/>
          </a:xfrm>
        </p:spPr>
        <p:txBody>
          <a:bodyPr/>
          <a:lstStyle/>
          <a:p>
            <a:pPr marL="381000" indent="-381000" algn="just" eaLnBrk="1" hangingPunct="1">
              <a:lnSpc>
                <a:spcPct val="120000"/>
              </a:lnSpc>
              <a:buNone/>
            </a:pP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 结构性 </a:t>
            </a:r>
          </a:p>
          <a:p>
            <a:pPr marL="381000" indent="-381000" algn="just" eaLnBrk="1" hangingPunct="1">
              <a:lnSpc>
                <a:spcPct val="120000"/>
              </a:lnSpc>
              <a:buNone/>
            </a:pPr>
            <a:r>
              <a:rPr lang="zh-CN" altLang="en-US" sz="2400" b="1" dirty="0">
                <a:latin typeface="Times New Roman" panose="02020603050405020304" pitchFamily="18" charset="0"/>
              </a:rPr>
              <a:t>          便于表达结构性知识，能够将知识的内部结构关系及知识间的联系表示出来。 </a:t>
            </a:r>
          </a:p>
          <a:p>
            <a:pPr marL="381000" indent="-381000" algn="just" eaLnBrk="1" hangingPunct="1">
              <a:lnSpc>
                <a:spcPct val="120000"/>
              </a:lnSpc>
              <a:buNone/>
            </a:pP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2</a:t>
            </a:r>
            <a:r>
              <a:rPr lang="zh-CN" altLang="en-US" sz="2400" b="1" dirty="0" smtClean="0">
                <a:latin typeface="Times New Roman" panose="02020603050405020304" pitchFamily="18" charset="0"/>
              </a:rPr>
              <a:t>）继承性 </a:t>
            </a:r>
          </a:p>
          <a:p>
            <a:pPr marL="381000" indent="-381000" algn="just" eaLnBrk="1" hangingPunct="1">
              <a:lnSpc>
                <a:spcPct val="120000"/>
              </a:lnSpc>
              <a:buNone/>
            </a:pPr>
            <a:r>
              <a:rPr lang="zh-CN" altLang="en-US" sz="2400" b="1" dirty="0">
                <a:latin typeface="Times New Roman" panose="02020603050405020304" pitchFamily="18" charset="0"/>
              </a:rPr>
              <a:t>          框架网络中，下层框架可以继承上层框架的槽值，也可以进行补充和修改。  </a:t>
            </a:r>
          </a:p>
          <a:p>
            <a:pPr marL="381000" indent="-381000" algn="just" eaLnBrk="1" hangingPunct="1">
              <a:lnSpc>
                <a:spcPct val="120000"/>
              </a:lnSpc>
              <a:buNone/>
            </a:pP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3</a:t>
            </a:r>
            <a:r>
              <a:rPr lang="zh-CN" altLang="en-US" sz="2400" b="1" dirty="0" smtClean="0">
                <a:latin typeface="Times New Roman" panose="02020603050405020304" pitchFamily="18" charset="0"/>
              </a:rPr>
              <a:t>）自然性 </a:t>
            </a:r>
          </a:p>
          <a:p>
            <a:pPr marL="381000" indent="-381000" algn="just" eaLnBrk="1" hangingPunct="1">
              <a:lnSpc>
                <a:spcPct val="120000"/>
              </a:lnSpc>
              <a:buNone/>
            </a:pPr>
            <a:r>
              <a:rPr lang="zh-CN" altLang="en-US" sz="2400" b="1" dirty="0">
                <a:latin typeface="Times New Roman" panose="02020603050405020304" pitchFamily="18" charset="0"/>
              </a:rPr>
              <a:t>        框架表示法与人在观察事物</a:t>
            </a:r>
            <a:r>
              <a:rPr lang="zh-CN" altLang="en-US" sz="2400" b="1" dirty="0"/>
              <a:t>时的思维活动是一致的。</a:t>
            </a:r>
          </a:p>
        </p:txBody>
      </p:sp>
      <p:sp>
        <p:nvSpPr>
          <p:cNvPr id="69634"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18DD19-C95B-4714-9645-817F7D4498BA}" type="slidenum">
              <a:rPr lang="ja-JP" altLang="en-US">
                <a:solidFill>
                  <a:srgbClr val="A50021"/>
                </a:solidFill>
                <a:ea typeface="ＭＳ Ｐゴシック" panose="020B0600070205080204" pitchFamily="34" charset="-128"/>
              </a:rPr>
              <a:pPr eaLnBrk="1" hangingPunct="1"/>
              <a:t>26</a:t>
            </a:fld>
            <a:endParaRPr lang="en-US" altLang="ja-JP">
              <a:solidFill>
                <a:srgbClr val="A50021"/>
              </a:solidFill>
              <a:ea typeface="ＭＳ Ｐゴシック" panose="020B0600070205080204" pitchFamily="34" charset="-128"/>
            </a:endParaRPr>
          </a:p>
        </p:txBody>
      </p:sp>
    </p:spTree>
    <p:extLst>
      <p:ext uri="{BB962C8B-B14F-4D97-AF65-F5344CB8AC3E}">
        <p14:creationId xmlns:p14="http://schemas.microsoft.com/office/powerpoint/2010/main" val="2613439885"/>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smtClean="0">
                <a:solidFill>
                  <a:srgbClr val="002060"/>
                </a:solidFill>
                <a:latin typeface="Times New Roman" panose="02020603050405020304" pitchFamily="18" charset="0"/>
              </a:rPr>
              <a:t>3.4  </a:t>
            </a:r>
            <a:r>
              <a:rPr lang="zh-CN" altLang="en-US" u="sng" dirty="0" smtClean="0">
                <a:solidFill>
                  <a:srgbClr val="002060"/>
                </a:solidFill>
                <a:latin typeface="Times New Roman" panose="02020603050405020304" pitchFamily="18" charset="0"/>
              </a:rPr>
              <a:t>状态空间表示法</a:t>
            </a:r>
            <a:endParaRPr lang="en-US" dirty="0"/>
          </a:p>
        </p:txBody>
      </p:sp>
      <p:sp>
        <p:nvSpPr>
          <p:cNvPr id="3" name="内容占位符 2"/>
          <p:cNvSpPr>
            <a:spLocks noGrp="1"/>
          </p:cNvSpPr>
          <p:nvPr>
            <p:ph idx="1"/>
          </p:nvPr>
        </p:nvSpPr>
        <p:spPr/>
        <p:txBody>
          <a:bodyPr/>
          <a:lstStyle/>
          <a:p>
            <a:pPr marL="0" indent="0">
              <a:lnSpc>
                <a:spcPct val="150000"/>
              </a:lnSpc>
              <a:buNone/>
            </a:pPr>
            <a:r>
              <a:rPr lang="en-US" altLang="zh-CN" dirty="0" smtClean="0"/>
              <a:t>3.4.1 </a:t>
            </a:r>
            <a:r>
              <a:rPr lang="zh-CN" altLang="en-US" dirty="0" smtClean="0"/>
              <a:t>状态空间表示</a:t>
            </a:r>
            <a:endParaRPr lang="en-US" dirty="0" smtClean="0"/>
          </a:p>
          <a:p>
            <a:pPr lvl="1">
              <a:lnSpc>
                <a:spcPct val="150000"/>
              </a:lnSpc>
            </a:pPr>
            <a:r>
              <a:rPr lang="zh-CN" altLang="en-US" dirty="0" smtClean="0"/>
              <a:t>状态空间（</a:t>
            </a:r>
            <a:r>
              <a:rPr lang="en-US" altLang="zh-CN" dirty="0" smtClean="0"/>
              <a:t>state space</a:t>
            </a:r>
            <a:r>
              <a:rPr lang="zh-CN" altLang="en-US" dirty="0" smtClean="0"/>
              <a:t>）是利用状态变量和操作符号表示系统或问题的有关知识的符号体系。</a:t>
            </a:r>
            <a:endParaRPr lang="en-US" altLang="zh-CN" dirty="0"/>
          </a:p>
          <a:p>
            <a:pPr lvl="1">
              <a:lnSpc>
                <a:spcPct val="150000"/>
              </a:lnSpc>
            </a:pPr>
            <a:r>
              <a:rPr lang="zh-CN" altLang="en-US" dirty="0" smtClean="0"/>
              <a:t>状态</a:t>
            </a:r>
            <a:r>
              <a:rPr lang="zh-CN" altLang="en-US" dirty="0"/>
              <a:t>（</a:t>
            </a:r>
            <a:r>
              <a:rPr lang="en-US" dirty="0"/>
              <a:t>state</a:t>
            </a:r>
            <a:r>
              <a:rPr lang="zh-CN" altLang="en-US" dirty="0"/>
              <a:t>）：表示问题解法中每一步问题状况的数据结构</a:t>
            </a:r>
            <a:endParaRPr lang="en-US" dirty="0"/>
          </a:p>
          <a:p>
            <a:pPr lvl="1">
              <a:lnSpc>
                <a:spcPct val="150000"/>
              </a:lnSpc>
            </a:pPr>
            <a:r>
              <a:rPr lang="zh-CN" altLang="en-US" dirty="0"/>
              <a:t>算符（</a:t>
            </a:r>
            <a:r>
              <a:rPr lang="en-US" dirty="0"/>
              <a:t>operator</a:t>
            </a:r>
            <a:r>
              <a:rPr lang="zh-CN" altLang="en-US" dirty="0"/>
              <a:t>）：把问题从一种状态变换为另一种状态的手段</a:t>
            </a:r>
            <a:endParaRPr lang="en-US" dirty="0"/>
          </a:p>
          <a:p>
            <a:pPr lvl="1">
              <a:lnSpc>
                <a:spcPct val="150000"/>
              </a:lnSpc>
            </a:pPr>
            <a:r>
              <a:rPr lang="zh-CN" altLang="en-US" dirty="0"/>
              <a:t>状态空间方法：基于解答空间的问题表示和求解方法，它是以状态和算符为基础来表示和求解问题的</a:t>
            </a:r>
            <a:r>
              <a:rPr lang="zh-CN" altLang="en-US" dirty="0" smtClean="0"/>
              <a:t>。</a:t>
            </a:r>
            <a:endParaRPr lang="en-US" dirty="0"/>
          </a:p>
        </p:txBody>
      </p:sp>
    </p:spTree>
    <p:extLst>
      <p:ext uri="{BB962C8B-B14F-4D97-AF65-F5344CB8AC3E}">
        <p14:creationId xmlns:p14="http://schemas.microsoft.com/office/powerpoint/2010/main" val="269825197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smtClean="0">
                <a:solidFill>
                  <a:srgbClr val="002060"/>
                </a:solidFill>
                <a:latin typeface="Times New Roman" panose="02020603050405020304" pitchFamily="18" charset="0"/>
              </a:rPr>
              <a:t>3.4.1  </a:t>
            </a:r>
            <a:r>
              <a:rPr lang="zh-CN" altLang="en-US" u="sng" dirty="0" smtClean="0">
                <a:solidFill>
                  <a:srgbClr val="002060"/>
                </a:solidFill>
                <a:latin typeface="Times New Roman" panose="02020603050405020304" pitchFamily="18" charset="0"/>
              </a:rPr>
              <a:t>状态空间表示</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1049000" cy="4351338"/>
              </a:xfrm>
            </p:spPr>
            <p:txBody>
              <a:bodyPr/>
              <a:lstStyle/>
              <a:p>
                <a:pPr marL="0" indent="0">
                  <a:lnSpc>
                    <a:spcPct val="150000"/>
                  </a:lnSpc>
                  <a:buNone/>
                </a:pPr>
                <a:r>
                  <a:rPr lang="zh-CN" altLang="en-US" sz="2400" dirty="0" smtClean="0"/>
                  <a:t>状态空间可以用一个四元组表示：</a:t>
                </a:r>
                <a:endParaRPr lang="en-US" altLang="zh-CN" sz="2400" dirty="0" smtClean="0"/>
              </a:p>
              <a:p>
                <a:pPr marL="0" indent="0">
                  <a:lnSpc>
                    <a:spcPct val="150000"/>
                  </a:lnSpc>
                  <a:buNone/>
                </a:pPr>
                <a:r>
                  <a:rPr lang="zh-CN" altLang="en-US" sz="2400" dirty="0" smtClean="0">
                    <a:solidFill>
                      <a:srgbClr val="C00000"/>
                    </a:solidFill>
                  </a:rPr>
                  <a:t>                          </a:t>
                </a:r>
                <a:r>
                  <a:rPr lang="zh-CN" altLang="en-US" sz="2400" b="1" dirty="0" smtClean="0">
                    <a:solidFill>
                      <a:srgbClr val="C00000"/>
                    </a:solidFill>
                  </a:rPr>
                  <a:t>（</a:t>
                </a:r>
                <a:r>
                  <a:rPr lang="en-US" altLang="zh-CN" sz="2400" b="1" i="1" dirty="0" smtClean="0">
                    <a:solidFill>
                      <a:srgbClr val="C00000"/>
                    </a:solidFill>
                  </a:rPr>
                  <a:t>S</a:t>
                </a:r>
                <a:r>
                  <a:rPr lang="en-US" altLang="zh-CN" sz="2400" b="1" dirty="0" smtClean="0">
                    <a:solidFill>
                      <a:srgbClr val="C00000"/>
                    </a:solidFill>
                  </a:rPr>
                  <a:t>, </a:t>
                </a:r>
                <a:r>
                  <a:rPr lang="en-US" altLang="zh-CN" sz="2400" b="1" i="1" dirty="0" smtClean="0">
                    <a:solidFill>
                      <a:srgbClr val="C00000"/>
                    </a:solidFill>
                  </a:rPr>
                  <a:t>O</a:t>
                </a:r>
                <a:r>
                  <a:rPr lang="en-US" altLang="zh-CN" sz="2400" b="1" dirty="0" smtClean="0">
                    <a:solidFill>
                      <a:srgbClr val="C00000"/>
                    </a:solidFill>
                  </a:rPr>
                  <a:t>, </a:t>
                </a:r>
                <a:r>
                  <a:rPr lang="en-US" altLang="zh-CN" sz="2400" b="1" i="1" dirty="0" smtClean="0">
                    <a:solidFill>
                      <a:srgbClr val="C00000"/>
                    </a:solidFill>
                  </a:rPr>
                  <a:t>S</a:t>
                </a:r>
                <a:r>
                  <a:rPr lang="en-US" altLang="zh-CN" sz="2400" b="1" i="1" baseline="-25000" dirty="0" smtClean="0">
                    <a:solidFill>
                      <a:srgbClr val="C00000"/>
                    </a:solidFill>
                  </a:rPr>
                  <a:t>0</a:t>
                </a:r>
                <a:r>
                  <a:rPr lang="en-US" altLang="zh-CN" sz="2400" b="1" dirty="0" smtClean="0">
                    <a:solidFill>
                      <a:srgbClr val="C00000"/>
                    </a:solidFill>
                  </a:rPr>
                  <a:t>, </a:t>
                </a:r>
                <a:r>
                  <a:rPr lang="en-US" altLang="zh-CN" sz="2400" b="1" i="1" dirty="0" smtClean="0">
                    <a:solidFill>
                      <a:srgbClr val="C00000"/>
                    </a:solidFill>
                  </a:rPr>
                  <a:t>G</a:t>
                </a:r>
                <a:r>
                  <a:rPr lang="zh-CN" altLang="en-US" sz="2400" b="1" dirty="0" smtClean="0">
                    <a:solidFill>
                      <a:srgbClr val="C00000"/>
                    </a:solidFill>
                  </a:rPr>
                  <a:t>）</a:t>
                </a:r>
                <a:endParaRPr lang="en-US" altLang="zh-CN" sz="2400" b="1" dirty="0" smtClean="0">
                  <a:solidFill>
                    <a:srgbClr val="C00000"/>
                  </a:solidFill>
                </a:endParaRPr>
              </a:p>
              <a:p>
                <a:pPr marL="0" indent="0">
                  <a:lnSpc>
                    <a:spcPct val="150000"/>
                  </a:lnSpc>
                  <a:buNone/>
                </a:pPr>
                <a:r>
                  <a:rPr lang="en-US" altLang="zh-CN" sz="2400" i="1" dirty="0" smtClean="0"/>
                  <a:t>S</a:t>
                </a:r>
                <a:r>
                  <a:rPr lang="zh-CN" altLang="en-US" sz="2400" dirty="0" smtClean="0"/>
                  <a:t>：状态集合，每一个元素表示一个状态，状态是某种结构的符号或数据。</a:t>
                </a:r>
                <a:endParaRPr lang="en-US" altLang="zh-CN" sz="2400" dirty="0" smtClean="0"/>
              </a:p>
              <a:p>
                <a:pPr marL="0" indent="0">
                  <a:lnSpc>
                    <a:spcPct val="150000"/>
                  </a:lnSpc>
                  <a:buNone/>
                </a:pPr>
                <a:r>
                  <a:rPr lang="en-US" altLang="zh-CN" sz="2400" i="1" dirty="0" smtClean="0"/>
                  <a:t>O</a:t>
                </a:r>
                <a:r>
                  <a:rPr lang="zh-CN" altLang="en-US" sz="2400" dirty="0" smtClean="0"/>
                  <a:t>：操作算子的集合，利用算子可以将一个状态转换为另一个状态。</a:t>
                </a:r>
                <a:endParaRPr lang="en-US" altLang="zh-CN" sz="2400" dirty="0" smtClean="0"/>
              </a:p>
              <a:p>
                <a:pPr marL="0" indent="0">
                  <a:lnSpc>
                    <a:spcPct val="150000"/>
                  </a:lnSpc>
                  <a:buNone/>
                </a:pPr>
                <a:r>
                  <a:rPr lang="en-US" altLang="zh-CN" sz="2400" i="1" dirty="0" smtClean="0"/>
                  <a:t>S</a:t>
                </a:r>
                <a:r>
                  <a:rPr lang="en-US" altLang="zh-CN" sz="2400" i="1" baseline="-25000" dirty="0" smtClean="0"/>
                  <a:t>0</a:t>
                </a:r>
                <a:r>
                  <a:rPr lang="zh-CN" altLang="en-US" sz="2400" dirty="0" smtClean="0"/>
                  <a:t>：问题的初始状态集合，</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S</m:t>
                        </m:r>
                      </m:e>
                      <m:sub>
                        <m:r>
                          <a:rPr lang="en-US" altLang="zh-CN" sz="2400" i="1" smtClean="0">
                            <a:latin typeface="Cambria Math" panose="02040503050406030204" pitchFamily="18" charset="0"/>
                          </a:rPr>
                          <m:t>0</m:t>
                        </m:r>
                      </m:sub>
                    </m:sSub>
                    <m:r>
                      <a:rPr lang="en-US" altLang="zh-CN" sz="2400" i="1" smtClean="0">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S</m:t>
                    </m:r>
                  </m:oMath>
                </a14:m>
                <a:endParaRPr lang="en-US" altLang="zh-CN" sz="2400" dirty="0" smtClean="0"/>
              </a:p>
              <a:p>
                <a:pPr marL="0" indent="0">
                  <a:lnSpc>
                    <a:spcPct val="150000"/>
                  </a:lnSpc>
                  <a:buNone/>
                </a:pPr>
                <a:r>
                  <a:rPr lang="en-US" altLang="zh-CN" sz="2400" i="1" dirty="0" smtClean="0"/>
                  <a:t>G</a:t>
                </a:r>
                <a:r>
                  <a:rPr lang="zh-CN" altLang="en-US" sz="2400" dirty="0" smtClean="0"/>
                  <a:t>：可以是若干具体状态，也可以是满足某些性质的路径信息描述。</a:t>
                </a:r>
                <a:endParaRPr 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1049000" cy="4351338"/>
              </a:xfrm>
              <a:blipFill>
                <a:blip r:embed="rId2"/>
                <a:stretch>
                  <a:fillRect l="-883"/>
                </a:stretch>
              </a:blipFill>
            </p:spPr>
            <p:txBody>
              <a:bodyPr/>
              <a:lstStyle/>
              <a:p>
                <a:r>
                  <a:rPr lang="en-US">
                    <a:noFill/>
                  </a:rPr>
                  <a:t> </a:t>
                </a:r>
              </a:p>
            </p:txBody>
          </p:sp>
        </mc:Fallback>
      </mc:AlternateContent>
    </p:spTree>
    <p:extLst>
      <p:ext uri="{BB962C8B-B14F-4D97-AF65-F5344CB8AC3E}">
        <p14:creationId xmlns:p14="http://schemas.microsoft.com/office/powerpoint/2010/main" val="241857325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solidFill>
                  <a:srgbClr val="002060"/>
                </a:solidFill>
                <a:latin typeface="Times New Roman" panose="02020603050405020304" pitchFamily="18" charset="0"/>
              </a:rPr>
              <a:t>3.4.1  </a:t>
            </a:r>
            <a:r>
              <a:rPr lang="zh-CN" altLang="en-US" u="sng" dirty="0">
                <a:solidFill>
                  <a:srgbClr val="002060"/>
                </a:solidFill>
                <a:latin typeface="Times New Roman" panose="02020603050405020304" pitchFamily="18" charset="0"/>
              </a:rPr>
              <a:t>状态空间表示</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150000"/>
                  </a:lnSpc>
                  <a:buNone/>
                </a:pPr>
                <a:r>
                  <a:rPr lang="zh-CN" altLang="en-US" dirty="0"/>
                  <a:t>从</a:t>
                </a:r>
                <a:r>
                  <a:rPr lang="en-US" i="1" dirty="0"/>
                  <a:t>S</a:t>
                </a:r>
                <a:r>
                  <a:rPr lang="en-US" i="1" baseline="-25000" dirty="0"/>
                  <a:t>0</a:t>
                </a:r>
                <a:r>
                  <a:rPr lang="zh-CN" altLang="en-US" dirty="0"/>
                  <a:t>结点到</a:t>
                </a:r>
                <a:r>
                  <a:rPr lang="en-US" dirty="0"/>
                  <a:t>G</a:t>
                </a:r>
                <a:r>
                  <a:rPr lang="zh-CN" altLang="en-US" dirty="0"/>
                  <a:t>结点的路径称为求解路径。求解路径上的操作算子序列为状态空间的一个解。</a:t>
                </a:r>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box>
                        <m:boxPr>
                          <m:ctrlPr>
                            <a:rPr lang="en-US" i="1">
                              <a:latin typeface="Cambria Math" panose="02040503050406030204" pitchFamily="18" charset="0"/>
                            </a:rPr>
                          </m:ctrlPr>
                        </m:box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groupChr>
                            <m:groupChrPr>
                              <m:chr m:val="→"/>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e>
                          </m:groupChr>
                        </m:e>
                      </m:box>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box>
                        <m:boxPr>
                          <m:ctrlPr>
                            <a:rPr lang="en-US" i="1">
                              <a:latin typeface="Cambria Math" panose="02040503050406030204" pitchFamily="18" charset="0"/>
                            </a:rPr>
                          </m:ctrlPr>
                        </m:boxPr>
                        <m:e>
                          <m:groupChr>
                            <m:groupChrPr>
                              <m:chr m:val="→"/>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e>
                          </m:groupChr>
                        </m:e>
                      </m:box>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box>
                        <m:boxPr>
                          <m:ctrlPr>
                            <a:rPr lang="en-US" i="1">
                              <a:latin typeface="Cambria Math" panose="02040503050406030204" pitchFamily="18" charset="0"/>
                            </a:rPr>
                          </m:ctrlPr>
                        </m:boxPr>
                        <m:e>
                          <m:groupChr>
                            <m:groupChrPr>
                              <m:chr m:val="→"/>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3</m:t>
                                  </m:r>
                                </m:sub>
                              </m:sSub>
                            </m:e>
                          </m:groupChr>
                        </m:e>
                      </m:box>
                      <m:r>
                        <a:rPr lang="en-US">
                          <a:latin typeface="Cambria Math" panose="02040503050406030204" pitchFamily="18" charset="0"/>
                        </a:rPr>
                        <m:t>…</m:t>
                      </m:r>
                      <m:box>
                        <m:boxPr>
                          <m:ctrlPr>
                            <a:rPr lang="en-US" i="1">
                              <a:latin typeface="Cambria Math" panose="02040503050406030204" pitchFamily="18" charset="0"/>
                            </a:rPr>
                          </m:ctrlPr>
                        </m:boxPr>
                        <m:e>
                          <m:groupChr>
                            <m:groupChrPr>
                              <m:chr m:val="→"/>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𝑘</m:t>
                                  </m:r>
                                </m:sub>
                              </m:sSub>
                            </m:e>
                          </m:groupChr>
                        </m:e>
                      </m:box>
                      <m:r>
                        <m:rPr>
                          <m:sty m:val="p"/>
                        </m:rPr>
                        <a:rPr lang="en-US">
                          <a:latin typeface="Cambria Math" panose="02040503050406030204" pitchFamily="18" charset="0"/>
                        </a:rPr>
                        <m:t>G</m:t>
                      </m:r>
                    </m:oMath>
                  </m:oMathPara>
                </a14:m>
                <a:endParaRPr lang="en-US" dirty="0"/>
              </a:p>
              <a:p>
                <a:pPr marL="0" indent="0">
                  <a:lnSpc>
                    <a:spcPct val="150000"/>
                  </a:lnSpc>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𝑘</m:t>
                        </m:r>
                      </m:sub>
                    </m:sSub>
                  </m:oMath>
                </a14:m>
                <a:r>
                  <a:rPr lang="zh-CN" altLang="en-US" dirty="0"/>
                  <a:t>是状态空间的一个</a:t>
                </a:r>
                <a:r>
                  <a:rPr lang="zh-CN" altLang="en-US" dirty="0" smtClean="0"/>
                  <a:t>解，通常</a:t>
                </a:r>
                <a:r>
                  <a:rPr lang="zh-CN" altLang="en-US" dirty="0"/>
                  <a:t>解不是唯一的。</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76497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62653" y="107823"/>
            <a:ext cx="10515600" cy="1325563"/>
          </a:xfrm>
        </p:spPr>
        <p:txBody>
          <a:bodyPr/>
          <a:lstStyle/>
          <a:p>
            <a:pPr eaLnBrk="1" hangingPunct="1"/>
            <a:r>
              <a:rPr lang="en-US" altLang="zh-CN" u="sng" dirty="0" smtClean="0">
                <a:solidFill>
                  <a:srgbClr val="002060"/>
                </a:solidFill>
                <a:latin typeface="Times New Roman" panose="02020603050405020304" pitchFamily="18" charset="0"/>
              </a:rPr>
              <a:t>3.1.1  </a:t>
            </a:r>
            <a:r>
              <a:rPr lang="zh-CN" altLang="en-US" u="sng" dirty="0" smtClean="0">
                <a:solidFill>
                  <a:srgbClr val="002060"/>
                </a:solidFill>
                <a:latin typeface="Times New Roman" panose="02020603050405020304" pitchFamily="18" charset="0"/>
              </a:rPr>
              <a:t>知识的概念</a:t>
            </a:r>
          </a:p>
        </p:txBody>
      </p:sp>
      <p:sp>
        <p:nvSpPr>
          <p:cNvPr id="7171" name="Rectangle 3"/>
          <p:cNvSpPr>
            <a:spLocks noGrp="1" noChangeArrowheads="1"/>
          </p:cNvSpPr>
          <p:nvPr>
            <p:ph idx="1"/>
          </p:nvPr>
        </p:nvSpPr>
        <p:spPr>
          <a:xfrm>
            <a:off x="1162665" y="1173162"/>
            <a:ext cx="10515600" cy="3536489"/>
          </a:xfrm>
        </p:spPr>
        <p:txBody>
          <a:bodyPr>
            <a:normAutofit lnSpcReduction="10000"/>
          </a:bodyPr>
          <a:lstStyle/>
          <a:p>
            <a:pPr eaLnBrk="1" hangingPunct="1">
              <a:lnSpc>
                <a:spcPct val="120000"/>
              </a:lnSpc>
              <a:spcBef>
                <a:spcPct val="40000"/>
              </a:spcBef>
            </a:pPr>
            <a:r>
              <a:rPr lang="zh-CN" altLang="en-US" sz="2600" b="1" dirty="0">
                <a:solidFill>
                  <a:srgbClr val="FF0000"/>
                </a:solidFill>
              </a:rPr>
              <a:t>知识：在长期的生活及社会实践中、在科学研究及实验中积累起来的对客观世界的认识与经验。</a:t>
            </a:r>
          </a:p>
          <a:p>
            <a:pPr eaLnBrk="1" hangingPunct="1">
              <a:lnSpc>
                <a:spcPct val="120000"/>
              </a:lnSpc>
              <a:spcBef>
                <a:spcPct val="40000"/>
              </a:spcBef>
            </a:pPr>
            <a:r>
              <a:rPr lang="zh-CN" altLang="en-US" sz="2600" b="1" dirty="0">
                <a:solidFill>
                  <a:srgbClr val="FF0000"/>
                </a:solidFill>
              </a:rPr>
              <a:t>知识：把有关信息关联在一起所形成的信息结构</a:t>
            </a:r>
            <a:r>
              <a:rPr lang="zh-CN" altLang="en-US" sz="2600" b="1" dirty="0" smtClean="0">
                <a:solidFill>
                  <a:srgbClr val="FF0000"/>
                </a:solidFill>
              </a:rPr>
              <a:t>。</a:t>
            </a:r>
            <a:endParaRPr lang="en-US" altLang="zh-CN" sz="2600" b="1" dirty="0" smtClean="0">
              <a:solidFill>
                <a:srgbClr val="FF0000"/>
              </a:solidFill>
            </a:endParaRPr>
          </a:p>
          <a:p>
            <a:pPr lvl="1" eaLnBrk="1" hangingPunct="1">
              <a:lnSpc>
                <a:spcPct val="120000"/>
              </a:lnSpc>
            </a:pPr>
            <a:r>
              <a:rPr lang="zh-CN" altLang="en-US" b="1" dirty="0"/>
              <a:t>信息关联形式：</a:t>
            </a:r>
            <a:r>
              <a:rPr lang="zh-CN" altLang="en-US" b="1" dirty="0">
                <a:latin typeface="Times New Roman" panose="02020603050405020304" pitchFamily="18" charset="0"/>
              </a:rPr>
              <a:t>“</a:t>
            </a:r>
            <a:r>
              <a:rPr lang="zh-CN" altLang="en-US" b="1" dirty="0">
                <a:latin typeface="宋体" panose="02010600030101010101" pitchFamily="2" charset="-122"/>
              </a:rPr>
              <a:t>如果</a:t>
            </a:r>
            <a:r>
              <a:rPr lang="en-US" altLang="zh-CN" sz="2800" baseline="5000" dirty="0">
                <a:latin typeface="宋体" panose="02010600030101010101" pitchFamily="2" charset="-122"/>
              </a:rPr>
              <a:t>……</a:t>
            </a:r>
            <a:r>
              <a:rPr lang="zh-CN" altLang="en-US" sz="2000" b="1" dirty="0"/>
              <a:t>，</a:t>
            </a:r>
            <a:r>
              <a:rPr lang="zh-CN" altLang="en-US" b="1" dirty="0">
                <a:latin typeface="宋体" panose="02010600030101010101" pitchFamily="2" charset="-122"/>
              </a:rPr>
              <a:t>则</a:t>
            </a:r>
            <a:r>
              <a:rPr lang="en-US" altLang="zh-CN" sz="2800" baseline="5000" dirty="0">
                <a:latin typeface="宋体" panose="02010600030101010101" pitchFamily="2" charset="-122"/>
              </a:rPr>
              <a:t>……</a:t>
            </a:r>
            <a:r>
              <a:rPr lang="en-US" altLang="zh-CN" b="1" dirty="0">
                <a:latin typeface="Times New Roman" panose="02020603050405020304" pitchFamily="18" charset="0"/>
              </a:rPr>
              <a:t>”</a:t>
            </a:r>
            <a:r>
              <a:rPr lang="en-US" altLang="zh-CN" b="1" dirty="0"/>
              <a:t> </a:t>
            </a:r>
          </a:p>
          <a:p>
            <a:pPr lvl="1" eaLnBrk="1" hangingPunct="1">
              <a:lnSpc>
                <a:spcPct val="120000"/>
              </a:lnSpc>
            </a:pPr>
            <a:r>
              <a:rPr lang="zh-CN" altLang="en-US" b="1" dirty="0" smtClean="0">
                <a:solidFill>
                  <a:schemeClr val="accent2"/>
                </a:solidFill>
                <a:latin typeface="宋体" panose="02010600030101010101" pitchFamily="2" charset="-122"/>
              </a:rPr>
              <a:t>如果</a:t>
            </a:r>
            <a:r>
              <a:rPr lang="zh-CN" altLang="en-US" b="1" dirty="0">
                <a:solidFill>
                  <a:schemeClr val="accent2"/>
                </a:solidFill>
                <a:latin typeface="宋体" panose="02010600030101010101" pitchFamily="2" charset="-122"/>
              </a:rPr>
              <a:t>大雁向南飞，则冬天就要来临了</a:t>
            </a:r>
            <a:r>
              <a:rPr lang="zh-CN" altLang="en-US" b="1" dirty="0" smtClean="0">
                <a:solidFill>
                  <a:schemeClr val="accent2"/>
                </a:solidFill>
                <a:latin typeface="宋体" panose="02010600030101010101" pitchFamily="2" charset="-122"/>
              </a:rPr>
              <a:t>。</a:t>
            </a:r>
            <a:r>
              <a:rPr lang="zh-CN" altLang="en-US" sz="2000" dirty="0" smtClean="0"/>
              <a:t> </a:t>
            </a:r>
            <a:endParaRPr lang="zh-CN" altLang="en-US" sz="2000" dirty="0"/>
          </a:p>
          <a:p>
            <a:pPr eaLnBrk="1" hangingPunct="1">
              <a:lnSpc>
                <a:spcPct val="120000"/>
              </a:lnSpc>
              <a:spcBef>
                <a:spcPct val="40000"/>
              </a:spcBef>
            </a:pPr>
            <a:r>
              <a:rPr lang="zh-CN" altLang="en-US" sz="2600" b="1" dirty="0" smtClean="0"/>
              <a:t> 知识</a:t>
            </a:r>
            <a:r>
              <a:rPr lang="zh-CN" altLang="en-US" sz="2600" b="1" dirty="0"/>
              <a:t>反映了客观世界中事物之间的关系，不同事物或者相同事物间的不同关系形成了不同的知识</a:t>
            </a:r>
            <a:r>
              <a:rPr lang="zh-CN" altLang="en-US" sz="2600" b="1" dirty="0" smtClean="0"/>
              <a:t>。</a:t>
            </a:r>
            <a:endParaRPr lang="zh-CN" altLang="en-US" b="1" dirty="0" smtClean="0"/>
          </a:p>
        </p:txBody>
      </p:sp>
      <p:sp>
        <p:nvSpPr>
          <p:cNvPr id="25602"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545C24-3B36-4B0B-9F2B-DE1EA4955D02}" type="slidenum">
              <a:rPr lang="ja-JP" altLang="en-US">
                <a:solidFill>
                  <a:srgbClr val="A50021"/>
                </a:solidFill>
                <a:ea typeface="ＭＳ Ｐゴシック" panose="020B0600070205080204" pitchFamily="34" charset="-128"/>
              </a:rPr>
              <a:pPr eaLnBrk="1" hangingPunct="1"/>
              <a:t>3</a:t>
            </a:fld>
            <a:endParaRPr lang="en-US" altLang="ja-JP">
              <a:solidFill>
                <a:srgbClr val="A50021"/>
              </a:solidFill>
              <a:ea typeface="ＭＳ Ｐゴシック" panose="020B0600070205080204" pitchFamily="34" charset="-128"/>
            </a:endParaRPr>
          </a:p>
        </p:txBody>
      </p:sp>
      <p:sp>
        <p:nvSpPr>
          <p:cNvPr id="7177" name="Rectangle 9"/>
          <p:cNvSpPr>
            <a:spLocks noChangeArrowheads="1"/>
          </p:cNvSpPr>
          <p:nvPr/>
        </p:nvSpPr>
        <p:spPr bwMode="auto">
          <a:xfrm>
            <a:off x="1805988" y="4839888"/>
            <a:ext cx="944757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0"/>
              </a:spcBef>
              <a:buClr>
                <a:schemeClr val="accent2"/>
              </a:buClr>
              <a:buFont typeface="Wingdings" panose="05000000000000000000" pitchFamily="2" charset="2"/>
              <a:buNone/>
            </a:pPr>
            <a:r>
              <a:rPr lang="zh-CN" altLang="en-US" sz="2800" b="1" dirty="0"/>
              <a:t>例如</a:t>
            </a:r>
            <a:r>
              <a:rPr lang="zh-CN" altLang="en-US" sz="2800" b="1" dirty="0" smtClean="0"/>
              <a:t>：</a:t>
            </a:r>
          </a:p>
          <a:p>
            <a:pPr eaLnBrk="1" hangingPunct="1">
              <a:spcBef>
                <a:spcPts val="0"/>
              </a:spcBef>
              <a:buClr>
                <a:schemeClr val="accent2"/>
              </a:buClr>
            </a:pPr>
            <a:r>
              <a:rPr lang="zh-CN" altLang="en-US" sz="2800" b="1" dirty="0" smtClean="0"/>
              <a:t> </a:t>
            </a:r>
            <a:r>
              <a:rPr lang="zh-CN" altLang="en-US" sz="2800" b="1" dirty="0" smtClean="0">
                <a:latin typeface="Times New Roman" panose="02020603050405020304" pitchFamily="18" charset="0"/>
              </a:rPr>
              <a:t>“</a:t>
            </a:r>
            <a:r>
              <a:rPr lang="zh-CN" altLang="en-US" sz="2800" b="1" dirty="0" smtClean="0">
                <a:latin typeface="宋体" panose="02010600030101010101" pitchFamily="2" charset="-122"/>
              </a:rPr>
              <a:t>雪</a:t>
            </a:r>
            <a:r>
              <a:rPr lang="zh-CN" altLang="en-US" sz="2800" b="1" dirty="0" smtClean="0">
                <a:solidFill>
                  <a:schemeClr val="folHlink"/>
                </a:solidFill>
                <a:latin typeface="宋体" panose="02010600030101010101" pitchFamily="2" charset="-122"/>
              </a:rPr>
              <a:t>是</a:t>
            </a:r>
            <a:r>
              <a:rPr lang="zh-CN" altLang="en-US" sz="2800" b="1" dirty="0" smtClean="0">
                <a:latin typeface="宋体" panose="02010600030101010101" pitchFamily="2" charset="-122"/>
              </a:rPr>
              <a:t>白色</a:t>
            </a:r>
            <a:r>
              <a:rPr lang="zh-CN" altLang="en-US" sz="2800" b="1" dirty="0" smtClean="0">
                <a:solidFill>
                  <a:schemeClr val="folHlink"/>
                </a:solidFill>
                <a:latin typeface="宋体" panose="02010600030101010101" pitchFamily="2" charset="-122"/>
              </a:rPr>
              <a:t>的</a:t>
            </a:r>
            <a:r>
              <a:rPr lang="zh-CN" altLang="en-US" sz="2800" b="1" dirty="0" smtClean="0">
                <a:latin typeface="Times New Roman" panose="02020603050405020304" pitchFamily="18" charset="0"/>
              </a:rPr>
              <a:t>”   </a:t>
            </a:r>
            <a:r>
              <a:rPr lang="en-US" altLang="zh-CN" sz="2800" b="1" dirty="0" smtClean="0"/>
              <a:t> </a:t>
            </a:r>
            <a:r>
              <a:rPr lang="en-US" altLang="zh-CN" sz="2800" b="1" dirty="0"/>
              <a:t>——   </a:t>
            </a:r>
            <a:r>
              <a:rPr lang="zh-CN" altLang="en-US" sz="2800" b="1" dirty="0" smtClean="0">
                <a:solidFill>
                  <a:schemeClr val="accent2"/>
                </a:solidFill>
              </a:rPr>
              <a:t>事实</a:t>
            </a:r>
            <a:endParaRPr lang="zh-CN" altLang="en-US" sz="2800" b="1" dirty="0" smtClean="0"/>
          </a:p>
          <a:p>
            <a:pPr eaLnBrk="1" hangingPunct="1">
              <a:spcBef>
                <a:spcPts val="0"/>
              </a:spcBef>
              <a:buClr>
                <a:schemeClr val="accent2"/>
              </a:buClr>
            </a:pPr>
            <a:r>
              <a:rPr lang="zh-CN" altLang="en-US" sz="2800" b="1" dirty="0" smtClean="0"/>
              <a:t> </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如果</a:t>
            </a:r>
            <a:r>
              <a:rPr lang="zh-CN" altLang="en-US" sz="2800" b="1" dirty="0">
                <a:latin typeface="宋体" panose="02010600030101010101" pitchFamily="2" charset="-122"/>
              </a:rPr>
              <a:t>头痛且流涕</a:t>
            </a:r>
            <a:r>
              <a:rPr lang="zh-CN" altLang="en-US" sz="2800" b="1" dirty="0">
                <a:solidFill>
                  <a:schemeClr val="folHlink"/>
                </a:solidFill>
                <a:latin typeface="宋体" panose="02010600030101010101" pitchFamily="2" charset="-122"/>
              </a:rPr>
              <a:t>，则有可能患了</a:t>
            </a:r>
            <a:r>
              <a:rPr lang="zh-CN" altLang="en-US" sz="2800" b="1" dirty="0">
                <a:latin typeface="宋体" panose="02010600030101010101" pitchFamily="2" charset="-122"/>
              </a:rPr>
              <a:t>感冒</a:t>
            </a:r>
            <a:r>
              <a:rPr lang="zh-CN" altLang="en-US" sz="2800" b="1" dirty="0" smtClean="0">
                <a:latin typeface="Times New Roman" panose="02020603050405020304" pitchFamily="18" charset="0"/>
              </a:rPr>
              <a:t>”</a:t>
            </a:r>
            <a:r>
              <a:rPr lang="en-US" altLang="zh-CN" sz="3200" b="1" dirty="0">
                <a:latin typeface="Times New Roman" panose="02020603050405020304" pitchFamily="18" charset="0"/>
              </a:rPr>
              <a:t> </a:t>
            </a:r>
            <a:r>
              <a:rPr lang="en-US" altLang="zh-CN" sz="3200" b="1" dirty="0" smtClean="0">
                <a:latin typeface="Times New Roman" panose="02020603050405020304" pitchFamily="18" charset="0"/>
              </a:rPr>
              <a:t> ——</a:t>
            </a:r>
            <a:r>
              <a:rPr lang="en-US" altLang="zh-CN" sz="3200" b="1" dirty="0" smtClean="0">
                <a:latin typeface="宋体" panose="02010600030101010101" pitchFamily="2" charset="-122"/>
              </a:rPr>
              <a:t> </a:t>
            </a:r>
            <a:r>
              <a:rPr lang="zh-CN" altLang="en-US" sz="3200" b="1" dirty="0" smtClean="0">
                <a:solidFill>
                  <a:schemeClr val="accent2"/>
                </a:solidFill>
                <a:latin typeface="宋体" panose="02010600030101010101" pitchFamily="2" charset="-122"/>
              </a:rPr>
              <a:t>规则</a:t>
            </a:r>
            <a:endParaRPr lang="zh-CN" altLang="en-US" sz="3000" b="1" dirty="0"/>
          </a:p>
        </p:txBody>
      </p:sp>
    </p:spTree>
    <p:extLst>
      <p:ext uri="{BB962C8B-B14F-4D97-AF65-F5344CB8AC3E}">
        <p14:creationId xmlns:p14="http://schemas.microsoft.com/office/powerpoint/2010/main" val="17902355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 calcmode="lin" valueType="num">
                                      <p:cBhvr additive="base">
                                        <p:cTn id="12"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71">
                                            <p:txEl>
                                              <p:pRg st="1" end="1"/>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171">
                                            <p:txEl>
                                              <p:pRg st="2" end="2"/>
                                            </p:txEl>
                                          </p:spTgt>
                                        </p:tgtEl>
                                        <p:attrNameLst>
                                          <p:attrName>style.visibility</p:attrName>
                                        </p:attrNameLst>
                                      </p:cBhvr>
                                      <p:to>
                                        <p:strVal val="visible"/>
                                      </p:to>
                                    </p:set>
                                    <p:anim calcmode="lin" valueType="num">
                                      <p:cBhvr additive="base">
                                        <p:cTn id="16"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7171">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 calcmode="lin" valueType="num">
                                      <p:cBhvr additive="base">
                                        <p:cTn id="20"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7"/>
                                        </p:tgtEl>
                                        <p:attrNameLst>
                                          <p:attrName>style.visibility</p:attrName>
                                        </p:attrNameLst>
                                      </p:cBhvr>
                                      <p:to>
                                        <p:strVal val="visible"/>
                                      </p:to>
                                    </p:set>
                                    <p:anim calcmode="lin" valueType="num">
                                      <p:cBhvr additive="base">
                                        <p:cTn id="31" dur="500" fill="hold"/>
                                        <p:tgtEl>
                                          <p:spTgt spid="7177"/>
                                        </p:tgtEl>
                                        <p:attrNameLst>
                                          <p:attrName>ppt_x</p:attrName>
                                        </p:attrNameLst>
                                      </p:cBhvr>
                                      <p:tavLst>
                                        <p:tav tm="0">
                                          <p:val>
                                            <p:strVal val="0-#ppt_w/2"/>
                                          </p:val>
                                        </p:tav>
                                        <p:tav tm="100000">
                                          <p:val>
                                            <p:strVal val="#ppt_x"/>
                                          </p:val>
                                        </p:tav>
                                      </p:tavLst>
                                    </p:anim>
                                    <p:anim calcmode="lin" valueType="num">
                                      <p:cBhvr additive="base">
                                        <p:cTn id="32" dur="500" fill="hold"/>
                                        <p:tgtEl>
                                          <p:spTgt spid="7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advAuto="0"/>
      <p:bldP spid="717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solidFill>
                  <a:srgbClr val="002060"/>
                </a:solidFill>
                <a:latin typeface="Times New Roman" panose="02020603050405020304" pitchFamily="18" charset="0"/>
              </a:rPr>
              <a:t>3.4.1  </a:t>
            </a:r>
            <a:r>
              <a:rPr lang="zh-CN" altLang="en-US" u="sng" dirty="0">
                <a:solidFill>
                  <a:srgbClr val="002060"/>
                </a:solidFill>
                <a:latin typeface="Times New Roman" panose="02020603050405020304" pitchFamily="18" charset="0"/>
              </a:rPr>
              <a:t>状态空间表示</a:t>
            </a:r>
            <a:endParaRPr lang="en-US" dirty="0"/>
          </a:p>
        </p:txBody>
      </p:sp>
      <p:sp>
        <p:nvSpPr>
          <p:cNvPr id="3" name="内容占位符 2"/>
          <p:cNvSpPr>
            <a:spLocks noGrp="1"/>
          </p:cNvSpPr>
          <p:nvPr>
            <p:ph idx="1"/>
          </p:nvPr>
        </p:nvSpPr>
        <p:spPr>
          <a:xfrm>
            <a:off x="838200" y="1568052"/>
            <a:ext cx="10515600" cy="4351338"/>
          </a:xfrm>
        </p:spPr>
        <p:txBody>
          <a:bodyPr/>
          <a:lstStyle/>
          <a:p>
            <a:pPr>
              <a:lnSpc>
                <a:spcPct val="150000"/>
              </a:lnSpc>
            </a:pPr>
            <a:r>
              <a:rPr lang="zh-CN" altLang="en-US" sz="2600" dirty="0" smtClean="0">
                <a:latin typeface="宋体" panose="02010600030101010101" pitchFamily="2" charset="-122"/>
                <a:ea typeface="宋体" panose="02010600030101010101" pitchFamily="2" charset="-122"/>
              </a:rPr>
              <a:t>任何类型的数据结构都可以用来描述状态</a:t>
            </a:r>
            <a:endParaRPr lang="en-US" altLang="zh-CN" sz="2600" dirty="0" smtClean="0">
              <a:latin typeface="宋体" panose="02010600030101010101" pitchFamily="2" charset="-122"/>
              <a:ea typeface="宋体" panose="02010600030101010101" pitchFamily="2" charset="-122"/>
            </a:endParaRPr>
          </a:p>
          <a:p>
            <a:pPr marL="0" indent="0">
              <a:lnSpc>
                <a:spcPct val="150000"/>
              </a:lnSpc>
              <a:buNone/>
            </a:pPr>
            <a:r>
              <a:rPr lang="zh-CN" altLang="en-US" sz="2600" dirty="0" smtClean="0">
                <a:latin typeface="宋体" panose="02010600030101010101" pitchFamily="2" charset="-122"/>
                <a:ea typeface="宋体" panose="02010600030101010101" pitchFamily="2" charset="-122"/>
              </a:rPr>
              <a:t>如</a:t>
            </a:r>
            <a:r>
              <a:rPr lang="en-US" altLang="zh-CN" sz="2600" dirty="0" smtClean="0">
                <a:latin typeface="宋体" panose="02010600030101010101" pitchFamily="2" charset="-122"/>
                <a:ea typeface="宋体" panose="02010600030101010101" pitchFamily="2" charset="-122"/>
              </a:rPr>
              <a:t>: </a:t>
            </a:r>
            <a:r>
              <a:rPr lang="zh-CN" altLang="en-US" sz="2600" dirty="0" smtClean="0">
                <a:latin typeface="宋体" panose="02010600030101010101" pitchFamily="2" charset="-122"/>
                <a:ea typeface="宋体" panose="02010600030101010101" pitchFamily="2" charset="-122"/>
              </a:rPr>
              <a:t>符号、字符串、向量、多维数组、树、表格等。</a:t>
            </a:r>
            <a:endParaRPr lang="en-US" altLang="zh-CN" sz="2600" dirty="0" smtClean="0">
              <a:latin typeface="宋体" panose="02010600030101010101" pitchFamily="2" charset="-122"/>
              <a:ea typeface="宋体" panose="02010600030101010101" pitchFamily="2" charset="-122"/>
            </a:endParaRPr>
          </a:p>
          <a:p>
            <a:pPr marL="0" indent="0">
              <a:lnSpc>
                <a:spcPct val="150000"/>
              </a:lnSpc>
              <a:buNone/>
            </a:pPr>
            <a:r>
              <a:rPr lang="zh-CN" altLang="en-US" sz="2600" dirty="0">
                <a:latin typeface="宋体" panose="02010600030101010101" pitchFamily="2" charset="-122"/>
                <a:ea typeface="宋体" panose="02010600030101010101" pitchFamily="2" charset="-122"/>
              </a:rPr>
              <a:t>所</a:t>
            </a:r>
            <a:r>
              <a:rPr lang="zh-CN" altLang="en-US" sz="2600" dirty="0" smtClean="0">
                <a:latin typeface="宋体" panose="02010600030101010101" pitchFamily="2" charset="-122"/>
                <a:ea typeface="宋体" panose="02010600030101010101" pitchFamily="2" charset="-122"/>
              </a:rPr>
              <a:t>选择的数据结构形式要与状态所蕴含的某些特性具有相似性。</a:t>
            </a:r>
            <a:endParaRPr lang="en-US" altLang="zh-CN" sz="2600" dirty="0" smtClean="0">
              <a:latin typeface="宋体" panose="02010600030101010101" pitchFamily="2" charset="-122"/>
              <a:ea typeface="宋体" panose="02010600030101010101" pitchFamily="2" charset="-122"/>
            </a:endParaRPr>
          </a:p>
          <a:p>
            <a:pPr marL="0" indent="0">
              <a:lnSpc>
                <a:spcPct val="150000"/>
              </a:lnSpc>
              <a:buNone/>
            </a:pPr>
            <a:r>
              <a:rPr lang="zh-CN" altLang="en-US" sz="2600" dirty="0" smtClean="0">
                <a:latin typeface="宋体" panose="02010600030101010101" pitchFamily="2" charset="-122"/>
                <a:ea typeface="宋体" panose="02010600030101010101" pitchFamily="2" charset="-122"/>
              </a:rPr>
              <a:t>如八数码问题，</a:t>
            </a:r>
            <a:r>
              <a:rPr lang="en-US" altLang="zh-CN" sz="2600" dirty="0" smtClean="0">
                <a:latin typeface="宋体" panose="02010600030101010101" pitchFamily="2" charset="-122"/>
                <a:ea typeface="宋体" panose="02010600030101010101" pitchFamily="2" charset="-122"/>
              </a:rPr>
              <a:t>3×3</a:t>
            </a:r>
            <a:r>
              <a:rPr lang="zh-CN" altLang="en-US" sz="2600" dirty="0" smtClean="0">
                <a:latin typeface="宋体" panose="02010600030101010101" pitchFamily="2" charset="-122"/>
                <a:ea typeface="宋体" panose="02010600030101010101" pitchFamily="2" charset="-122"/>
              </a:rPr>
              <a:t>的阵列是合适的状态描述方式。</a:t>
            </a:r>
            <a:endParaRPr lang="en-US" sz="2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670859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solidFill>
                  <a:srgbClr val="002060"/>
                </a:solidFill>
                <a:latin typeface="Times New Roman" panose="02020603050405020304" pitchFamily="18" charset="0"/>
              </a:rPr>
              <a:t>3.4.1  </a:t>
            </a:r>
            <a:r>
              <a:rPr lang="zh-CN" altLang="en-US" u="sng" dirty="0">
                <a:solidFill>
                  <a:srgbClr val="002060"/>
                </a:solidFill>
                <a:latin typeface="Times New Roman" panose="02020603050405020304" pitchFamily="18" charset="0"/>
              </a:rPr>
              <a:t>状态空间表示</a:t>
            </a:r>
            <a:endParaRPr lang="en-US" dirty="0"/>
          </a:p>
        </p:txBody>
      </p:sp>
      <p:sp>
        <p:nvSpPr>
          <p:cNvPr id="3" name="内容占位符 2"/>
          <p:cNvSpPr>
            <a:spLocks noGrp="1"/>
          </p:cNvSpPr>
          <p:nvPr>
            <p:ph idx="1"/>
          </p:nvPr>
        </p:nvSpPr>
        <p:spPr>
          <a:xfrm>
            <a:off x="838200" y="1825625"/>
            <a:ext cx="6979920" cy="4351338"/>
          </a:xfrm>
        </p:spPr>
        <p:txBody>
          <a:bodyPr/>
          <a:lstStyle/>
          <a:p>
            <a:pPr>
              <a:lnSpc>
                <a:spcPct val="120000"/>
              </a:lnSpc>
            </a:pPr>
            <a:r>
              <a:rPr lang="zh-CN" altLang="en-US" dirty="0" smtClean="0"/>
              <a:t>状态空间：</a:t>
            </a:r>
            <a:r>
              <a:rPr lang="en-US" altLang="zh-CN" dirty="0" smtClean="0"/>
              <a:t>8</a:t>
            </a:r>
            <a:r>
              <a:rPr lang="zh-CN" altLang="en-US" dirty="0" smtClean="0"/>
              <a:t>个数码的任何一种摆法是一种状态，所有的摆法构成状态集，即状态空间</a:t>
            </a:r>
            <a:r>
              <a:rPr lang="en-US" altLang="zh-CN" dirty="0" smtClean="0"/>
              <a:t>S</a:t>
            </a:r>
            <a:r>
              <a:rPr lang="zh-CN" altLang="en-US" dirty="0" smtClean="0"/>
              <a:t>，为</a:t>
            </a:r>
            <a:r>
              <a:rPr lang="en-US" altLang="zh-CN" dirty="0" smtClean="0"/>
              <a:t>9</a:t>
            </a:r>
            <a:r>
              <a:rPr lang="zh-CN" altLang="en-US" dirty="0" smtClean="0"/>
              <a:t>！个。</a:t>
            </a:r>
            <a:r>
              <a:rPr lang="en-US" altLang="zh-CN" dirty="0" smtClean="0"/>
              <a:t>G</a:t>
            </a:r>
            <a:r>
              <a:rPr lang="zh-CN" altLang="en-US" dirty="0" smtClean="0"/>
              <a:t>为某个或某些状态。</a:t>
            </a:r>
            <a:endParaRPr lang="en-US" altLang="zh-CN" dirty="0" smtClean="0"/>
          </a:p>
          <a:p>
            <a:pPr>
              <a:lnSpc>
                <a:spcPct val="120000"/>
              </a:lnSpc>
            </a:pPr>
            <a:r>
              <a:rPr lang="zh-CN" altLang="en-US" dirty="0" smtClean="0"/>
              <a:t>操作算子：</a:t>
            </a:r>
            <a:endParaRPr lang="en-US" altLang="zh-CN" dirty="0" smtClean="0"/>
          </a:p>
          <a:p>
            <a:pPr lvl="1">
              <a:lnSpc>
                <a:spcPct val="120000"/>
              </a:lnSpc>
            </a:pPr>
            <a:r>
              <a:rPr lang="zh-CN" altLang="en-US" dirty="0" smtClean="0"/>
              <a:t>数码移动：</a:t>
            </a:r>
            <a:r>
              <a:rPr lang="en-US" altLang="zh-CN" dirty="0" smtClean="0"/>
              <a:t>4</a:t>
            </a:r>
            <a:r>
              <a:rPr lang="zh-CN" altLang="en-US" dirty="0" smtClean="0"/>
              <a:t>（方向）</a:t>
            </a:r>
            <a:r>
              <a:rPr lang="en-US" altLang="zh-CN" dirty="0" smtClean="0"/>
              <a:t>×8</a:t>
            </a:r>
            <a:r>
              <a:rPr lang="zh-CN" altLang="en-US" dirty="0" smtClean="0"/>
              <a:t>（数码）</a:t>
            </a:r>
            <a:r>
              <a:rPr lang="en-US" altLang="zh-CN" dirty="0" smtClean="0"/>
              <a:t>=32</a:t>
            </a:r>
            <a:r>
              <a:rPr lang="zh-CN" altLang="en-US" dirty="0" smtClean="0"/>
              <a:t>个算子</a:t>
            </a:r>
            <a:endParaRPr lang="en-US" altLang="zh-CN" dirty="0" smtClean="0"/>
          </a:p>
          <a:p>
            <a:pPr lvl="1">
              <a:lnSpc>
                <a:spcPct val="120000"/>
              </a:lnSpc>
            </a:pPr>
            <a:r>
              <a:rPr lang="zh-CN" altLang="en-US" dirty="0" smtClean="0">
                <a:solidFill>
                  <a:srgbClr val="C00000"/>
                </a:solidFill>
              </a:rPr>
              <a:t>空格（</a:t>
            </a:r>
            <a:r>
              <a:rPr lang="en-US" altLang="zh-CN" dirty="0" smtClean="0">
                <a:solidFill>
                  <a:srgbClr val="C00000"/>
                </a:solidFill>
              </a:rPr>
              <a:t>0</a:t>
            </a:r>
            <a:r>
              <a:rPr lang="zh-CN" altLang="en-US" dirty="0" smtClean="0">
                <a:solidFill>
                  <a:srgbClr val="C00000"/>
                </a:solidFill>
              </a:rPr>
              <a:t>）移动：</a:t>
            </a:r>
            <a:r>
              <a:rPr lang="en-US" altLang="zh-CN" dirty="0" smtClean="0">
                <a:solidFill>
                  <a:srgbClr val="C00000"/>
                </a:solidFill>
              </a:rPr>
              <a:t>up, down, left, right. 4</a:t>
            </a:r>
            <a:r>
              <a:rPr lang="zh-CN" altLang="en-US" dirty="0" smtClean="0">
                <a:solidFill>
                  <a:srgbClr val="C00000"/>
                </a:solidFill>
              </a:rPr>
              <a:t>个算子</a:t>
            </a:r>
            <a:endParaRPr lang="en-US" dirty="0">
              <a:solidFill>
                <a:srgbClr val="C00000"/>
              </a:solidFill>
            </a:endParaRPr>
          </a:p>
        </p:txBody>
      </p:sp>
      <p:pic>
        <p:nvPicPr>
          <p:cNvPr id="4" name="图片 3"/>
          <p:cNvPicPr>
            <a:picLocks noChangeAspect="1"/>
          </p:cNvPicPr>
          <p:nvPr/>
        </p:nvPicPr>
        <p:blipFill>
          <a:blip r:embed="rId2"/>
          <a:stretch>
            <a:fillRect/>
          </a:stretch>
        </p:blipFill>
        <p:spPr>
          <a:xfrm>
            <a:off x="8153247" y="2092898"/>
            <a:ext cx="3585182" cy="2213926"/>
          </a:xfrm>
          <a:prstGeom prst="rect">
            <a:avLst/>
          </a:prstGeom>
        </p:spPr>
      </p:pic>
    </p:spTree>
    <p:extLst>
      <p:ext uri="{BB962C8B-B14F-4D97-AF65-F5344CB8AC3E}">
        <p14:creationId xmlns:p14="http://schemas.microsoft.com/office/powerpoint/2010/main" val="1163219428"/>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smtClean="0">
                <a:solidFill>
                  <a:srgbClr val="002060"/>
                </a:solidFill>
                <a:latin typeface="Times New Roman" panose="02020603050405020304" pitchFamily="18" charset="0"/>
              </a:rPr>
              <a:t>3.4.2  </a:t>
            </a:r>
            <a:r>
              <a:rPr lang="zh-CN" altLang="en-US" u="sng" dirty="0" smtClean="0">
                <a:solidFill>
                  <a:srgbClr val="002060"/>
                </a:solidFill>
                <a:latin typeface="Times New Roman" panose="02020603050405020304" pitchFamily="18" charset="0"/>
              </a:rPr>
              <a:t>状态空间的图描述</a:t>
            </a:r>
            <a:endParaRPr lang="en-US" dirty="0"/>
          </a:p>
        </p:txBody>
      </p:sp>
      <p:sp>
        <p:nvSpPr>
          <p:cNvPr id="3" name="内容占位符 2"/>
          <p:cNvSpPr>
            <a:spLocks noGrp="1"/>
          </p:cNvSpPr>
          <p:nvPr>
            <p:ph idx="1"/>
          </p:nvPr>
        </p:nvSpPr>
        <p:spPr/>
        <p:txBody>
          <a:bodyPr/>
          <a:lstStyle/>
          <a:p>
            <a:pPr>
              <a:lnSpc>
                <a:spcPts val="3300"/>
              </a:lnSpc>
            </a:pPr>
            <a:r>
              <a:rPr lang="zh-CN" altLang="en-US" dirty="0" smtClean="0">
                <a:latin typeface="宋体" panose="02010600030101010101" pitchFamily="2" charset="-122"/>
                <a:ea typeface="宋体" panose="02010600030101010101" pitchFamily="2" charset="-122"/>
              </a:rPr>
              <a:t>状态空间可以用有向图来描述，图的节点表示问题的状态，图的弧表示状态之间的关系。</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初始状态对应于实际问题的已知信息，是图中的根节点。在问题的状态空间描述中，寻找从一种状态转换为另一种状态的某个操作算子序列等价于在一个图中寻找某一路径。</a:t>
            </a: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5311154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solidFill>
                  <a:srgbClr val="002060"/>
                </a:solidFill>
                <a:latin typeface="Times New Roman" panose="02020603050405020304" pitchFamily="18" charset="0"/>
              </a:rPr>
              <a:t>3.4.2  </a:t>
            </a:r>
            <a:r>
              <a:rPr lang="zh-CN" altLang="en-US" u="sng" dirty="0">
                <a:solidFill>
                  <a:srgbClr val="002060"/>
                </a:solidFill>
                <a:latin typeface="Times New Roman" panose="02020603050405020304" pitchFamily="18" charset="0"/>
              </a:rPr>
              <a:t>状态空间的图描述</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4995672" cy="4351338"/>
              </a:xfrm>
            </p:spPr>
            <p:txBody>
              <a:bodyPr/>
              <a:lstStyle/>
              <a:p>
                <a:pPr>
                  <a:lnSpc>
                    <a:spcPct val="150000"/>
                  </a:lnSpc>
                </a:pPr>
                <a:r>
                  <a:rPr lang="zh-CN" altLang="en-US" dirty="0" smtClean="0"/>
                  <a:t>对状态</a:t>
                </a:r>
                <a:r>
                  <a:rPr lang="en-US" altLang="zh-CN" dirty="0" smtClean="0"/>
                  <a:t>S</a:t>
                </a:r>
                <a:r>
                  <a:rPr lang="en-US" altLang="zh-CN" baseline="-25000" dirty="0" smtClean="0"/>
                  <a:t>0</a:t>
                </a:r>
                <a:r>
                  <a:rPr lang="zh-CN" altLang="en-US" dirty="0" smtClean="0"/>
                  <a:t>允许使用操作算子</a:t>
                </a:r>
                <a:r>
                  <a:rPr lang="en-US" altLang="zh-CN" i="1" dirty="0" smtClean="0"/>
                  <a:t>O</a:t>
                </a:r>
                <a:r>
                  <a:rPr lang="en-US" altLang="zh-CN" i="1" baseline="-25000" dirty="0" smtClean="0"/>
                  <a:t>1</a:t>
                </a:r>
                <a:r>
                  <a:rPr lang="en-US" altLang="zh-CN" dirty="0" smtClean="0"/>
                  <a:t>,</a:t>
                </a:r>
                <a:r>
                  <a:rPr lang="en-US" altLang="zh-CN" i="1" dirty="0" smtClean="0"/>
                  <a:t>O</a:t>
                </a:r>
                <a:r>
                  <a:rPr lang="en-US" altLang="zh-CN" i="1" baseline="-25000" dirty="0" smtClean="0"/>
                  <a:t>2</a:t>
                </a:r>
                <a:r>
                  <a:rPr lang="en-US" altLang="zh-CN" dirty="0" smtClean="0"/>
                  <a:t>,</a:t>
                </a:r>
                <a:r>
                  <a:rPr lang="en-US" altLang="zh-CN" i="1" dirty="0" smtClean="0"/>
                  <a:t>O</a:t>
                </a:r>
                <a:r>
                  <a:rPr lang="en-US" altLang="zh-CN" i="1" baseline="-25000" dirty="0" smtClean="0"/>
                  <a:t>3</a:t>
                </a:r>
                <a:r>
                  <a:rPr lang="en-US" altLang="zh-CN" dirty="0" smtClean="0"/>
                  <a:t>,</a:t>
                </a:r>
                <a:r>
                  <a:rPr lang="zh-CN" altLang="en-US" dirty="0" smtClean="0"/>
                  <a:t>分别转换为</a:t>
                </a:r>
                <a:r>
                  <a:rPr lang="en-US" altLang="zh-CN" i="1" dirty="0" smtClean="0"/>
                  <a:t>S</a:t>
                </a:r>
                <a:r>
                  <a:rPr lang="en-US" altLang="zh-CN" i="1" baseline="-25000" dirty="0" smtClean="0"/>
                  <a:t>1</a:t>
                </a:r>
                <a:r>
                  <a:rPr lang="en-US" altLang="zh-CN" dirty="0" smtClean="0"/>
                  <a:t>,</a:t>
                </a:r>
                <a:r>
                  <a:rPr lang="en-US" altLang="zh-CN" i="1" dirty="0" smtClean="0"/>
                  <a:t>S</a:t>
                </a:r>
                <a:r>
                  <a:rPr lang="en-US" altLang="zh-CN" i="1" baseline="-25000" dirty="0" smtClean="0"/>
                  <a:t>2</a:t>
                </a:r>
                <a:r>
                  <a:rPr lang="en-US" altLang="zh-CN" dirty="0" smtClean="0"/>
                  <a:t>,</a:t>
                </a:r>
                <a:r>
                  <a:rPr lang="en-US" altLang="zh-CN" i="1" dirty="0" smtClean="0"/>
                  <a:t>S</a:t>
                </a:r>
                <a:r>
                  <a:rPr lang="en-US" altLang="zh-CN" i="1" baseline="-25000" dirty="0" smtClean="0"/>
                  <a:t>3</a:t>
                </a:r>
                <a:r>
                  <a:rPr lang="en-US" altLang="zh-CN" dirty="0" smtClean="0"/>
                  <a:t>.</a:t>
                </a:r>
              </a:p>
              <a:p>
                <a:pPr>
                  <a:lnSpc>
                    <a:spcPct val="150000"/>
                  </a:lnSpc>
                </a:pPr>
                <a:r>
                  <a:rPr lang="zh-CN" altLang="en-US" dirty="0" smtClean="0"/>
                  <a:t>对于</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i="1" smtClean="0">
                            <a:latin typeface="Cambria Math" panose="02040503050406030204" pitchFamily="18" charset="0"/>
                          </a:rPr>
                          <m:t>10</m:t>
                        </m:r>
                      </m:sub>
                    </m:sSub>
                    <m:r>
                      <a:rPr lang="en-US" altLang="zh-CN" i="1" smtClean="0">
                        <a:latin typeface="Cambria Math" panose="02040503050406030204" pitchFamily="18" charset="0"/>
                        <a:ea typeface="Cambria Math" panose="02040503050406030204" pitchFamily="18" charset="0"/>
                      </a:rPr>
                      <m:t>∈</m:t>
                    </m:r>
                  </m:oMath>
                </a14:m>
                <a:r>
                  <a:rPr lang="en-US" altLang="zh-CN" dirty="0" smtClean="0"/>
                  <a:t>G, </a:t>
                </a:r>
                <a:r>
                  <a:rPr lang="zh-CN" altLang="en-US" dirty="0" smtClean="0"/>
                  <a:t>则</a:t>
                </a:r>
                <a:r>
                  <a:rPr lang="en-US" altLang="zh-CN" i="1" dirty="0" smtClean="0"/>
                  <a:t>O</a:t>
                </a:r>
                <a:r>
                  <a:rPr lang="en-US" altLang="zh-CN" i="1" baseline="-25000" dirty="0" smtClean="0"/>
                  <a:t>2</a:t>
                </a:r>
                <a:r>
                  <a:rPr lang="en-US" altLang="zh-CN" dirty="0" smtClean="0"/>
                  <a:t>,</a:t>
                </a:r>
                <a:r>
                  <a:rPr lang="en-US" altLang="zh-CN" i="1" dirty="0" smtClean="0"/>
                  <a:t>O</a:t>
                </a:r>
                <a:r>
                  <a:rPr lang="en-US" altLang="zh-CN" i="1" baseline="-25000" dirty="0" smtClean="0"/>
                  <a:t>6</a:t>
                </a:r>
                <a:r>
                  <a:rPr lang="en-US" altLang="zh-CN" dirty="0" smtClean="0"/>
                  <a:t>,</a:t>
                </a:r>
                <a:r>
                  <a:rPr lang="en-US" altLang="zh-CN" i="1" dirty="0" smtClean="0"/>
                  <a:t>O</a:t>
                </a:r>
                <a:r>
                  <a:rPr lang="en-US" altLang="zh-CN" i="1" baseline="-25000" dirty="0" smtClean="0"/>
                  <a:t>10</a:t>
                </a:r>
                <a:r>
                  <a:rPr lang="zh-CN" altLang="en-US" dirty="0" smtClean="0"/>
                  <a:t>是一个解。</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4995672" cy="4351338"/>
              </a:xfrm>
              <a:blipFill>
                <a:blip r:embed="rId2"/>
                <a:stretch>
                  <a:fillRect l="-2198" r="-244"/>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5958840" y="1580960"/>
            <a:ext cx="5717177" cy="4746688"/>
          </a:xfrm>
          <a:prstGeom prst="rect">
            <a:avLst/>
          </a:prstGeom>
        </p:spPr>
      </p:pic>
    </p:spTree>
    <p:extLst>
      <p:ext uri="{BB962C8B-B14F-4D97-AF65-F5344CB8AC3E}">
        <p14:creationId xmlns:p14="http://schemas.microsoft.com/office/powerpoint/2010/main" val="35872901"/>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solidFill>
                  <a:srgbClr val="002060"/>
                </a:solidFill>
                <a:latin typeface="Times New Roman" panose="02020603050405020304" pitchFamily="18" charset="0"/>
              </a:rPr>
              <a:t>3.4.2  </a:t>
            </a:r>
            <a:r>
              <a:rPr lang="zh-CN" altLang="en-US" u="sng" dirty="0">
                <a:solidFill>
                  <a:srgbClr val="002060"/>
                </a:solidFill>
                <a:latin typeface="Times New Roman" panose="02020603050405020304" pitchFamily="18" charset="0"/>
              </a:rPr>
              <a:t>状态空间的图描述</a:t>
            </a:r>
            <a:endParaRPr lang="en-US" dirty="0"/>
          </a:p>
        </p:txBody>
      </p:sp>
      <p:sp>
        <p:nvSpPr>
          <p:cNvPr id="3" name="内容占位符 2"/>
          <p:cNvSpPr>
            <a:spLocks noGrp="1"/>
          </p:cNvSpPr>
          <p:nvPr>
            <p:ph idx="1"/>
          </p:nvPr>
        </p:nvSpPr>
        <p:spPr>
          <a:xfrm>
            <a:off x="838201" y="1492433"/>
            <a:ext cx="10515599" cy="1069975"/>
          </a:xfrm>
        </p:spPr>
        <p:txBody>
          <a:bodyPr/>
          <a:lstStyle/>
          <a:p>
            <a:r>
              <a:rPr lang="zh-CN" altLang="en-US" dirty="0" smtClean="0"/>
              <a:t>八数码问题</a:t>
            </a:r>
            <a:endParaRPr lang="en-US" altLang="zh-CN" dirty="0" smtClean="0"/>
          </a:p>
          <a:p>
            <a:pPr marL="0" indent="0">
              <a:buNone/>
            </a:pPr>
            <a:r>
              <a:rPr lang="zh-CN" altLang="en-US" dirty="0">
                <a:solidFill>
                  <a:srgbClr val="C00000"/>
                </a:solidFill>
              </a:rPr>
              <a:t>空格（</a:t>
            </a:r>
            <a:r>
              <a:rPr lang="en-US" altLang="zh-CN" dirty="0">
                <a:solidFill>
                  <a:srgbClr val="C00000"/>
                </a:solidFill>
              </a:rPr>
              <a:t>0</a:t>
            </a:r>
            <a:r>
              <a:rPr lang="zh-CN" altLang="en-US" dirty="0">
                <a:solidFill>
                  <a:srgbClr val="C00000"/>
                </a:solidFill>
              </a:rPr>
              <a:t>）移动</a:t>
            </a:r>
            <a:r>
              <a:rPr lang="zh-CN" altLang="en-US" dirty="0" smtClean="0">
                <a:solidFill>
                  <a:srgbClr val="C00000"/>
                </a:solidFill>
              </a:rPr>
              <a:t>：</a:t>
            </a:r>
            <a:endParaRPr lang="en-US" altLang="zh-CN" dirty="0" smtClean="0">
              <a:solidFill>
                <a:srgbClr val="C00000"/>
              </a:solidFill>
            </a:endParaRPr>
          </a:p>
          <a:p>
            <a:r>
              <a:rPr lang="en-US" altLang="zh-CN" dirty="0" smtClean="0">
                <a:solidFill>
                  <a:srgbClr val="C00000"/>
                </a:solidFill>
              </a:rPr>
              <a:t>4</a:t>
            </a:r>
            <a:r>
              <a:rPr lang="zh-CN" altLang="en-US" dirty="0">
                <a:solidFill>
                  <a:srgbClr val="C00000"/>
                </a:solidFill>
              </a:rPr>
              <a:t>个</a:t>
            </a:r>
            <a:r>
              <a:rPr lang="zh-CN" altLang="en-US" dirty="0" smtClean="0">
                <a:solidFill>
                  <a:srgbClr val="C00000"/>
                </a:solidFill>
              </a:rPr>
              <a:t>算子</a:t>
            </a:r>
            <a:endParaRPr lang="en-US" altLang="zh-CN" dirty="0" smtClean="0">
              <a:solidFill>
                <a:srgbClr val="C00000"/>
              </a:solidFill>
            </a:endParaRPr>
          </a:p>
          <a:p>
            <a:r>
              <a:rPr lang="en-US" altLang="zh-CN" dirty="0">
                <a:solidFill>
                  <a:srgbClr val="C00000"/>
                </a:solidFill>
              </a:rPr>
              <a:t>up, down, left, right</a:t>
            </a:r>
            <a:endParaRPr lang="en-US" dirty="0">
              <a:solidFill>
                <a:srgbClr val="C00000"/>
              </a:solidFill>
            </a:endParaRPr>
          </a:p>
          <a:p>
            <a:endParaRPr lang="en-US" dirty="0"/>
          </a:p>
          <a:p>
            <a:endParaRPr lang="en-US" dirty="0"/>
          </a:p>
        </p:txBody>
      </p:sp>
      <p:sp>
        <p:nvSpPr>
          <p:cNvPr id="4" name="Rectangle 2"/>
          <p:cNvSpPr>
            <a:spLocks noChangeArrowheads="1"/>
          </p:cNvSpPr>
          <p:nvPr/>
        </p:nvSpPr>
        <p:spPr bwMode="auto">
          <a:xfrm>
            <a:off x="3529584" y="30906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1356490200"/>
              </p:ext>
            </p:extLst>
          </p:nvPr>
        </p:nvGraphicFramePr>
        <p:xfrm>
          <a:off x="3115422" y="2027420"/>
          <a:ext cx="9076578" cy="4341448"/>
        </p:xfrm>
        <a:graphic>
          <a:graphicData uri="http://schemas.openxmlformats.org/presentationml/2006/ole">
            <mc:AlternateContent xmlns:mc="http://schemas.openxmlformats.org/markup-compatibility/2006">
              <mc:Choice xmlns:v="urn:schemas-microsoft-com:vml" Requires="v">
                <p:oleObj spid="_x0000_s43037" name="Visio" r:id="rId3" imgW="9115544" imgH="4371975" progId="Visio.Drawing.15">
                  <p:embed/>
                </p:oleObj>
              </mc:Choice>
              <mc:Fallback>
                <p:oleObj name="Visio" r:id="rId3" imgW="9115544" imgH="437197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422" y="2027420"/>
                        <a:ext cx="9076578" cy="4341448"/>
                      </a:xfrm>
                      <a:prstGeom prst="rect">
                        <a:avLst/>
                      </a:prstGeom>
                      <a:noFill/>
                    </p:spPr>
                  </p:pic>
                </p:oleObj>
              </mc:Fallback>
            </mc:AlternateContent>
          </a:graphicData>
        </a:graphic>
      </p:graphicFrame>
    </p:spTree>
    <p:extLst>
      <p:ext uri="{BB962C8B-B14F-4D97-AF65-F5344CB8AC3E}">
        <p14:creationId xmlns:p14="http://schemas.microsoft.com/office/powerpoint/2010/main" val="104884378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solidFill>
                  <a:srgbClr val="002060"/>
                </a:solidFill>
                <a:latin typeface="Times New Roman" panose="02020603050405020304" pitchFamily="18" charset="0"/>
              </a:rPr>
              <a:t>3.4.2  </a:t>
            </a:r>
            <a:r>
              <a:rPr lang="zh-CN" altLang="en-US" u="sng" dirty="0">
                <a:solidFill>
                  <a:srgbClr val="002060"/>
                </a:solidFill>
                <a:latin typeface="Times New Roman" panose="02020603050405020304" pitchFamily="18" charset="0"/>
              </a:rPr>
              <a:t>状态空间的图描述</a:t>
            </a:r>
            <a:endParaRPr lang="en-US" dirty="0"/>
          </a:p>
        </p:txBody>
      </p:sp>
      <p:sp>
        <p:nvSpPr>
          <p:cNvPr id="3" name="内容占位符 2"/>
          <p:cNvSpPr>
            <a:spLocks noGrp="1"/>
          </p:cNvSpPr>
          <p:nvPr>
            <p:ph idx="1"/>
          </p:nvPr>
        </p:nvSpPr>
        <p:spPr>
          <a:xfrm>
            <a:off x="938784" y="1514729"/>
            <a:ext cx="10515600" cy="3038983"/>
          </a:xfrm>
        </p:spPr>
        <p:txBody>
          <a:bodyPr/>
          <a:lstStyle/>
          <a:p>
            <a:pPr marL="0" indent="0">
              <a:buNone/>
            </a:pPr>
            <a:r>
              <a:rPr lang="zh-CN" altLang="en-US" b="1" dirty="0" smtClean="0">
                <a:solidFill>
                  <a:srgbClr val="002060"/>
                </a:solidFill>
              </a:rPr>
              <a:t>旅行商问题</a:t>
            </a:r>
            <a:endParaRPr lang="en-US" altLang="zh-CN" b="1" dirty="0" smtClean="0">
              <a:solidFill>
                <a:srgbClr val="002060"/>
              </a:solidFill>
            </a:endParaRPr>
          </a:p>
          <a:p>
            <a:r>
              <a:rPr lang="zh-CN" altLang="en-US" dirty="0"/>
              <a:t>给定一系列城市和每对城市之间的距离，求解访问每一座城市一次并回到起始城市的最短回路</a:t>
            </a:r>
            <a:r>
              <a:rPr lang="zh-CN" altLang="en-US" dirty="0" smtClean="0"/>
              <a:t>。</a:t>
            </a:r>
            <a:endParaRPr lang="en-US" altLang="zh-CN" dirty="0" smtClean="0"/>
          </a:p>
          <a:p>
            <a:r>
              <a:rPr lang="zh-CN" altLang="en-US" dirty="0" smtClean="0"/>
              <a:t>节点代表城市，连线代表路径，线上数值是路径的距离（权重）</a:t>
            </a:r>
            <a:endParaRPr lang="en-US" altLang="zh-CN" dirty="0" smtClean="0"/>
          </a:p>
          <a:p>
            <a:r>
              <a:rPr lang="zh-CN" altLang="en-US" dirty="0"/>
              <a:t>各个算子的开销不同</a:t>
            </a:r>
            <a:endParaRPr lang="en-US" altLang="zh-CN" dirty="0"/>
          </a:p>
          <a:p>
            <a:r>
              <a:rPr lang="en-US" altLang="zh-CN" dirty="0" smtClean="0"/>
              <a:t>375</a:t>
            </a:r>
            <a:r>
              <a:rPr lang="zh-CN" altLang="en-US" dirty="0" smtClean="0"/>
              <a:t>（</a:t>
            </a:r>
            <a:r>
              <a:rPr lang="en-US" altLang="zh-CN" dirty="0" smtClean="0"/>
              <a:t>A, B, C, D, E</a:t>
            </a:r>
            <a:r>
              <a:rPr lang="zh-CN" altLang="en-US" dirty="0" smtClean="0"/>
              <a:t>）</a:t>
            </a:r>
            <a:endParaRPr lang="en-US" altLang="zh-CN" dirty="0" smtClean="0"/>
          </a:p>
        </p:txBody>
      </p:sp>
      <p:sp>
        <p:nvSpPr>
          <p:cNvPr id="4" name="Rectangle 2"/>
          <p:cNvSpPr>
            <a:spLocks noChangeArrowheads="1"/>
          </p:cNvSpPr>
          <p:nvPr/>
        </p:nvSpPr>
        <p:spPr bwMode="auto">
          <a:xfrm>
            <a:off x="4956048" y="40325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458178198"/>
              </p:ext>
            </p:extLst>
          </p:nvPr>
        </p:nvGraphicFramePr>
        <p:xfrm>
          <a:off x="4791455" y="3584448"/>
          <a:ext cx="6946663" cy="3046488"/>
        </p:xfrm>
        <a:graphic>
          <a:graphicData uri="http://schemas.openxmlformats.org/presentationml/2006/ole">
            <mc:AlternateContent xmlns:mc="http://schemas.openxmlformats.org/markup-compatibility/2006">
              <mc:Choice xmlns:v="urn:schemas-microsoft-com:vml" Requires="v">
                <p:oleObj spid="_x0000_s44061" name="Visio" r:id="rId3" imgW="7372458" imgH="3228936" progId="Visio.Drawing.15">
                  <p:embed/>
                </p:oleObj>
              </mc:Choice>
              <mc:Fallback>
                <p:oleObj name="Visio" r:id="rId3" imgW="7372458" imgH="322893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1455" y="3584448"/>
                        <a:ext cx="6946663" cy="3046488"/>
                      </a:xfrm>
                      <a:prstGeom prst="rect">
                        <a:avLst/>
                      </a:prstGeom>
                      <a:noFill/>
                    </p:spPr>
                  </p:pic>
                </p:oleObj>
              </mc:Fallback>
            </mc:AlternateContent>
          </a:graphicData>
        </a:graphic>
      </p:graphicFrame>
    </p:spTree>
    <p:extLst>
      <p:ext uri="{BB962C8B-B14F-4D97-AF65-F5344CB8AC3E}">
        <p14:creationId xmlns:p14="http://schemas.microsoft.com/office/powerpoint/2010/main" val="422253276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solidFill>
                  <a:srgbClr val="002060"/>
                </a:solidFill>
                <a:latin typeface="Times New Roman" panose="02020603050405020304" pitchFamily="18" charset="0"/>
              </a:rPr>
              <a:t>3.4.2  </a:t>
            </a:r>
            <a:r>
              <a:rPr lang="zh-CN" altLang="en-US" u="sng" dirty="0">
                <a:solidFill>
                  <a:srgbClr val="002060"/>
                </a:solidFill>
                <a:latin typeface="Times New Roman" panose="02020603050405020304" pitchFamily="18" charset="0"/>
              </a:rPr>
              <a:t>状态空间的图描述</a:t>
            </a:r>
            <a:endParaRPr lang="en-US" dirty="0"/>
          </a:p>
        </p:txBody>
      </p:sp>
      <p:sp>
        <p:nvSpPr>
          <p:cNvPr id="3" name="内容占位符 2"/>
          <p:cNvSpPr>
            <a:spLocks noGrp="1"/>
          </p:cNvSpPr>
          <p:nvPr>
            <p:ph idx="1"/>
          </p:nvPr>
        </p:nvSpPr>
        <p:spPr>
          <a:xfrm>
            <a:off x="8028091" y="1847691"/>
            <a:ext cx="3553968" cy="4351338"/>
          </a:xfrm>
        </p:spPr>
        <p:txBody>
          <a:bodyPr/>
          <a:lstStyle/>
          <a:p>
            <a:pPr marL="0" indent="0">
              <a:buNone/>
            </a:pPr>
            <a:r>
              <a:rPr lang="zh-CN" altLang="en-US" b="1" dirty="0">
                <a:solidFill>
                  <a:srgbClr val="002060"/>
                </a:solidFill>
              </a:rPr>
              <a:t>旅行商</a:t>
            </a:r>
            <a:r>
              <a:rPr lang="zh-CN" altLang="en-US" b="1" dirty="0" smtClean="0">
                <a:solidFill>
                  <a:srgbClr val="002060"/>
                </a:solidFill>
              </a:rPr>
              <a:t>问题</a:t>
            </a:r>
            <a:endParaRPr lang="en-US" altLang="zh-CN" dirty="0" smtClean="0"/>
          </a:p>
          <a:p>
            <a:r>
              <a:rPr lang="zh-CN" altLang="en-US" dirty="0" smtClean="0"/>
              <a:t>最小费用的路径，城市越多复杂度越高，开销越大，问题规模不能太大</a:t>
            </a:r>
            <a:endParaRPr lang="en-US" altLang="zh-CN" dirty="0" smtClean="0"/>
          </a:p>
          <a:p>
            <a:r>
              <a:rPr lang="zh-CN" altLang="en-US" dirty="0"/>
              <a:t>在</a:t>
            </a:r>
            <a:r>
              <a:rPr lang="zh-CN" altLang="en-US" dirty="0" smtClean="0"/>
              <a:t>有限时间内给出具有最优解的搜索算法</a:t>
            </a:r>
            <a:endParaRPr lang="en-US" dirty="0"/>
          </a:p>
        </p:txBody>
      </p:sp>
      <p:sp>
        <p:nvSpPr>
          <p:cNvPr id="4" name="Rectangle 2"/>
          <p:cNvSpPr>
            <a:spLocks noChangeArrowheads="1"/>
          </p:cNvSpPr>
          <p:nvPr/>
        </p:nvSpPr>
        <p:spPr bwMode="auto">
          <a:xfrm>
            <a:off x="1033272" y="2615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1130767555"/>
              </p:ext>
            </p:extLst>
          </p:nvPr>
        </p:nvGraphicFramePr>
        <p:xfrm>
          <a:off x="301750" y="1499616"/>
          <a:ext cx="7688637" cy="4965192"/>
        </p:xfrm>
        <a:graphic>
          <a:graphicData uri="http://schemas.openxmlformats.org/presentationml/2006/ole">
            <mc:AlternateContent xmlns:mc="http://schemas.openxmlformats.org/markup-compatibility/2006">
              <mc:Choice xmlns:v="urn:schemas-microsoft-com:vml" Requires="v">
                <p:oleObj spid="_x0000_s45085" name="Visio" r:id="rId3" imgW="9248800" imgH="5972021" progId="Visio.Drawing.15">
                  <p:embed/>
                </p:oleObj>
              </mc:Choice>
              <mc:Fallback>
                <p:oleObj name="Visio" r:id="rId3" imgW="9248800" imgH="59720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0" y="1499616"/>
                        <a:ext cx="7688637" cy="4965192"/>
                      </a:xfrm>
                      <a:prstGeom prst="rect">
                        <a:avLst/>
                      </a:prstGeom>
                      <a:noFill/>
                    </p:spPr>
                  </p:pic>
                </p:oleObj>
              </mc:Fallback>
            </mc:AlternateContent>
          </a:graphicData>
        </a:graphic>
      </p:graphicFrame>
    </p:spTree>
    <p:extLst>
      <p:ext uri="{BB962C8B-B14F-4D97-AF65-F5344CB8AC3E}">
        <p14:creationId xmlns:p14="http://schemas.microsoft.com/office/powerpoint/2010/main" val="177628441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sng" dirty="0">
                <a:solidFill>
                  <a:srgbClr val="002060"/>
                </a:solidFill>
                <a:latin typeface="Times New Roman" panose="02020603050405020304" pitchFamily="18" charset="0"/>
              </a:rPr>
              <a:t>测试题：分钱币问题</a:t>
            </a:r>
          </a:p>
        </p:txBody>
      </p:sp>
      <p:sp>
        <p:nvSpPr>
          <p:cNvPr id="3" name="内容占位符 2"/>
          <p:cNvSpPr>
            <a:spLocks noGrp="1"/>
          </p:cNvSpPr>
          <p:nvPr>
            <p:ph idx="1"/>
          </p:nvPr>
        </p:nvSpPr>
        <p:spPr>
          <a:xfrm>
            <a:off x="838200" y="1825625"/>
            <a:ext cx="10868378" cy="4351338"/>
          </a:xfrm>
        </p:spPr>
        <p:txBody>
          <a:bodyPr/>
          <a:lstStyle/>
          <a:p>
            <a:r>
              <a:rPr lang="zh-CN" altLang="en-US" dirty="0"/>
              <a:t>假</a:t>
            </a:r>
            <a:r>
              <a:rPr lang="zh-CN" altLang="en-US" dirty="0" smtClean="0"/>
              <a:t>设有</a:t>
            </a:r>
            <a:r>
              <a:rPr lang="en-US" altLang="zh-CN" dirty="0" smtClean="0"/>
              <a:t>7</a:t>
            </a:r>
            <a:r>
              <a:rPr lang="zh-CN" altLang="en-US" dirty="0" smtClean="0"/>
              <a:t>个钱币，任一选手只能将已分好的一堆钱币分成两堆个数不等的钱币，两位选手轮流进行，直到每一堆只有一个或两个钱币的情况，不能再分为止，哪个遇到不能分的情况，则就为输。</a:t>
            </a:r>
            <a:endParaRPr lang="en-US" altLang="zh-CN" dirty="0" smtClean="0"/>
          </a:p>
          <a:p>
            <a:r>
              <a:rPr lang="zh-CN" altLang="en-US" dirty="0"/>
              <a:t>假</a:t>
            </a:r>
            <a:r>
              <a:rPr lang="zh-CN" altLang="en-US" dirty="0" smtClean="0"/>
              <a:t>设对方先走，我方是否有必胜的策略？</a:t>
            </a:r>
            <a:endParaRPr lang="en-US" altLang="zh-CN" dirty="0" smtClean="0"/>
          </a:p>
          <a:p>
            <a:r>
              <a:rPr lang="zh-CN" altLang="en-US" dirty="0"/>
              <a:t>请用状</a:t>
            </a:r>
            <a:r>
              <a:rPr lang="zh-CN" altLang="en-US" dirty="0" smtClean="0"/>
              <a:t>态空间图表示策略过程。</a:t>
            </a:r>
            <a:endParaRPr lang="zh-CN" altLang="en-US" dirty="0"/>
          </a:p>
        </p:txBody>
      </p:sp>
    </p:spTree>
    <p:extLst>
      <p:ext uri="{BB962C8B-B14F-4D97-AF65-F5344CB8AC3E}">
        <p14:creationId xmlns:p14="http://schemas.microsoft.com/office/powerpoint/2010/main" val="3916953027"/>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sng" dirty="0">
                <a:solidFill>
                  <a:srgbClr val="002060"/>
                </a:solidFill>
                <a:latin typeface="Times New Roman" panose="02020603050405020304" pitchFamily="18" charset="0"/>
              </a:rPr>
              <a:t>测试题：分钱币问题</a:t>
            </a:r>
          </a:p>
        </p:txBody>
      </p:sp>
      <p:pic>
        <p:nvPicPr>
          <p:cNvPr id="4" name="图片 3"/>
          <p:cNvPicPr>
            <a:picLocks noChangeAspect="1"/>
          </p:cNvPicPr>
          <p:nvPr/>
        </p:nvPicPr>
        <p:blipFill>
          <a:blip r:embed="rId2"/>
          <a:stretch>
            <a:fillRect/>
          </a:stretch>
        </p:blipFill>
        <p:spPr>
          <a:xfrm>
            <a:off x="2647101" y="1815346"/>
            <a:ext cx="6009524" cy="4638095"/>
          </a:xfrm>
          <a:prstGeom prst="rect">
            <a:avLst/>
          </a:prstGeom>
        </p:spPr>
      </p:pic>
    </p:spTree>
    <p:extLst>
      <p:ext uri="{BB962C8B-B14F-4D97-AF65-F5344CB8AC3E}">
        <p14:creationId xmlns:p14="http://schemas.microsoft.com/office/powerpoint/2010/main" val="30289590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B254B1-79D0-4AD7-8A42-6A8028C28C38}"/>
              </a:ext>
            </a:extLst>
          </p:cNvPr>
          <p:cNvSpPr txBox="1"/>
          <p:nvPr/>
        </p:nvSpPr>
        <p:spPr>
          <a:xfrm>
            <a:off x="2078182" y="2828835"/>
            <a:ext cx="4017818" cy="1200329"/>
          </a:xfrm>
          <a:prstGeom prst="rect">
            <a:avLst/>
          </a:prstGeom>
          <a:noFill/>
        </p:spPr>
        <p:txBody>
          <a:bodyPr wrap="square" rtlCol="0">
            <a:spAutoFit/>
          </a:bodyPr>
          <a:lstStyle/>
          <a:p>
            <a:r>
              <a:rPr lang="en-US" altLang="zh-CN" sz="7200" b="1" dirty="0">
                <a:solidFill>
                  <a:srgbClr val="00377A"/>
                </a:solidFill>
              </a:rPr>
              <a:t>THANKS</a:t>
            </a:r>
            <a:endParaRPr lang="zh-CN" altLang="en-US" sz="7200" b="1" dirty="0">
              <a:solidFill>
                <a:srgbClr val="00377A"/>
              </a:solidFill>
            </a:endParaRPr>
          </a:p>
        </p:txBody>
      </p:sp>
    </p:spTree>
    <p:extLst>
      <p:ext uri="{BB962C8B-B14F-4D97-AF65-F5344CB8AC3E}">
        <p14:creationId xmlns:p14="http://schemas.microsoft.com/office/powerpoint/2010/main" val="307674975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5"/>
          <p:cNvSpPr>
            <a:spLocks noGrp="1" noChangeArrowheads="1"/>
          </p:cNvSpPr>
          <p:nvPr>
            <p:ph type="title"/>
          </p:nvPr>
        </p:nvSpPr>
        <p:spPr>
          <a:xfrm>
            <a:off x="513736" y="378125"/>
            <a:ext cx="10515600" cy="1325563"/>
          </a:xfrm>
        </p:spPr>
        <p:txBody>
          <a:bodyPr/>
          <a:lstStyle/>
          <a:p>
            <a:pPr eaLnBrk="1" hangingPunct="1"/>
            <a:r>
              <a:rPr lang="en-US" altLang="zh-CN" u="sng" dirty="0" smtClean="0">
                <a:solidFill>
                  <a:srgbClr val="002060"/>
                </a:solidFill>
                <a:latin typeface="Times New Roman" panose="02020603050405020304" pitchFamily="18" charset="0"/>
              </a:rPr>
              <a:t>3.1.2 </a:t>
            </a:r>
            <a:r>
              <a:rPr lang="zh-CN" altLang="en-US" u="sng" dirty="0">
                <a:solidFill>
                  <a:srgbClr val="002060"/>
                </a:solidFill>
                <a:latin typeface="Times New Roman" panose="02020603050405020304" pitchFamily="18" charset="0"/>
              </a:rPr>
              <a:t>知识的特性</a:t>
            </a:r>
          </a:p>
        </p:txBody>
      </p:sp>
      <p:sp>
        <p:nvSpPr>
          <p:cNvPr id="26628" name="Rectangle 26"/>
          <p:cNvSpPr>
            <a:spLocks noGrp="1" noChangeArrowheads="1"/>
          </p:cNvSpPr>
          <p:nvPr>
            <p:ph idx="1"/>
          </p:nvPr>
        </p:nvSpPr>
        <p:spPr>
          <a:xfrm>
            <a:off x="833003" y="1488634"/>
            <a:ext cx="4569542" cy="2844477"/>
          </a:xfrm>
          <a:noFill/>
        </p:spPr>
        <p:txBody>
          <a:bodyPr/>
          <a:lstStyle/>
          <a:p>
            <a:pPr marL="0" indent="0" eaLnBrk="1" hangingPunct="1">
              <a:lnSpc>
                <a:spcPct val="150000"/>
              </a:lnSpc>
              <a:buNone/>
            </a:pPr>
            <a:r>
              <a:rPr lang="en-US" altLang="zh-CN" b="1" dirty="0" smtClean="0">
                <a:solidFill>
                  <a:srgbClr val="0000FF"/>
                </a:solidFill>
              </a:rPr>
              <a:t>1.</a:t>
            </a:r>
            <a:r>
              <a:rPr lang="zh-CN" altLang="en-US" b="1" dirty="0" smtClean="0">
                <a:solidFill>
                  <a:srgbClr val="0000FF"/>
                </a:solidFill>
              </a:rPr>
              <a:t>相对正确性</a:t>
            </a:r>
          </a:p>
          <a:p>
            <a:pPr marL="0" indent="0" eaLnBrk="1" hangingPunct="1">
              <a:lnSpc>
                <a:spcPct val="150000"/>
              </a:lnSpc>
            </a:pPr>
            <a:r>
              <a:rPr lang="zh-CN" altLang="en-US" sz="2600" b="1" dirty="0" smtClean="0"/>
              <a:t> 任何知识都是在</a:t>
            </a:r>
            <a:r>
              <a:rPr lang="zh-CN" altLang="en-US" sz="2600" b="1" dirty="0" smtClean="0">
                <a:solidFill>
                  <a:srgbClr val="C00000"/>
                </a:solidFill>
              </a:rPr>
              <a:t>一定的条件及环境下产生的</a:t>
            </a:r>
            <a:r>
              <a:rPr lang="zh-CN" altLang="en-US" sz="2600" b="1" dirty="0" smtClean="0"/>
              <a:t>，在这种条件及环境下才是正确的。</a:t>
            </a:r>
          </a:p>
          <a:p>
            <a:pPr marL="0" indent="0" eaLnBrk="1" hangingPunct="1">
              <a:lnSpc>
                <a:spcPct val="150000"/>
              </a:lnSpc>
              <a:spcBef>
                <a:spcPct val="40000"/>
              </a:spcBef>
              <a:buFont typeface="Wingdings" panose="05000000000000000000" pitchFamily="2" charset="2"/>
              <a:buAutoNum type="arabicPeriod" startAt="2"/>
            </a:pPr>
            <a:endParaRPr lang="en-US" altLang="zh-CN" sz="3700" b="1" dirty="0">
              <a:latin typeface="Times New Roman" panose="02020603050405020304" pitchFamily="18" charset="0"/>
            </a:endParaRPr>
          </a:p>
        </p:txBody>
      </p:sp>
      <p:sp>
        <p:nvSpPr>
          <p:cNvPr id="26626"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A26C05-ED43-4036-A7A8-18F55FDC3895}" type="slidenum">
              <a:rPr lang="ja-JP" altLang="en-US">
                <a:solidFill>
                  <a:srgbClr val="A50021"/>
                </a:solidFill>
                <a:ea typeface="ＭＳ Ｐゴシック" panose="020B0600070205080204" pitchFamily="34" charset="-128"/>
              </a:rPr>
              <a:pPr eaLnBrk="1" hangingPunct="1"/>
              <a:t>4</a:t>
            </a:fld>
            <a:endParaRPr lang="en-US" altLang="ja-JP">
              <a:solidFill>
                <a:srgbClr val="A50021"/>
              </a:solidFill>
              <a:ea typeface="ＭＳ Ｐゴシック" panose="020B0600070205080204" pitchFamily="34" charset="-128"/>
            </a:endParaRPr>
          </a:p>
        </p:txBody>
      </p:sp>
      <p:sp>
        <p:nvSpPr>
          <p:cNvPr id="6" name="内容占位符 2"/>
          <p:cNvSpPr txBox="1">
            <a:spLocks/>
          </p:cNvSpPr>
          <p:nvPr/>
        </p:nvSpPr>
        <p:spPr bwMode="auto">
          <a:xfrm>
            <a:off x="5485275" y="1193274"/>
            <a:ext cx="6597867" cy="5027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50000"/>
              </a:lnSpc>
              <a:buNone/>
            </a:pPr>
            <a:r>
              <a:rPr lang="en-US" altLang="zh-CN" b="1" dirty="0">
                <a:solidFill>
                  <a:srgbClr val="0000FF"/>
                </a:solidFill>
              </a:rPr>
              <a:t>2. </a:t>
            </a:r>
            <a:r>
              <a:rPr lang="zh-CN" altLang="en-US" b="1" dirty="0">
                <a:solidFill>
                  <a:srgbClr val="0000FF"/>
                </a:solidFill>
              </a:rPr>
              <a:t>不确定性</a:t>
            </a:r>
            <a:endParaRPr lang="en-US" altLang="zh-CN" b="1" dirty="0">
              <a:solidFill>
                <a:srgbClr val="0000FF"/>
              </a:solidFill>
            </a:endParaRPr>
          </a:p>
          <a:p>
            <a:pPr eaLnBrk="1" hangingPunct="1">
              <a:spcBef>
                <a:spcPct val="20000"/>
              </a:spcBef>
              <a:buClr>
                <a:schemeClr val="accent2"/>
              </a:buClr>
              <a:buFont typeface="Arial" panose="020B0604020202020204" pitchFamily="34" charset="0"/>
              <a:buNone/>
            </a:pPr>
            <a:r>
              <a:rPr lang="en-US" altLang="zh-CN" b="1" dirty="0" smtClean="0"/>
              <a:t>	</a:t>
            </a:r>
            <a:r>
              <a:rPr lang="zh-CN" altLang="en-US" b="1" dirty="0" smtClean="0"/>
              <a:t>知识状态：</a:t>
            </a:r>
            <a:endParaRPr lang="en-US" altLang="zh-CN" b="1" dirty="0" smtClean="0"/>
          </a:p>
          <a:p>
            <a:pPr eaLnBrk="1" hangingPunct="1">
              <a:spcBef>
                <a:spcPct val="20000"/>
              </a:spcBef>
              <a:buClr>
                <a:schemeClr val="accent2"/>
              </a:buClr>
            </a:pPr>
            <a:r>
              <a:rPr lang="zh-CN" altLang="en-US" b="1" dirty="0" smtClean="0"/>
              <a:t>确定性：“真”、“假”</a:t>
            </a:r>
          </a:p>
          <a:p>
            <a:pPr eaLnBrk="1" hangingPunct="1">
              <a:spcBef>
                <a:spcPct val="20000"/>
              </a:spcBef>
              <a:buClr>
                <a:schemeClr val="accent2"/>
              </a:buClr>
            </a:pPr>
            <a:r>
              <a:rPr lang="zh-CN" altLang="en-US" b="1" dirty="0" smtClean="0"/>
              <a:t>不确定性：</a:t>
            </a:r>
            <a:r>
              <a:rPr lang="zh-CN" altLang="en-US" b="1" dirty="0" smtClean="0">
                <a:solidFill>
                  <a:schemeClr val="accent2"/>
                </a:solidFill>
              </a:rPr>
              <a:t>真与假之间的中间状态</a:t>
            </a:r>
            <a:endParaRPr lang="en-US" altLang="zh-CN" dirty="0" smtClean="0"/>
          </a:p>
          <a:p>
            <a:pPr marL="720000" lvl="2"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smtClean="0"/>
              <a:t>随机性引起的不确定性（连环计） </a:t>
            </a:r>
          </a:p>
          <a:p>
            <a:pPr marL="720000" lvl="2"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smtClean="0"/>
              <a:t> 模糊性引起的不确定性 （张三跑得快）</a:t>
            </a:r>
          </a:p>
          <a:p>
            <a:pPr marL="720000" lvl="2"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smtClean="0"/>
              <a:t> 经验引起的不确定性（老马识途）</a:t>
            </a:r>
          </a:p>
          <a:p>
            <a:pPr marL="720000" lvl="2"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smtClean="0"/>
              <a:t> 不完全性引起的不确定性（火星）</a:t>
            </a:r>
            <a:endParaRPr lang="zh-CN" altLang="en-US" sz="2600" b="1" dirty="0"/>
          </a:p>
        </p:txBody>
      </p:sp>
      <p:sp>
        <p:nvSpPr>
          <p:cNvPr id="2" name="矩形 1"/>
          <p:cNvSpPr/>
          <p:nvPr/>
        </p:nvSpPr>
        <p:spPr>
          <a:xfrm>
            <a:off x="1345474" y="4333111"/>
            <a:ext cx="3216834" cy="954107"/>
          </a:xfrm>
          <a:prstGeom prst="rect">
            <a:avLst/>
          </a:prstGeom>
        </p:spPr>
        <p:txBody>
          <a:bodyPr wrap="square">
            <a:spAutoFit/>
          </a:bodyPr>
          <a:lstStyle/>
          <a:p>
            <a:pPr algn="just" eaLnBrk="1" hangingPunct="1"/>
            <a:r>
              <a:rPr lang="en-US" altLang="zh-CN" sz="2800" dirty="0">
                <a:solidFill>
                  <a:srgbClr val="002060"/>
                </a:solidFill>
                <a:latin typeface="Times New Roman" panose="02020603050405020304" pitchFamily="18" charset="0"/>
                <a:cs typeface="Times New Roman" panose="02020603050405020304" pitchFamily="18" charset="0"/>
              </a:rPr>
              <a:t>1+1=2</a:t>
            </a:r>
            <a:r>
              <a:rPr lang="en-US" altLang="zh-CN" sz="2800" dirty="0">
                <a:solidFill>
                  <a:srgbClr val="002060"/>
                </a:solidFill>
              </a:rPr>
              <a:t>  </a:t>
            </a:r>
            <a:r>
              <a:rPr lang="zh-CN" altLang="en-US" sz="2800" dirty="0">
                <a:solidFill>
                  <a:srgbClr val="002060"/>
                </a:solidFill>
                <a:latin typeface="Times New Roman" panose="02020603050405020304" pitchFamily="18" charset="0"/>
              </a:rPr>
              <a:t>（十进制）</a:t>
            </a:r>
          </a:p>
          <a:p>
            <a:pPr algn="just" eaLnBrk="1" hangingPunct="1"/>
            <a:r>
              <a:rPr lang="en-US" altLang="zh-CN" sz="2800" dirty="0">
                <a:solidFill>
                  <a:srgbClr val="002060"/>
                </a:solidFill>
                <a:latin typeface="Times New Roman" panose="02020603050405020304" pitchFamily="18" charset="0"/>
                <a:cs typeface="Times New Roman" panose="02020603050405020304" pitchFamily="18" charset="0"/>
              </a:rPr>
              <a:t>1+1=10  </a:t>
            </a:r>
            <a:r>
              <a:rPr lang="en-US" altLang="zh-CN" sz="2800" dirty="0" smtClean="0">
                <a:solidFill>
                  <a:srgbClr val="002060"/>
                </a:solidFill>
                <a:latin typeface="Times New Roman" panose="02020603050405020304" pitchFamily="18" charset="0"/>
                <a:cs typeface="Times New Roman" panose="02020603050405020304" pitchFamily="18" charset="0"/>
              </a:rPr>
              <a:t> </a:t>
            </a:r>
            <a:r>
              <a:rPr lang="en-US" altLang="zh-CN" sz="2800" dirty="0" smtClean="0">
                <a:solidFill>
                  <a:srgbClr val="002060"/>
                </a:solidFill>
                <a:latin typeface="Times New Roman" panose="02020603050405020304" pitchFamily="18" charset="0"/>
              </a:rPr>
              <a:t>(</a:t>
            </a:r>
            <a:r>
              <a:rPr lang="zh-CN" altLang="en-US" sz="2800" dirty="0">
                <a:solidFill>
                  <a:srgbClr val="002060"/>
                </a:solidFill>
                <a:latin typeface="Times New Roman" panose="02020603050405020304" pitchFamily="18" charset="0"/>
              </a:rPr>
              <a:t>二进制）</a:t>
            </a:r>
          </a:p>
        </p:txBody>
      </p:sp>
    </p:spTree>
    <p:extLst>
      <p:ext uri="{BB962C8B-B14F-4D97-AF65-F5344CB8AC3E}">
        <p14:creationId xmlns:p14="http://schemas.microsoft.com/office/powerpoint/2010/main" val="108006896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u="sng" dirty="0" smtClean="0">
                <a:solidFill>
                  <a:srgbClr val="002060"/>
                </a:solidFill>
                <a:latin typeface="Times New Roman" panose="02020603050405020304" pitchFamily="18" charset="0"/>
              </a:rPr>
              <a:t>3.1.2  </a:t>
            </a:r>
            <a:r>
              <a:rPr lang="zh-CN" altLang="en-US" u="sng" dirty="0" smtClean="0">
                <a:solidFill>
                  <a:srgbClr val="002060"/>
                </a:solidFill>
                <a:latin typeface="Times New Roman" panose="02020603050405020304" pitchFamily="18" charset="0"/>
              </a:rPr>
              <a:t>知识的特性</a:t>
            </a:r>
          </a:p>
        </p:txBody>
      </p:sp>
      <p:sp>
        <p:nvSpPr>
          <p:cNvPr id="28676" name="Rectangle 3"/>
          <p:cNvSpPr>
            <a:spLocks noGrp="1" noChangeArrowheads="1"/>
          </p:cNvSpPr>
          <p:nvPr>
            <p:ph idx="1"/>
          </p:nvPr>
        </p:nvSpPr>
        <p:spPr>
          <a:xfrm>
            <a:off x="1489947" y="1761101"/>
            <a:ext cx="8191500" cy="4340225"/>
          </a:xfrm>
        </p:spPr>
        <p:txBody>
          <a:bodyPr/>
          <a:lstStyle/>
          <a:p>
            <a:pPr marL="0" indent="0" eaLnBrk="1" hangingPunct="1">
              <a:lnSpc>
                <a:spcPct val="150000"/>
              </a:lnSpc>
              <a:buClr>
                <a:schemeClr val="tx1"/>
              </a:buClr>
              <a:buNone/>
            </a:pPr>
            <a:r>
              <a:rPr lang="en-US" altLang="zh-CN" b="1" dirty="0" smtClean="0">
                <a:solidFill>
                  <a:srgbClr val="00B0F0"/>
                </a:solidFill>
                <a:latin typeface="Times New Roman" panose="02020603050405020304" pitchFamily="18" charset="0"/>
              </a:rPr>
              <a:t>  </a:t>
            </a:r>
            <a:r>
              <a:rPr lang="en-US" altLang="zh-CN" b="1" dirty="0">
                <a:solidFill>
                  <a:srgbClr val="0000FF"/>
                </a:solidFill>
              </a:rPr>
              <a:t>3. </a:t>
            </a:r>
            <a:r>
              <a:rPr lang="zh-CN" altLang="en-US" b="1" dirty="0">
                <a:solidFill>
                  <a:srgbClr val="0000FF"/>
                </a:solidFill>
              </a:rPr>
              <a:t>可表示性与可利用性</a:t>
            </a:r>
          </a:p>
          <a:p>
            <a:pPr marL="193675" indent="-193675" algn="just" eaLnBrk="1" hangingPunct="1">
              <a:lnSpc>
                <a:spcPct val="150000"/>
              </a:lnSpc>
              <a:spcBef>
                <a:spcPct val="50000"/>
              </a:spcBef>
              <a:buFont typeface="Wingdings" panose="05000000000000000000" pitchFamily="2" charset="2"/>
              <a:buChar char="§"/>
            </a:pPr>
            <a:r>
              <a:rPr lang="zh-CN" altLang="en-US" sz="2600" b="1" dirty="0"/>
              <a:t> 知识的可表示性</a:t>
            </a:r>
            <a:r>
              <a:rPr lang="en-US" altLang="zh-CN" sz="2600" b="1" dirty="0"/>
              <a:t>: </a:t>
            </a:r>
            <a:r>
              <a:rPr lang="zh-CN" altLang="en-US" sz="2600" b="1" dirty="0"/>
              <a:t>知识可以用适当形式表示出来，如用语言、文字、图形、神经网络等。</a:t>
            </a:r>
          </a:p>
          <a:p>
            <a:pPr marL="193675" indent="-193675" algn="just" eaLnBrk="1" hangingPunct="1">
              <a:lnSpc>
                <a:spcPct val="150000"/>
              </a:lnSpc>
              <a:spcBef>
                <a:spcPct val="50000"/>
              </a:spcBef>
              <a:buFont typeface="Wingdings" panose="05000000000000000000" pitchFamily="2" charset="2"/>
              <a:buChar char="§"/>
            </a:pPr>
            <a:r>
              <a:rPr lang="zh-CN" altLang="en-US" sz="2600" b="1" dirty="0"/>
              <a:t> 知识的可利用性</a:t>
            </a:r>
            <a:r>
              <a:rPr lang="en-US" altLang="zh-CN" sz="2600" b="1" dirty="0"/>
              <a:t>: </a:t>
            </a:r>
            <a:r>
              <a:rPr lang="zh-CN" altLang="en-US" sz="2600" b="1" dirty="0"/>
              <a:t>知识可以</a:t>
            </a:r>
            <a:r>
              <a:rPr lang="zh-CN" altLang="en-US" sz="2600" b="1" dirty="0" smtClean="0"/>
              <a:t>被用来解决问题。</a:t>
            </a:r>
            <a:r>
              <a:rPr lang="zh-CN" altLang="en-US" b="1" dirty="0" smtClean="0"/>
              <a:t> </a:t>
            </a:r>
          </a:p>
        </p:txBody>
      </p:sp>
      <p:sp>
        <p:nvSpPr>
          <p:cNvPr id="28674"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85AC95-B442-4C97-9071-61003D6DE2AA}" type="slidenum">
              <a:rPr lang="ja-JP" altLang="en-US">
                <a:solidFill>
                  <a:srgbClr val="A50021"/>
                </a:solidFill>
                <a:ea typeface="ＭＳ Ｐゴシック" panose="020B0600070205080204" pitchFamily="34" charset="-128"/>
              </a:rPr>
              <a:pPr eaLnBrk="1" hangingPunct="1"/>
              <a:t>5</a:t>
            </a:fld>
            <a:endParaRPr lang="en-US" altLang="ja-JP">
              <a:solidFill>
                <a:srgbClr val="A50021"/>
              </a:solidFill>
              <a:ea typeface="ＭＳ Ｐゴシック" panose="020B0600070205080204" pitchFamily="34" charset="-128"/>
            </a:endParaRPr>
          </a:p>
        </p:txBody>
      </p:sp>
    </p:spTree>
    <p:extLst>
      <p:ext uri="{BB962C8B-B14F-4D97-AF65-F5344CB8AC3E}">
        <p14:creationId xmlns:p14="http://schemas.microsoft.com/office/powerpoint/2010/main" val="11011387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u="sng" dirty="0" smtClean="0">
                <a:solidFill>
                  <a:srgbClr val="002060"/>
                </a:solidFill>
                <a:latin typeface="Times New Roman" panose="02020603050405020304" pitchFamily="18" charset="0"/>
              </a:rPr>
              <a:t>3.1.3  </a:t>
            </a:r>
            <a:r>
              <a:rPr lang="zh-CN" altLang="en-US" u="sng" dirty="0" smtClean="0">
                <a:solidFill>
                  <a:srgbClr val="002060"/>
                </a:solidFill>
                <a:latin typeface="Times New Roman" panose="02020603050405020304" pitchFamily="18" charset="0"/>
              </a:rPr>
              <a:t>知识的表示</a:t>
            </a:r>
          </a:p>
        </p:txBody>
      </p:sp>
      <p:sp>
        <p:nvSpPr>
          <p:cNvPr id="32772" name="Rectangle 3"/>
          <p:cNvSpPr>
            <a:spLocks noGrp="1" noChangeArrowheads="1"/>
          </p:cNvSpPr>
          <p:nvPr>
            <p:ph idx="1"/>
          </p:nvPr>
        </p:nvSpPr>
        <p:spPr>
          <a:xfrm>
            <a:off x="1079141" y="1532731"/>
            <a:ext cx="10572085" cy="5212198"/>
          </a:xfrm>
        </p:spPr>
        <p:txBody>
          <a:bodyPr>
            <a:normAutofit/>
          </a:bodyPr>
          <a:lstStyle/>
          <a:p>
            <a:pPr marL="0" indent="0" eaLnBrk="1" hangingPunct="1">
              <a:lnSpc>
                <a:spcPct val="140000"/>
              </a:lnSpc>
              <a:buNone/>
            </a:pPr>
            <a:r>
              <a:rPr lang="en-US" altLang="zh-CN" sz="2600" dirty="0" smtClean="0"/>
              <a:t> </a:t>
            </a:r>
            <a:r>
              <a:rPr lang="zh-CN" altLang="en-US" sz="2600" b="1" dirty="0"/>
              <a:t>知识表示</a:t>
            </a:r>
            <a:r>
              <a:rPr lang="zh-CN" altLang="en-US" sz="2600" dirty="0">
                <a:latin typeface="Times New Roman" panose="02020603050405020304" pitchFamily="18" charset="0"/>
              </a:rPr>
              <a:t>（</a:t>
            </a:r>
            <a:r>
              <a:rPr lang="en-US" altLang="zh-CN" sz="2600" dirty="0">
                <a:latin typeface="Times New Roman" panose="02020603050405020304" pitchFamily="18" charset="0"/>
              </a:rPr>
              <a:t>knowledge representation</a:t>
            </a:r>
            <a:r>
              <a:rPr lang="zh-CN" altLang="en-US" sz="2600" dirty="0">
                <a:latin typeface="Times New Roman" panose="02020603050405020304" pitchFamily="18" charset="0"/>
              </a:rPr>
              <a:t>）：将人类知识形式化或者模型化。</a:t>
            </a:r>
          </a:p>
          <a:p>
            <a:pPr marL="0" indent="0" algn="just" eaLnBrk="1" hangingPunct="1">
              <a:lnSpc>
                <a:spcPct val="140000"/>
              </a:lnSpc>
            </a:pPr>
            <a:r>
              <a:rPr lang="zh-CN" altLang="en-US" sz="2600" dirty="0"/>
              <a:t>  知识表示是</a:t>
            </a:r>
            <a:r>
              <a:rPr lang="zh-CN" altLang="en-US" sz="2600" dirty="0">
                <a:latin typeface="宋体" panose="02010600030101010101" pitchFamily="2" charset="-122"/>
              </a:rPr>
              <a:t>对知识的一种描述，或者说是一组约定，一种计算机可以接受的用于描述知识的数据结构。</a:t>
            </a:r>
            <a:endParaRPr lang="zh-CN" altLang="en-US" sz="2600" dirty="0">
              <a:latin typeface="Times New Roman" panose="02020603050405020304" pitchFamily="18" charset="0"/>
              <a:cs typeface="Times New Roman" panose="02020603050405020304" pitchFamily="18" charset="0"/>
            </a:endParaRPr>
          </a:p>
          <a:p>
            <a:pPr marL="0" indent="0" eaLnBrk="1" hangingPunct="1">
              <a:lnSpc>
                <a:spcPct val="140000"/>
              </a:lnSpc>
              <a:buNone/>
            </a:pPr>
            <a:r>
              <a:rPr lang="zh-CN" altLang="en-US" sz="2600" dirty="0" smtClean="0">
                <a:solidFill>
                  <a:srgbClr val="C00000"/>
                </a:solidFill>
              </a:rPr>
              <a:t>选择</a:t>
            </a:r>
            <a:r>
              <a:rPr lang="zh-CN" altLang="en-US" sz="2600" dirty="0">
                <a:solidFill>
                  <a:srgbClr val="C00000"/>
                </a:solidFill>
              </a:rPr>
              <a:t>知识表示方法的原则</a:t>
            </a:r>
            <a:r>
              <a:rPr lang="zh-CN" altLang="en-US" sz="2600" dirty="0" smtClean="0">
                <a:solidFill>
                  <a:srgbClr val="C00000"/>
                </a:solidFill>
              </a:rPr>
              <a:t>：</a:t>
            </a:r>
            <a:endParaRPr lang="en-US" altLang="zh-CN" sz="2600" dirty="0" smtClean="0">
              <a:solidFill>
                <a:srgbClr val="C00000"/>
              </a:solidFill>
            </a:endParaRPr>
          </a:p>
          <a:p>
            <a:pPr lvl="1" eaLnBrk="1" hangingPunct="1">
              <a:lnSpc>
                <a:spcPct val="130000"/>
              </a:lnSpc>
              <a:spcBef>
                <a:spcPct val="20000"/>
              </a:spcBef>
              <a:buClr>
                <a:schemeClr val="accent2"/>
              </a:buClr>
              <a:buFont typeface="Wingdings" panose="05000000000000000000" pitchFamily="2" charset="2"/>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）充分表示领域知识。 </a:t>
            </a:r>
          </a:p>
          <a:p>
            <a:pPr lvl="1" eaLnBrk="1" hangingPunct="1">
              <a:lnSpc>
                <a:spcPct val="130000"/>
              </a:lnSpc>
              <a:spcBef>
                <a:spcPct val="20000"/>
              </a:spcBef>
              <a:buClr>
                <a:schemeClr val="accent2"/>
              </a:buClr>
              <a:buFont typeface="Wingdings" panose="05000000000000000000" pitchFamily="2" charset="2"/>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）有利于对知识的利用。</a:t>
            </a:r>
          </a:p>
          <a:p>
            <a:pPr lvl="1" eaLnBrk="1" hangingPunct="1">
              <a:lnSpc>
                <a:spcPct val="130000"/>
              </a:lnSpc>
              <a:spcBef>
                <a:spcPct val="20000"/>
              </a:spcBef>
              <a:buClr>
                <a:schemeClr val="accent2"/>
              </a:buClr>
              <a:buFont typeface="Wingdings" panose="05000000000000000000" pitchFamily="2" charset="2"/>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3</a:t>
            </a:r>
            <a:r>
              <a:rPr lang="zh-CN" altLang="en-US" sz="2600" dirty="0">
                <a:latin typeface="Times New Roman" panose="02020603050405020304" pitchFamily="18" charset="0"/>
              </a:rPr>
              <a:t>）便于对知识的组织、维护与管理。 </a:t>
            </a:r>
          </a:p>
          <a:p>
            <a:pPr lvl="1" eaLnBrk="1" hangingPunct="1">
              <a:lnSpc>
                <a:spcPct val="130000"/>
              </a:lnSpc>
              <a:spcBef>
                <a:spcPct val="20000"/>
              </a:spcBef>
              <a:buClr>
                <a:schemeClr val="accent2"/>
              </a:buClr>
              <a:buFont typeface="Wingdings" panose="05000000000000000000" pitchFamily="2" charset="2"/>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4</a:t>
            </a:r>
            <a:r>
              <a:rPr lang="zh-CN" altLang="en-US" sz="2600" dirty="0">
                <a:latin typeface="Times New Roman" panose="02020603050405020304" pitchFamily="18" charset="0"/>
              </a:rPr>
              <a:t>）便于理解与实现。</a:t>
            </a:r>
            <a:endParaRPr lang="zh-CN" altLang="en-US" dirty="0">
              <a:latin typeface="Times New Roman" panose="02020603050405020304" pitchFamily="18" charset="0"/>
            </a:endParaRPr>
          </a:p>
          <a:p>
            <a:pPr marL="0" indent="0" eaLnBrk="1" hangingPunct="1">
              <a:lnSpc>
                <a:spcPct val="140000"/>
              </a:lnSpc>
            </a:pPr>
            <a:endParaRPr lang="zh-CN" altLang="en-US" sz="2600" dirty="0"/>
          </a:p>
        </p:txBody>
      </p:sp>
      <p:sp>
        <p:nvSpPr>
          <p:cNvPr id="32770"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BA4AD5-84C0-496C-9334-D1DC2A59D724}" type="slidenum">
              <a:rPr lang="ja-JP" altLang="en-US">
                <a:solidFill>
                  <a:srgbClr val="A50021"/>
                </a:solidFill>
                <a:ea typeface="ＭＳ Ｐゴシック" panose="020B0600070205080204" pitchFamily="34" charset="-128"/>
              </a:rPr>
              <a:pPr eaLnBrk="1" hangingPunct="1"/>
              <a:t>6</a:t>
            </a:fld>
            <a:endParaRPr lang="en-US" altLang="ja-JP">
              <a:solidFill>
                <a:srgbClr val="A50021"/>
              </a:solidFill>
              <a:ea typeface="ＭＳ Ｐゴシック" panose="020B0600070205080204" pitchFamily="34" charset="-128"/>
            </a:endParaRPr>
          </a:p>
        </p:txBody>
      </p:sp>
    </p:spTree>
    <p:extLst>
      <p:ext uri="{BB962C8B-B14F-4D97-AF65-F5344CB8AC3E}">
        <p14:creationId xmlns:p14="http://schemas.microsoft.com/office/powerpoint/2010/main" val="404938537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zh-CN" dirty="0" smtClean="0">
                <a:latin typeface="Times New Roman" panose="02020603050405020304" pitchFamily="18" charset="0"/>
              </a:rPr>
              <a:t> </a:t>
            </a:r>
            <a:r>
              <a:rPr lang="en-US" altLang="zh-CN" u="sng" dirty="0" smtClean="0">
                <a:solidFill>
                  <a:srgbClr val="002060"/>
                </a:solidFill>
                <a:latin typeface="Times New Roman" panose="02020603050405020304" pitchFamily="18" charset="0"/>
              </a:rPr>
              <a:t>3.2  </a:t>
            </a:r>
            <a:r>
              <a:rPr lang="zh-CN" altLang="en-US" u="sng" dirty="0" smtClean="0">
                <a:solidFill>
                  <a:srgbClr val="002060"/>
                </a:solidFill>
                <a:latin typeface="Times New Roman" panose="02020603050405020304" pitchFamily="18" charset="0"/>
              </a:rPr>
              <a:t>产生式表示法</a:t>
            </a:r>
          </a:p>
        </p:txBody>
      </p:sp>
      <p:sp>
        <p:nvSpPr>
          <p:cNvPr id="48132" name="Rectangle 3"/>
          <p:cNvSpPr>
            <a:spLocks noGrp="1" noChangeArrowheads="1"/>
          </p:cNvSpPr>
          <p:nvPr>
            <p:ph idx="1"/>
          </p:nvPr>
        </p:nvSpPr>
        <p:spPr>
          <a:xfrm>
            <a:off x="1790290" y="2016332"/>
            <a:ext cx="8439150" cy="3283256"/>
          </a:xfrm>
        </p:spPr>
        <p:txBody>
          <a:bodyPr/>
          <a:lstStyle/>
          <a:p>
            <a:pPr eaLnBrk="1" hangingPunct="1">
              <a:lnSpc>
                <a:spcPct val="140000"/>
              </a:lnSpc>
              <a:buFontTx/>
              <a:buBlip>
                <a:blip r:embed="rId3"/>
              </a:buBlip>
            </a:pPr>
            <a:r>
              <a:rPr lang="en-US" altLang="zh-CN" b="1" dirty="0" smtClean="0">
                <a:latin typeface="Times New Roman" panose="02020603050405020304" pitchFamily="18" charset="0"/>
              </a:rPr>
              <a:t>2.3.1  </a:t>
            </a:r>
            <a:r>
              <a:rPr lang="zh-CN" altLang="en-US" b="1" dirty="0" smtClean="0">
                <a:latin typeface="Times New Roman" panose="02020603050405020304" pitchFamily="18" charset="0"/>
              </a:rPr>
              <a:t>产生式</a:t>
            </a:r>
          </a:p>
          <a:p>
            <a:pPr eaLnBrk="1" hangingPunct="1">
              <a:lnSpc>
                <a:spcPct val="140000"/>
              </a:lnSpc>
              <a:buFontTx/>
              <a:buBlip>
                <a:blip r:embed="rId3"/>
              </a:buBlip>
            </a:pPr>
            <a:r>
              <a:rPr lang="en-US" altLang="zh-CN" b="1" dirty="0" smtClean="0">
                <a:latin typeface="Times New Roman" panose="02020603050405020304" pitchFamily="18" charset="0"/>
              </a:rPr>
              <a:t>2.3.2  </a:t>
            </a:r>
            <a:r>
              <a:rPr lang="zh-CN" altLang="en-US" b="1" dirty="0" smtClean="0">
                <a:latin typeface="Times New Roman" panose="02020603050405020304" pitchFamily="18" charset="0"/>
              </a:rPr>
              <a:t>产生式系统</a:t>
            </a:r>
          </a:p>
          <a:p>
            <a:pPr eaLnBrk="1" hangingPunct="1">
              <a:lnSpc>
                <a:spcPct val="140000"/>
              </a:lnSpc>
              <a:buFontTx/>
              <a:buBlip>
                <a:blip r:embed="rId3"/>
              </a:buBlip>
            </a:pPr>
            <a:r>
              <a:rPr lang="en-US" altLang="zh-CN" b="1" dirty="0" smtClean="0">
                <a:latin typeface="Times New Roman" panose="02020603050405020304" pitchFamily="18" charset="0"/>
              </a:rPr>
              <a:t>2.3.3  </a:t>
            </a:r>
            <a:r>
              <a:rPr lang="zh-CN" altLang="en-US" b="1" dirty="0" smtClean="0">
                <a:latin typeface="Times New Roman" panose="02020603050405020304" pitchFamily="18" charset="0"/>
              </a:rPr>
              <a:t>产生式系统</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动物识别系统</a:t>
            </a:r>
          </a:p>
          <a:p>
            <a:pPr eaLnBrk="1" hangingPunct="1">
              <a:lnSpc>
                <a:spcPct val="140000"/>
              </a:lnSpc>
              <a:buFontTx/>
              <a:buBlip>
                <a:blip r:embed="rId3"/>
              </a:buBlip>
            </a:pPr>
            <a:r>
              <a:rPr lang="en-US" altLang="zh-CN" b="1" dirty="0" smtClean="0">
                <a:latin typeface="Times New Roman" panose="02020603050405020304" pitchFamily="18" charset="0"/>
              </a:rPr>
              <a:t>2.3.4  </a:t>
            </a:r>
            <a:r>
              <a:rPr lang="zh-CN" altLang="en-US" b="1" dirty="0" smtClean="0">
                <a:latin typeface="Times New Roman" panose="02020603050405020304" pitchFamily="18" charset="0"/>
              </a:rPr>
              <a:t>产生式表示法的特点</a:t>
            </a:r>
          </a:p>
        </p:txBody>
      </p:sp>
      <p:sp>
        <p:nvSpPr>
          <p:cNvPr id="48130"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FD7A57C-315A-45D6-A58D-196D5631C180}" type="slidenum">
              <a:rPr lang="ja-JP" altLang="en-US">
                <a:solidFill>
                  <a:srgbClr val="A50021"/>
                </a:solidFill>
                <a:ea typeface="ＭＳ Ｐゴシック" panose="020B0600070205080204" pitchFamily="34" charset="-128"/>
              </a:rPr>
              <a:pPr eaLnBrk="1" hangingPunct="1"/>
              <a:t>7</a:t>
            </a:fld>
            <a:endParaRPr lang="en-US" altLang="ja-JP">
              <a:solidFill>
                <a:srgbClr val="A50021"/>
              </a:solidFill>
              <a:ea typeface="ＭＳ Ｐゴシック" panose="020B0600070205080204" pitchFamily="34" charset="-128"/>
            </a:endParaRPr>
          </a:p>
        </p:txBody>
      </p:sp>
    </p:spTree>
    <p:extLst>
      <p:ext uri="{BB962C8B-B14F-4D97-AF65-F5344CB8AC3E}">
        <p14:creationId xmlns:p14="http://schemas.microsoft.com/office/powerpoint/2010/main" val="2059685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u="sng" dirty="0" smtClean="0">
                <a:solidFill>
                  <a:srgbClr val="002060"/>
                </a:solidFill>
                <a:latin typeface="Times New Roman" panose="02020603050405020304" pitchFamily="18" charset="0"/>
              </a:rPr>
              <a:t> 3.2.1  </a:t>
            </a:r>
            <a:r>
              <a:rPr lang="zh-CN" altLang="en-US" u="sng" dirty="0" smtClean="0">
                <a:solidFill>
                  <a:srgbClr val="002060"/>
                </a:solidFill>
                <a:latin typeface="Times New Roman" panose="02020603050405020304" pitchFamily="18" charset="0"/>
              </a:rPr>
              <a:t>产生式</a:t>
            </a:r>
          </a:p>
        </p:txBody>
      </p:sp>
      <p:sp>
        <p:nvSpPr>
          <p:cNvPr id="49156" name="Rectangle 3"/>
          <p:cNvSpPr>
            <a:spLocks noGrp="1" noChangeArrowheads="1"/>
          </p:cNvSpPr>
          <p:nvPr>
            <p:ph idx="1"/>
          </p:nvPr>
        </p:nvSpPr>
        <p:spPr>
          <a:xfrm>
            <a:off x="838200" y="1741986"/>
            <a:ext cx="10612551" cy="4268788"/>
          </a:xfrm>
        </p:spPr>
        <p:txBody>
          <a:bodyPr/>
          <a:lstStyle/>
          <a:p>
            <a:pPr marL="571500" indent="-571500" algn="just" eaLnBrk="1" hangingPunct="1"/>
            <a:r>
              <a:rPr lang="en-US" altLang="zh-CN" b="1" dirty="0" smtClean="0">
                <a:latin typeface="Times New Roman" panose="02020603050405020304" pitchFamily="18" charset="0"/>
              </a:rPr>
              <a:t>“</a:t>
            </a:r>
            <a:r>
              <a:rPr lang="zh-CN" altLang="en-US" b="1" dirty="0" smtClean="0">
                <a:latin typeface="宋体" panose="02010600030101010101" pitchFamily="2" charset="-122"/>
              </a:rPr>
              <a:t>产生式</a:t>
            </a:r>
            <a:r>
              <a:rPr lang="zh-CN" altLang="en-US" b="1" dirty="0" smtClean="0">
                <a:latin typeface="Times New Roman" panose="02020603050405020304" pitchFamily="18" charset="0"/>
              </a:rPr>
              <a:t>”</a:t>
            </a:r>
            <a:r>
              <a:rPr lang="zh-CN" altLang="en-US" b="1" dirty="0" smtClean="0">
                <a:latin typeface="宋体" panose="02010600030101010101" pitchFamily="2" charset="-122"/>
              </a:rPr>
              <a:t>：</a:t>
            </a:r>
            <a:r>
              <a:rPr lang="en-US" altLang="zh-CN" b="1" dirty="0" smtClean="0">
                <a:latin typeface="Times New Roman" panose="02020603050405020304" pitchFamily="18" charset="0"/>
                <a:cs typeface="Times New Roman" panose="02020603050405020304" pitchFamily="18" charset="0"/>
              </a:rPr>
              <a:t>1943</a:t>
            </a:r>
            <a:r>
              <a:rPr lang="zh-CN" altLang="en-US" b="1" dirty="0" smtClean="0">
                <a:latin typeface="宋体" panose="02010600030101010101" pitchFamily="2" charset="-122"/>
              </a:rPr>
              <a:t>年，美国数学家波斯特（</a:t>
            </a:r>
            <a:r>
              <a:rPr lang="en-US" altLang="zh-CN" b="1" dirty="0" smtClean="0">
                <a:latin typeface="Times New Roman" panose="02020603050405020304" pitchFamily="18" charset="0"/>
                <a:cs typeface="Times New Roman" panose="02020603050405020304" pitchFamily="18" charset="0"/>
              </a:rPr>
              <a:t>E. Post</a:t>
            </a:r>
            <a:r>
              <a:rPr lang="zh-CN" altLang="en-US" b="1" dirty="0" smtClean="0">
                <a:latin typeface="宋体" panose="02010600030101010101" pitchFamily="2" charset="-122"/>
              </a:rPr>
              <a:t>）首先提出。</a:t>
            </a:r>
            <a:r>
              <a:rPr lang="zh-CN" altLang="en-US" b="1" dirty="0" smtClean="0"/>
              <a:t> </a:t>
            </a:r>
          </a:p>
          <a:p>
            <a:pPr marL="571500" indent="-571500" algn="just" eaLnBrk="1" hangingPunct="1">
              <a:spcBef>
                <a:spcPct val="50000"/>
              </a:spcBef>
              <a:spcAft>
                <a:spcPct val="50000"/>
              </a:spcAft>
            </a:pPr>
            <a:r>
              <a:rPr lang="en-US" altLang="zh-CN" b="1" dirty="0" smtClean="0">
                <a:latin typeface="Times New Roman" panose="02020603050405020304" pitchFamily="18" charset="0"/>
                <a:cs typeface="Times New Roman" panose="02020603050405020304" pitchFamily="18" charset="0"/>
              </a:rPr>
              <a:t>1972</a:t>
            </a:r>
            <a:r>
              <a:rPr lang="zh-CN" altLang="en-US" b="1" dirty="0" smtClean="0">
                <a:latin typeface="宋体" panose="02010600030101010101" pitchFamily="2" charset="-122"/>
              </a:rPr>
              <a:t>年，纽厄尔和西蒙在研究人类的认知模型中开发了基于规则的产生式系统。</a:t>
            </a:r>
          </a:p>
          <a:p>
            <a:pPr marL="571500" indent="-571500" algn="just" eaLnBrk="1" hangingPunct="1"/>
            <a:r>
              <a:rPr lang="zh-CN" altLang="en-US" b="1" dirty="0" smtClean="0"/>
              <a:t>产生式通常用于表示事实、规则以及它们的不确定性度量，适合于表示事实性知识和规则性知识。</a:t>
            </a:r>
          </a:p>
        </p:txBody>
      </p:sp>
      <p:sp>
        <p:nvSpPr>
          <p:cNvPr id="49154"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C777B3-0910-4D48-BFBC-1FE724C58081}" type="slidenum">
              <a:rPr lang="ja-JP" altLang="en-US">
                <a:solidFill>
                  <a:srgbClr val="A50021"/>
                </a:solidFill>
                <a:ea typeface="ＭＳ Ｐゴシック" panose="020B0600070205080204" pitchFamily="34" charset="-128"/>
              </a:rPr>
              <a:pPr eaLnBrk="1" hangingPunct="1"/>
              <a:t>8</a:t>
            </a:fld>
            <a:endParaRPr lang="en-US" altLang="ja-JP">
              <a:solidFill>
                <a:srgbClr val="A50021"/>
              </a:solidFill>
              <a:ea typeface="ＭＳ Ｐゴシック" panose="020B0600070205080204" pitchFamily="34" charset="-128"/>
            </a:endParaRPr>
          </a:p>
        </p:txBody>
      </p:sp>
      <p:sp>
        <p:nvSpPr>
          <p:cNvPr id="49157" name="Rectangle 5"/>
          <p:cNvSpPr>
            <a:spLocks noChangeArrowheads="1"/>
          </p:cNvSpPr>
          <p:nvPr/>
        </p:nvSpPr>
        <p:spPr bwMode="auto">
          <a:xfrm>
            <a:off x="1524000"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8" name="Rectangle 7"/>
          <p:cNvSpPr>
            <a:spLocks noChangeArrowheads="1"/>
          </p:cNvSpPr>
          <p:nvPr/>
        </p:nvSpPr>
        <p:spPr bwMode="auto">
          <a:xfrm>
            <a:off x="1524000"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4607643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916858" y="386431"/>
            <a:ext cx="10515600" cy="1325563"/>
          </a:xfrm>
        </p:spPr>
        <p:txBody>
          <a:bodyPr/>
          <a:lstStyle/>
          <a:p>
            <a:pPr eaLnBrk="1" hangingPunct="1"/>
            <a:r>
              <a:rPr lang="en-US" altLang="zh-CN" u="sng" dirty="0">
                <a:solidFill>
                  <a:srgbClr val="002060"/>
                </a:solidFill>
                <a:latin typeface="Times New Roman" panose="02020603050405020304" pitchFamily="18" charset="0"/>
              </a:rPr>
              <a:t>3.2.1  </a:t>
            </a:r>
            <a:r>
              <a:rPr lang="zh-CN" altLang="en-US" u="sng" dirty="0">
                <a:solidFill>
                  <a:srgbClr val="002060"/>
                </a:solidFill>
                <a:latin typeface="Times New Roman" panose="02020603050405020304" pitchFamily="18" charset="0"/>
              </a:rPr>
              <a:t>产生式</a:t>
            </a:r>
            <a:endParaRPr lang="zh-CN" altLang="en-US" dirty="0" smtClean="0">
              <a:latin typeface="Times New Roman" panose="02020603050405020304" pitchFamily="18" charset="0"/>
            </a:endParaRPr>
          </a:p>
        </p:txBody>
      </p:sp>
      <p:sp>
        <p:nvSpPr>
          <p:cNvPr id="12297" name="Rectangle 13"/>
          <p:cNvSpPr>
            <a:spLocks noGrp="1" noChangeArrowheads="1"/>
          </p:cNvSpPr>
          <p:nvPr>
            <p:ph idx="1"/>
          </p:nvPr>
        </p:nvSpPr>
        <p:spPr>
          <a:xfrm>
            <a:off x="1774825" y="5160043"/>
            <a:ext cx="8642350" cy="1525894"/>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193675" indent="-193675" eaLnBrk="1" hangingPunct="1">
              <a:buFont typeface="Wingdings" panose="05000000000000000000" pitchFamily="2" charset="2"/>
              <a:buChar char="§"/>
            </a:pPr>
            <a:r>
              <a:rPr lang="en-US" altLang="zh-CN" sz="2600" dirty="0"/>
              <a:t> </a:t>
            </a:r>
            <a:r>
              <a:rPr lang="zh-CN" altLang="en-US" sz="2600" dirty="0"/>
              <a:t>基本形式：  </a:t>
            </a:r>
            <a:r>
              <a:rPr lang="en-US" altLang="zh-CN" sz="2600" dirty="0">
                <a:latin typeface="Times New Roman" panose="02020603050405020304" pitchFamily="18" charset="0"/>
              </a:rPr>
              <a:t>IF    </a:t>
            </a:r>
            <a:r>
              <a:rPr lang="en-US" altLang="zh-CN" sz="2600" i="1" dirty="0">
                <a:latin typeface="Times New Roman" panose="02020603050405020304" pitchFamily="18" charset="0"/>
              </a:rPr>
              <a:t>P</a:t>
            </a:r>
            <a:r>
              <a:rPr lang="en-US" altLang="zh-CN" sz="2600" dirty="0">
                <a:latin typeface="Times New Roman" panose="02020603050405020304" pitchFamily="18" charset="0"/>
              </a:rPr>
              <a:t>    THEN    </a:t>
            </a:r>
            <a:r>
              <a:rPr lang="en-US" altLang="zh-CN" sz="2600" i="1" dirty="0">
                <a:latin typeface="Times New Roman" panose="02020603050405020304" pitchFamily="18" charset="0"/>
              </a:rPr>
              <a:t>Q</a:t>
            </a:r>
            <a:r>
              <a:rPr lang="en-US" altLang="zh-CN" sz="2600" dirty="0"/>
              <a:t> </a:t>
            </a:r>
            <a:r>
              <a:rPr lang="zh-CN" altLang="en-US" sz="2600" dirty="0"/>
              <a:t>（置信度） </a:t>
            </a:r>
          </a:p>
          <a:p>
            <a:pPr marL="193675" indent="-193675" eaLnBrk="1" hangingPunct="1">
              <a:buNone/>
            </a:pPr>
            <a:r>
              <a:rPr lang="zh-CN" altLang="en-US" sz="2600" dirty="0"/>
              <a:t>          或者：                     （置信度</a:t>
            </a:r>
            <a:r>
              <a:rPr lang="zh-CN" altLang="en-US" b="1" dirty="0" smtClean="0"/>
              <a:t>）</a:t>
            </a:r>
          </a:p>
          <a:p>
            <a:pPr marL="193675" indent="-193675" eaLnBrk="1" hangingPunct="1">
              <a:buNone/>
            </a:pPr>
            <a:r>
              <a:rPr lang="zh-CN" altLang="en-US" b="1" dirty="0" smtClean="0"/>
              <a:t>   </a:t>
            </a:r>
            <a:r>
              <a:rPr lang="zh-CN" altLang="en-US" b="1" dirty="0" smtClean="0">
                <a:latin typeface="Times New Roman" panose="02020603050405020304" pitchFamily="18" charset="0"/>
              </a:rPr>
              <a:t>例如： </a:t>
            </a:r>
            <a:r>
              <a:rPr lang="en-US" altLang="zh-CN" b="1" dirty="0" smtClean="0">
                <a:latin typeface="Times New Roman" panose="02020603050405020304" pitchFamily="18" charset="0"/>
              </a:rPr>
              <a:t>IF   </a:t>
            </a:r>
            <a:r>
              <a:rPr lang="zh-CN" altLang="en-US" b="1" dirty="0" smtClean="0">
                <a:latin typeface="Times New Roman" panose="02020603050405020304" pitchFamily="18" charset="0"/>
              </a:rPr>
              <a:t>发烧    </a:t>
            </a:r>
            <a:r>
              <a:rPr lang="en-US" altLang="zh-CN" b="1" dirty="0" smtClean="0">
                <a:latin typeface="Times New Roman" panose="02020603050405020304" pitchFamily="18" charset="0"/>
              </a:rPr>
              <a:t>THEN    </a:t>
            </a:r>
            <a:r>
              <a:rPr lang="zh-CN" altLang="en-US" b="1" dirty="0" smtClean="0">
                <a:latin typeface="Times New Roman" panose="02020603050405020304" pitchFamily="18" charset="0"/>
              </a:rPr>
              <a:t>感冒   （</a:t>
            </a:r>
            <a:r>
              <a:rPr lang="en-US" altLang="zh-CN" b="1" dirty="0" smtClean="0">
                <a:latin typeface="Times New Roman" panose="02020603050405020304" pitchFamily="18" charset="0"/>
              </a:rPr>
              <a:t>0.6</a:t>
            </a:r>
            <a:r>
              <a:rPr lang="zh-CN" altLang="en-US" b="1" dirty="0" smtClean="0">
                <a:latin typeface="Times New Roman" panose="02020603050405020304" pitchFamily="18" charset="0"/>
              </a:rPr>
              <a:t>）</a:t>
            </a:r>
          </a:p>
        </p:txBody>
      </p:sp>
      <p:sp>
        <p:nvSpPr>
          <p:cNvPr id="12292" name="灯片编号占位符 3"/>
          <p:cNvSpPr>
            <a:spLocks noGrp="1"/>
          </p:cNvSpPr>
          <p:nvPr>
            <p:ph type="sldNum" sz="quarter" idx="4294967295"/>
          </p:nvPr>
        </p:nvSpPr>
        <p:spPr>
          <a:xfrm>
            <a:off x="8534400" y="64166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D30D23-37DD-4BC7-BAE7-D3394E69BA56}" type="slidenum">
              <a:rPr lang="ja-JP" altLang="en-US">
                <a:solidFill>
                  <a:srgbClr val="A50021"/>
                </a:solidFill>
                <a:ea typeface="ＭＳ Ｐゴシック" panose="020B0600070205080204" pitchFamily="34" charset="-128"/>
              </a:rPr>
              <a:pPr eaLnBrk="1" hangingPunct="1"/>
              <a:t>9</a:t>
            </a:fld>
            <a:endParaRPr lang="en-US" altLang="ja-JP">
              <a:solidFill>
                <a:srgbClr val="A50021"/>
              </a:solidFill>
              <a:ea typeface="ＭＳ Ｐゴシック" panose="020B0600070205080204" pitchFamily="34" charset="-128"/>
            </a:endParaRPr>
          </a:p>
        </p:txBody>
      </p:sp>
      <p:sp>
        <p:nvSpPr>
          <p:cNvPr id="12294" name="Rectangle 5"/>
          <p:cNvSpPr>
            <a:spLocks noChangeArrowheads="1"/>
          </p:cNvSpPr>
          <p:nvPr/>
        </p:nvSpPr>
        <p:spPr bwMode="auto">
          <a:xfrm>
            <a:off x="1774825" y="1452438"/>
            <a:ext cx="525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AutoNum type="arabicPeriod"/>
            </a:pPr>
            <a:r>
              <a:rPr lang="en-US" altLang="zh-CN" sz="2800" b="1" dirty="0">
                <a:latin typeface="Times New Roman" panose="02020603050405020304" pitchFamily="18" charset="0"/>
              </a:rPr>
              <a:t> </a:t>
            </a:r>
            <a:r>
              <a:rPr lang="zh-CN" altLang="en-US" sz="2800" b="1" dirty="0"/>
              <a:t>确定性规则知识的产生式表示</a:t>
            </a:r>
          </a:p>
        </p:txBody>
      </p:sp>
      <p:sp>
        <p:nvSpPr>
          <p:cNvPr id="12295" name="Rectangle 6"/>
          <p:cNvSpPr>
            <a:spLocks noChangeArrowheads="1"/>
          </p:cNvSpPr>
          <p:nvPr/>
        </p:nvSpPr>
        <p:spPr bwMode="auto">
          <a:xfrm>
            <a:off x="1839914" y="4452019"/>
            <a:ext cx="56483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dirty="0">
                <a:latin typeface="Times New Roman" panose="02020603050405020304" pitchFamily="18" charset="0"/>
              </a:rPr>
              <a:t>2.</a:t>
            </a:r>
            <a:r>
              <a:rPr lang="en-US" altLang="zh-CN" sz="2800" b="1" dirty="0"/>
              <a:t>  </a:t>
            </a:r>
            <a:r>
              <a:rPr lang="zh-CN" altLang="en-US" sz="2800" b="1" dirty="0"/>
              <a:t>不确定性规则知识的产生式表示</a:t>
            </a:r>
          </a:p>
        </p:txBody>
      </p:sp>
      <p:grpSp>
        <p:nvGrpSpPr>
          <p:cNvPr id="12296" name="Group 11"/>
          <p:cNvGrpSpPr>
            <a:grpSpLocks/>
          </p:cNvGrpSpPr>
          <p:nvPr/>
        </p:nvGrpSpPr>
        <p:grpSpPr bwMode="auto">
          <a:xfrm>
            <a:off x="1804989" y="2166019"/>
            <a:ext cx="8561387" cy="2085975"/>
            <a:chOff x="177" y="999"/>
            <a:chExt cx="5393" cy="1314"/>
          </a:xfrm>
        </p:grpSpPr>
        <p:sp>
          <p:nvSpPr>
            <p:cNvPr id="12298" name="Rectangle 7"/>
            <p:cNvSpPr>
              <a:spLocks noChangeArrowheads="1"/>
            </p:cNvSpPr>
            <p:nvPr/>
          </p:nvSpPr>
          <p:spPr bwMode="auto">
            <a:xfrm>
              <a:off x="177" y="999"/>
              <a:ext cx="5393" cy="1314"/>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
              </a:pPr>
              <a:r>
                <a:rPr lang="en-US" altLang="zh-CN" sz="2600" dirty="0"/>
                <a:t> </a:t>
              </a:r>
              <a:r>
                <a:rPr lang="zh-CN" altLang="en-US" sz="2600" dirty="0"/>
                <a:t>基本形式：  </a:t>
              </a:r>
              <a:r>
                <a:rPr lang="en-US" altLang="zh-CN" sz="2600" dirty="0">
                  <a:latin typeface="Times New Roman" panose="02020603050405020304" pitchFamily="18" charset="0"/>
                </a:rPr>
                <a:t>IF    </a:t>
              </a:r>
              <a:r>
                <a:rPr lang="en-US" altLang="zh-CN" sz="2600" i="1" dirty="0">
                  <a:latin typeface="Times New Roman" panose="02020603050405020304" pitchFamily="18" charset="0"/>
                </a:rPr>
                <a:t>P</a:t>
              </a:r>
              <a:r>
                <a:rPr lang="en-US" altLang="zh-CN" sz="2600" dirty="0">
                  <a:latin typeface="Times New Roman" panose="02020603050405020304" pitchFamily="18" charset="0"/>
                </a:rPr>
                <a:t>    THEN   </a:t>
              </a:r>
              <a:r>
                <a:rPr lang="en-US" altLang="zh-CN" sz="2600" i="1" dirty="0">
                  <a:latin typeface="Times New Roman" panose="02020603050405020304" pitchFamily="18" charset="0"/>
                </a:rPr>
                <a:t> Q</a:t>
              </a:r>
            </a:p>
            <a:p>
              <a:pPr algn="just" eaLnBrk="1" hangingPunct="1">
                <a:lnSpc>
                  <a:spcPct val="110000"/>
                </a:lnSpc>
                <a:spcBef>
                  <a:spcPct val="20000"/>
                </a:spcBef>
                <a:buClr>
                  <a:schemeClr val="accent2"/>
                </a:buClr>
                <a:buFont typeface="Wingdings" panose="05000000000000000000" pitchFamily="2" charset="2"/>
                <a:buNone/>
              </a:pPr>
              <a:r>
                <a:rPr lang="en-US" altLang="zh-CN" sz="2600" dirty="0"/>
                <a:t>         </a:t>
              </a:r>
              <a:r>
                <a:rPr lang="zh-CN" altLang="en-US" sz="2600" dirty="0"/>
                <a:t>或者：</a:t>
              </a:r>
            </a:p>
            <a:p>
              <a:pPr algn="just" eaLnBrk="1" hangingPunct="1">
                <a:lnSpc>
                  <a:spcPct val="11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rPr>
                <a:t> 例如：</a:t>
              </a:r>
              <a:endParaRPr lang="zh-CN" altLang="en-US" sz="2600" dirty="0">
                <a:latin typeface="Times New Roman" panose="02020603050405020304" pitchFamily="18" charset="0"/>
                <a:cs typeface="Times New Roman" panose="02020603050405020304" pitchFamily="18" charset="0"/>
              </a:endParaRPr>
            </a:p>
            <a:p>
              <a:pPr algn="just" eaLnBrk="1" hangingPunct="1">
                <a:lnSpc>
                  <a:spcPct val="110000"/>
                </a:lnSpc>
                <a:spcBef>
                  <a:spcPct val="20000"/>
                </a:spcBef>
                <a:buClr>
                  <a:schemeClr val="accent2"/>
                </a:buClr>
                <a:buFont typeface="Wingdings" panose="05000000000000000000" pitchFamily="2" charset="2"/>
                <a:buNone/>
              </a:pPr>
              <a:r>
                <a:rPr lang="zh-CN" altLang="en-US"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r</a:t>
              </a:r>
              <a:r>
                <a:rPr lang="en-US" altLang="zh-CN" sz="2600" baseline="-30000" dirty="0">
                  <a:latin typeface="Times New Roman" panose="02020603050405020304" pitchFamily="18" charset="0"/>
                  <a:cs typeface="Times New Roman" panose="02020603050405020304" pitchFamily="18" charset="0"/>
                </a:rPr>
                <a:t>4</a:t>
              </a:r>
              <a:r>
                <a:rPr lang="zh-CN" altLang="en-US" sz="2600" dirty="0">
                  <a:latin typeface="宋体" panose="02010600030101010101" pitchFamily="2" charset="-122"/>
                </a:rPr>
                <a:t>：</a:t>
              </a:r>
              <a:r>
                <a:rPr lang="en-US" altLang="zh-CN" sz="2600" dirty="0">
                  <a:latin typeface="Times New Roman" panose="02020603050405020304" pitchFamily="18" charset="0"/>
                  <a:cs typeface="Times New Roman" panose="02020603050405020304" pitchFamily="18" charset="0"/>
                </a:rPr>
                <a:t>IF   </a:t>
              </a:r>
              <a:r>
                <a:rPr lang="zh-CN" altLang="en-US" sz="2600" dirty="0">
                  <a:latin typeface="宋体" panose="02010600030101010101" pitchFamily="2" charset="-122"/>
                </a:rPr>
                <a:t>动物会飞</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AND    </a:t>
              </a:r>
              <a:r>
                <a:rPr lang="zh-CN" altLang="en-US" sz="2600" dirty="0">
                  <a:latin typeface="宋体" panose="02010600030101010101" pitchFamily="2" charset="-122"/>
                </a:rPr>
                <a:t>会下蛋</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THEN   </a:t>
              </a:r>
              <a:r>
                <a:rPr lang="zh-CN" altLang="en-US" sz="2600" dirty="0">
                  <a:latin typeface="宋体" panose="02010600030101010101" pitchFamily="2" charset="-122"/>
                </a:rPr>
                <a:t>该动物是鸟</a:t>
              </a:r>
            </a:p>
          </p:txBody>
        </p:sp>
        <p:graphicFrame>
          <p:nvGraphicFramePr>
            <p:cNvPr id="12291" name="Object 9"/>
            <p:cNvGraphicFramePr>
              <a:graphicFrameLocks noChangeAspect="1"/>
            </p:cNvGraphicFramePr>
            <p:nvPr/>
          </p:nvGraphicFramePr>
          <p:xfrm>
            <a:off x="1478" y="1379"/>
            <a:ext cx="850" cy="316"/>
          </p:xfrm>
          <a:graphic>
            <a:graphicData uri="http://schemas.openxmlformats.org/presentationml/2006/ole">
              <mc:AlternateContent xmlns:mc="http://schemas.openxmlformats.org/markup-compatibility/2006">
                <mc:Choice xmlns:v="urn:schemas-microsoft-com:vml" Requires="v">
                  <p:oleObj spid="_x0000_s34908" name="公式" r:id="rId3" imgW="482391" imgH="203112" progId="Equation.3">
                    <p:embed/>
                  </p:oleObj>
                </mc:Choice>
                <mc:Fallback>
                  <p:oleObj name="公式" r:id="rId3" imgW="482391" imgH="203112" progId="Equation.3">
                    <p:embed/>
                    <p:pic>
                      <p:nvPicPr>
                        <p:cNvPr id="1229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 y="1379"/>
                          <a:ext cx="850"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290" name="Object 10"/>
          <p:cNvGraphicFramePr>
            <a:graphicFrameLocks noChangeAspect="1"/>
          </p:cNvGraphicFramePr>
          <p:nvPr>
            <p:extLst>
              <p:ext uri="{D42A27DB-BD31-4B8C-83A1-F6EECF244321}">
                <p14:modId xmlns:p14="http://schemas.microsoft.com/office/powerpoint/2010/main" val="3901630420"/>
              </p:ext>
            </p:extLst>
          </p:nvPr>
        </p:nvGraphicFramePr>
        <p:xfrm>
          <a:off x="4122739" y="5639057"/>
          <a:ext cx="1101725" cy="450850"/>
        </p:xfrm>
        <a:graphic>
          <a:graphicData uri="http://schemas.openxmlformats.org/presentationml/2006/ole">
            <mc:AlternateContent xmlns:mc="http://schemas.openxmlformats.org/markup-compatibility/2006">
              <mc:Choice xmlns:v="urn:schemas-microsoft-com:vml" Requires="v">
                <p:oleObj spid="_x0000_s34909" name="公式" r:id="rId5" imgW="482391" imgH="203112" progId="Equation.3">
                  <p:embed/>
                </p:oleObj>
              </mc:Choice>
              <mc:Fallback>
                <p:oleObj name="公式" r:id="rId5" imgW="482391" imgH="203112" progId="Equation.3">
                  <p:embed/>
                  <p:pic>
                    <p:nvPicPr>
                      <p:cNvPr id="1229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739" y="5639057"/>
                        <a:ext cx="11017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532371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12706</TotalTime>
  <Words>4648</Words>
  <Application>Microsoft Office PowerPoint</Application>
  <PresentationFormat>宽屏</PresentationFormat>
  <Paragraphs>314</Paragraphs>
  <Slides>39</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2" baseType="lpstr">
      <vt:lpstr>ＭＳ Ｐゴシック</vt:lpstr>
      <vt:lpstr>等线</vt:lpstr>
      <vt:lpstr>等线 Light</vt:lpstr>
      <vt:lpstr>华文琥珀</vt:lpstr>
      <vt:lpstr>宋体</vt:lpstr>
      <vt:lpstr>Arial</vt:lpstr>
      <vt:lpstr>Cambria Math</vt:lpstr>
      <vt:lpstr>Times New Roman</vt:lpstr>
      <vt:lpstr>Wingdings</vt:lpstr>
      <vt:lpstr>Office 主题​​</vt:lpstr>
      <vt:lpstr>公式</vt:lpstr>
      <vt:lpstr>BMP 图像</vt:lpstr>
      <vt:lpstr>Visio</vt:lpstr>
      <vt:lpstr>PowerPoint 演示文稿</vt:lpstr>
      <vt:lpstr>PowerPoint 演示文稿</vt:lpstr>
      <vt:lpstr>3.1.1  知识的概念</vt:lpstr>
      <vt:lpstr>3.1.2 知识的特性</vt:lpstr>
      <vt:lpstr>3.1.2  知识的特性</vt:lpstr>
      <vt:lpstr>3.1.3  知识的表示</vt:lpstr>
      <vt:lpstr> 3.2  产生式表示法</vt:lpstr>
      <vt:lpstr> 3.2.1  产生式</vt:lpstr>
      <vt:lpstr>3.2.1  产生式</vt:lpstr>
      <vt:lpstr>3.2.1  产生式</vt:lpstr>
      <vt:lpstr>3.2.1  产生式</vt:lpstr>
      <vt:lpstr>3.2.2  产生式系统</vt:lpstr>
      <vt:lpstr>3.2.2  产生式系统</vt:lpstr>
      <vt:lpstr>3.2.2  产生式系统</vt:lpstr>
      <vt:lpstr>3.2.3 产生式表示法的特点</vt:lpstr>
      <vt:lpstr> 3.3  框架表示法</vt:lpstr>
      <vt:lpstr>3.3.1  框架的一般结构</vt:lpstr>
      <vt:lpstr>3.3.1  框架的一般结构</vt:lpstr>
      <vt:lpstr>3.3.2  用框架表示知识的例子</vt:lpstr>
      <vt:lpstr>3.3.2  用框架表示知识的例子</vt:lpstr>
      <vt:lpstr>3.3.2  用框架表示知识的例子</vt:lpstr>
      <vt:lpstr>3.3.2  用框架表示知识的例子</vt:lpstr>
      <vt:lpstr>例题：构造一个描述你的教室的框架</vt:lpstr>
      <vt:lpstr>请用框架表示如下知识：</vt:lpstr>
      <vt:lpstr>请用框架表示如下知识：</vt:lpstr>
      <vt:lpstr>3.3.2  框架表示法的特点</vt:lpstr>
      <vt:lpstr>3.4  状态空间表示法</vt:lpstr>
      <vt:lpstr>3.4.1  状态空间表示</vt:lpstr>
      <vt:lpstr>3.4.1  状态空间表示</vt:lpstr>
      <vt:lpstr>3.4.1  状态空间表示</vt:lpstr>
      <vt:lpstr>3.4.1  状态空间表示</vt:lpstr>
      <vt:lpstr>3.4.2  状态空间的图描述</vt:lpstr>
      <vt:lpstr>3.4.2  状态空间的图描述</vt:lpstr>
      <vt:lpstr>3.4.2  状态空间的图描述</vt:lpstr>
      <vt:lpstr>3.4.2  状态空间的图描述</vt:lpstr>
      <vt:lpstr>3.4.2  状态空间的图描述</vt:lpstr>
      <vt:lpstr>测试题：分钱币问题</vt:lpstr>
      <vt:lpstr>测试题：分钱币问题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Mloong</dc:creator>
  <cp:lastModifiedBy>lenovo</cp:lastModifiedBy>
  <cp:revision>522</cp:revision>
  <dcterms:created xsi:type="dcterms:W3CDTF">2018-04-21T03:38:42Z</dcterms:created>
  <dcterms:modified xsi:type="dcterms:W3CDTF">2019-11-09T02:41:19Z</dcterms:modified>
</cp:coreProperties>
</file>