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2" r:id="rId2"/>
    <p:sldId id="266" r:id="rId3"/>
    <p:sldId id="353" r:id="rId4"/>
    <p:sldId id="356" r:id="rId5"/>
    <p:sldId id="354" r:id="rId6"/>
    <p:sldId id="355" r:id="rId7"/>
    <p:sldId id="359" r:id="rId8"/>
    <p:sldId id="360" r:id="rId9"/>
    <p:sldId id="361" r:id="rId10"/>
    <p:sldId id="358" r:id="rId11"/>
    <p:sldId id="362" r:id="rId12"/>
    <p:sldId id="363" r:id="rId13"/>
    <p:sldId id="365" r:id="rId14"/>
    <p:sldId id="366" r:id="rId15"/>
    <p:sldId id="367" r:id="rId16"/>
    <p:sldId id="368" r:id="rId17"/>
    <p:sldId id="369" r:id="rId18"/>
    <p:sldId id="371" r:id="rId19"/>
    <p:sldId id="370" r:id="rId20"/>
    <p:sldId id="373" r:id="rId21"/>
    <p:sldId id="372" r:id="rId22"/>
    <p:sldId id="374" r:id="rId23"/>
    <p:sldId id="375" r:id="rId24"/>
    <p:sldId id="376" r:id="rId25"/>
    <p:sldId id="377" r:id="rId26"/>
    <p:sldId id="378" r:id="rId27"/>
    <p:sldId id="379" r:id="rId28"/>
    <p:sldId id="380" r:id="rId29"/>
    <p:sldId id="331"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4" autoAdjust="0"/>
    <p:restoredTop sz="92857" autoAdjust="0"/>
  </p:normalViewPr>
  <p:slideViewPr>
    <p:cSldViewPr snapToGrid="0">
      <p:cViewPr varScale="1">
        <p:scale>
          <a:sx n="79" d="100"/>
          <a:sy n="79" d="100"/>
        </p:scale>
        <p:origin x="720"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2019/12/15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 </a:t>
            </a:r>
            <a:r>
              <a:rPr lang="en-US" altLang="zh-CN" sz="1200" b="1" i="1" u="sng" dirty="0"/>
              <a:t>CF</a:t>
            </a:r>
            <a:r>
              <a:rPr lang="zh-CN" altLang="en-US" sz="1200" b="1" i="1" u="sng" dirty="0"/>
              <a:t>取值小于</a:t>
            </a:r>
            <a:r>
              <a:rPr lang="en-US" altLang="zh-CN" sz="1200" b="1" i="1" u="sng" dirty="0"/>
              <a:t>0</a:t>
            </a:r>
            <a:r>
              <a:rPr lang="zh-CN" altLang="en-US" sz="1200" dirty="0"/>
              <a:t>，表示规则的前提和结论是负相关的，即前提，越是成立。得结论越不成立。</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20</a:t>
            </a:fld>
            <a:endParaRPr lang="zh-CN" altLang="en-US"/>
          </a:p>
        </p:txBody>
      </p:sp>
    </p:spTree>
    <p:extLst>
      <p:ext uri="{BB962C8B-B14F-4D97-AF65-F5344CB8AC3E}">
        <p14:creationId xmlns:p14="http://schemas.microsoft.com/office/powerpoint/2010/main" val="245902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规则前提可以是复合条件，复合条件可以通过逻辑运算表示，常用的逻辑运算有与、或、非，在规则中可以分别用</a:t>
            </a:r>
            <a:r>
              <a:rPr lang="en-US" altLang="zh-CN" dirty="0"/>
              <a:t>and</a:t>
            </a:r>
            <a:r>
              <a:rPr lang="zh-CN" altLang="en-US" dirty="0"/>
              <a:t>，</a:t>
            </a:r>
            <a:r>
              <a:rPr lang="en-US" altLang="zh-CN" dirty="0"/>
              <a:t>or</a:t>
            </a:r>
            <a:r>
              <a:rPr lang="zh-CN" altLang="en-US" dirty="0"/>
              <a:t>，</a:t>
            </a:r>
            <a:r>
              <a:rPr lang="en-US" altLang="zh-CN" dirty="0"/>
              <a:t>not</a:t>
            </a:r>
            <a:r>
              <a:rPr lang="zh-CN" altLang="en-US" dirty="0"/>
              <a:t>表示。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21</a:t>
            </a:fld>
            <a:endParaRPr lang="zh-CN" altLang="en-US"/>
          </a:p>
        </p:txBody>
      </p:sp>
    </p:spTree>
    <p:extLst>
      <p:ext uri="{BB962C8B-B14F-4D97-AF65-F5344CB8AC3E}">
        <p14:creationId xmlns:p14="http://schemas.microsoft.com/office/powerpoint/2010/main" val="424713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规则的可信度可以理解为当规则的前提，肯定为真实结论的可信度。</a:t>
            </a:r>
            <a:endParaRPr lang="en-US" altLang="zh-CN" dirty="0"/>
          </a:p>
          <a:p>
            <a:r>
              <a:rPr lang="zh-CN" altLang="en-US" dirty="0"/>
              <a:t>如果已知的事实不是肯定为真，也就是事实的可信度不是</a:t>
            </a:r>
            <a:r>
              <a:rPr lang="en-US" altLang="zh-CN" dirty="0"/>
              <a:t>1</a:t>
            </a:r>
            <a:r>
              <a:rPr lang="zh-CN" altLang="en-US" dirty="0"/>
              <a:t>时，如何从规则得到结论的可信度呢？</a:t>
            </a:r>
            <a:endParaRPr lang="en-US" altLang="zh-CN" dirty="0"/>
          </a:p>
          <a:p>
            <a:endParaRPr lang="en-US" altLang="zh-CN" dirty="0"/>
          </a:p>
          <a:p>
            <a:r>
              <a:rPr lang="zh-CN" altLang="en-US" dirty="0"/>
              <a:t>规则：</a:t>
            </a:r>
            <a:endParaRPr lang="en-US" altLang="zh-CN" dirty="0"/>
          </a:p>
          <a:p>
            <a:r>
              <a:rPr lang="zh-CN" altLang="en-US" dirty="0"/>
              <a:t>由于只有当规则的前提为真时才有可能推出规则的结论。而前提为真意味着</a:t>
            </a:r>
            <a:r>
              <a:rPr lang="en-US" altLang="zh-CN" dirty="0"/>
              <a:t>CF</a:t>
            </a:r>
            <a:r>
              <a:rPr lang="zh-CN" altLang="en-US" dirty="0"/>
              <a:t>必须大于</a:t>
            </a:r>
            <a:r>
              <a:rPr lang="en-US" altLang="zh-CN" dirty="0"/>
              <a:t>0</a:t>
            </a:r>
            <a:r>
              <a:rPr lang="zh-CN" altLang="en-US" dirty="0"/>
              <a:t>，</a:t>
            </a:r>
            <a:r>
              <a:rPr lang="en-US" altLang="zh-CN" dirty="0"/>
              <a:t>CF</a:t>
            </a:r>
            <a:r>
              <a:rPr lang="zh-CN" altLang="en-US" dirty="0"/>
              <a:t>小于</a:t>
            </a:r>
            <a:r>
              <a:rPr lang="en-US" altLang="zh-CN" dirty="0"/>
              <a:t>0</a:t>
            </a:r>
            <a:r>
              <a:rPr lang="zh-CN" altLang="en-US" dirty="0"/>
              <a:t>的规则意味着规则的前提不成立，不能从该规则推导出任何与结论</a:t>
            </a:r>
            <a:r>
              <a:rPr lang="en-US" altLang="zh-CN" dirty="0"/>
              <a:t>B</a:t>
            </a:r>
            <a:r>
              <a:rPr lang="zh-CN" altLang="en-US" dirty="0"/>
              <a:t>有关的信息。</a:t>
            </a:r>
            <a:endParaRPr lang="en-US" altLang="zh-CN" dirty="0"/>
          </a:p>
          <a:p>
            <a:r>
              <a:rPr lang="zh-CN" altLang="en-US" dirty="0"/>
              <a:t>所以在可信度的规则运算中，通过</a:t>
            </a:r>
            <a:r>
              <a:rPr lang="en-US" altLang="zh-CN" dirty="0"/>
              <a:t>max</a:t>
            </a:r>
            <a:r>
              <a:rPr lang="zh-CN" altLang="en-US" dirty="0"/>
              <a:t>筛选出前提为真的规则。</a:t>
            </a:r>
            <a:endParaRPr lang="en-US" altLang="zh-CN" dirty="0"/>
          </a:p>
          <a:p>
            <a:r>
              <a:rPr lang="zh-CN" altLang="en-US" dirty="0"/>
              <a:t>并通过规则前提的可信度</a:t>
            </a:r>
            <a:r>
              <a:rPr lang="en-US" altLang="zh-CN" dirty="0"/>
              <a:t>CF</a:t>
            </a:r>
            <a:r>
              <a:rPr lang="zh-CN" altLang="en-US" dirty="0"/>
              <a:t>（</a:t>
            </a:r>
            <a:r>
              <a:rPr lang="en-US" altLang="zh-CN" dirty="0"/>
              <a:t>A</a:t>
            </a:r>
            <a:r>
              <a:rPr lang="zh-CN" altLang="en-US" dirty="0"/>
              <a:t>）与规则的可信度</a:t>
            </a:r>
            <a:r>
              <a:rPr lang="en-US" altLang="zh-CN" dirty="0"/>
              <a:t>CF</a:t>
            </a:r>
            <a:r>
              <a:rPr lang="zh-CN" altLang="en-US" dirty="0"/>
              <a:t>（</a:t>
            </a:r>
            <a:r>
              <a:rPr lang="en-US" altLang="zh-CN" dirty="0"/>
              <a:t>B</a:t>
            </a:r>
            <a:r>
              <a:rPr lang="zh-CN" altLang="en-US" dirty="0"/>
              <a:t>，</a:t>
            </a:r>
            <a:r>
              <a:rPr lang="en-US" altLang="zh-CN" dirty="0"/>
              <a:t>A</a:t>
            </a:r>
            <a:r>
              <a:rPr lang="zh-CN" altLang="en-US" dirty="0"/>
              <a:t>）相乘的方式，得到规则的结论的可信度</a:t>
            </a:r>
            <a:r>
              <a:rPr lang="en-US" altLang="zh-CN" dirty="0"/>
              <a:t>CF</a:t>
            </a:r>
            <a:r>
              <a:rPr lang="zh-CN" altLang="en-US" dirty="0"/>
              <a:t>（</a:t>
            </a:r>
            <a:r>
              <a:rPr lang="en-US" altLang="zh-CN" dirty="0"/>
              <a:t>B</a:t>
            </a:r>
            <a:r>
              <a:rPr lang="zh-CN" altLang="en-US" dirty="0"/>
              <a:t>）。</a:t>
            </a:r>
            <a:endParaRPr lang="en-US" altLang="zh-CN" dirty="0"/>
          </a:p>
          <a:p>
            <a:endParaRPr lang="en-US" altLang="zh-CN" dirty="0"/>
          </a:p>
          <a:p>
            <a:r>
              <a:rPr lang="zh-CN" altLang="en-US" dirty="0"/>
              <a:t>如果一条规则的前提不是真，及</a:t>
            </a:r>
            <a:r>
              <a:rPr lang="en-US" altLang="zh-CN" dirty="0"/>
              <a:t>CF</a:t>
            </a:r>
            <a:r>
              <a:rPr lang="zh-CN" altLang="en-US" dirty="0"/>
              <a:t>（</a:t>
            </a:r>
            <a:r>
              <a:rPr lang="en-US" altLang="zh-CN" dirty="0"/>
              <a:t>A</a:t>
            </a:r>
            <a:r>
              <a:rPr lang="zh-CN" altLang="en-US" dirty="0"/>
              <a:t>）小于零，则通过该规则得到</a:t>
            </a:r>
            <a:r>
              <a:rPr lang="en-US" altLang="zh-CN" dirty="0"/>
              <a:t>CF</a:t>
            </a:r>
            <a:r>
              <a:rPr lang="zh-CN" altLang="en-US" dirty="0"/>
              <a:t>等于零。表示该规则得不出任何与结论</a:t>
            </a:r>
            <a:r>
              <a:rPr lang="en-US" altLang="zh-CN" dirty="0"/>
              <a:t>B</a:t>
            </a:r>
            <a:r>
              <a:rPr lang="zh-CN" altLang="en-US" dirty="0"/>
              <a:t>有关的信息。</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22</a:t>
            </a:fld>
            <a:endParaRPr lang="zh-CN" altLang="en-US"/>
          </a:p>
        </p:txBody>
      </p:sp>
    </p:spTree>
    <p:extLst>
      <p:ext uri="{BB962C8B-B14F-4D97-AF65-F5344CB8AC3E}">
        <p14:creationId xmlns:p14="http://schemas.microsoft.com/office/powerpoint/2010/main" val="417908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通常情况下，得到同一个结论的规则不止一条，也就是说可能会有多个规则得出同一个结论。但是从不同规则得到同一个结论的可信度可能并不相同。需要把这些规则进行合成。</a:t>
            </a:r>
          </a:p>
        </p:txBody>
      </p:sp>
      <p:sp>
        <p:nvSpPr>
          <p:cNvPr id="4" name="灯片编号占位符 3"/>
          <p:cNvSpPr>
            <a:spLocks noGrp="1"/>
          </p:cNvSpPr>
          <p:nvPr>
            <p:ph type="sldNum" sz="quarter" idx="5"/>
          </p:nvPr>
        </p:nvSpPr>
        <p:spPr/>
        <p:txBody>
          <a:bodyPr/>
          <a:lstStyle/>
          <a:p>
            <a:fld id="{474FC068-479E-4534-B80E-F81A619C5FED}" type="slidenum">
              <a:rPr lang="zh-CN" altLang="en-US" smtClean="0"/>
              <a:t>23</a:t>
            </a:fld>
            <a:endParaRPr lang="zh-CN" altLang="en-US"/>
          </a:p>
        </p:txBody>
      </p:sp>
    </p:spTree>
    <p:extLst>
      <p:ext uri="{BB962C8B-B14F-4D97-AF65-F5344CB8AC3E}">
        <p14:creationId xmlns:p14="http://schemas.microsoft.com/office/powerpoint/2010/main" val="3823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24</a:t>
            </a:fld>
            <a:endParaRPr lang="zh-CN" altLang="en-US"/>
          </a:p>
        </p:txBody>
      </p:sp>
    </p:spTree>
    <p:extLst>
      <p:ext uri="{BB962C8B-B14F-4D97-AF65-F5344CB8AC3E}">
        <p14:creationId xmlns:p14="http://schemas.microsoft.com/office/powerpoint/2010/main" val="391482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25</a:t>
            </a:fld>
            <a:endParaRPr lang="zh-CN" altLang="en-US"/>
          </a:p>
        </p:txBody>
      </p:sp>
    </p:spTree>
    <p:extLst>
      <p:ext uri="{BB962C8B-B14F-4D97-AF65-F5344CB8AC3E}">
        <p14:creationId xmlns:p14="http://schemas.microsoft.com/office/powerpoint/2010/main" val="285020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26</a:t>
            </a:fld>
            <a:endParaRPr lang="zh-CN" altLang="en-US"/>
          </a:p>
        </p:txBody>
      </p:sp>
    </p:spTree>
    <p:extLst>
      <p:ext uri="{BB962C8B-B14F-4D97-AF65-F5344CB8AC3E}">
        <p14:creationId xmlns:p14="http://schemas.microsoft.com/office/powerpoint/2010/main" val="3784458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27</a:t>
            </a:fld>
            <a:endParaRPr lang="zh-CN" altLang="en-US"/>
          </a:p>
        </p:txBody>
      </p:sp>
    </p:spTree>
    <p:extLst>
      <p:ext uri="{BB962C8B-B14F-4D97-AF65-F5344CB8AC3E}">
        <p14:creationId xmlns:p14="http://schemas.microsoft.com/office/powerpoint/2010/main" val="2296673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28</a:t>
            </a:fld>
            <a:endParaRPr lang="zh-CN" altLang="en-US"/>
          </a:p>
        </p:txBody>
      </p:sp>
    </p:spTree>
    <p:extLst>
      <p:ext uri="{BB962C8B-B14F-4D97-AF65-F5344CB8AC3E}">
        <p14:creationId xmlns:p14="http://schemas.microsoft.com/office/powerpoint/2010/main" val="3017237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解释器分为</a:t>
            </a:r>
            <a:r>
              <a:rPr lang="en-US" altLang="zh-CN" dirty="0" smtClean="0"/>
              <a:t>why</a:t>
            </a:r>
            <a:r>
              <a:rPr lang="zh-CN" altLang="en-US" dirty="0" smtClean="0"/>
              <a:t>解释</a:t>
            </a:r>
            <a:r>
              <a:rPr lang="en-US" altLang="zh-CN" dirty="0" smtClean="0"/>
              <a:t>—</a:t>
            </a:r>
            <a:r>
              <a:rPr lang="zh-CN" altLang="en-US" dirty="0" smtClean="0"/>
              <a:t>为什么 和</a:t>
            </a:r>
            <a:r>
              <a:rPr lang="en-US" altLang="zh-CN" dirty="0" smtClean="0"/>
              <a:t>how</a:t>
            </a:r>
            <a:r>
              <a:rPr lang="zh-CN" altLang="en-US" dirty="0" smtClean="0"/>
              <a:t>解释</a:t>
            </a:r>
            <a:r>
              <a:rPr lang="en-US" altLang="zh-CN" dirty="0" smtClean="0"/>
              <a:t>—</a:t>
            </a:r>
            <a:r>
              <a:rPr lang="zh-CN" altLang="en-US" dirty="0" smtClean="0"/>
              <a:t>如何得到</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5</a:t>
            </a:fld>
            <a:endParaRPr lang="zh-CN" altLang="en-US"/>
          </a:p>
        </p:txBody>
      </p:sp>
    </p:spTree>
    <p:extLst>
      <p:ext uri="{BB962C8B-B14F-4D97-AF65-F5344CB8AC3E}">
        <p14:creationId xmlns:p14="http://schemas.microsoft.com/office/powerpoint/2010/main" val="35374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1" dirty="0">
                <a:solidFill>
                  <a:srgbClr val="7030A0"/>
                </a:solidFill>
              </a:rPr>
              <a:t>根据规则</a:t>
            </a:r>
            <a:r>
              <a:rPr lang="en-US" altLang="zh-CN" sz="1200" b="1" dirty="0">
                <a:solidFill>
                  <a:srgbClr val="7030A0"/>
                </a:solidFill>
              </a:rPr>
              <a:t>r11</a:t>
            </a:r>
            <a:r>
              <a:rPr lang="zh-CN" altLang="en-US" sz="1200" b="1" dirty="0">
                <a:solidFill>
                  <a:srgbClr val="7030A0"/>
                </a:solidFill>
              </a:rPr>
              <a:t>，需要验证其前提条件“是鸟类且不会飞且有长腿且有长颈且黑白色”。首先验证“是鸟类”，动态数据库中没有相关信息，所以查找结论含有“（类 鸟类）”的规则</a:t>
            </a:r>
            <a:r>
              <a:rPr lang="en-US" altLang="zh-CN" sz="1200" b="1" dirty="0">
                <a:solidFill>
                  <a:srgbClr val="7030A0"/>
                </a:solidFill>
              </a:rPr>
              <a:t>r3</a:t>
            </a:r>
            <a:r>
              <a:rPr lang="zh-CN" altLang="en-US" sz="1200" b="1" dirty="0">
                <a:solidFill>
                  <a:srgbClr val="7030A0"/>
                </a:solidFill>
              </a:rPr>
              <a:t>，其前提是“有羽毛”。该结果在动态数据库中也没有相关信息，没有哪个规则的结论含有该结果，所以用户提问是否有羽毛，用户回答“</a:t>
            </a:r>
            <a:r>
              <a:rPr lang="en-US" altLang="zh-CN" sz="1200" b="1" dirty="0">
                <a:solidFill>
                  <a:srgbClr val="7030A0"/>
                </a:solidFill>
              </a:rPr>
              <a:t>Yes”</a:t>
            </a:r>
            <a:r>
              <a:rPr lang="zh-CN" altLang="en-US" sz="1200" b="1" dirty="0">
                <a:solidFill>
                  <a:srgbClr val="7030A0"/>
                </a:solidFill>
              </a:rPr>
              <a:t>，得到该动物有羽毛的结论。由于</a:t>
            </a:r>
            <a:r>
              <a:rPr lang="en-US" altLang="zh-CN" sz="1200" b="1" dirty="0">
                <a:solidFill>
                  <a:srgbClr val="7030A0"/>
                </a:solidFill>
              </a:rPr>
              <a:t>r3</a:t>
            </a:r>
            <a:r>
              <a:rPr lang="zh-CN" altLang="en-US" sz="1200" b="1" dirty="0">
                <a:solidFill>
                  <a:srgbClr val="7030A0"/>
                </a:solidFill>
              </a:rPr>
              <a:t>的前提只有这一个条件，所以由规则</a:t>
            </a:r>
            <a:r>
              <a:rPr lang="en-US" altLang="zh-CN" sz="1200" b="1" dirty="0">
                <a:solidFill>
                  <a:srgbClr val="7030A0"/>
                </a:solidFill>
              </a:rPr>
              <a:t>r3</a:t>
            </a:r>
            <a:r>
              <a:rPr lang="zh-CN" altLang="en-US" sz="1200" b="1" dirty="0">
                <a:solidFill>
                  <a:srgbClr val="7030A0"/>
                </a:solidFill>
              </a:rPr>
              <a:t>得出该动物属于鸟类，并将“是鸟类”这个结果加入动态数据库中。</a:t>
            </a:r>
            <a:endParaRPr lang="en-US" altLang="zh-CN" sz="1200" b="1" dirty="0">
              <a:solidFill>
                <a:srgbClr val="7030A0"/>
              </a:solidFill>
            </a:endParaRPr>
          </a:p>
          <a:p>
            <a:pPr marL="0" indent="0">
              <a:buNone/>
            </a:pPr>
            <a:r>
              <a:rPr lang="en-US" altLang="zh-CN" sz="1200" b="1" dirty="0">
                <a:solidFill>
                  <a:srgbClr val="7030A0"/>
                </a:solidFill>
              </a:rPr>
              <a:t>r11</a:t>
            </a:r>
            <a:r>
              <a:rPr lang="zh-CN" altLang="en-US" sz="1200" b="1" dirty="0">
                <a:solidFill>
                  <a:srgbClr val="7030A0"/>
                </a:solidFill>
              </a:rPr>
              <a:t>的第一个条件得到满足，接下来验证第二个条件</a:t>
            </a:r>
            <a:r>
              <a:rPr lang="en-US" altLang="zh-CN" sz="1200" b="1" dirty="0">
                <a:solidFill>
                  <a:srgbClr val="7030A0"/>
                </a:solidFill>
              </a:rPr>
              <a:t>:</a:t>
            </a:r>
            <a:r>
              <a:rPr lang="zh-CN" altLang="en-US" sz="1200" b="1" dirty="0">
                <a:solidFill>
                  <a:srgbClr val="7030A0"/>
                </a:solidFill>
              </a:rPr>
              <a:t>“不会飞”。同样动态数据库之后，没有记载，也没有哪个规则可以得出该结论，还是询问用户，得到回答</a:t>
            </a:r>
            <a:r>
              <a:rPr lang="en-US" altLang="zh-CN" sz="1200" b="1" dirty="0">
                <a:solidFill>
                  <a:srgbClr val="7030A0"/>
                </a:solidFill>
              </a:rPr>
              <a:t>yes</a:t>
            </a:r>
            <a:r>
              <a:rPr lang="zh-CN" altLang="en-US" sz="1200" b="1" dirty="0">
                <a:solidFill>
                  <a:srgbClr val="7030A0"/>
                </a:solidFill>
              </a:rPr>
              <a:t>后，将“不会飞”加入动态数据库中。</a:t>
            </a:r>
            <a:endParaRPr lang="en-US" altLang="zh-CN" sz="1200" b="1" dirty="0">
              <a:solidFill>
                <a:srgbClr val="7030A0"/>
              </a:solidFill>
            </a:endParaRPr>
          </a:p>
          <a:p>
            <a:pPr marL="0" indent="0">
              <a:buNone/>
            </a:pPr>
            <a:r>
              <a:rPr lang="zh-CN" altLang="en-US" sz="1200" b="1" dirty="0">
                <a:solidFill>
                  <a:srgbClr val="7030A0"/>
                </a:solidFill>
              </a:rPr>
              <a:t>在验证有长腿。这是由于用户回答的是</a:t>
            </a:r>
            <a:r>
              <a:rPr lang="en-US" altLang="zh-CN" sz="1200" b="1" dirty="0">
                <a:solidFill>
                  <a:srgbClr val="7030A0"/>
                </a:solidFill>
              </a:rPr>
              <a:t>no</a:t>
            </a:r>
            <a:r>
              <a:rPr lang="zh-CN" altLang="en-US" sz="1200" b="1" dirty="0">
                <a:solidFill>
                  <a:srgbClr val="7030A0"/>
                </a:solidFill>
              </a:rPr>
              <a:t>，表示该动物没有长腿，“没有长腿”也被放入动态数据库中。</a:t>
            </a:r>
            <a:endParaRPr lang="en-US" altLang="zh-CN" sz="1200" b="1" dirty="0">
              <a:solidFill>
                <a:srgbClr val="7030A0"/>
              </a:solidFill>
            </a:endParaRPr>
          </a:p>
          <a:p>
            <a:pPr marL="0" indent="0">
              <a:buNone/>
            </a:pPr>
            <a:r>
              <a:rPr lang="zh-CN" altLang="en-US" sz="1200" b="1" dirty="0">
                <a:solidFill>
                  <a:srgbClr val="7030A0"/>
                </a:solidFill>
              </a:rPr>
              <a:t>由于“有长腿”得到了否定回答。所以规则</a:t>
            </a:r>
            <a:r>
              <a:rPr lang="en-US" altLang="zh-CN" sz="1200" b="1" dirty="0">
                <a:solidFill>
                  <a:srgbClr val="7030A0"/>
                </a:solidFill>
              </a:rPr>
              <a:t>r11</a:t>
            </a:r>
            <a:r>
              <a:rPr lang="zh-CN" altLang="en-US" sz="1200" b="1" dirty="0">
                <a:solidFill>
                  <a:srgbClr val="7030A0"/>
                </a:solidFill>
              </a:rPr>
              <a:t>的前提不被满足，假设鸵鸟不能成立。</a:t>
            </a:r>
            <a:endParaRPr lang="en-US" altLang="zh-CN" sz="1200" b="1" dirty="0">
              <a:solidFill>
                <a:srgbClr val="7030A0"/>
              </a:solidFill>
            </a:endParaRPr>
          </a:p>
          <a:p>
            <a:pPr marL="0" indent="0">
              <a:buNone/>
            </a:pPr>
            <a:endParaRPr lang="en-US" altLang="zh-CN" sz="1200" b="1" dirty="0">
              <a:solidFill>
                <a:srgbClr val="7030A0"/>
              </a:solidFill>
            </a:endParaRPr>
          </a:p>
          <a:p>
            <a:pPr marL="0" indent="0">
              <a:buNone/>
            </a:pPr>
            <a:endParaRPr lang="en-US" altLang="zh-CN" sz="1200" b="1" dirty="0">
              <a:solidFill>
                <a:srgbClr val="7030A0"/>
              </a:solidFill>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13</a:t>
            </a:fld>
            <a:endParaRPr lang="zh-CN" altLang="en-US"/>
          </a:p>
        </p:txBody>
      </p:sp>
    </p:spTree>
    <p:extLst>
      <p:ext uri="{BB962C8B-B14F-4D97-AF65-F5344CB8AC3E}">
        <p14:creationId xmlns:p14="http://schemas.microsoft.com/office/powerpoint/2010/main" val="106083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14</a:t>
            </a:fld>
            <a:endParaRPr lang="zh-CN" altLang="en-US"/>
          </a:p>
        </p:txBody>
      </p:sp>
    </p:spTree>
    <p:extLst>
      <p:ext uri="{BB962C8B-B14F-4D97-AF65-F5344CB8AC3E}">
        <p14:creationId xmlns:p14="http://schemas.microsoft.com/office/powerpoint/2010/main" val="397890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根据规则</a:t>
            </a:r>
            <a:r>
              <a:rPr lang="en-US" altLang="zh-CN" dirty="0"/>
              <a:t>r12</a:t>
            </a:r>
            <a:r>
              <a:rPr lang="zh-CN" altLang="en-US" dirty="0"/>
              <a:t>，要验证规则的前提条件是“鸟类且不会飞且会游泳且黑白色”。由于动态数据库中已经验证了当前动物是鸟类，不会飞，所以规则的前两个条件均被满足。</a:t>
            </a:r>
            <a:endParaRPr lang="en-US" altLang="zh-CN" dirty="0"/>
          </a:p>
          <a:p>
            <a:r>
              <a:rPr lang="zh-CN" altLang="en-US" dirty="0"/>
              <a:t>直接验证第三个条件会游泳，和第四个条件，黑白色这两个条件都需要用户回答，在得到肯定答案后，系统得出结论，这个动物是企鹅。</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15</a:t>
            </a:fld>
            <a:endParaRPr lang="zh-CN" altLang="en-US"/>
          </a:p>
        </p:txBody>
      </p:sp>
    </p:spTree>
    <p:extLst>
      <p:ext uri="{BB962C8B-B14F-4D97-AF65-F5344CB8AC3E}">
        <p14:creationId xmlns:p14="http://schemas.microsoft.com/office/powerpoint/2010/main" val="160872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不光能推理，还能给出解释，鸵鸟有腿而你说的没有，所以不是鸵鸟。</a:t>
            </a:r>
            <a:endParaRPr lang="en-US" altLang="zh-CN" dirty="0" smtClean="0"/>
          </a:p>
          <a:p>
            <a:r>
              <a:rPr lang="zh-CN" altLang="en-US" dirty="0" smtClean="0"/>
              <a:t>那为什么是企鹅，你可以回答说：根据你的回答，动物不会飞，会游泳，黑白色，所以我认为是企鹅。</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16</a:t>
            </a:fld>
            <a:endParaRPr lang="zh-CN" altLang="en-US"/>
          </a:p>
        </p:txBody>
      </p:sp>
    </p:spTree>
    <p:extLst>
      <p:ext uri="{BB962C8B-B14F-4D97-AF65-F5344CB8AC3E}">
        <p14:creationId xmlns:p14="http://schemas.microsoft.com/office/powerpoint/2010/main" val="134842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也就是说满足了什么条件，结果就一定是什么，用户给出的事实也是确定性的，有羽毛就是有羽毛，会游泳，就是会游泳</a:t>
            </a:r>
            <a:r>
              <a:rPr lang="zh-CN" altLang="en-US" dirty="0" smtClean="0"/>
              <a:t>。</a:t>
            </a:r>
            <a:endParaRPr lang="en-US" altLang="zh-CN" dirty="0"/>
          </a:p>
          <a:p>
            <a:r>
              <a:rPr lang="zh-CN" altLang="en-US" dirty="0"/>
              <a:t>如果阴天得下雨，阴天就是一个非确定性的东西，是有些云彩，就算阴天了，还是乌云滚滚，算阴天，即便是乌云滚滚，也不确定就一定下雨，只是天阴的阅历还下雨的可能性就越大，但不能说阴天就有一定下雨。</a:t>
            </a:r>
          </a:p>
        </p:txBody>
      </p:sp>
      <p:sp>
        <p:nvSpPr>
          <p:cNvPr id="4" name="灯片编号占位符 3"/>
          <p:cNvSpPr>
            <a:spLocks noGrp="1"/>
          </p:cNvSpPr>
          <p:nvPr>
            <p:ph type="sldNum" sz="quarter" idx="5"/>
          </p:nvPr>
        </p:nvSpPr>
        <p:spPr/>
        <p:txBody>
          <a:bodyPr/>
          <a:lstStyle/>
          <a:p>
            <a:fld id="{474FC068-479E-4534-B80E-F81A619C5FED}" type="slidenum">
              <a:rPr lang="zh-CN" altLang="en-US" smtClean="0"/>
              <a:t>17</a:t>
            </a:fld>
            <a:endParaRPr lang="zh-CN" altLang="en-US"/>
          </a:p>
        </p:txBody>
      </p:sp>
    </p:spTree>
    <p:extLst>
      <p:ext uri="{BB962C8B-B14F-4D97-AF65-F5344CB8AC3E}">
        <p14:creationId xmlns:p14="http://schemas.microsoft.com/office/powerpoint/2010/main" val="353834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在给出的专家系统的简单例子中，每个规则都是确定性的，也就是说满足了什么条件，结果就一定是什么，用户给出的事实也是确定性的，有羽毛就是有羽毛，会游泳，就是会游泳。</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但现实生活中很多实际问题是非确定性问题</a:t>
            </a:r>
            <a:r>
              <a:rPr lang="en-US" altLang="zh-CN" dirty="0"/>
              <a:t>,</a:t>
            </a:r>
            <a:r>
              <a:rPr lang="zh-CN" altLang="en-US" dirty="0"/>
              <a:t>例如如果阴天则下雨，阴天就是一个非确定性的东西，是有些云彩，就算阴天了，还是乌云滚滚，算阴天，即便是乌云滚滚，也不确定就一定下雨，只是天阴的阅历还下雨的可能性就越大，但不能说阴天就有一定下雨。需要非确定推理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18</a:t>
            </a:fld>
            <a:endParaRPr lang="zh-CN" altLang="en-US"/>
          </a:p>
        </p:txBody>
      </p:sp>
    </p:spTree>
    <p:extLst>
      <p:ext uri="{BB962C8B-B14F-4D97-AF65-F5344CB8AC3E}">
        <p14:creationId xmlns:p14="http://schemas.microsoft.com/office/powerpoint/2010/main" val="76927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19</a:t>
            </a:fld>
            <a:endParaRPr lang="zh-CN" altLang="en-US"/>
          </a:p>
        </p:txBody>
      </p:sp>
    </p:spTree>
    <p:extLst>
      <p:ext uri="{BB962C8B-B14F-4D97-AF65-F5344CB8AC3E}">
        <p14:creationId xmlns:p14="http://schemas.microsoft.com/office/powerpoint/2010/main" val="525165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lvl1pPr>
              <a:defRPr sz="3200"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2019/12/15</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
        <p:nvSpPr>
          <p:cNvPr id="12" name="文本占位符 11"/>
          <p:cNvSpPr>
            <a:spLocks noGrp="1"/>
          </p:cNvSpPr>
          <p:nvPr>
            <p:ph type="body" sz="quarter" idx="13"/>
          </p:nvPr>
        </p:nvSpPr>
        <p:spPr>
          <a:xfrm>
            <a:off x="838200" y="1606550"/>
            <a:ext cx="10587038" cy="4240213"/>
          </a:xfrm>
        </p:spPr>
        <p:txBody>
          <a:bodyPr/>
          <a:lstStyle>
            <a:lvl1pPr>
              <a:defRPr sz="24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400">
                <a:latin typeface="宋体" panose="02010600030101010101" pitchFamily="2" charset="-122"/>
                <a:ea typeface="宋体" panose="02010600030101010101" pitchFamily="2" charset="-122"/>
              </a:defRPr>
            </a:lvl4pPr>
            <a:lvl5pPr>
              <a:defRPr sz="2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98301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a:solidFill>
                  <a:srgbClr val="A6A6A6"/>
                </a:solidFill>
              </a:rPr>
              <a:t>智能科学系</a:t>
            </a:r>
            <a:endParaRPr lang="en-US" altLang="zh-CN" b="1" dirty="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7340959" y="357188"/>
            <a:ext cx="459069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a:t>计算机科学与技术学院</a:t>
            </a:r>
            <a:endParaRPr lang="en-US" altLang="zh-CN" dirty="0"/>
          </a:p>
          <a:p>
            <a:pPr algn="ctr" eaLnBrk="1" hangingPunct="1">
              <a:lnSpc>
                <a:spcPct val="110000"/>
              </a:lnSpc>
              <a:defRPr/>
            </a:pPr>
            <a:r>
              <a:rPr lang="en-US" altLang="zh-CN" dirty="0">
                <a:latin typeface="Times New Roman" panose="02020603050405020304" pitchFamily="18" charset="0"/>
                <a:cs typeface="Times New Roman" panose="02020603050405020304" pitchFamily="18" charset="0"/>
              </a:rPr>
              <a:t>College of Computer Science</a:t>
            </a:r>
            <a:r>
              <a:rPr lang="en-US" altLang="zh-CN" baseline="0" dirty="0">
                <a:latin typeface="Times New Roman" panose="02020603050405020304" pitchFamily="18" charset="0"/>
                <a:cs typeface="Times New Roman" panose="02020603050405020304" pitchFamily="18" charset="0"/>
              </a:rPr>
              <a:t> &amp; Technology </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2019/12/15</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2019/12/15</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a:solidFill>
                  <a:schemeClr val="bg1"/>
                </a:solidFill>
                <a:latin typeface="等线 Light" panose="02010600030101010101" pitchFamily="2" charset="-122"/>
              </a:rPr>
              <a:t>第九章 专家系统</a:t>
            </a: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7399490" y="2962225"/>
            <a:ext cx="2128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chemeClr val="bg1"/>
                </a:solidFill>
              </a:rPr>
              <a:t>人工智能课题组</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a:t>你的朋友不知道某种动物是什么，给你打电话咨询，对话如下：</a:t>
            </a:r>
          </a:p>
          <a:p>
            <a:pPr marL="457200" lvl="1" indent="0">
              <a:buNone/>
            </a:pPr>
            <a:r>
              <a:rPr lang="zh-CN" altLang="en-US" sz="2000" dirty="0"/>
              <a:t>你：你看到的动物有羽毛吗？</a:t>
            </a:r>
          </a:p>
          <a:p>
            <a:pPr marL="457200" lvl="1" indent="0">
              <a:buNone/>
            </a:pPr>
            <a:r>
              <a:rPr lang="en-US" altLang="zh-CN" sz="2000" dirty="0"/>
              <a:t>FD</a:t>
            </a:r>
            <a:r>
              <a:rPr lang="zh-CN" altLang="en-US" sz="2000" dirty="0"/>
              <a:t>：有羽毛。</a:t>
            </a:r>
          </a:p>
          <a:p>
            <a:pPr marL="457200" lvl="1" indent="0">
              <a:buNone/>
            </a:pPr>
            <a:r>
              <a:rPr lang="zh-CN" altLang="en-US" sz="2000" dirty="0"/>
              <a:t>你：会飞吗？</a:t>
            </a:r>
          </a:p>
          <a:p>
            <a:pPr marL="457200" lvl="1" indent="0">
              <a:buNone/>
            </a:pPr>
            <a:r>
              <a:rPr lang="en-US" altLang="zh-CN" sz="2000" dirty="0"/>
              <a:t>FD</a:t>
            </a:r>
            <a:r>
              <a:rPr lang="zh-CN" altLang="en-US" sz="2000" dirty="0"/>
              <a:t>：（经观察后）不会飞。</a:t>
            </a:r>
          </a:p>
          <a:p>
            <a:pPr marL="457200" lvl="1" indent="0">
              <a:buNone/>
            </a:pPr>
            <a:r>
              <a:rPr lang="zh-CN" altLang="en-US" sz="2000" dirty="0"/>
              <a:t>你：有长腿吗？</a:t>
            </a:r>
          </a:p>
          <a:p>
            <a:pPr marL="457200" lvl="1" indent="0">
              <a:buNone/>
            </a:pPr>
            <a:r>
              <a:rPr lang="en-US" altLang="zh-CN" sz="2000" dirty="0"/>
              <a:t>FD</a:t>
            </a:r>
            <a:r>
              <a:rPr lang="zh-CN" altLang="en-US" sz="2000" dirty="0"/>
              <a:t>：没有。</a:t>
            </a:r>
          </a:p>
          <a:p>
            <a:pPr marL="457200" lvl="1" indent="0">
              <a:buNone/>
            </a:pPr>
            <a:r>
              <a:rPr lang="zh-CN" altLang="en-US" sz="2000" dirty="0"/>
              <a:t>你：会游泳吗？</a:t>
            </a:r>
          </a:p>
          <a:p>
            <a:pPr marL="457200" lvl="1" indent="0">
              <a:buNone/>
            </a:pPr>
            <a:r>
              <a:rPr lang="en-US" altLang="zh-CN" sz="2000" dirty="0"/>
              <a:t>FD</a:t>
            </a:r>
            <a:r>
              <a:rPr lang="zh-CN" altLang="en-US" sz="2000" dirty="0"/>
              <a:t>：（看到该动物在水中）会。</a:t>
            </a:r>
          </a:p>
          <a:p>
            <a:pPr marL="457200" lvl="1" indent="0">
              <a:buNone/>
            </a:pPr>
            <a:r>
              <a:rPr lang="zh-CN" altLang="en-US" sz="2000" dirty="0"/>
              <a:t>你：颜色是黑白吗？</a:t>
            </a:r>
          </a:p>
          <a:p>
            <a:pPr marL="457200" lvl="1" indent="0">
              <a:buNone/>
            </a:pPr>
            <a:r>
              <a:rPr lang="en-US" altLang="zh-CN" sz="2000" dirty="0"/>
              <a:t>FD</a:t>
            </a:r>
            <a:r>
              <a:rPr lang="zh-CN" altLang="en-US" sz="2000" dirty="0"/>
              <a:t>：是。</a:t>
            </a:r>
          </a:p>
          <a:p>
            <a:pPr marL="457200" lvl="1" indent="0">
              <a:buNone/>
            </a:pPr>
            <a:r>
              <a:rPr lang="zh-CN" altLang="en-US" sz="2000" dirty="0"/>
              <a:t>你：这个动物是企鹅。</a:t>
            </a:r>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61192505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我们希望一个动物识别专家能像你一样完成以上过程，通过与用户的交互回答用户有关动物的问题。</a:t>
            </a:r>
            <a:endParaRPr lang="en-US" altLang="zh-CN" dirty="0"/>
          </a:p>
          <a:p>
            <a:pPr marL="0" indent="0">
              <a:buNone/>
            </a:pPr>
            <a:r>
              <a:rPr lang="en-US" altLang="zh-CN" dirty="0"/>
              <a:t>1</a:t>
            </a:r>
            <a:r>
              <a:rPr lang="zh-CN" altLang="en-US" dirty="0"/>
              <a:t>、为了实现这样的专家系统，首先要把你有关识别动物的</a:t>
            </a:r>
            <a:r>
              <a:rPr lang="zh-CN" altLang="en-US" b="1" dirty="0">
                <a:solidFill>
                  <a:srgbClr val="FF0000"/>
                </a:solidFill>
              </a:rPr>
              <a:t>知识总结</a:t>
            </a:r>
            <a:r>
              <a:rPr lang="zh-CN" altLang="en-US" dirty="0"/>
              <a:t>出来，并以计算机可以使用的方式存放在计算机中。用规则表示这些知识。</a:t>
            </a:r>
            <a:endParaRPr lang="en-US" altLang="zh-CN" dirty="0"/>
          </a:p>
          <a:p>
            <a:pPr marL="457200" lvl="2" indent="0">
              <a:buNone/>
            </a:pPr>
            <a:r>
              <a:rPr lang="en-US" altLang="zh-CN" dirty="0"/>
              <a:t>(rule  &lt;</a:t>
            </a:r>
            <a:r>
              <a:rPr lang="zh-CN" altLang="en-US" dirty="0"/>
              <a:t>规则名</a:t>
            </a:r>
            <a:r>
              <a:rPr lang="en-US" altLang="zh-CN" dirty="0"/>
              <a:t>&gt;</a:t>
            </a:r>
          </a:p>
          <a:p>
            <a:pPr marL="457200" lvl="2" indent="0">
              <a:buNone/>
            </a:pPr>
            <a:r>
              <a:rPr lang="en-US" altLang="zh-CN" dirty="0"/>
              <a:t>   (if  &lt;</a:t>
            </a:r>
            <a:r>
              <a:rPr lang="zh-CN" altLang="en-US" dirty="0"/>
              <a:t>前提</a:t>
            </a:r>
            <a:r>
              <a:rPr lang="en-US" altLang="zh-CN" dirty="0"/>
              <a:t>&gt;)</a:t>
            </a:r>
          </a:p>
          <a:p>
            <a:pPr marL="457200" lvl="2" indent="0">
              <a:buNone/>
            </a:pPr>
            <a:r>
              <a:rPr lang="en-US" altLang="zh-CN" dirty="0"/>
              <a:t>   (then  &lt;</a:t>
            </a:r>
            <a:r>
              <a:rPr lang="zh-CN" altLang="en-US" dirty="0"/>
              <a:t>结论</a:t>
            </a:r>
            <a:r>
              <a:rPr lang="en-US" altLang="zh-CN" dirty="0"/>
              <a:t>&gt;))</a:t>
            </a:r>
          </a:p>
          <a:p>
            <a:r>
              <a:rPr lang="zh-CN" altLang="en-US" dirty="0"/>
              <a:t>例如：</a:t>
            </a:r>
            <a:endParaRPr lang="en-US" altLang="zh-CN" dirty="0"/>
          </a:p>
          <a:p>
            <a:pPr marL="0" indent="0">
              <a:buNone/>
            </a:pPr>
            <a:r>
              <a:rPr lang="en-US" altLang="zh-CN" sz="2000" dirty="0"/>
              <a:t>  </a:t>
            </a:r>
            <a:r>
              <a:rPr lang="zh-CN" altLang="en-US" sz="2000" dirty="0"/>
              <a:t>“如果有羽毛则是鸟类”可以表示为：</a:t>
            </a:r>
            <a:endParaRPr lang="en-US" altLang="zh-CN" sz="2000" dirty="0"/>
          </a:p>
          <a:p>
            <a:pPr marL="0" indent="0">
              <a:buNone/>
            </a:pPr>
            <a:r>
              <a:rPr lang="en-US" altLang="zh-CN" sz="2000" dirty="0"/>
              <a:t>     (rule r3</a:t>
            </a:r>
          </a:p>
          <a:p>
            <a:pPr marL="457200" lvl="2" indent="0">
              <a:buNone/>
            </a:pPr>
            <a:r>
              <a:rPr lang="en-US" altLang="zh-CN" sz="2000" dirty="0"/>
              <a:t>    (if (same </a:t>
            </a:r>
            <a:r>
              <a:rPr lang="zh-CN" altLang="en-US" sz="2000" dirty="0"/>
              <a:t>有羽毛 </a:t>
            </a:r>
            <a:r>
              <a:rPr lang="en-US" altLang="zh-CN" sz="2000" dirty="0"/>
              <a:t>yes))</a:t>
            </a:r>
          </a:p>
          <a:p>
            <a:pPr marL="457200" lvl="2" indent="0">
              <a:buNone/>
            </a:pPr>
            <a:r>
              <a:rPr lang="en-US" altLang="zh-CN" sz="2000" dirty="0"/>
              <a:t>    (then (</a:t>
            </a:r>
            <a:r>
              <a:rPr lang="zh-CN" altLang="en-US" sz="2000" dirty="0"/>
              <a:t>类 鸟类</a:t>
            </a:r>
            <a:r>
              <a:rPr lang="en-US" altLang="zh-CN" sz="2000" dirty="0"/>
              <a:t>)))</a:t>
            </a:r>
          </a:p>
          <a:p>
            <a:pPr marL="457200" lvl="2" indent="0">
              <a:buNone/>
            </a:pPr>
            <a:r>
              <a:rPr lang="zh-CN" altLang="en-US" sz="2000" dirty="0"/>
              <a:t>其中，</a:t>
            </a:r>
            <a:r>
              <a:rPr lang="en-US" altLang="zh-CN" sz="2000" dirty="0"/>
              <a:t>r3</a:t>
            </a:r>
            <a:r>
              <a:rPr lang="zh-CN" altLang="en-US" sz="2000" dirty="0"/>
              <a:t>是规则名，（</a:t>
            </a:r>
            <a:r>
              <a:rPr lang="en-US" altLang="zh-CN" sz="2000" dirty="0"/>
              <a:t>same </a:t>
            </a:r>
            <a:r>
              <a:rPr lang="zh-CN" altLang="en-US" sz="2000" dirty="0"/>
              <a:t>有羽毛 </a:t>
            </a:r>
            <a:r>
              <a:rPr lang="en-US" altLang="zh-CN" sz="2000" dirty="0"/>
              <a:t>yes</a:t>
            </a:r>
            <a:r>
              <a:rPr lang="zh-CN" altLang="en-US" sz="2000" dirty="0"/>
              <a:t>）是规则的前提，（类 鸟类）是规则的结论。</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00276951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用规则表示这些知识。</a:t>
            </a:r>
            <a:endParaRPr lang="en-US" altLang="zh-CN" dirty="0"/>
          </a:p>
          <a:p>
            <a:pPr marL="457200" lvl="2" indent="0">
              <a:buNone/>
            </a:pPr>
            <a:r>
              <a:rPr lang="en-US" altLang="zh-CN" dirty="0"/>
              <a:t>(rule  &lt;</a:t>
            </a:r>
            <a:r>
              <a:rPr lang="zh-CN" altLang="en-US" dirty="0"/>
              <a:t>规则名</a:t>
            </a:r>
            <a:r>
              <a:rPr lang="en-US" altLang="zh-CN" dirty="0"/>
              <a:t>&gt;</a:t>
            </a:r>
          </a:p>
          <a:p>
            <a:pPr marL="457200" lvl="2" indent="0">
              <a:buNone/>
            </a:pPr>
            <a:r>
              <a:rPr lang="en-US" altLang="zh-CN" dirty="0"/>
              <a:t>   (if  &lt;</a:t>
            </a:r>
            <a:r>
              <a:rPr lang="zh-CN" altLang="en-US" dirty="0"/>
              <a:t>前提</a:t>
            </a:r>
            <a:r>
              <a:rPr lang="en-US" altLang="zh-CN" dirty="0"/>
              <a:t>&gt;)</a:t>
            </a:r>
          </a:p>
          <a:p>
            <a:pPr marL="457200" lvl="2" indent="0">
              <a:buNone/>
            </a:pPr>
            <a:r>
              <a:rPr lang="en-US" altLang="zh-CN" dirty="0"/>
              <a:t>   (then  &lt;</a:t>
            </a:r>
            <a:r>
              <a:rPr lang="zh-CN" altLang="en-US" dirty="0"/>
              <a:t>结论</a:t>
            </a:r>
            <a:r>
              <a:rPr lang="en-US" altLang="zh-CN" dirty="0"/>
              <a:t>&gt;))</a:t>
            </a:r>
          </a:p>
          <a:p>
            <a:r>
              <a:rPr lang="zh-CN" altLang="en-US" dirty="0"/>
              <a:t>例如：</a:t>
            </a:r>
            <a:endParaRPr lang="en-US" altLang="zh-CN" dirty="0"/>
          </a:p>
          <a:p>
            <a:pPr marL="0" indent="0">
              <a:buNone/>
            </a:pPr>
            <a:r>
              <a:rPr lang="zh-CN" altLang="en-US" dirty="0"/>
              <a:t> </a:t>
            </a:r>
            <a:r>
              <a:rPr lang="zh-CN" altLang="en-US" sz="2000" dirty="0"/>
              <a:t>“如果是鸟类且不会飞且会游泳且是黑白色则是企鹅”可以表示为：</a:t>
            </a:r>
            <a:endParaRPr lang="en-US" altLang="zh-CN" sz="1600" dirty="0"/>
          </a:p>
          <a:p>
            <a:pPr marL="457200" lvl="2" indent="0">
              <a:buNone/>
            </a:pPr>
            <a:r>
              <a:rPr lang="en-US" altLang="zh-CN" sz="2000" dirty="0"/>
              <a:t>(rule r12</a:t>
            </a:r>
          </a:p>
          <a:p>
            <a:pPr marL="457200" lvl="2" indent="0">
              <a:buNone/>
            </a:pPr>
            <a:r>
              <a:rPr lang="en-US" altLang="zh-CN" sz="2000" dirty="0"/>
              <a:t>   (if (same </a:t>
            </a:r>
            <a:r>
              <a:rPr lang="zh-CN" altLang="en-US" sz="2000" dirty="0"/>
              <a:t>类 鸟类</a:t>
            </a:r>
            <a:r>
              <a:rPr lang="en-US" altLang="zh-CN" sz="2000" dirty="0"/>
              <a:t>)</a:t>
            </a:r>
          </a:p>
          <a:p>
            <a:pPr marL="457200" lvl="2" indent="0">
              <a:buNone/>
            </a:pPr>
            <a:r>
              <a:rPr lang="en-US" altLang="zh-CN" sz="2000" dirty="0"/>
              <a:t>        (</a:t>
            </a:r>
            <a:r>
              <a:rPr lang="en-US" altLang="zh-CN" sz="2000" dirty="0" err="1"/>
              <a:t>notsame</a:t>
            </a:r>
            <a:r>
              <a:rPr lang="en-US" altLang="zh-CN" sz="2000" dirty="0"/>
              <a:t> </a:t>
            </a:r>
            <a:r>
              <a:rPr lang="zh-CN" altLang="en-US" sz="2000" dirty="0"/>
              <a:t>会飞 </a:t>
            </a:r>
            <a:r>
              <a:rPr lang="en-US" altLang="zh-CN" sz="2000" dirty="0"/>
              <a:t>yes)</a:t>
            </a:r>
          </a:p>
          <a:p>
            <a:pPr marL="457200" lvl="2" indent="0">
              <a:buNone/>
            </a:pPr>
            <a:r>
              <a:rPr lang="en-US" altLang="zh-CN" sz="2000" dirty="0"/>
              <a:t>        (same </a:t>
            </a:r>
            <a:r>
              <a:rPr lang="zh-CN" altLang="en-US" sz="2000" dirty="0"/>
              <a:t>会游泳 </a:t>
            </a:r>
            <a:r>
              <a:rPr lang="en-US" altLang="zh-CN" sz="2000" dirty="0"/>
              <a:t>yes)</a:t>
            </a:r>
          </a:p>
          <a:p>
            <a:pPr marL="457200" lvl="2" indent="0">
              <a:buNone/>
            </a:pPr>
            <a:r>
              <a:rPr lang="en-US" altLang="zh-CN" sz="2000" dirty="0"/>
              <a:t>        (same </a:t>
            </a:r>
            <a:r>
              <a:rPr lang="zh-CN" altLang="en-US" sz="2000" dirty="0"/>
              <a:t>黑白色 </a:t>
            </a:r>
            <a:r>
              <a:rPr lang="en-US" altLang="zh-CN" sz="2000" dirty="0"/>
              <a:t>yes))</a:t>
            </a:r>
          </a:p>
          <a:p>
            <a:pPr marL="457200" lvl="2" indent="0">
              <a:buNone/>
            </a:pPr>
            <a:r>
              <a:rPr lang="en-US" altLang="zh-CN" sz="2000" dirty="0"/>
              <a:t>   (then (</a:t>
            </a:r>
            <a:r>
              <a:rPr lang="zh-CN" altLang="en-US" sz="2000" dirty="0"/>
              <a:t>动物 企鹅</a:t>
            </a:r>
            <a:r>
              <a:rPr lang="en-US" altLang="zh-CN" sz="2000" dirty="0"/>
              <a:t>)))</a:t>
            </a:r>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47507910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en-US" altLang="zh-CN" dirty="0"/>
              <a:t>2</a:t>
            </a:r>
            <a:r>
              <a:rPr lang="zh-CN" altLang="en-US" dirty="0"/>
              <a:t>、推理机是如何</a:t>
            </a:r>
            <a:r>
              <a:rPr lang="zh-CN" altLang="en-US" b="1" dirty="0">
                <a:solidFill>
                  <a:srgbClr val="FF0000"/>
                </a:solidFill>
              </a:rPr>
              <a:t>利用这些知识进行推理</a:t>
            </a:r>
            <a:r>
              <a:rPr lang="zh-CN" altLang="en-US" dirty="0"/>
              <a:t>的呢？假设采用逆向推理进行求解。</a:t>
            </a:r>
            <a:endParaRPr lang="en-US" altLang="zh-CN" dirty="0"/>
          </a:p>
          <a:p>
            <a:r>
              <a:rPr lang="zh-CN" altLang="en-US" dirty="0"/>
              <a:t>假定系统首先提出的假设是鸵鸟，则推理过程如图所示。</a:t>
            </a:r>
            <a:endParaRPr lang="en-US" altLang="zh-CN" dirty="0"/>
          </a:p>
          <a:p>
            <a:pPr marL="0" indent="0">
              <a:buNone/>
            </a:pPr>
            <a:r>
              <a:rPr lang="zh-CN" altLang="en-US" sz="1200" b="1" dirty="0">
                <a:solidFill>
                  <a:srgbClr val="7030A0"/>
                </a:solidFill>
              </a:rPr>
              <a:t>你：你看到的动物有羽毛吗？</a:t>
            </a:r>
          </a:p>
          <a:p>
            <a:pPr marL="0" indent="0">
              <a:buNone/>
            </a:pPr>
            <a:r>
              <a:rPr lang="en-US" altLang="zh-CN" sz="1200" b="1" dirty="0">
                <a:solidFill>
                  <a:srgbClr val="7030A0"/>
                </a:solidFill>
              </a:rPr>
              <a:t>FD</a:t>
            </a:r>
            <a:r>
              <a:rPr lang="zh-CN" altLang="en-US" sz="1200" b="1" dirty="0">
                <a:solidFill>
                  <a:srgbClr val="7030A0"/>
                </a:solidFill>
              </a:rPr>
              <a:t>：有羽毛。</a:t>
            </a:r>
          </a:p>
          <a:p>
            <a:pPr marL="0" indent="0">
              <a:buNone/>
            </a:pPr>
            <a:r>
              <a:rPr lang="zh-CN" altLang="en-US" sz="1200" b="1" dirty="0">
                <a:solidFill>
                  <a:srgbClr val="7030A0"/>
                </a:solidFill>
              </a:rPr>
              <a:t>你：会飞吗？</a:t>
            </a:r>
          </a:p>
          <a:p>
            <a:pPr marL="0" indent="0">
              <a:buNone/>
            </a:pPr>
            <a:r>
              <a:rPr lang="en-US" altLang="zh-CN" sz="1200" b="1" dirty="0">
                <a:solidFill>
                  <a:srgbClr val="7030A0"/>
                </a:solidFill>
              </a:rPr>
              <a:t>FD</a:t>
            </a:r>
            <a:r>
              <a:rPr lang="zh-CN" altLang="en-US" sz="1200" b="1" dirty="0">
                <a:solidFill>
                  <a:srgbClr val="7030A0"/>
                </a:solidFill>
              </a:rPr>
              <a:t>：（经观察后）不会飞。</a:t>
            </a:r>
          </a:p>
          <a:p>
            <a:pPr marL="0" indent="0">
              <a:buNone/>
            </a:pPr>
            <a:r>
              <a:rPr lang="zh-CN" altLang="en-US" sz="1200" b="1" dirty="0">
                <a:solidFill>
                  <a:srgbClr val="7030A0"/>
                </a:solidFill>
              </a:rPr>
              <a:t>你：有长腿吗？</a:t>
            </a:r>
          </a:p>
          <a:p>
            <a:pPr marL="0" indent="0">
              <a:buNone/>
            </a:pPr>
            <a:r>
              <a:rPr lang="en-US" altLang="zh-CN" sz="1200" b="1" dirty="0">
                <a:solidFill>
                  <a:srgbClr val="7030A0"/>
                </a:solidFill>
              </a:rPr>
              <a:t>FD</a:t>
            </a:r>
            <a:r>
              <a:rPr lang="zh-CN" altLang="en-US" sz="1200" b="1" dirty="0">
                <a:solidFill>
                  <a:srgbClr val="7030A0"/>
                </a:solidFill>
              </a:rPr>
              <a:t>：没有。</a:t>
            </a:r>
          </a:p>
          <a:p>
            <a:pPr marL="0" indent="0">
              <a:buNone/>
            </a:pPr>
            <a:r>
              <a:rPr lang="zh-CN" altLang="en-US" sz="1200" b="1" dirty="0">
                <a:solidFill>
                  <a:srgbClr val="7030A0"/>
                </a:solidFill>
              </a:rPr>
              <a:t>你：会游泳吗？</a:t>
            </a:r>
          </a:p>
          <a:p>
            <a:pPr marL="0" indent="0">
              <a:buNone/>
            </a:pPr>
            <a:r>
              <a:rPr lang="en-US" altLang="zh-CN" sz="1200" b="1" dirty="0">
                <a:solidFill>
                  <a:srgbClr val="7030A0"/>
                </a:solidFill>
              </a:rPr>
              <a:t>FD</a:t>
            </a:r>
            <a:r>
              <a:rPr lang="zh-CN" altLang="en-US" sz="1200" b="1" dirty="0">
                <a:solidFill>
                  <a:srgbClr val="7030A0"/>
                </a:solidFill>
              </a:rPr>
              <a:t>：（看到该动物在水中）会。</a:t>
            </a:r>
          </a:p>
          <a:p>
            <a:pPr marL="0" indent="0">
              <a:buNone/>
            </a:pPr>
            <a:r>
              <a:rPr lang="zh-CN" altLang="en-US" sz="1200" b="1" dirty="0">
                <a:solidFill>
                  <a:srgbClr val="7030A0"/>
                </a:solidFill>
              </a:rPr>
              <a:t>你：颜色是黑白吗？</a:t>
            </a:r>
          </a:p>
          <a:p>
            <a:pPr marL="0" indent="0">
              <a:buNone/>
            </a:pPr>
            <a:r>
              <a:rPr lang="en-US" altLang="zh-CN" sz="1200" b="1" dirty="0">
                <a:solidFill>
                  <a:srgbClr val="7030A0"/>
                </a:solidFill>
              </a:rPr>
              <a:t>FD</a:t>
            </a:r>
            <a:r>
              <a:rPr lang="zh-CN" altLang="en-US" sz="1200" b="1" dirty="0">
                <a:solidFill>
                  <a:srgbClr val="7030A0"/>
                </a:solidFill>
              </a:rPr>
              <a:t>：是。</a:t>
            </a:r>
          </a:p>
          <a:p>
            <a:pPr marL="0" indent="0">
              <a:buNone/>
            </a:pPr>
            <a:r>
              <a:rPr lang="zh-CN" altLang="en-US" sz="1200" b="1" dirty="0">
                <a:solidFill>
                  <a:srgbClr val="7030A0"/>
                </a:solidFill>
              </a:rPr>
              <a:t>你：这个动物是企鹅</a:t>
            </a:r>
            <a:r>
              <a:rPr lang="zh-CN" altLang="en-US" sz="1200" b="1" dirty="0" smtClean="0">
                <a:solidFill>
                  <a:srgbClr val="7030A0"/>
                </a:solidFill>
              </a:rPr>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4" name="组合 3">
            <a:extLst>
              <a:ext uri="{FF2B5EF4-FFF2-40B4-BE49-F238E27FC236}">
                <a16:creationId xmlns:a16="http://schemas.microsoft.com/office/drawing/2014/main" id="{AEE39803-220B-45CA-866B-D9F2BEE790AC}"/>
              </a:ext>
            </a:extLst>
          </p:cNvPr>
          <p:cNvGrpSpPr>
            <a:grpSpLocks/>
          </p:cNvGrpSpPr>
          <p:nvPr/>
        </p:nvGrpSpPr>
        <p:grpSpPr bwMode="auto">
          <a:xfrm>
            <a:off x="3353702" y="2664606"/>
            <a:ext cx="6323697" cy="3305199"/>
            <a:chOff x="0" y="20935"/>
            <a:chExt cx="4320540" cy="2517321"/>
          </a:xfrm>
        </p:grpSpPr>
        <p:sp>
          <p:nvSpPr>
            <p:cNvPr id="5" name="Text Box 4">
              <a:extLst>
                <a:ext uri="{FF2B5EF4-FFF2-40B4-BE49-F238E27FC236}">
                  <a16:creationId xmlns:a16="http://schemas.microsoft.com/office/drawing/2014/main" id="{B4B5FDAA-6F6E-430A-A1F8-0181ED0C8F06}"/>
                </a:ext>
              </a:extLst>
            </p:cNvPr>
            <p:cNvSpPr txBox="1">
              <a:spLocks noChangeArrowheads="1"/>
            </p:cNvSpPr>
            <p:nvPr/>
          </p:nvSpPr>
          <p:spPr bwMode="auto">
            <a:xfrm>
              <a:off x="1882140" y="20935"/>
              <a:ext cx="662940"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400" dirty="0">
                  <a:cs typeface="Times New Roman" panose="02020603050405020304" pitchFamily="18" charset="0"/>
                </a:rPr>
                <a:t>鸵鸟</a:t>
              </a:r>
              <a:endParaRPr lang="zh-CN" altLang="zh-CN" sz="1800" dirty="0">
                <a:latin typeface="宋体" panose="02010600030101010101" pitchFamily="2" charset="-122"/>
              </a:endParaRPr>
            </a:p>
          </p:txBody>
        </p:sp>
        <p:cxnSp>
          <p:nvCxnSpPr>
            <p:cNvPr id="6" name="Line 13">
              <a:extLst>
                <a:ext uri="{FF2B5EF4-FFF2-40B4-BE49-F238E27FC236}">
                  <a16:creationId xmlns:a16="http://schemas.microsoft.com/office/drawing/2014/main" id="{6BAAEA3A-1CEF-403B-A91E-344DD1269965}"/>
                </a:ext>
              </a:extLst>
            </p:cNvPr>
            <p:cNvCxnSpPr>
              <a:cxnSpLocks noChangeShapeType="1"/>
            </p:cNvCxnSpPr>
            <p:nvPr/>
          </p:nvCxnSpPr>
          <p:spPr bwMode="auto">
            <a:xfrm>
              <a:off x="2194560" y="274320"/>
              <a:ext cx="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7" name="Text Box 4">
              <a:extLst>
                <a:ext uri="{FF2B5EF4-FFF2-40B4-BE49-F238E27FC236}">
                  <a16:creationId xmlns:a16="http://schemas.microsoft.com/office/drawing/2014/main" id="{36F9D466-E11B-4875-86C2-2D7D167FA290}"/>
                </a:ext>
              </a:extLst>
            </p:cNvPr>
            <p:cNvSpPr txBox="1">
              <a:spLocks noChangeArrowheads="1"/>
            </p:cNvSpPr>
            <p:nvPr/>
          </p:nvSpPr>
          <p:spPr bwMode="auto">
            <a:xfrm>
              <a:off x="1866503" y="912553"/>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有长腿</a:t>
              </a:r>
              <a:endParaRPr lang="zh-CN" sz="1400" kern="100" dirty="0">
                <a:latin typeface="Calibri" panose="020F0502020204030204" pitchFamily="34" charset="0"/>
                <a:cs typeface="Times New Roman" panose="02020603050405020304" pitchFamily="18" charset="0"/>
              </a:endParaRPr>
            </a:p>
          </p:txBody>
        </p:sp>
        <p:sp>
          <p:nvSpPr>
            <p:cNvPr id="8" name="Text Box 4">
              <a:extLst>
                <a:ext uri="{FF2B5EF4-FFF2-40B4-BE49-F238E27FC236}">
                  <a16:creationId xmlns:a16="http://schemas.microsoft.com/office/drawing/2014/main" id="{E7357BD5-7E11-49E3-9844-BED8A16DF32E}"/>
                </a:ext>
              </a:extLst>
            </p:cNvPr>
            <p:cNvSpPr txBox="1">
              <a:spLocks noChangeArrowheads="1"/>
            </p:cNvSpPr>
            <p:nvPr/>
          </p:nvSpPr>
          <p:spPr bwMode="auto">
            <a:xfrm>
              <a:off x="975925" y="927451"/>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不会飞</a:t>
              </a:r>
              <a:endParaRPr lang="zh-CN" sz="1400" kern="100" dirty="0">
                <a:latin typeface="Calibri" panose="020F0502020204030204" pitchFamily="34" charset="0"/>
                <a:cs typeface="Times New Roman" panose="02020603050405020304" pitchFamily="18" charset="0"/>
              </a:endParaRPr>
            </a:p>
          </p:txBody>
        </p:sp>
        <p:sp>
          <p:nvSpPr>
            <p:cNvPr id="9" name="Text Box 4">
              <a:extLst>
                <a:ext uri="{FF2B5EF4-FFF2-40B4-BE49-F238E27FC236}">
                  <a16:creationId xmlns:a16="http://schemas.microsoft.com/office/drawing/2014/main" id="{4102EBB1-F2DA-45E7-A384-BBB1B30F7DB4}"/>
                </a:ext>
              </a:extLst>
            </p:cNvPr>
            <p:cNvSpPr txBox="1">
              <a:spLocks noChangeArrowheads="1"/>
            </p:cNvSpPr>
            <p:nvPr/>
          </p:nvSpPr>
          <p:spPr bwMode="auto">
            <a:xfrm>
              <a:off x="98953" y="935431"/>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鸟类</a:t>
              </a:r>
              <a:endParaRPr lang="zh-CN" sz="1400" kern="100" dirty="0">
                <a:latin typeface="Calibri" panose="020F0502020204030204" pitchFamily="34" charset="0"/>
                <a:cs typeface="Times New Roman" panose="02020603050405020304" pitchFamily="18" charset="0"/>
              </a:endParaRPr>
            </a:p>
          </p:txBody>
        </p:sp>
        <p:sp>
          <p:nvSpPr>
            <p:cNvPr id="10" name="Text Box 4">
              <a:extLst>
                <a:ext uri="{FF2B5EF4-FFF2-40B4-BE49-F238E27FC236}">
                  <a16:creationId xmlns:a16="http://schemas.microsoft.com/office/drawing/2014/main" id="{F02E8D7A-7A04-4B05-B87F-BC569A96B34A}"/>
                </a:ext>
              </a:extLst>
            </p:cNvPr>
            <p:cNvSpPr txBox="1">
              <a:spLocks noChangeArrowheads="1"/>
            </p:cNvSpPr>
            <p:nvPr/>
          </p:nvSpPr>
          <p:spPr bwMode="auto">
            <a:xfrm>
              <a:off x="3657554" y="912553"/>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黑白色</a:t>
              </a:r>
              <a:endParaRPr lang="zh-CN" sz="1400" kern="100" dirty="0">
                <a:latin typeface="Calibri" panose="020F0502020204030204" pitchFamily="34" charset="0"/>
                <a:cs typeface="Times New Roman" panose="02020603050405020304" pitchFamily="18" charset="0"/>
              </a:endParaRPr>
            </a:p>
          </p:txBody>
        </p:sp>
        <p:sp>
          <p:nvSpPr>
            <p:cNvPr id="11" name="Text Box 4">
              <a:extLst>
                <a:ext uri="{FF2B5EF4-FFF2-40B4-BE49-F238E27FC236}">
                  <a16:creationId xmlns:a16="http://schemas.microsoft.com/office/drawing/2014/main" id="{F29DAE88-1937-44AA-AE9F-303264B4D504}"/>
                </a:ext>
              </a:extLst>
            </p:cNvPr>
            <p:cNvSpPr txBox="1">
              <a:spLocks noChangeArrowheads="1"/>
            </p:cNvSpPr>
            <p:nvPr/>
          </p:nvSpPr>
          <p:spPr bwMode="auto">
            <a:xfrm>
              <a:off x="2789241" y="920002"/>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有长颈</a:t>
              </a:r>
              <a:endParaRPr lang="zh-CN" sz="1400" kern="100" dirty="0">
                <a:latin typeface="Calibri" panose="020F0502020204030204" pitchFamily="34" charset="0"/>
                <a:cs typeface="Times New Roman" panose="02020603050405020304" pitchFamily="18" charset="0"/>
              </a:endParaRPr>
            </a:p>
          </p:txBody>
        </p:sp>
        <p:sp>
          <p:nvSpPr>
            <p:cNvPr id="12" name="Text Box 4">
              <a:extLst>
                <a:ext uri="{FF2B5EF4-FFF2-40B4-BE49-F238E27FC236}">
                  <a16:creationId xmlns:a16="http://schemas.microsoft.com/office/drawing/2014/main" id="{600297A3-F58F-4828-8022-F320FB70973B}"/>
                </a:ext>
              </a:extLst>
            </p:cNvPr>
            <p:cNvSpPr txBox="1">
              <a:spLocks noChangeArrowheads="1"/>
            </p:cNvSpPr>
            <p:nvPr/>
          </p:nvSpPr>
          <p:spPr bwMode="auto">
            <a:xfrm>
              <a:off x="84110" y="1613804"/>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有羽毛</a:t>
              </a:r>
              <a:endParaRPr lang="zh-CN" sz="1400" kern="100" dirty="0">
                <a:latin typeface="Calibri" panose="020F0502020204030204" pitchFamily="34" charset="0"/>
                <a:cs typeface="Times New Roman" panose="02020603050405020304" pitchFamily="18" charset="0"/>
              </a:endParaRPr>
            </a:p>
          </p:txBody>
        </p:sp>
        <p:sp>
          <p:nvSpPr>
            <p:cNvPr id="13" name="Text Box 4">
              <a:extLst>
                <a:ext uri="{FF2B5EF4-FFF2-40B4-BE49-F238E27FC236}">
                  <a16:creationId xmlns:a16="http://schemas.microsoft.com/office/drawing/2014/main" id="{8E760356-1769-46BD-9A29-CDDB22CE7183}"/>
                </a:ext>
              </a:extLst>
            </p:cNvPr>
            <p:cNvSpPr txBox="1">
              <a:spLocks noChangeArrowheads="1"/>
            </p:cNvSpPr>
            <p:nvPr/>
          </p:nvSpPr>
          <p:spPr bwMode="auto">
            <a:xfrm>
              <a:off x="0" y="2307073"/>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14" name="Text Box 4">
              <a:extLst>
                <a:ext uri="{FF2B5EF4-FFF2-40B4-BE49-F238E27FC236}">
                  <a16:creationId xmlns:a16="http://schemas.microsoft.com/office/drawing/2014/main" id="{12BDCC22-8DFA-41A2-916E-B11D4CBD0615}"/>
                </a:ext>
              </a:extLst>
            </p:cNvPr>
            <p:cNvSpPr txBox="1">
              <a:spLocks noChangeArrowheads="1"/>
            </p:cNvSpPr>
            <p:nvPr/>
          </p:nvSpPr>
          <p:spPr bwMode="auto">
            <a:xfrm>
              <a:off x="212749" y="1923992"/>
              <a:ext cx="763176"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Yes</a:t>
              </a:r>
              <a:endParaRPr lang="zh-CN" sz="1400" kern="100" dirty="0">
                <a:latin typeface="Calibri" panose="020F0502020204030204" pitchFamily="34" charset="0"/>
                <a:cs typeface="Times New Roman" panose="02020603050405020304" pitchFamily="18" charset="0"/>
              </a:endParaRPr>
            </a:p>
          </p:txBody>
        </p:sp>
        <p:cxnSp>
          <p:nvCxnSpPr>
            <p:cNvPr id="15" name="Line 13">
              <a:extLst>
                <a:ext uri="{FF2B5EF4-FFF2-40B4-BE49-F238E27FC236}">
                  <a16:creationId xmlns:a16="http://schemas.microsoft.com/office/drawing/2014/main" id="{493079F5-B95E-45AF-A182-A1FC21825D80}"/>
                </a:ext>
              </a:extLst>
            </p:cNvPr>
            <p:cNvCxnSpPr>
              <a:cxnSpLocks noChangeShapeType="1"/>
            </p:cNvCxnSpPr>
            <p:nvPr/>
          </p:nvCxnSpPr>
          <p:spPr bwMode="auto">
            <a:xfrm flipH="1">
              <a:off x="457200" y="289560"/>
              <a:ext cx="172974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6" name="Line 13">
              <a:extLst>
                <a:ext uri="{FF2B5EF4-FFF2-40B4-BE49-F238E27FC236}">
                  <a16:creationId xmlns:a16="http://schemas.microsoft.com/office/drawing/2014/main" id="{6E3746CF-48BA-45C2-A7D2-A6BE0744A835}"/>
                </a:ext>
              </a:extLst>
            </p:cNvPr>
            <p:cNvCxnSpPr>
              <a:cxnSpLocks noChangeShapeType="1"/>
            </p:cNvCxnSpPr>
            <p:nvPr/>
          </p:nvCxnSpPr>
          <p:spPr bwMode="auto">
            <a:xfrm flipH="1">
              <a:off x="1310640" y="266700"/>
              <a:ext cx="883920" cy="64770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7" name="Line 13">
              <a:extLst>
                <a:ext uri="{FF2B5EF4-FFF2-40B4-BE49-F238E27FC236}">
                  <a16:creationId xmlns:a16="http://schemas.microsoft.com/office/drawing/2014/main" id="{530D4947-F762-457A-AC26-4C622182EA5D}"/>
                </a:ext>
              </a:extLst>
            </p:cNvPr>
            <p:cNvCxnSpPr>
              <a:cxnSpLocks noChangeShapeType="1"/>
            </p:cNvCxnSpPr>
            <p:nvPr/>
          </p:nvCxnSpPr>
          <p:spPr bwMode="auto">
            <a:xfrm>
              <a:off x="2186940" y="274320"/>
              <a:ext cx="96774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8" name="Line 13">
              <a:extLst>
                <a:ext uri="{FF2B5EF4-FFF2-40B4-BE49-F238E27FC236}">
                  <a16:creationId xmlns:a16="http://schemas.microsoft.com/office/drawing/2014/main" id="{08ECE4C4-2763-43FB-86CB-D9004585905D}"/>
                </a:ext>
              </a:extLst>
            </p:cNvPr>
            <p:cNvCxnSpPr>
              <a:cxnSpLocks noChangeShapeType="1"/>
            </p:cNvCxnSpPr>
            <p:nvPr/>
          </p:nvCxnSpPr>
          <p:spPr bwMode="auto">
            <a:xfrm>
              <a:off x="2186940" y="266700"/>
              <a:ext cx="178308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19" name="Text Box 4">
              <a:extLst>
                <a:ext uri="{FF2B5EF4-FFF2-40B4-BE49-F238E27FC236}">
                  <a16:creationId xmlns:a16="http://schemas.microsoft.com/office/drawing/2014/main" id="{AA9A5403-110A-46A8-A06F-A99B55EAB9FE}"/>
                </a:ext>
              </a:extLst>
            </p:cNvPr>
            <p:cNvSpPr txBox="1">
              <a:spLocks noChangeArrowheads="1"/>
            </p:cNvSpPr>
            <p:nvPr/>
          </p:nvSpPr>
          <p:spPr bwMode="auto">
            <a:xfrm>
              <a:off x="3124444" y="288054"/>
              <a:ext cx="761939" cy="226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r11</a:t>
              </a:r>
              <a:endParaRPr lang="zh-CN" sz="1600" kern="100">
                <a:latin typeface="Calibri" panose="020F0502020204030204" pitchFamily="34" charset="0"/>
                <a:cs typeface="Times New Roman" panose="02020603050405020304" pitchFamily="18" charset="0"/>
              </a:endParaRPr>
            </a:p>
          </p:txBody>
        </p:sp>
        <p:sp>
          <p:nvSpPr>
            <p:cNvPr id="20" name="任意多边形 19">
              <a:extLst>
                <a:ext uri="{FF2B5EF4-FFF2-40B4-BE49-F238E27FC236}">
                  <a16:creationId xmlns:a16="http://schemas.microsoft.com/office/drawing/2014/main" id="{EBD868C2-F1FB-4305-A9D8-E5088FC633CC}"/>
                </a:ext>
              </a:extLst>
            </p:cNvPr>
            <p:cNvSpPr/>
            <p:nvPr/>
          </p:nvSpPr>
          <p:spPr>
            <a:xfrm>
              <a:off x="1873925" y="389145"/>
              <a:ext cx="679065" cy="138335"/>
            </a:xfrm>
            <a:custGeom>
              <a:avLst/>
              <a:gdLst>
                <a:gd name="connsiteX0" fmla="*/ 0 w 678180"/>
                <a:gd name="connsiteY0" fmla="*/ 15240 h 195741"/>
                <a:gd name="connsiteX1" fmla="*/ 205740 w 678180"/>
                <a:gd name="connsiteY1" fmla="*/ 175260 h 195741"/>
                <a:gd name="connsiteX2" fmla="*/ 502920 w 678180"/>
                <a:gd name="connsiteY2" fmla="*/ 175260 h 195741"/>
                <a:gd name="connsiteX3" fmla="*/ 678180 w 678180"/>
                <a:gd name="connsiteY3" fmla="*/ 7620 h 195741"/>
                <a:gd name="connsiteX4" fmla="*/ 678180 w 678180"/>
                <a:gd name="connsiteY4" fmla="*/ 0 h 195741"/>
                <a:gd name="connsiteX5" fmla="*/ 678180 w 678180"/>
                <a:gd name="connsiteY5" fmla="*/ 0 h 1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8180" h="195741">
                  <a:moveTo>
                    <a:pt x="0" y="15240"/>
                  </a:moveTo>
                  <a:cubicBezTo>
                    <a:pt x="60960" y="81915"/>
                    <a:pt x="121920" y="148590"/>
                    <a:pt x="205740" y="175260"/>
                  </a:cubicBezTo>
                  <a:cubicBezTo>
                    <a:pt x="289560" y="201930"/>
                    <a:pt x="424180" y="203200"/>
                    <a:pt x="502920" y="175260"/>
                  </a:cubicBezTo>
                  <a:cubicBezTo>
                    <a:pt x="581660" y="147320"/>
                    <a:pt x="648970" y="36830"/>
                    <a:pt x="678180" y="7620"/>
                  </a:cubicBezTo>
                  <a:lnTo>
                    <a:pt x="678180" y="0"/>
                  </a:lnTo>
                  <a:lnTo>
                    <a:pt x="6781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4000">
                <a:solidFill>
                  <a:schemeClr val="tx1"/>
                </a:solidFill>
              </a:endParaRPr>
            </a:p>
          </p:txBody>
        </p:sp>
        <p:cxnSp>
          <p:nvCxnSpPr>
            <p:cNvPr id="21" name="Line 13">
              <a:extLst>
                <a:ext uri="{FF2B5EF4-FFF2-40B4-BE49-F238E27FC236}">
                  <a16:creationId xmlns:a16="http://schemas.microsoft.com/office/drawing/2014/main" id="{B62BEC53-9F5A-4E10-B1B0-B390756D04BD}"/>
                </a:ext>
              </a:extLst>
            </p:cNvPr>
            <p:cNvCxnSpPr>
              <a:cxnSpLocks noChangeShapeType="1"/>
            </p:cNvCxnSpPr>
            <p:nvPr/>
          </p:nvCxnSpPr>
          <p:spPr bwMode="auto">
            <a:xfrm>
              <a:off x="403860" y="186690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22" name="Line 13">
              <a:extLst>
                <a:ext uri="{FF2B5EF4-FFF2-40B4-BE49-F238E27FC236}">
                  <a16:creationId xmlns:a16="http://schemas.microsoft.com/office/drawing/2014/main" id="{22F14995-7FD3-4AF9-BD9B-C02C19D3A1B8}"/>
                </a:ext>
              </a:extLst>
            </p:cNvPr>
            <p:cNvCxnSpPr>
              <a:cxnSpLocks noChangeShapeType="1"/>
            </p:cNvCxnSpPr>
            <p:nvPr/>
          </p:nvCxnSpPr>
          <p:spPr bwMode="auto">
            <a:xfrm>
              <a:off x="403860" y="118872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23" name="Text Box 4">
              <a:extLst>
                <a:ext uri="{FF2B5EF4-FFF2-40B4-BE49-F238E27FC236}">
                  <a16:creationId xmlns:a16="http://schemas.microsoft.com/office/drawing/2014/main" id="{74ECA63C-398C-4ECA-8DDD-8E11F1C9D4DB}"/>
                </a:ext>
              </a:extLst>
            </p:cNvPr>
            <p:cNvSpPr txBox="1">
              <a:spLocks noChangeArrowheads="1"/>
            </p:cNvSpPr>
            <p:nvPr/>
          </p:nvSpPr>
          <p:spPr bwMode="auto">
            <a:xfrm>
              <a:off x="221408" y="1291377"/>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r3</a:t>
              </a:r>
              <a:endParaRPr lang="zh-CN" sz="1400" kern="100" dirty="0">
                <a:latin typeface="Calibri" panose="020F0502020204030204" pitchFamily="34" charset="0"/>
                <a:cs typeface="Times New Roman" panose="02020603050405020304" pitchFamily="18" charset="0"/>
              </a:endParaRPr>
            </a:p>
          </p:txBody>
        </p:sp>
        <p:sp>
          <p:nvSpPr>
            <p:cNvPr id="24" name="Text Box 4">
              <a:extLst>
                <a:ext uri="{FF2B5EF4-FFF2-40B4-BE49-F238E27FC236}">
                  <a16:creationId xmlns:a16="http://schemas.microsoft.com/office/drawing/2014/main" id="{C159C133-84C0-43F9-8E45-5CBC2F467E20}"/>
                </a:ext>
              </a:extLst>
            </p:cNvPr>
            <p:cNvSpPr txBox="1">
              <a:spLocks noChangeArrowheads="1"/>
            </p:cNvSpPr>
            <p:nvPr/>
          </p:nvSpPr>
          <p:spPr bwMode="auto">
            <a:xfrm>
              <a:off x="914080" y="1621253"/>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25" name="Text Box 4">
              <a:extLst>
                <a:ext uri="{FF2B5EF4-FFF2-40B4-BE49-F238E27FC236}">
                  <a16:creationId xmlns:a16="http://schemas.microsoft.com/office/drawing/2014/main" id="{43965A00-08D6-4D34-9C0E-C90C60445F73}"/>
                </a:ext>
              </a:extLst>
            </p:cNvPr>
            <p:cNvSpPr txBox="1">
              <a:spLocks noChangeArrowheads="1"/>
            </p:cNvSpPr>
            <p:nvPr/>
          </p:nvSpPr>
          <p:spPr bwMode="auto">
            <a:xfrm>
              <a:off x="1128065" y="1238172"/>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Yes</a:t>
              </a:r>
              <a:endParaRPr lang="zh-CN" sz="1400" kern="100" dirty="0">
                <a:latin typeface="Calibri" panose="020F0502020204030204" pitchFamily="34" charset="0"/>
                <a:cs typeface="Times New Roman" panose="02020603050405020304" pitchFamily="18" charset="0"/>
              </a:endParaRPr>
            </a:p>
          </p:txBody>
        </p:sp>
        <p:cxnSp>
          <p:nvCxnSpPr>
            <p:cNvPr id="26" name="Line 13">
              <a:extLst>
                <a:ext uri="{FF2B5EF4-FFF2-40B4-BE49-F238E27FC236}">
                  <a16:creationId xmlns:a16="http://schemas.microsoft.com/office/drawing/2014/main" id="{0B598A7A-A66F-42DF-904D-19233237204E}"/>
                </a:ext>
              </a:extLst>
            </p:cNvPr>
            <p:cNvCxnSpPr>
              <a:cxnSpLocks noChangeShapeType="1"/>
            </p:cNvCxnSpPr>
            <p:nvPr/>
          </p:nvCxnSpPr>
          <p:spPr bwMode="auto">
            <a:xfrm>
              <a:off x="1318260" y="118110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27" name="Text Box 4">
              <a:extLst>
                <a:ext uri="{FF2B5EF4-FFF2-40B4-BE49-F238E27FC236}">
                  <a16:creationId xmlns:a16="http://schemas.microsoft.com/office/drawing/2014/main" id="{E5308072-7055-4275-B0E8-BFAC38148939}"/>
                </a:ext>
              </a:extLst>
            </p:cNvPr>
            <p:cNvSpPr txBox="1">
              <a:spLocks noChangeArrowheads="1"/>
            </p:cNvSpPr>
            <p:nvPr/>
          </p:nvSpPr>
          <p:spPr bwMode="auto">
            <a:xfrm>
              <a:off x="1791051" y="1605822"/>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28" name="Text Box 4">
              <a:extLst>
                <a:ext uri="{FF2B5EF4-FFF2-40B4-BE49-F238E27FC236}">
                  <a16:creationId xmlns:a16="http://schemas.microsoft.com/office/drawing/2014/main" id="{1866C295-596F-4E69-9366-3468CDC3CD54}"/>
                </a:ext>
              </a:extLst>
            </p:cNvPr>
            <p:cNvSpPr txBox="1">
              <a:spLocks noChangeArrowheads="1"/>
            </p:cNvSpPr>
            <p:nvPr/>
          </p:nvSpPr>
          <p:spPr bwMode="auto">
            <a:xfrm>
              <a:off x="2003800" y="1223274"/>
              <a:ext cx="763176"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No</a:t>
              </a:r>
              <a:endParaRPr lang="zh-CN" sz="1400" kern="100" dirty="0">
                <a:latin typeface="Calibri" panose="020F0502020204030204" pitchFamily="34" charset="0"/>
                <a:cs typeface="Times New Roman" panose="02020603050405020304" pitchFamily="18" charset="0"/>
              </a:endParaRPr>
            </a:p>
          </p:txBody>
        </p:sp>
        <p:cxnSp>
          <p:nvCxnSpPr>
            <p:cNvPr id="29" name="Line 13">
              <a:extLst>
                <a:ext uri="{FF2B5EF4-FFF2-40B4-BE49-F238E27FC236}">
                  <a16:creationId xmlns:a16="http://schemas.microsoft.com/office/drawing/2014/main" id="{2AFDCC22-0652-46A6-894F-644AC3A17C8C}"/>
                </a:ext>
              </a:extLst>
            </p:cNvPr>
            <p:cNvCxnSpPr>
              <a:cxnSpLocks noChangeShapeType="1"/>
            </p:cNvCxnSpPr>
            <p:nvPr/>
          </p:nvCxnSpPr>
          <p:spPr bwMode="auto">
            <a:xfrm>
              <a:off x="2194560" y="116586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grpSp>
      <p:sp>
        <p:nvSpPr>
          <p:cNvPr id="30" name="矩形 29">
            <a:extLst>
              <a:ext uri="{FF2B5EF4-FFF2-40B4-BE49-F238E27FC236}">
                <a16:creationId xmlns:a16="http://schemas.microsoft.com/office/drawing/2014/main" id="{9D7551CD-2C43-470A-830C-CC9D6251A04C}"/>
              </a:ext>
            </a:extLst>
          </p:cNvPr>
          <p:cNvSpPr/>
          <p:nvPr/>
        </p:nvSpPr>
        <p:spPr>
          <a:xfrm>
            <a:off x="7318371" y="5190362"/>
            <a:ext cx="4752106" cy="1569660"/>
          </a:xfrm>
          <a:prstGeom prst="rect">
            <a:avLst/>
          </a:prstGeom>
        </p:spPr>
        <p:txBody>
          <a:bodyPr wrap="square">
            <a:spAutoFit/>
          </a:bodyPr>
          <a:lstStyle/>
          <a:p>
            <a:pPr marL="0" indent="0">
              <a:buNone/>
            </a:pPr>
            <a:r>
              <a:rPr lang="zh-CN" altLang="en-US" sz="1200" dirty="0"/>
              <a:t>注：“如果是鸟类且不会飞且有长腿且有长颈且是黑白色则是鸵鸟”：</a:t>
            </a:r>
            <a:endParaRPr lang="en-US" altLang="zh-CN" sz="1050" dirty="0"/>
          </a:p>
          <a:p>
            <a:pPr marL="457200" lvl="2" indent="0">
              <a:buNone/>
            </a:pPr>
            <a:r>
              <a:rPr lang="en-US" altLang="zh-CN" sz="1200" dirty="0"/>
              <a:t>(rule r11</a:t>
            </a:r>
          </a:p>
          <a:p>
            <a:pPr marL="457200" lvl="2" indent="0">
              <a:buNone/>
            </a:pPr>
            <a:r>
              <a:rPr lang="en-US" altLang="zh-CN" sz="1200" dirty="0"/>
              <a:t>   (if (same </a:t>
            </a:r>
            <a:r>
              <a:rPr lang="zh-CN" altLang="en-US" sz="1200" dirty="0"/>
              <a:t>类 鸟类</a:t>
            </a:r>
            <a:r>
              <a:rPr lang="en-US" altLang="zh-CN" sz="1200" dirty="0"/>
              <a:t>)</a:t>
            </a:r>
          </a:p>
          <a:p>
            <a:pPr marL="457200" lvl="2" indent="0">
              <a:buNone/>
            </a:pPr>
            <a:r>
              <a:rPr lang="en-US" altLang="zh-CN" sz="1200" dirty="0"/>
              <a:t>        (</a:t>
            </a:r>
            <a:r>
              <a:rPr lang="en-US" altLang="zh-CN" sz="1200" dirty="0" err="1"/>
              <a:t>notsame</a:t>
            </a:r>
            <a:r>
              <a:rPr lang="en-US" altLang="zh-CN" sz="1200" dirty="0"/>
              <a:t> </a:t>
            </a:r>
            <a:r>
              <a:rPr lang="zh-CN" altLang="en-US" sz="1200" dirty="0"/>
              <a:t>会飞 </a:t>
            </a:r>
            <a:r>
              <a:rPr lang="en-US" altLang="zh-CN" sz="1200" dirty="0"/>
              <a:t>yes)</a:t>
            </a:r>
          </a:p>
          <a:p>
            <a:pPr marL="457200" lvl="2" indent="0">
              <a:buNone/>
            </a:pPr>
            <a:r>
              <a:rPr lang="en-US" altLang="zh-CN" sz="1200" dirty="0"/>
              <a:t>        (same </a:t>
            </a:r>
            <a:r>
              <a:rPr lang="zh-CN" altLang="en-US" sz="1200" dirty="0"/>
              <a:t>有长腿 </a:t>
            </a:r>
            <a:r>
              <a:rPr lang="en-US" altLang="zh-CN" sz="1200" dirty="0"/>
              <a:t>yes)</a:t>
            </a:r>
          </a:p>
          <a:p>
            <a:pPr marL="457200" lvl="2" indent="0">
              <a:buNone/>
            </a:pPr>
            <a:r>
              <a:rPr lang="en-US" altLang="zh-CN" sz="1200" dirty="0"/>
              <a:t>        (same </a:t>
            </a:r>
            <a:r>
              <a:rPr lang="zh-CN" altLang="en-US" sz="1200" dirty="0"/>
              <a:t>有长颈 </a:t>
            </a:r>
            <a:r>
              <a:rPr lang="en-US" altLang="zh-CN" sz="1200" dirty="0"/>
              <a:t>yes)</a:t>
            </a:r>
          </a:p>
          <a:p>
            <a:pPr marL="457200" lvl="2" indent="0">
              <a:buNone/>
            </a:pPr>
            <a:r>
              <a:rPr lang="en-US" altLang="zh-CN" sz="1200" dirty="0"/>
              <a:t>	    (same </a:t>
            </a:r>
            <a:r>
              <a:rPr lang="zh-CN" altLang="en-US" sz="1200" dirty="0"/>
              <a:t>黑白色 </a:t>
            </a:r>
            <a:r>
              <a:rPr lang="en-US" altLang="zh-CN" sz="1200" dirty="0"/>
              <a:t>yes))</a:t>
            </a:r>
          </a:p>
          <a:p>
            <a:pPr marL="457200" lvl="2" indent="0">
              <a:buNone/>
            </a:pPr>
            <a:r>
              <a:rPr lang="en-US" altLang="zh-CN" sz="1200" dirty="0"/>
              <a:t>   (then (</a:t>
            </a:r>
            <a:r>
              <a:rPr lang="zh-CN" altLang="en-US" sz="1200" dirty="0"/>
              <a:t>动物 鸵鸟</a:t>
            </a:r>
            <a:r>
              <a:rPr lang="en-US" altLang="zh-CN" sz="1200" dirty="0"/>
              <a:t>)))</a:t>
            </a:r>
          </a:p>
        </p:txBody>
      </p:sp>
    </p:spTree>
    <p:extLst>
      <p:ext uri="{BB962C8B-B14F-4D97-AF65-F5344CB8AC3E}">
        <p14:creationId xmlns:p14="http://schemas.microsoft.com/office/powerpoint/2010/main" val="421108728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en-US" altLang="zh-CN" dirty="0"/>
              <a:t>2</a:t>
            </a:r>
            <a:r>
              <a:rPr lang="zh-CN" altLang="en-US" dirty="0"/>
              <a:t>、推理机是如何</a:t>
            </a:r>
            <a:r>
              <a:rPr lang="zh-CN" altLang="en-US" b="1" dirty="0">
                <a:solidFill>
                  <a:srgbClr val="FF0000"/>
                </a:solidFill>
              </a:rPr>
              <a:t>利用这些知识进行推理</a:t>
            </a:r>
            <a:r>
              <a:rPr lang="zh-CN" altLang="en-US" dirty="0"/>
              <a:t>的呢？假设采用逆向推理进行求解。</a:t>
            </a:r>
            <a:endParaRPr lang="en-US" altLang="zh-CN" dirty="0"/>
          </a:p>
          <a:p>
            <a:r>
              <a:rPr lang="zh-CN" altLang="en-US" dirty="0"/>
              <a:t>假定系统首先提出的假设是鸵鸟，则推理过程如图所示。</a:t>
            </a:r>
            <a:endParaRPr lang="en-US" altLang="zh-CN" dirty="0"/>
          </a:p>
          <a:p>
            <a:pPr marL="0" indent="0">
              <a:buNone/>
            </a:pPr>
            <a:r>
              <a:rPr lang="zh-CN" altLang="en-US" sz="1400" b="1" dirty="0">
                <a:solidFill>
                  <a:srgbClr val="7030A0"/>
                </a:solidFill>
              </a:rPr>
              <a:t>根据规则</a:t>
            </a:r>
            <a:r>
              <a:rPr lang="en-US" altLang="zh-CN" sz="1400" b="1" dirty="0">
                <a:solidFill>
                  <a:srgbClr val="7030A0"/>
                </a:solidFill>
              </a:rPr>
              <a:t>r11</a:t>
            </a:r>
            <a:r>
              <a:rPr lang="zh-CN" altLang="en-US" sz="1400" b="1" dirty="0">
                <a:solidFill>
                  <a:srgbClr val="7030A0"/>
                </a:solidFill>
              </a:rPr>
              <a:t>，需要验证其前提条件“是鸟类且不会飞且有长腿且有长颈且黑白色”。首先验证“是鸟类”，动态数据库中没有相关信息，所以查找结论含有“（类 鸟类）”的规则</a:t>
            </a:r>
            <a:r>
              <a:rPr lang="en-US" altLang="zh-CN" sz="1400" b="1" dirty="0">
                <a:solidFill>
                  <a:srgbClr val="7030A0"/>
                </a:solidFill>
              </a:rPr>
              <a:t>r3</a:t>
            </a:r>
            <a:r>
              <a:rPr lang="zh-CN" altLang="en-US" sz="1400" b="1" dirty="0">
                <a:solidFill>
                  <a:srgbClr val="7030A0"/>
                </a:solidFill>
              </a:rPr>
              <a:t>，其前提是“有羽毛”。该结果在动态数据库中也没有相关信息，没有哪个规则的结论含有该结果，所以用户提问是否有羽毛，用户回答“</a:t>
            </a:r>
            <a:r>
              <a:rPr lang="en-US" altLang="zh-CN" sz="1400" b="1" dirty="0">
                <a:solidFill>
                  <a:srgbClr val="7030A0"/>
                </a:solidFill>
              </a:rPr>
              <a:t>Yes”</a:t>
            </a:r>
            <a:r>
              <a:rPr lang="zh-CN" altLang="en-US" sz="1400" b="1" dirty="0">
                <a:solidFill>
                  <a:srgbClr val="7030A0"/>
                </a:solidFill>
              </a:rPr>
              <a:t>，得到该动物有羽毛的结论。由于</a:t>
            </a:r>
            <a:r>
              <a:rPr lang="en-US" altLang="zh-CN" sz="1400" b="1" dirty="0">
                <a:solidFill>
                  <a:srgbClr val="7030A0"/>
                </a:solidFill>
              </a:rPr>
              <a:t>r3</a:t>
            </a:r>
            <a:r>
              <a:rPr lang="zh-CN" altLang="en-US" sz="1400" b="1" dirty="0">
                <a:solidFill>
                  <a:srgbClr val="7030A0"/>
                </a:solidFill>
              </a:rPr>
              <a:t>的前提只有这一个条件，所以由规则</a:t>
            </a:r>
            <a:r>
              <a:rPr lang="en-US" altLang="zh-CN" sz="1400" b="1" dirty="0">
                <a:solidFill>
                  <a:srgbClr val="7030A0"/>
                </a:solidFill>
              </a:rPr>
              <a:t>r3</a:t>
            </a:r>
            <a:r>
              <a:rPr lang="zh-CN" altLang="en-US" sz="1400" b="1" dirty="0">
                <a:solidFill>
                  <a:srgbClr val="7030A0"/>
                </a:solidFill>
              </a:rPr>
              <a:t>得出该动物属于鸟类，并将“是鸟类”这个结果加入动态数据库中。</a:t>
            </a:r>
            <a:endParaRPr lang="en-US" altLang="zh-CN" sz="1400" b="1" dirty="0">
              <a:solidFill>
                <a:srgbClr val="7030A0"/>
              </a:solidFill>
            </a:endParaRPr>
          </a:p>
          <a:p>
            <a:pPr marL="0" indent="0">
              <a:buNone/>
            </a:pPr>
            <a:r>
              <a:rPr lang="en-US" altLang="zh-CN" sz="1400" b="1" dirty="0">
                <a:solidFill>
                  <a:srgbClr val="7030A0"/>
                </a:solidFill>
              </a:rPr>
              <a:t>r11</a:t>
            </a:r>
            <a:r>
              <a:rPr lang="zh-CN" altLang="en-US" sz="1400" b="1" dirty="0">
                <a:solidFill>
                  <a:srgbClr val="7030A0"/>
                </a:solidFill>
              </a:rPr>
              <a:t>的第一个条件得到满足，接下来验证第二个条件</a:t>
            </a:r>
            <a:r>
              <a:rPr lang="en-US" altLang="zh-CN" sz="1400" b="1" dirty="0">
                <a:solidFill>
                  <a:srgbClr val="7030A0"/>
                </a:solidFill>
              </a:rPr>
              <a:t>:</a:t>
            </a:r>
            <a:r>
              <a:rPr lang="zh-CN" altLang="en-US" sz="1400" b="1" dirty="0">
                <a:solidFill>
                  <a:srgbClr val="7030A0"/>
                </a:solidFill>
              </a:rPr>
              <a:t>“不会飞”。同样动态数据库之后，</a:t>
            </a:r>
            <a:endParaRPr lang="en-US" altLang="zh-CN" sz="1400" b="1" dirty="0">
              <a:solidFill>
                <a:srgbClr val="7030A0"/>
              </a:solidFill>
            </a:endParaRPr>
          </a:p>
          <a:p>
            <a:pPr marL="0" indent="0">
              <a:buNone/>
            </a:pPr>
            <a:r>
              <a:rPr lang="zh-CN" altLang="en-US" sz="1400" b="1" dirty="0">
                <a:solidFill>
                  <a:srgbClr val="7030A0"/>
                </a:solidFill>
              </a:rPr>
              <a:t>没有记载，也没有哪个规则可以得出该结论，还是询问用户，得到回答</a:t>
            </a:r>
            <a:r>
              <a:rPr lang="en-US" altLang="zh-CN" sz="1400" b="1" dirty="0">
                <a:solidFill>
                  <a:srgbClr val="7030A0"/>
                </a:solidFill>
              </a:rPr>
              <a:t>yes</a:t>
            </a:r>
            <a:r>
              <a:rPr lang="zh-CN" altLang="en-US" sz="1400" b="1" dirty="0">
                <a:solidFill>
                  <a:srgbClr val="7030A0"/>
                </a:solidFill>
              </a:rPr>
              <a:t>后，</a:t>
            </a:r>
            <a:endParaRPr lang="en-US" altLang="zh-CN" sz="1400" b="1" dirty="0">
              <a:solidFill>
                <a:srgbClr val="7030A0"/>
              </a:solidFill>
            </a:endParaRPr>
          </a:p>
          <a:p>
            <a:pPr marL="0" indent="0">
              <a:buNone/>
            </a:pPr>
            <a:r>
              <a:rPr lang="zh-CN" altLang="en-US" sz="1400" b="1" dirty="0">
                <a:solidFill>
                  <a:srgbClr val="7030A0"/>
                </a:solidFill>
              </a:rPr>
              <a:t>将“不会飞”加入动态数据库中。</a:t>
            </a:r>
            <a:endParaRPr lang="en-US" altLang="zh-CN" sz="1400" b="1" dirty="0">
              <a:solidFill>
                <a:srgbClr val="7030A0"/>
              </a:solidFill>
            </a:endParaRPr>
          </a:p>
          <a:p>
            <a:pPr marL="0" indent="0">
              <a:buNone/>
            </a:pPr>
            <a:r>
              <a:rPr lang="zh-CN" altLang="en-US" sz="1400" b="1" dirty="0">
                <a:solidFill>
                  <a:srgbClr val="7030A0"/>
                </a:solidFill>
              </a:rPr>
              <a:t>在验证有长腿。这是由于用户回答的是</a:t>
            </a:r>
            <a:r>
              <a:rPr lang="en-US" altLang="zh-CN" sz="1400" b="1" dirty="0">
                <a:solidFill>
                  <a:srgbClr val="7030A0"/>
                </a:solidFill>
              </a:rPr>
              <a:t>no</a:t>
            </a:r>
            <a:r>
              <a:rPr lang="zh-CN" altLang="en-US" sz="1400" b="1" dirty="0">
                <a:solidFill>
                  <a:srgbClr val="7030A0"/>
                </a:solidFill>
              </a:rPr>
              <a:t>，表示该动物没有长腿，</a:t>
            </a:r>
            <a:endParaRPr lang="en-US" altLang="zh-CN" sz="1400" b="1" dirty="0">
              <a:solidFill>
                <a:srgbClr val="7030A0"/>
              </a:solidFill>
            </a:endParaRPr>
          </a:p>
          <a:p>
            <a:pPr marL="0" indent="0">
              <a:buNone/>
            </a:pPr>
            <a:r>
              <a:rPr lang="zh-CN" altLang="en-US" sz="1400" b="1" dirty="0">
                <a:solidFill>
                  <a:srgbClr val="7030A0"/>
                </a:solidFill>
              </a:rPr>
              <a:t>“没有长腿”也被放入动态数据库中。由于“有长腿”得到</a:t>
            </a:r>
            <a:endParaRPr lang="en-US" altLang="zh-CN" sz="1400" b="1" dirty="0">
              <a:solidFill>
                <a:srgbClr val="7030A0"/>
              </a:solidFill>
            </a:endParaRPr>
          </a:p>
          <a:p>
            <a:pPr marL="0" indent="0">
              <a:buNone/>
            </a:pPr>
            <a:r>
              <a:rPr lang="zh-CN" altLang="en-US" sz="1400" b="1" dirty="0">
                <a:solidFill>
                  <a:srgbClr val="7030A0"/>
                </a:solidFill>
              </a:rPr>
              <a:t>了否定回答。所以规则</a:t>
            </a:r>
            <a:r>
              <a:rPr lang="en-US" altLang="zh-CN" sz="1400" b="1" dirty="0">
                <a:solidFill>
                  <a:srgbClr val="7030A0"/>
                </a:solidFill>
              </a:rPr>
              <a:t>r11</a:t>
            </a:r>
            <a:r>
              <a:rPr lang="zh-CN" altLang="en-US" sz="1400" b="1" dirty="0">
                <a:solidFill>
                  <a:srgbClr val="7030A0"/>
                </a:solidFill>
              </a:rPr>
              <a:t>的前提不被满足，假设鸵鸟不能</a:t>
            </a:r>
            <a:endParaRPr lang="en-US" altLang="zh-CN" sz="1400" b="1" dirty="0">
              <a:solidFill>
                <a:srgbClr val="7030A0"/>
              </a:solidFill>
            </a:endParaRPr>
          </a:p>
          <a:p>
            <a:pPr marL="0" indent="0">
              <a:buNone/>
            </a:pPr>
            <a:r>
              <a:rPr lang="zh-CN" altLang="en-US" sz="1400" b="1" dirty="0">
                <a:solidFill>
                  <a:srgbClr val="7030A0"/>
                </a:solidFill>
              </a:rPr>
              <a:t>成立。</a:t>
            </a:r>
            <a:endParaRPr lang="en-US" altLang="zh-CN" sz="1400" dirty="0"/>
          </a:p>
          <a:p>
            <a:pPr marL="0" indent="0">
              <a:buNone/>
            </a:pPr>
            <a:r>
              <a:rPr lang="zh-CN" altLang="en-US" sz="1400" dirty="0"/>
              <a:t>注：“如果有羽毛则是鸟类”可以表示为：</a:t>
            </a:r>
          </a:p>
          <a:p>
            <a:pPr marL="0" indent="0">
              <a:buNone/>
            </a:pPr>
            <a:r>
              <a:rPr lang="zh-CN" altLang="en-US" sz="1400" dirty="0"/>
              <a:t>     </a:t>
            </a:r>
            <a:r>
              <a:rPr lang="en-US" altLang="zh-CN" sz="1400" dirty="0"/>
              <a:t>(rule r3</a:t>
            </a:r>
          </a:p>
          <a:p>
            <a:pPr marL="0" indent="0">
              <a:buNone/>
            </a:pPr>
            <a:r>
              <a:rPr lang="en-US" altLang="zh-CN" sz="1400" dirty="0"/>
              <a:t>       (if (same </a:t>
            </a:r>
            <a:r>
              <a:rPr lang="zh-CN" altLang="en-US" sz="1400" dirty="0"/>
              <a:t>有羽毛 </a:t>
            </a:r>
            <a:r>
              <a:rPr lang="en-US" altLang="zh-CN" sz="1400" dirty="0"/>
              <a:t>yes))</a:t>
            </a:r>
          </a:p>
          <a:p>
            <a:pPr marL="0" indent="0">
              <a:buNone/>
            </a:pPr>
            <a:r>
              <a:rPr lang="en-US" altLang="zh-CN" sz="1400" dirty="0"/>
              <a:t>       (then (</a:t>
            </a:r>
            <a:r>
              <a:rPr lang="zh-CN" altLang="en-US" sz="1400" dirty="0"/>
              <a:t>类 鸟类</a:t>
            </a:r>
            <a:r>
              <a:rPr lang="en-US" altLang="zh-CN" sz="1400" dirty="0"/>
              <a:t>)))</a:t>
            </a:r>
          </a:p>
          <a:p>
            <a:pPr marL="0" indent="0">
              <a:buNone/>
            </a:pPr>
            <a:endParaRPr lang="zh-CN" altLang="en-US" sz="1400" dirty="0"/>
          </a:p>
          <a:p>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4" name="组合 3">
            <a:extLst>
              <a:ext uri="{FF2B5EF4-FFF2-40B4-BE49-F238E27FC236}">
                <a16:creationId xmlns:a16="http://schemas.microsoft.com/office/drawing/2014/main" id="{AEE39803-220B-45CA-866B-D9F2BEE790AC}"/>
              </a:ext>
            </a:extLst>
          </p:cNvPr>
          <p:cNvGrpSpPr>
            <a:grpSpLocks/>
          </p:cNvGrpSpPr>
          <p:nvPr/>
        </p:nvGrpSpPr>
        <p:grpSpPr bwMode="auto">
          <a:xfrm>
            <a:off x="5777556" y="3278481"/>
            <a:ext cx="6323697" cy="3305199"/>
            <a:chOff x="0" y="20935"/>
            <a:chExt cx="4320540" cy="2517321"/>
          </a:xfrm>
        </p:grpSpPr>
        <p:sp>
          <p:nvSpPr>
            <p:cNvPr id="5" name="Text Box 4">
              <a:extLst>
                <a:ext uri="{FF2B5EF4-FFF2-40B4-BE49-F238E27FC236}">
                  <a16:creationId xmlns:a16="http://schemas.microsoft.com/office/drawing/2014/main" id="{B4B5FDAA-6F6E-430A-A1F8-0181ED0C8F06}"/>
                </a:ext>
              </a:extLst>
            </p:cNvPr>
            <p:cNvSpPr txBox="1">
              <a:spLocks noChangeArrowheads="1"/>
            </p:cNvSpPr>
            <p:nvPr/>
          </p:nvSpPr>
          <p:spPr bwMode="auto">
            <a:xfrm>
              <a:off x="1882140" y="20935"/>
              <a:ext cx="662940"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400" dirty="0">
                  <a:cs typeface="Times New Roman" panose="02020603050405020304" pitchFamily="18" charset="0"/>
                </a:rPr>
                <a:t>鸵鸟</a:t>
              </a:r>
              <a:endParaRPr lang="zh-CN" altLang="zh-CN" sz="1800" dirty="0">
                <a:latin typeface="宋体" panose="02010600030101010101" pitchFamily="2" charset="-122"/>
              </a:endParaRPr>
            </a:p>
          </p:txBody>
        </p:sp>
        <p:cxnSp>
          <p:nvCxnSpPr>
            <p:cNvPr id="6" name="Line 13">
              <a:extLst>
                <a:ext uri="{FF2B5EF4-FFF2-40B4-BE49-F238E27FC236}">
                  <a16:creationId xmlns:a16="http://schemas.microsoft.com/office/drawing/2014/main" id="{6BAAEA3A-1CEF-403B-A91E-344DD1269965}"/>
                </a:ext>
              </a:extLst>
            </p:cNvPr>
            <p:cNvCxnSpPr>
              <a:cxnSpLocks noChangeShapeType="1"/>
            </p:cNvCxnSpPr>
            <p:nvPr/>
          </p:nvCxnSpPr>
          <p:spPr bwMode="auto">
            <a:xfrm>
              <a:off x="2194560" y="274320"/>
              <a:ext cx="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7" name="Text Box 4">
              <a:extLst>
                <a:ext uri="{FF2B5EF4-FFF2-40B4-BE49-F238E27FC236}">
                  <a16:creationId xmlns:a16="http://schemas.microsoft.com/office/drawing/2014/main" id="{36F9D466-E11B-4875-86C2-2D7D167FA290}"/>
                </a:ext>
              </a:extLst>
            </p:cNvPr>
            <p:cNvSpPr txBox="1">
              <a:spLocks noChangeArrowheads="1"/>
            </p:cNvSpPr>
            <p:nvPr/>
          </p:nvSpPr>
          <p:spPr bwMode="auto">
            <a:xfrm>
              <a:off x="1866503" y="912553"/>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有长腿</a:t>
              </a:r>
              <a:endParaRPr lang="zh-CN" sz="1400" kern="100" dirty="0">
                <a:latin typeface="Calibri" panose="020F0502020204030204" pitchFamily="34" charset="0"/>
                <a:cs typeface="Times New Roman" panose="02020603050405020304" pitchFamily="18" charset="0"/>
              </a:endParaRPr>
            </a:p>
          </p:txBody>
        </p:sp>
        <p:sp>
          <p:nvSpPr>
            <p:cNvPr id="8" name="Text Box 4">
              <a:extLst>
                <a:ext uri="{FF2B5EF4-FFF2-40B4-BE49-F238E27FC236}">
                  <a16:creationId xmlns:a16="http://schemas.microsoft.com/office/drawing/2014/main" id="{E7357BD5-7E11-49E3-9844-BED8A16DF32E}"/>
                </a:ext>
              </a:extLst>
            </p:cNvPr>
            <p:cNvSpPr txBox="1">
              <a:spLocks noChangeArrowheads="1"/>
            </p:cNvSpPr>
            <p:nvPr/>
          </p:nvSpPr>
          <p:spPr bwMode="auto">
            <a:xfrm>
              <a:off x="975925" y="927451"/>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不会飞</a:t>
              </a:r>
              <a:endParaRPr lang="zh-CN" sz="1400" kern="100" dirty="0">
                <a:latin typeface="Calibri" panose="020F0502020204030204" pitchFamily="34" charset="0"/>
                <a:cs typeface="Times New Roman" panose="02020603050405020304" pitchFamily="18" charset="0"/>
              </a:endParaRPr>
            </a:p>
          </p:txBody>
        </p:sp>
        <p:sp>
          <p:nvSpPr>
            <p:cNvPr id="9" name="Text Box 4">
              <a:extLst>
                <a:ext uri="{FF2B5EF4-FFF2-40B4-BE49-F238E27FC236}">
                  <a16:creationId xmlns:a16="http://schemas.microsoft.com/office/drawing/2014/main" id="{4102EBB1-F2DA-45E7-A384-BBB1B30F7DB4}"/>
                </a:ext>
              </a:extLst>
            </p:cNvPr>
            <p:cNvSpPr txBox="1">
              <a:spLocks noChangeArrowheads="1"/>
            </p:cNvSpPr>
            <p:nvPr/>
          </p:nvSpPr>
          <p:spPr bwMode="auto">
            <a:xfrm>
              <a:off x="98953" y="935431"/>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鸟类</a:t>
              </a:r>
              <a:endParaRPr lang="zh-CN" sz="1400" kern="100" dirty="0">
                <a:latin typeface="Calibri" panose="020F0502020204030204" pitchFamily="34" charset="0"/>
                <a:cs typeface="Times New Roman" panose="02020603050405020304" pitchFamily="18" charset="0"/>
              </a:endParaRPr>
            </a:p>
          </p:txBody>
        </p:sp>
        <p:sp>
          <p:nvSpPr>
            <p:cNvPr id="10" name="Text Box 4">
              <a:extLst>
                <a:ext uri="{FF2B5EF4-FFF2-40B4-BE49-F238E27FC236}">
                  <a16:creationId xmlns:a16="http://schemas.microsoft.com/office/drawing/2014/main" id="{F02E8D7A-7A04-4B05-B87F-BC569A96B34A}"/>
                </a:ext>
              </a:extLst>
            </p:cNvPr>
            <p:cNvSpPr txBox="1">
              <a:spLocks noChangeArrowheads="1"/>
            </p:cNvSpPr>
            <p:nvPr/>
          </p:nvSpPr>
          <p:spPr bwMode="auto">
            <a:xfrm>
              <a:off x="3657554" y="912553"/>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黑白色</a:t>
              </a:r>
              <a:endParaRPr lang="zh-CN" sz="1400" kern="100" dirty="0">
                <a:latin typeface="Calibri" panose="020F0502020204030204" pitchFamily="34" charset="0"/>
                <a:cs typeface="Times New Roman" panose="02020603050405020304" pitchFamily="18" charset="0"/>
              </a:endParaRPr>
            </a:p>
          </p:txBody>
        </p:sp>
        <p:sp>
          <p:nvSpPr>
            <p:cNvPr id="11" name="Text Box 4">
              <a:extLst>
                <a:ext uri="{FF2B5EF4-FFF2-40B4-BE49-F238E27FC236}">
                  <a16:creationId xmlns:a16="http://schemas.microsoft.com/office/drawing/2014/main" id="{F29DAE88-1937-44AA-AE9F-303264B4D504}"/>
                </a:ext>
              </a:extLst>
            </p:cNvPr>
            <p:cNvSpPr txBox="1">
              <a:spLocks noChangeArrowheads="1"/>
            </p:cNvSpPr>
            <p:nvPr/>
          </p:nvSpPr>
          <p:spPr bwMode="auto">
            <a:xfrm>
              <a:off x="2789241" y="920002"/>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有长颈</a:t>
              </a:r>
              <a:endParaRPr lang="zh-CN" sz="1400" kern="100" dirty="0">
                <a:latin typeface="Calibri" panose="020F0502020204030204" pitchFamily="34" charset="0"/>
                <a:cs typeface="Times New Roman" panose="02020603050405020304" pitchFamily="18" charset="0"/>
              </a:endParaRPr>
            </a:p>
          </p:txBody>
        </p:sp>
        <p:sp>
          <p:nvSpPr>
            <p:cNvPr id="12" name="Text Box 4">
              <a:extLst>
                <a:ext uri="{FF2B5EF4-FFF2-40B4-BE49-F238E27FC236}">
                  <a16:creationId xmlns:a16="http://schemas.microsoft.com/office/drawing/2014/main" id="{600297A3-F58F-4828-8022-F320FB70973B}"/>
                </a:ext>
              </a:extLst>
            </p:cNvPr>
            <p:cNvSpPr txBox="1">
              <a:spLocks noChangeArrowheads="1"/>
            </p:cNvSpPr>
            <p:nvPr/>
          </p:nvSpPr>
          <p:spPr bwMode="auto">
            <a:xfrm>
              <a:off x="84110" y="1613804"/>
              <a:ext cx="662986" cy="23118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有羽毛</a:t>
              </a:r>
              <a:endParaRPr lang="zh-CN" sz="1400" kern="100" dirty="0">
                <a:latin typeface="Calibri" panose="020F0502020204030204" pitchFamily="34" charset="0"/>
                <a:cs typeface="Times New Roman" panose="02020603050405020304" pitchFamily="18" charset="0"/>
              </a:endParaRPr>
            </a:p>
          </p:txBody>
        </p:sp>
        <p:sp>
          <p:nvSpPr>
            <p:cNvPr id="13" name="Text Box 4">
              <a:extLst>
                <a:ext uri="{FF2B5EF4-FFF2-40B4-BE49-F238E27FC236}">
                  <a16:creationId xmlns:a16="http://schemas.microsoft.com/office/drawing/2014/main" id="{8E760356-1769-46BD-9A29-CDDB22CE7183}"/>
                </a:ext>
              </a:extLst>
            </p:cNvPr>
            <p:cNvSpPr txBox="1">
              <a:spLocks noChangeArrowheads="1"/>
            </p:cNvSpPr>
            <p:nvPr/>
          </p:nvSpPr>
          <p:spPr bwMode="auto">
            <a:xfrm>
              <a:off x="0" y="2307073"/>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14" name="Text Box 4">
              <a:extLst>
                <a:ext uri="{FF2B5EF4-FFF2-40B4-BE49-F238E27FC236}">
                  <a16:creationId xmlns:a16="http://schemas.microsoft.com/office/drawing/2014/main" id="{12BDCC22-8DFA-41A2-916E-B11D4CBD0615}"/>
                </a:ext>
              </a:extLst>
            </p:cNvPr>
            <p:cNvSpPr txBox="1">
              <a:spLocks noChangeArrowheads="1"/>
            </p:cNvSpPr>
            <p:nvPr/>
          </p:nvSpPr>
          <p:spPr bwMode="auto">
            <a:xfrm>
              <a:off x="212749" y="1923992"/>
              <a:ext cx="763176"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Yes</a:t>
              </a:r>
              <a:endParaRPr lang="zh-CN" sz="1400" kern="100" dirty="0">
                <a:latin typeface="Calibri" panose="020F0502020204030204" pitchFamily="34" charset="0"/>
                <a:cs typeface="Times New Roman" panose="02020603050405020304" pitchFamily="18" charset="0"/>
              </a:endParaRPr>
            </a:p>
          </p:txBody>
        </p:sp>
        <p:cxnSp>
          <p:nvCxnSpPr>
            <p:cNvPr id="15" name="Line 13">
              <a:extLst>
                <a:ext uri="{FF2B5EF4-FFF2-40B4-BE49-F238E27FC236}">
                  <a16:creationId xmlns:a16="http://schemas.microsoft.com/office/drawing/2014/main" id="{493079F5-B95E-45AF-A182-A1FC21825D80}"/>
                </a:ext>
              </a:extLst>
            </p:cNvPr>
            <p:cNvCxnSpPr>
              <a:cxnSpLocks noChangeShapeType="1"/>
            </p:cNvCxnSpPr>
            <p:nvPr/>
          </p:nvCxnSpPr>
          <p:spPr bwMode="auto">
            <a:xfrm flipH="1">
              <a:off x="457200" y="289560"/>
              <a:ext cx="172974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6" name="Line 13">
              <a:extLst>
                <a:ext uri="{FF2B5EF4-FFF2-40B4-BE49-F238E27FC236}">
                  <a16:creationId xmlns:a16="http://schemas.microsoft.com/office/drawing/2014/main" id="{6E3746CF-48BA-45C2-A7D2-A6BE0744A835}"/>
                </a:ext>
              </a:extLst>
            </p:cNvPr>
            <p:cNvCxnSpPr>
              <a:cxnSpLocks noChangeShapeType="1"/>
            </p:cNvCxnSpPr>
            <p:nvPr/>
          </p:nvCxnSpPr>
          <p:spPr bwMode="auto">
            <a:xfrm flipH="1">
              <a:off x="1310640" y="266700"/>
              <a:ext cx="883920" cy="64770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7" name="Line 13">
              <a:extLst>
                <a:ext uri="{FF2B5EF4-FFF2-40B4-BE49-F238E27FC236}">
                  <a16:creationId xmlns:a16="http://schemas.microsoft.com/office/drawing/2014/main" id="{530D4947-F762-457A-AC26-4C622182EA5D}"/>
                </a:ext>
              </a:extLst>
            </p:cNvPr>
            <p:cNvCxnSpPr>
              <a:cxnSpLocks noChangeShapeType="1"/>
            </p:cNvCxnSpPr>
            <p:nvPr/>
          </p:nvCxnSpPr>
          <p:spPr bwMode="auto">
            <a:xfrm>
              <a:off x="2186940" y="274320"/>
              <a:ext cx="96774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18" name="Line 13">
              <a:extLst>
                <a:ext uri="{FF2B5EF4-FFF2-40B4-BE49-F238E27FC236}">
                  <a16:creationId xmlns:a16="http://schemas.microsoft.com/office/drawing/2014/main" id="{08ECE4C4-2763-43FB-86CB-D9004585905D}"/>
                </a:ext>
              </a:extLst>
            </p:cNvPr>
            <p:cNvCxnSpPr>
              <a:cxnSpLocks noChangeShapeType="1"/>
            </p:cNvCxnSpPr>
            <p:nvPr/>
          </p:nvCxnSpPr>
          <p:spPr bwMode="auto">
            <a:xfrm>
              <a:off x="2186940" y="266700"/>
              <a:ext cx="178308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19" name="Text Box 4">
              <a:extLst>
                <a:ext uri="{FF2B5EF4-FFF2-40B4-BE49-F238E27FC236}">
                  <a16:creationId xmlns:a16="http://schemas.microsoft.com/office/drawing/2014/main" id="{AA9A5403-110A-46A8-A06F-A99B55EAB9FE}"/>
                </a:ext>
              </a:extLst>
            </p:cNvPr>
            <p:cNvSpPr txBox="1">
              <a:spLocks noChangeArrowheads="1"/>
            </p:cNvSpPr>
            <p:nvPr/>
          </p:nvSpPr>
          <p:spPr bwMode="auto">
            <a:xfrm>
              <a:off x="3124444" y="288054"/>
              <a:ext cx="761939" cy="226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r11</a:t>
              </a:r>
              <a:endParaRPr lang="zh-CN" sz="1600" kern="100">
                <a:latin typeface="Calibri" panose="020F0502020204030204" pitchFamily="34" charset="0"/>
                <a:cs typeface="Times New Roman" panose="02020603050405020304" pitchFamily="18" charset="0"/>
              </a:endParaRPr>
            </a:p>
          </p:txBody>
        </p:sp>
        <p:sp>
          <p:nvSpPr>
            <p:cNvPr id="20" name="任意多边形 19">
              <a:extLst>
                <a:ext uri="{FF2B5EF4-FFF2-40B4-BE49-F238E27FC236}">
                  <a16:creationId xmlns:a16="http://schemas.microsoft.com/office/drawing/2014/main" id="{EBD868C2-F1FB-4305-A9D8-E5088FC633CC}"/>
                </a:ext>
              </a:extLst>
            </p:cNvPr>
            <p:cNvSpPr/>
            <p:nvPr/>
          </p:nvSpPr>
          <p:spPr>
            <a:xfrm>
              <a:off x="1873925" y="389145"/>
              <a:ext cx="679065" cy="138335"/>
            </a:xfrm>
            <a:custGeom>
              <a:avLst/>
              <a:gdLst>
                <a:gd name="connsiteX0" fmla="*/ 0 w 678180"/>
                <a:gd name="connsiteY0" fmla="*/ 15240 h 195741"/>
                <a:gd name="connsiteX1" fmla="*/ 205740 w 678180"/>
                <a:gd name="connsiteY1" fmla="*/ 175260 h 195741"/>
                <a:gd name="connsiteX2" fmla="*/ 502920 w 678180"/>
                <a:gd name="connsiteY2" fmla="*/ 175260 h 195741"/>
                <a:gd name="connsiteX3" fmla="*/ 678180 w 678180"/>
                <a:gd name="connsiteY3" fmla="*/ 7620 h 195741"/>
                <a:gd name="connsiteX4" fmla="*/ 678180 w 678180"/>
                <a:gd name="connsiteY4" fmla="*/ 0 h 195741"/>
                <a:gd name="connsiteX5" fmla="*/ 678180 w 678180"/>
                <a:gd name="connsiteY5" fmla="*/ 0 h 1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8180" h="195741">
                  <a:moveTo>
                    <a:pt x="0" y="15240"/>
                  </a:moveTo>
                  <a:cubicBezTo>
                    <a:pt x="60960" y="81915"/>
                    <a:pt x="121920" y="148590"/>
                    <a:pt x="205740" y="175260"/>
                  </a:cubicBezTo>
                  <a:cubicBezTo>
                    <a:pt x="289560" y="201930"/>
                    <a:pt x="424180" y="203200"/>
                    <a:pt x="502920" y="175260"/>
                  </a:cubicBezTo>
                  <a:cubicBezTo>
                    <a:pt x="581660" y="147320"/>
                    <a:pt x="648970" y="36830"/>
                    <a:pt x="678180" y="7620"/>
                  </a:cubicBezTo>
                  <a:lnTo>
                    <a:pt x="678180" y="0"/>
                  </a:lnTo>
                  <a:lnTo>
                    <a:pt x="6781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4000">
                <a:solidFill>
                  <a:schemeClr val="tx1"/>
                </a:solidFill>
              </a:endParaRPr>
            </a:p>
          </p:txBody>
        </p:sp>
        <p:cxnSp>
          <p:nvCxnSpPr>
            <p:cNvPr id="21" name="Line 13">
              <a:extLst>
                <a:ext uri="{FF2B5EF4-FFF2-40B4-BE49-F238E27FC236}">
                  <a16:creationId xmlns:a16="http://schemas.microsoft.com/office/drawing/2014/main" id="{B62BEC53-9F5A-4E10-B1B0-B390756D04BD}"/>
                </a:ext>
              </a:extLst>
            </p:cNvPr>
            <p:cNvCxnSpPr>
              <a:cxnSpLocks noChangeShapeType="1"/>
            </p:cNvCxnSpPr>
            <p:nvPr/>
          </p:nvCxnSpPr>
          <p:spPr bwMode="auto">
            <a:xfrm>
              <a:off x="403860" y="186690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22" name="Line 13">
              <a:extLst>
                <a:ext uri="{FF2B5EF4-FFF2-40B4-BE49-F238E27FC236}">
                  <a16:creationId xmlns:a16="http://schemas.microsoft.com/office/drawing/2014/main" id="{22F14995-7FD3-4AF9-BD9B-C02C19D3A1B8}"/>
                </a:ext>
              </a:extLst>
            </p:cNvPr>
            <p:cNvCxnSpPr>
              <a:cxnSpLocks noChangeShapeType="1"/>
            </p:cNvCxnSpPr>
            <p:nvPr/>
          </p:nvCxnSpPr>
          <p:spPr bwMode="auto">
            <a:xfrm>
              <a:off x="403860" y="118872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23" name="Text Box 4">
              <a:extLst>
                <a:ext uri="{FF2B5EF4-FFF2-40B4-BE49-F238E27FC236}">
                  <a16:creationId xmlns:a16="http://schemas.microsoft.com/office/drawing/2014/main" id="{74ECA63C-398C-4ECA-8DDD-8E11F1C9D4DB}"/>
                </a:ext>
              </a:extLst>
            </p:cNvPr>
            <p:cNvSpPr txBox="1">
              <a:spLocks noChangeArrowheads="1"/>
            </p:cNvSpPr>
            <p:nvPr/>
          </p:nvSpPr>
          <p:spPr bwMode="auto">
            <a:xfrm>
              <a:off x="221408" y="1291377"/>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r3</a:t>
              </a:r>
              <a:endParaRPr lang="zh-CN" sz="1400" kern="100" dirty="0">
                <a:latin typeface="Calibri" panose="020F0502020204030204" pitchFamily="34" charset="0"/>
                <a:cs typeface="Times New Roman" panose="02020603050405020304" pitchFamily="18" charset="0"/>
              </a:endParaRPr>
            </a:p>
          </p:txBody>
        </p:sp>
        <p:sp>
          <p:nvSpPr>
            <p:cNvPr id="24" name="Text Box 4">
              <a:extLst>
                <a:ext uri="{FF2B5EF4-FFF2-40B4-BE49-F238E27FC236}">
                  <a16:creationId xmlns:a16="http://schemas.microsoft.com/office/drawing/2014/main" id="{C159C133-84C0-43F9-8E45-5CBC2F467E20}"/>
                </a:ext>
              </a:extLst>
            </p:cNvPr>
            <p:cNvSpPr txBox="1">
              <a:spLocks noChangeArrowheads="1"/>
            </p:cNvSpPr>
            <p:nvPr/>
          </p:nvSpPr>
          <p:spPr bwMode="auto">
            <a:xfrm>
              <a:off x="914080" y="1621253"/>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25" name="Text Box 4">
              <a:extLst>
                <a:ext uri="{FF2B5EF4-FFF2-40B4-BE49-F238E27FC236}">
                  <a16:creationId xmlns:a16="http://schemas.microsoft.com/office/drawing/2014/main" id="{43965A00-08D6-4D34-9C0E-C90C60445F73}"/>
                </a:ext>
              </a:extLst>
            </p:cNvPr>
            <p:cNvSpPr txBox="1">
              <a:spLocks noChangeArrowheads="1"/>
            </p:cNvSpPr>
            <p:nvPr/>
          </p:nvSpPr>
          <p:spPr bwMode="auto">
            <a:xfrm>
              <a:off x="1128065" y="1238172"/>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Yes</a:t>
              </a:r>
              <a:endParaRPr lang="zh-CN" sz="1400" kern="100" dirty="0">
                <a:latin typeface="Calibri" panose="020F0502020204030204" pitchFamily="34" charset="0"/>
                <a:cs typeface="Times New Roman" panose="02020603050405020304" pitchFamily="18" charset="0"/>
              </a:endParaRPr>
            </a:p>
          </p:txBody>
        </p:sp>
        <p:cxnSp>
          <p:nvCxnSpPr>
            <p:cNvPr id="26" name="Line 13">
              <a:extLst>
                <a:ext uri="{FF2B5EF4-FFF2-40B4-BE49-F238E27FC236}">
                  <a16:creationId xmlns:a16="http://schemas.microsoft.com/office/drawing/2014/main" id="{0B598A7A-A66F-42DF-904D-19233237204E}"/>
                </a:ext>
              </a:extLst>
            </p:cNvPr>
            <p:cNvCxnSpPr>
              <a:cxnSpLocks noChangeShapeType="1"/>
            </p:cNvCxnSpPr>
            <p:nvPr/>
          </p:nvCxnSpPr>
          <p:spPr bwMode="auto">
            <a:xfrm>
              <a:off x="1318260" y="118110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27" name="Text Box 4">
              <a:extLst>
                <a:ext uri="{FF2B5EF4-FFF2-40B4-BE49-F238E27FC236}">
                  <a16:creationId xmlns:a16="http://schemas.microsoft.com/office/drawing/2014/main" id="{E5308072-7055-4275-B0E8-BFAC38148939}"/>
                </a:ext>
              </a:extLst>
            </p:cNvPr>
            <p:cNvSpPr txBox="1">
              <a:spLocks noChangeArrowheads="1"/>
            </p:cNvSpPr>
            <p:nvPr/>
          </p:nvSpPr>
          <p:spPr bwMode="auto">
            <a:xfrm>
              <a:off x="1791051" y="1605822"/>
              <a:ext cx="761939"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400" dirty="0">
                  <a:cs typeface="Times New Roman" panose="02020603050405020304" pitchFamily="18" charset="0"/>
                </a:rPr>
                <a:t>用户回答</a:t>
              </a:r>
              <a:endParaRPr lang="zh-CN" sz="1400" kern="100" dirty="0">
                <a:latin typeface="Calibri" panose="020F0502020204030204" pitchFamily="34" charset="0"/>
                <a:cs typeface="Times New Roman" panose="02020603050405020304" pitchFamily="18" charset="0"/>
              </a:endParaRPr>
            </a:p>
          </p:txBody>
        </p:sp>
        <p:sp>
          <p:nvSpPr>
            <p:cNvPr id="28" name="Text Box 4">
              <a:extLst>
                <a:ext uri="{FF2B5EF4-FFF2-40B4-BE49-F238E27FC236}">
                  <a16:creationId xmlns:a16="http://schemas.microsoft.com/office/drawing/2014/main" id="{1866C295-596F-4E69-9366-3468CDC3CD54}"/>
                </a:ext>
              </a:extLst>
            </p:cNvPr>
            <p:cNvSpPr txBox="1">
              <a:spLocks noChangeArrowheads="1"/>
            </p:cNvSpPr>
            <p:nvPr/>
          </p:nvSpPr>
          <p:spPr bwMode="auto">
            <a:xfrm>
              <a:off x="2003800" y="1223274"/>
              <a:ext cx="763176" cy="231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400" dirty="0">
                  <a:cs typeface="Times New Roman" panose="02020603050405020304" pitchFamily="18" charset="0"/>
                </a:rPr>
                <a:t>No</a:t>
              </a:r>
              <a:endParaRPr lang="zh-CN" sz="1400" kern="100" dirty="0">
                <a:latin typeface="Calibri" panose="020F0502020204030204" pitchFamily="34" charset="0"/>
                <a:cs typeface="Times New Roman" panose="02020603050405020304" pitchFamily="18" charset="0"/>
              </a:endParaRPr>
            </a:p>
          </p:txBody>
        </p:sp>
        <p:cxnSp>
          <p:nvCxnSpPr>
            <p:cNvPr id="29" name="Line 13">
              <a:extLst>
                <a:ext uri="{FF2B5EF4-FFF2-40B4-BE49-F238E27FC236}">
                  <a16:creationId xmlns:a16="http://schemas.microsoft.com/office/drawing/2014/main" id="{2AFDCC22-0652-46A6-894F-644AC3A17C8C}"/>
                </a:ext>
              </a:extLst>
            </p:cNvPr>
            <p:cNvCxnSpPr>
              <a:cxnSpLocks noChangeShapeType="1"/>
            </p:cNvCxnSpPr>
            <p:nvPr/>
          </p:nvCxnSpPr>
          <p:spPr bwMode="auto">
            <a:xfrm>
              <a:off x="2194560" y="1165860"/>
              <a:ext cx="0" cy="3962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4701640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en-US" altLang="zh-CN" dirty="0"/>
              <a:t>2</a:t>
            </a:r>
            <a:r>
              <a:rPr lang="zh-CN" altLang="en-US" dirty="0"/>
              <a:t>、推理机是如何</a:t>
            </a:r>
            <a:r>
              <a:rPr lang="zh-CN" altLang="en-US" b="1" dirty="0">
                <a:solidFill>
                  <a:srgbClr val="FF0000"/>
                </a:solidFill>
              </a:rPr>
              <a:t>利用这些知识进行推理</a:t>
            </a:r>
            <a:r>
              <a:rPr lang="zh-CN" altLang="en-US" dirty="0"/>
              <a:t>的呢？假设采用逆向推理进行求解。</a:t>
            </a:r>
            <a:endParaRPr lang="en-US" altLang="zh-CN" dirty="0"/>
          </a:p>
          <a:p>
            <a:r>
              <a:rPr lang="zh-CN" altLang="en-US" dirty="0"/>
              <a:t>假设鸵鸟不能成立。系统再次提出新的假设“企鹅”，推理过程如图所示：</a:t>
            </a:r>
            <a:endParaRPr lang="en-US" altLang="zh-CN" dirty="0"/>
          </a:p>
          <a:p>
            <a:pPr marL="0" indent="0">
              <a:buNone/>
            </a:pPr>
            <a:r>
              <a:rPr lang="zh-CN" altLang="en-US" sz="1400" b="1" dirty="0">
                <a:solidFill>
                  <a:srgbClr val="7030A0"/>
                </a:solidFill>
              </a:rPr>
              <a:t>你：你看到的动物有羽毛吗？</a:t>
            </a:r>
          </a:p>
          <a:p>
            <a:pPr marL="0" indent="0">
              <a:buNone/>
            </a:pPr>
            <a:r>
              <a:rPr lang="en-US" altLang="zh-CN" sz="1400" b="1" dirty="0">
                <a:solidFill>
                  <a:srgbClr val="7030A0"/>
                </a:solidFill>
              </a:rPr>
              <a:t>FD</a:t>
            </a:r>
            <a:r>
              <a:rPr lang="zh-CN" altLang="en-US" sz="1400" b="1" dirty="0">
                <a:solidFill>
                  <a:srgbClr val="7030A0"/>
                </a:solidFill>
              </a:rPr>
              <a:t>：有羽毛。</a:t>
            </a:r>
          </a:p>
          <a:p>
            <a:pPr marL="0" indent="0">
              <a:buNone/>
            </a:pPr>
            <a:r>
              <a:rPr lang="zh-CN" altLang="en-US" sz="1400" b="1" dirty="0">
                <a:solidFill>
                  <a:srgbClr val="7030A0"/>
                </a:solidFill>
              </a:rPr>
              <a:t>你：会飞吗？</a:t>
            </a:r>
          </a:p>
          <a:p>
            <a:pPr marL="0" indent="0">
              <a:buNone/>
            </a:pPr>
            <a:r>
              <a:rPr lang="en-US" altLang="zh-CN" sz="1400" b="1" dirty="0">
                <a:solidFill>
                  <a:srgbClr val="7030A0"/>
                </a:solidFill>
              </a:rPr>
              <a:t>FD</a:t>
            </a:r>
            <a:r>
              <a:rPr lang="zh-CN" altLang="en-US" sz="1400" b="1" dirty="0">
                <a:solidFill>
                  <a:srgbClr val="7030A0"/>
                </a:solidFill>
              </a:rPr>
              <a:t>：（经观察后）不会飞。</a:t>
            </a:r>
          </a:p>
          <a:p>
            <a:pPr marL="0" indent="0">
              <a:buNone/>
            </a:pPr>
            <a:r>
              <a:rPr lang="zh-CN" altLang="en-US" sz="1400" b="1" dirty="0">
                <a:solidFill>
                  <a:srgbClr val="7030A0"/>
                </a:solidFill>
              </a:rPr>
              <a:t>你：有长腿吗？</a:t>
            </a:r>
          </a:p>
          <a:p>
            <a:pPr marL="0" indent="0">
              <a:buNone/>
            </a:pPr>
            <a:r>
              <a:rPr lang="en-US" altLang="zh-CN" sz="1400" b="1" dirty="0">
                <a:solidFill>
                  <a:srgbClr val="7030A0"/>
                </a:solidFill>
              </a:rPr>
              <a:t>FD</a:t>
            </a:r>
            <a:r>
              <a:rPr lang="zh-CN" altLang="en-US" sz="1400" b="1" dirty="0">
                <a:solidFill>
                  <a:srgbClr val="7030A0"/>
                </a:solidFill>
              </a:rPr>
              <a:t>：没有。</a:t>
            </a:r>
          </a:p>
          <a:p>
            <a:pPr marL="0" indent="0">
              <a:buNone/>
            </a:pPr>
            <a:r>
              <a:rPr lang="zh-CN" altLang="en-US" sz="1400" b="1" dirty="0">
                <a:solidFill>
                  <a:srgbClr val="7030A0"/>
                </a:solidFill>
              </a:rPr>
              <a:t>你：会游泳吗？</a:t>
            </a:r>
          </a:p>
          <a:p>
            <a:pPr marL="0" indent="0">
              <a:buNone/>
            </a:pPr>
            <a:r>
              <a:rPr lang="en-US" altLang="zh-CN" sz="1400" b="1" dirty="0">
                <a:solidFill>
                  <a:srgbClr val="7030A0"/>
                </a:solidFill>
              </a:rPr>
              <a:t>FD</a:t>
            </a:r>
            <a:r>
              <a:rPr lang="zh-CN" altLang="en-US" sz="1400" b="1" dirty="0">
                <a:solidFill>
                  <a:srgbClr val="7030A0"/>
                </a:solidFill>
              </a:rPr>
              <a:t>：（看到该动物在水中）会。</a:t>
            </a:r>
          </a:p>
          <a:p>
            <a:pPr marL="0" indent="0">
              <a:buNone/>
            </a:pPr>
            <a:r>
              <a:rPr lang="zh-CN" altLang="en-US" sz="1400" b="1" dirty="0">
                <a:solidFill>
                  <a:srgbClr val="7030A0"/>
                </a:solidFill>
              </a:rPr>
              <a:t>你：颜色是黑白吗？</a:t>
            </a:r>
          </a:p>
          <a:p>
            <a:pPr marL="0" indent="0">
              <a:buNone/>
            </a:pPr>
            <a:r>
              <a:rPr lang="en-US" altLang="zh-CN" sz="1400" b="1" dirty="0">
                <a:solidFill>
                  <a:srgbClr val="7030A0"/>
                </a:solidFill>
              </a:rPr>
              <a:t>FD</a:t>
            </a:r>
            <a:r>
              <a:rPr lang="zh-CN" altLang="en-US" sz="1400" b="1" dirty="0">
                <a:solidFill>
                  <a:srgbClr val="7030A0"/>
                </a:solidFill>
              </a:rPr>
              <a:t>：是。</a:t>
            </a:r>
          </a:p>
          <a:p>
            <a:pPr marL="0" indent="0">
              <a:buNone/>
            </a:pPr>
            <a:r>
              <a:rPr lang="zh-CN" altLang="en-US" sz="1400" b="1" dirty="0">
                <a:solidFill>
                  <a:srgbClr val="7030A0"/>
                </a:solidFill>
              </a:rPr>
              <a:t>你：这个动物是企鹅。</a:t>
            </a:r>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30" name="组合 3">
            <a:extLst>
              <a:ext uri="{FF2B5EF4-FFF2-40B4-BE49-F238E27FC236}">
                <a16:creationId xmlns:a16="http://schemas.microsoft.com/office/drawing/2014/main" id="{2D6D3738-8A18-4F2F-BABB-E14E833B6AE5}"/>
              </a:ext>
            </a:extLst>
          </p:cNvPr>
          <p:cNvGrpSpPr>
            <a:grpSpLocks/>
          </p:cNvGrpSpPr>
          <p:nvPr/>
        </p:nvGrpSpPr>
        <p:grpSpPr bwMode="auto">
          <a:xfrm>
            <a:off x="5086350" y="2755495"/>
            <a:ext cx="5543550" cy="3091268"/>
            <a:chOff x="0" y="30335"/>
            <a:chExt cx="3833494" cy="2621425"/>
          </a:xfrm>
        </p:grpSpPr>
        <p:sp>
          <p:nvSpPr>
            <p:cNvPr id="31" name="Text Box 4">
              <a:extLst>
                <a:ext uri="{FF2B5EF4-FFF2-40B4-BE49-F238E27FC236}">
                  <a16:creationId xmlns:a16="http://schemas.microsoft.com/office/drawing/2014/main" id="{14AEEACC-0729-4F81-A80D-FD88B34D2D57}"/>
                </a:ext>
              </a:extLst>
            </p:cNvPr>
            <p:cNvSpPr txBox="1">
              <a:spLocks noChangeArrowheads="1"/>
            </p:cNvSpPr>
            <p:nvPr/>
          </p:nvSpPr>
          <p:spPr bwMode="auto">
            <a:xfrm>
              <a:off x="1341503" y="30335"/>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企鹅</a:t>
              </a:r>
              <a:endParaRPr lang="zh-CN" sz="1600" kern="100">
                <a:latin typeface="Calibri" panose="020F0502020204030204" pitchFamily="34" charset="0"/>
                <a:cs typeface="Times New Roman" panose="02020603050405020304" pitchFamily="18" charset="0"/>
              </a:endParaRPr>
            </a:p>
          </p:txBody>
        </p:sp>
        <p:sp>
          <p:nvSpPr>
            <p:cNvPr id="32" name="Text Box 4">
              <a:extLst>
                <a:ext uri="{FF2B5EF4-FFF2-40B4-BE49-F238E27FC236}">
                  <a16:creationId xmlns:a16="http://schemas.microsoft.com/office/drawing/2014/main" id="{FCF4C8DC-67AE-44D8-9513-6EF8C21B7C71}"/>
                </a:ext>
              </a:extLst>
            </p:cNvPr>
            <p:cNvSpPr txBox="1">
              <a:spLocks noChangeArrowheads="1"/>
            </p:cNvSpPr>
            <p:nvPr/>
          </p:nvSpPr>
          <p:spPr bwMode="auto">
            <a:xfrm>
              <a:off x="876039" y="944647"/>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不会飞</a:t>
              </a:r>
              <a:endParaRPr lang="zh-CN" sz="1600" kern="100">
                <a:latin typeface="Calibri" panose="020F0502020204030204" pitchFamily="34" charset="0"/>
                <a:cs typeface="Times New Roman" panose="02020603050405020304" pitchFamily="18" charset="0"/>
              </a:endParaRPr>
            </a:p>
          </p:txBody>
        </p:sp>
        <p:sp>
          <p:nvSpPr>
            <p:cNvPr id="33" name="Text Box 4">
              <a:extLst>
                <a:ext uri="{FF2B5EF4-FFF2-40B4-BE49-F238E27FC236}">
                  <a16:creationId xmlns:a16="http://schemas.microsoft.com/office/drawing/2014/main" id="{E3FEA3F0-46C1-4591-9D6A-F3872CF2E911}"/>
                </a:ext>
              </a:extLst>
            </p:cNvPr>
            <p:cNvSpPr txBox="1">
              <a:spLocks noChangeArrowheads="1"/>
            </p:cNvSpPr>
            <p:nvPr/>
          </p:nvSpPr>
          <p:spPr bwMode="auto">
            <a:xfrm>
              <a:off x="0" y="952614"/>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鸟类</a:t>
              </a:r>
              <a:endParaRPr lang="zh-CN" sz="1600" kern="100">
                <a:latin typeface="Calibri" panose="020F0502020204030204" pitchFamily="34" charset="0"/>
                <a:cs typeface="Times New Roman" panose="02020603050405020304" pitchFamily="18" charset="0"/>
              </a:endParaRPr>
            </a:p>
          </p:txBody>
        </p:sp>
        <p:sp>
          <p:nvSpPr>
            <p:cNvPr id="34" name="Text Box 4">
              <a:extLst>
                <a:ext uri="{FF2B5EF4-FFF2-40B4-BE49-F238E27FC236}">
                  <a16:creationId xmlns:a16="http://schemas.microsoft.com/office/drawing/2014/main" id="{3F87B203-2468-49C4-8CEB-42DEFB2949AC}"/>
                </a:ext>
              </a:extLst>
            </p:cNvPr>
            <p:cNvSpPr txBox="1">
              <a:spLocks noChangeArrowheads="1"/>
            </p:cNvSpPr>
            <p:nvPr/>
          </p:nvSpPr>
          <p:spPr bwMode="auto">
            <a:xfrm>
              <a:off x="2826817" y="929707"/>
              <a:ext cx="663067" cy="21214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dirty="0">
                  <a:cs typeface="Times New Roman" panose="02020603050405020304" pitchFamily="18" charset="0"/>
                </a:rPr>
                <a:t>黑白色</a:t>
              </a:r>
              <a:endParaRPr lang="zh-CN" sz="1600" kern="100" dirty="0">
                <a:latin typeface="Calibri" panose="020F0502020204030204" pitchFamily="34" charset="0"/>
                <a:cs typeface="Times New Roman" panose="02020603050405020304" pitchFamily="18" charset="0"/>
              </a:endParaRPr>
            </a:p>
          </p:txBody>
        </p:sp>
        <p:sp>
          <p:nvSpPr>
            <p:cNvPr id="35" name="Text Box 4">
              <a:extLst>
                <a:ext uri="{FF2B5EF4-FFF2-40B4-BE49-F238E27FC236}">
                  <a16:creationId xmlns:a16="http://schemas.microsoft.com/office/drawing/2014/main" id="{72A90433-9E5A-4238-ABF7-591AAE318E08}"/>
                </a:ext>
              </a:extLst>
            </p:cNvPr>
            <p:cNvSpPr txBox="1">
              <a:spLocks noChangeArrowheads="1"/>
            </p:cNvSpPr>
            <p:nvPr/>
          </p:nvSpPr>
          <p:spPr bwMode="auto">
            <a:xfrm>
              <a:off x="1798185" y="944647"/>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会游泳</a:t>
              </a:r>
              <a:endParaRPr lang="zh-CN" sz="1600" kern="100">
                <a:latin typeface="Calibri" panose="020F0502020204030204" pitchFamily="34" charset="0"/>
                <a:cs typeface="Times New Roman" panose="02020603050405020304" pitchFamily="18" charset="0"/>
              </a:endParaRPr>
            </a:p>
          </p:txBody>
        </p:sp>
        <p:cxnSp>
          <p:nvCxnSpPr>
            <p:cNvPr id="36" name="Line 13">
              <a:extLst>
                <a:ext uri="{FF2B5EF4-FFF2-40B4-BE49-F238E27FC236}">
                  <a16:creationId xmlns:a16="http://schemas.microsoft.com/office/drawing/2014/main" id="{0F905197-25F8-42E2-8F34-0F2CE292B2BD}"/>
                </a:ext>
              </a:extLst>
            </p:cNvPr>
            <p:cNvCxnSpPr>
              <a:cxnSpLocks noChangeShapeType="1"/>
            </p:cNvCxnSpPr>
            <p:nvPr/>
          </p:nvCxnSpPr>
          <p:spPr bwMode="auto">
            <a:xfrm>
              <a:off x="1676400" y="274320"/>
              <a:ext cx="147066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7" name="Line 13">
              <a:extLst>
                <a:ext uri="{FF2B5EF4-FFF2-40B4-BE49-F238E27FC236}">
                  <a16:creationId xmlns:a16="http://schemas.microsoft.com/office/drawing/2014/main" id="{E7F42B62-DA19-45EB-8595-1AA8F56E1F23}"/>
                </a:ext>
              </a:extLst>
            </p:cNvPr>
            <p:cNvCxnSpPr>
              <a:cxnSpLocks noChangeShapeType="1"/>
            </p:cNvCxnSpPr>
            <p:nvPr/>
          </p:nvCxnSpPr>
          <p:spPr bwMode="auto">
            <a:xfrm>
              <a:off x="1676400" y="281940"/>
              <a:ext cx="45720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8" name="Line 13">
              <a:extLst>
                <a:ext uri="{FF2B5EF4-FFF2-40B4-BE49-F238E27FC236}">
                  <a16:creationId xmlns:a16="http://schemas.microsoft.com/office/drawing/2014/main" id="{0BA8B6CA-86F8-4897-994C-00EE7F3558F2}"/>
                </a:ext>
              </a:extLst>
            </p:cNvPr>
            <p:cNvCxnSpPr>
              <a:cxnSpLocks noChangeShapeType="1"/>
            </p:cNvCxnSpPr>
            <p:nvPr/>
          </p:nvCxnSpPr>
          <p:spPr bwMode="auto">
            <a:xfrm flipH="1">
              <a:off x="1196340" y="274320"/>
              <a:ext cx="472440" cy="64008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9" name="Line 13">
              <a:extLst>
                <a:ext uri="{FF2B5EF4-FFF2-40B4-BE49-F238E27FC236}">
                  <a16:creationId xmlns:a16="http://schemas.microsoft.com/office/drawing/2014/main" id="{BC9E502B-050E-4D4B-AB79-87BE29A12F44}"/>
                </a:ext>
              </a:extLst>
            </p:cNvPr>
            <p:cNvCxnSpPr>
              <a:cxnSpLocks noChangeShapeType="1"/>
            </p:cNvCxnSpPr>
            <p:nvPr/>
          </p:nvCxnSpPr>
          <p:spPr bwMode="auto">
            <a:xfrm flipH="1">
              <a:off x="350520" y="266700"/>
              <a:ext cx="1310640" cy="65532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0" name="任意多边形 13">
              <a:extLst>
                <a:ext uri="{FF2B5EF4-FFF2-40B4-BE49-F238E27FC236}">
                  <a16:creationId xmlns:a16="http://schemas.microsoft.com/office/drawing/2014/main" id="{920A415D-078E-47AC-B90B-4F8A7C8CCA1B}"/>
                </a:ext>
              </a:extLst>
            </p:cNvPr>
            <p:cNvSpPr/>
            <p:nvPr/>
          </p:nvSpPr>
          <p:spPr>
            <a:xfrm>
              <a:off x="1326134" y="418768"/>
              <a:ext cx="678436" cy="139438"/>
            </a:xfrm>
            <a:custGeom>
              <a:avLst/>
              <a:gdLst>
                <a:gd name="connsiteX0" fmla="*/ 0 w 678180"/>
                <a:gd name="connsiteY0" fmla="*/ 15240 h 195741"/>
                <a:gd name="connsiteX1" fmla="*/ 205740 w 678180"/>
                <a:gd name="connsiteY1" fmla="*/ 175260 h 195741"/>
                <a:gd name="connsiteX2" fmla="*/ 502920 w 678180"/>
                <a:gd name="connsiteY2" fmla="*/ 175260 h 195741"/>
                <a:gd name="connsiteX3" fmla="*/ 678180 w 678180"/>
                <a:gd name="connsiteY3" fmla="*/ 7620 h 195741"/>
                <a:gd name="connsiteX4" fmla="*/ 678180 w 678180"/>
                <a:gd name="connsiteY4" fmla="*/ 0 h 195741"/>
                <a:gd name="connsiteX5" fmla="*/ 678180 w 678180"/>
                <a:gd name="connsiteY5" fmla="*/ 0 h 1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8180" h="195741">
                  <a:moveTo>
                    <a:pt x="0" y="15240"/>
                  </a:moveTo>
                  <a:cubicBezTo>
                    <a:pt x="60960" y="81915"/>
                    <a:pt x="121920" y="148590"/>
                    <a:pt x="205740" y="175260"/>
                  </a:cubicBezTo>
                  <a:cubicBezTo>
                    <a:pt x="289560" y="201930"/>
                    <a:pt x="424180" y="203200"/>
                    <a:pt x="502920" y="175260"/>
                  </a:cubicBezTo>
                  <a:cubicBezTo>
                    <a:pt x="581660" y="147320"/>
                    <a:pt x="648970" y="36830"/>
                    <a:pt x="678180" y="7620"/>
                  </a:cubicBezTo>
                  <a:lnTo>
                    <a:pt x="678180" y="0"/>
                  </a:lnTo>
                  <a:lnTo>
                    <a:pt x="6781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4000">
                <a:solidFill>
                  <a:schemeClr val="tx1"/>
                </a:solidFill>
              </a:endParaRPr>
            </a:p>
          </p:txBody>
        </p:sp>
        <p:sp>
          <p:nvSpPr>
            <p:cNvPr id="41" name="Text Box 4">
              <a:extLst>
                <a:ext uri="{FF2B5EF4-FFF2-40B4-BE49-F238E27FC236}">
                  <a16:creationId xmlns:a16="http://schemas.microsoft.com/office/drawing/2014/main" id="{68CE5F01-11EB-47F3-8627-940D1BFA7E4C}"/>
                </a:ext>
              </a:extLst>
            </p:cNvPr>
            <p:cNvSpPr txBox="1">
              <a:spLocks noChangeArrowheads="1"/>
            </p:cNvSpPr>
            <p:nvPr/>
          </p:nvSpPr>
          <p:spPr bwMode="auto">
            <a:xfrm>
              <a:off x="1935409" y="295266"/>
              <a:ext cx="762967" cy="2121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r12</a:t>
              </a:r>
              <a:endParaRPr lang="zh-CN" sz="1600" kern="100">
                <a:latin typeface="Calibri" panose="020F0502020204030204" pitchFamily="34" charset="0"/>
                <a:cs typeface="Times New Roman" panose="02020603050405020304" pitchFamily="18" charset="0"/>
              </a:endParaRPr>
            </a:p>
          </p:txBody>
        </p:sp>
        <p:cxnSp>
          <p:nvCxnSpPr>
            <p:cNvPr id="42" name="Line 13">
              <a:extLst>
                <a:ext uri="{FF2B5EF4-FFF2-40B4-BE49-F238E27FC236}">
                  <a16:creationId xmlns:a16="http://schemas.microsoft.com/office/drawing/2014/main" id="{27CFFACB-5A48-4865-AD90-51976C948530}"/>
                </a:ext>
              </a:extLst>
            </p:cNvPr>
            <p:cNvCxnSpPr>
              <a:cxnSpLocks noChangeShapeType="1"/>
            </p:cNvCxnSpPr>
            <p:nvPr/>
          </p:nvCxnSpPr>
          <p:spPr bwMode="auto">
            <a:xfrm>
              <a:off x="350520" y="1196340"/>
              <a:ext cx="388620" cy="69342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43" name="Line 13">
              <a:extLst>
                <a:ext uri="{FF2B5EF4-FFF2-40B4-BE49-F238E27FC236}">
                  <a16:creationId xmlns:a16="http://schemas.microsoft.com/office/drawing/2014/main" id="{305FCF63-CA68-438B-8640-07E20E364581}"/>
                </a:ext>
              </a:extLst>
            </p:cNvPr>
            <p:cNvCxnSpPr>
              <a:cxnSpLocks noChangeShapeType="1"/>
            </p:cNvCxnSpPr>
            <p:nvPr/>
          </p:nvCxnSpPr>
          <p:spPr bwMode="auto">
            <a:xfrm flipH="1">
              <a:off x="754380" y="1188720"/>
              <a:ext cx="457200" cy="7086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4" name="Text Box 4">
              <a:extLst>
                <a:ext uri="{FF2B5EF4-FFF2-40B4-BE49-F238E27FC236}">
                  <a16:creationId xmlns:a16="http://schemas.microsoft.com/office/drawing/2014/main" id="{0619D712-C5F9-49A6-9134-6DE3AF14225F}"/>
                </a:ext>
              </a:extLst>
            </p:cNvPr>
            <p:cNvSpPr txBox="1">
              <a:spLocks noChangeArrowheads="1"/>
            </p:cNvSpPr>
            <p:nvPr/>
          </p:nvSpPr>
          <p:spPr bwMode="auto">
            <a:xfrm>
              <a:off x="1737806" y="1806171"/>
              <a:ext cx="761869"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用户回答</a:t>
              </a:r>
              <a:endParaRPr lang="zh-CN" sz="1600" kern="100">
                <a:latin typeface="Calibri" panose="020F0502020204030204" pitchFamily="34" charset="0"/>
                <a:cs typeface="Times New Roman" panose="02020603050405020304" pitchFamily="18" charset="0"/>
              </a:endParaRPr>
            </a:p>
          </p:txBody>
        </p:sp>
        <p:sp>
          <p:nvSpPr>
            <p:cNvPr id="45" name="Text Box 4">
              <a:extLst>
                <a:ext uri="{FF2B5EF4-FFF2-40B4-BE49-F238E27FC236}">
                  <a16:creationId xmlns:a16="http://schemas.microsoft.com/office/drawing/2014/main" id="{166442BC-F17D-41DB-8BB9-1DBF51EAFC36}"/>
                </a:ext>
              </a:extLst>
            </p:cNvPr>
            <p:cNvSpPr txBox="1">
              <a:spLocks noChangeArrowheads="1"/>
            </p:cNvSpPr>
            <p:nvPr/>
          </p:nvSpPr>
          <p:spPr bwMode="auto">
            <a:xfrm>
              <a:off x="2018841" y="1545224"/>
              <a:ext cx="762967"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Yes</a:t>
              </a:r>
              <a:endParaRPr lang="zh-CN" sz="1600" kern="100">
                <a:latin typeface="Calibri" panose="020F0502020204030204" pitchFamily="34" charset="0"/>
                <a:cs typeface="Times New Roman" panose="02020603050405020304" pitchFamily="18" charset="0"/>
              </a:endParaRPr>
            </a:p>
          </p:txBody>
        </p:sp>
        <p:cxnSp>
          <p:nvCxnSpPr>
            <p:cNvPr id="46" name="Line 13">
              <a:extLst>
                <a:ext uri="{FF2B5EF4-FFF2-40B4-BE49-F238E27FC236}">
                  <a16:creationId xmlns:a16="http://schemas.microsoft.com/office/drawing/2014/main" id="{BD253F64-170F-434F-B9FC-9F64F637CD53}"/>
                </a:ext>
              </a:extLst>
            </p:cNvPr>
            <p:cNvCxnSpPr>
              <a:cxnSpLocks noChangeShapeType="1"/>
            </p:cNvCxnSpPr>
            <p:nvPr/>
          </p:nvCxnSpPr>
          <p:spPr bwMode="auto">
            <a:xfrm flipH="1">
              <a:off x="2118360" y="1196340"/>
              <a:ext cx="0" cy="581025"/>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7" name="Text Box 4">
              <a:extLst>
                <a:ext uri="{FF2B5EF4-FFF2-40B4-BE49-F238E27FC236}">
                  <a16:creationId xmlns:a16="http://schemas.microsoft.com/office/drawing/2014/main" id="{C4B28050-05B7-474A-82EA-A4C8DBEA7BB1}"/>
                </a:ext>
              </a:extLst>
            </p:cNvPr>
            <p:cNvSpPr txBox="1">
              <a:spLocks noChangeArrowheads="1"/>
            </p:cNvSpPr>
            <p:nvPr/>
          </p:nvSpPr>
          <p:spPr bwMode="auto">
            <a:xfrm>
              <a:off x="2788395" y="1806171"/>
              <a:ext cx="762966"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用户回答</a:t>
              </a:r>
              <a:endParaRPr lang="zh-CN" sz="1600" kern="100">
                <a:latin typeface="Calibri" panose="020F0502020204030204" pitchFamily="34" charset="0"/>
                <a:cs typeface="Times New Roman" panose="02020603050405020304" pitchFamily="18" charset="0"/>
              </a:endParaRPr>
            </a:p>
          </p:txBody>
        </p:sp>
        <p:sp>
          <p:nvSpPr>
            <p:cNvPr id="48" name="Text Box 4">
              <a:extLst>
                <a:ext uri="{FF2B5EF4-FFF2-40B4-BE49-F238E27FC236}">
                  <a16:creationId xmlns:a16="http://schemas.microsoft.com/office/drawing/2014/main" id="{4FDC652A-944B-4084-BBCD-C0CE8E028A2D}"/>
                </a:ext>
              </a:extLst>
            </p:cNvPr>
            <p:cNvSpPr txBox="1">
              <a:spLocks noChangeArrowheads="1"/>
            </p:cNvSpPr>
            <p:nvPr/>
          </p:nvSpPr>
          <p:spPr bwMode="auto">
            <a:xfrm>
              <a:off x="3070527" y="1545224"/>
              <a:ext cx="762967"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Yes</a:t>
              </a:r>
              <a:endParaRPr lang="zh-CN" sz="1600" kern="100">
                <a:latin typeface="Calibri" panose="020F0502020204030204" pitchFamily="34" charset="0"/>
                <a:cs typeface="Times New Roman" panose="02020603050405020304" pitchFamily="18" charset="0"/>
              </a:endParaRPr>
            </a:p>
          </p:txBody>
        </p:sp>
        <p:cxnSp>
          <p:nvCxnSpPr>
            <p:cNvPr id="49" name="Line 13">
              <a:extLst>
                <a:ext uri="{FF2B5EF4-FFF2-40B4-BE49-F238E27FC236}">
                  <a16:creationId xmlns:a16="http://schemas.microsoft.com/office/drawing/2014/main" id="{A9C18FA5-B67E-4EB8-8808-D08941094017}"/>
                </a:ext>
              </a:extLst>
            </p:cNvPr>
            <p:cNvCxnSpPr>
              <a:cxnSpLocks noChangeShapeType="1"/>
            </p:cNvCxnSpPr>
            <p:nvPr/>
          </p:nvCxnSpPr>
          <p:spPr bwMode="auto">
            <a:xfrm flipH="1">
              <a:off x="3169920" y="1196340"/>
              <a:ext cx="0" cy="581025"/>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50" name="圆柱形 49">
              <a:extLst>
                <a:ext uri="{FF2B5EF4-FFF2-40B4-BE49-F238E27FC236}">
                  <a16:creationId xmlns:a16="http://schemas.microsoft.com/office/drawing/2014/main" id="{E659E8DB-CCB8-4510-A76A-BC197E280BDC}"/>
                </a:ext>
              </a:extLst>
            </p:cNvPr>
            <p:cNvSpPr/>
            <p:nvPr/>
          </p:nvSpPr>
          <p:spPr>
            <a:xfrm>
              <a:off x="419357" y="1912741"/>
              <a:ext cx="647698" cy="739019"/>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sz="1600" kern="100">
                  <a:solidFill>
                    <a:schemeClr val="tx1"/>
                  </a:solidFill>
                  <a:cs typeface="Times New Roman" panose="02020603050405020304" pitchFamily="18" charset="0"/>
                </a:rPr>
                <a:t>动态</a:t>
              </a:r>
            </a:p>
            <a:p>
              <a:pPr algn="ctr" eaLnBrk="1" hangingPunct="1">
                <a:spcAft>
                  <a:spcPts val="0"/>
                </a:spcAft>
                <a:defRPr/>
              </a:pPr>
              <a:r>
                <a:rPr lang="zh-CN" sz="1600" kern="100">
                  <a:solidFill>
                    <a:schemeClr val="tx1"/>
                  </a:solidFill>
                  <a:cs typeface="Times New Roman" panose="02020603050405020304" pitchFamily="18" charset="0"/>
                </a:rPr>
                <a:t>数据库</a:t>
              </a:r>
            </a:p>
          </p:txBody>
        </p:sp>
      </p:grpSp>
    </p:spTree>
    <p:extLst>
      <p:ext uri="{BB962C8B-B14F-4D97-AF65-F5344CB8AC3E}">
        <p14:creationId xmlns:p14="http://schemas.microsoft.com/office/powerpoint/2010/main" val="411964333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一个简单的专家系统</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en-US" altLang="zh-CN" dirty="0"/>
              <a:t>2</a:t>
            </a:r>
            <a:r>
              <a:rPr lang="zh-CN" altLang="en-US" dirty="0"/>
              <a:t>、推理机是如何</a:t>
            </a:r>
            <a:r>
              <a:rPr lang="zh-CN" altLang="en-US" b="1" dirty="0">
                <a:solidFill>
                  <a:srgbClr val="FF0000"/>
                </a:solidFill>
              </a:rPr>
              <a:t>利用这些知识进行推理</a:t>
            </a:r>
            <a:r>
              <a:rPr lang="zh-CN" altLang="en-US" dirty="0"/>
              <a:t>的呢？假设采用逆向推理进行求解。</a:t>
            </a:r>
            <a:endParaRPr lang="en-US" altLang="zh-CN" dirty="0"/>
          </a:p>
          <a:p>
            <a:r>
              <a:rPr lang="zh-CN" altLang="en-US" dirty="0"/>
              <a:t>假设鸵鸟不能成立。系统再次提出新的假设“企鹅”，推理过程如图所示：</a:t>
            </a:r>
            <a:endParaRPr lang="en-US" altLang="zh-CN" dirty="0"/>
          </a:p>
          <a:p>
            <a:pPr marL="0" indent="0">
              <a:buNone/>
            </a:pPr>
            <a:r>
              <a:rPr lang="zh-CN" altLang="en-US" sz="1400" b="1" dirty="0">
                <a:solidFill>
                  <a:srgbClr val="7030A0"/>
                </a:solidFill>
              </a:rPr>
              <a:t>根据规则</a:t>
            </a:r>
            <a:r>
              <a:rPr lang="en-US" altLang="zh-CN" sz="1400" b="1" dirty="0">
                <a:solidFill>
                  <a:srgbClr val="7030A0"/>
                </a:solidFill>
              </a:rPr>
              <a:t>r12</a:t>
            </a:r>
            <a:r>
              <a:rPr lang="zh-CN" altLang="en-US" sz="1400" b="1" dirty="0">
                <a:solidFill>
                  <a:srgbClr val="7030A0"/>
                </a:solidFill>
              </a:rPr>
              <a:t>，要验证规则的前提条件是“鸟类且不会飞且会游泳且黑白色”。由于动态数据库中已经验证了当前动物是鸟类，不会飞，所以规则的前两个条件均被满足。</a:t>
            </a:r>
            <a:endParaRPr lang="en-US" altLang="zh-CN" sz="1400" b="1" dirty="0">
              <a:solidFill>
                <a:srgbClr val="7030A0"/>
              </a:solidFill>
            </a:endParaRPr>
          </a:p>
          <a:p>
            <a:pPr marL="0" indent="0">
              <a:buNone/>
            </a:pPr>
            <a:r>
              <a:rPr lang="zh-CN" altLang="en-US" sz="1400" b="1" dirty="0">
                <a:solidFill>
                  <a:srgbClr val="7030A0"/>
                </a:solidFill>
              </a:rPr>
              <a:t>直接验证第三个条件“会游泳”和第四个条件“黑白色”这两个条件都需要用户回答，在得到肯定答案后，系统得出结论，这个动物是企鹅。</a:t>
            </a:r>
          </a:p>
          <a:p>
            <a:pPr marL="0" indent="0">
              <a:buNone/>
            </a:pPr>
            <a:endParaRPr lang="zh-CN" altLang="en-US" sz="1400" b="1" dirty="0">
              <a:solidFill>
                <a:srgbClr val="7030A0"/>
              </a:solidFill>
            </a:endParaRPr>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30" name="组合 3">
            <a:extLst>
              <a:ext uri="{FF2B5EF4-FFF2-40B4-BE49-F238E27FC236}">
                <a16:creationId xmlns:a16="http://schemas.microsoft.com/office/drawing/2014/main" id="{2D6D3738-8A18-4F2F-BABB-E14E833B6AE5}"/>
              </a:ext>
            </a:extLst>
          </p:cNvPr>
          <p:cNvGrpSpPr>
            <a:grpSpLocks/>
          </p:cNvGrpSpPr>
          <p:nvPr/>
        </p:nvGrpSpPr>
        <p:grpSpPr bwMode="auto">
          <a:xfrm>
            <a:off x="4663655" y="3401607"/>
            <a:ext cx="5543550" cy="3091268"/>
            <a:chOff x="0" y="30335"/>
            <a:chExt cx="3833494" cy="2621425"/>
          </a:xfrm>
        </p:grpSpPr>
        <p:sp>
          <p:nvSpPr>
            <p:cNvPr id="31" name="Text Box 4">
              <a:extLst>
                <a:ext uri="{FF2B5EF4-FFF2-40B4-BE49-F238E27FC236}">
                  <a16:creationId xmlns:a16="http://schemas.microsoft.com/office/drawing/2014/main" id="{14AEEACC-0729-4F81-A80D-FD88B34D2D57}"/>
                </a:ext>
              </a:extLst>
            </p:cNvPr>
            <p:cNvSpPr txBox="1">
              <a:spLocks noChangeArrowheads="1"/>
            </p:cNvSpPr>
            <p:nvPr/>
          </p:nvSpPr>
          <p:spPr bwMode="auto">
            <a:xfrm>
              <a:off x="1341503" y="30335"/>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企鹅</a:t>
              </a:r>
              <a:endParaRPr lang="zh-CN" sz="1600" kern="100">
                <a:latin typeface="Calibri" panose="020F0502020204030204" pitchFamily="34" charset="0"/>
                <a:cs typeface="Times New Roman" panose="02020603050405020304" pitchFamily="18" charset="0"/>
              </a:endParaRPr>
            </a:p>
          </p:txBody>
        </p:sp>
        <p:sp>
          <p:nvSpPr>
            <p:cNvPr id="32" name="Text Box 4">
              <a:extLst>
                <a:ext uri="{FF2B5EF4-FFF2-40B4-BE49-F238E27FC236}">
                  <a16:creationId xmlns:a16="http://schemas.microsoft.com/office/drawing/2014/main" id="{FCF4C8DC-67AE-44D8-9513-6EF8C21B7C71}"/>
                </a:ext>
              </a:extLst>
            </p:cNvPr>
            <p:cNvSpPr txBox="1">
              <a:spLocks noChangeArrowheads="1"/>
            </p:cNvSpPr>
            <p:nvPr/>
          </p:nvSpPr>
          <p:spPr bwMode="auto">
            <a:xfrm>
              <a:off x="876039" y="944647"/>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不会飞</a:t>
              </a:r>
              <a:endParaRPr lang="zh-CN" sz="1600" kern="100">
                <a:latin typeface="Calibri" panose="020F0502020204030204" pitchFamily="34" charset="0"/>
                <a:cs typeface="Times New Roman" panose="02020603050405020304" pitchFamily="18" charset="0"/>
              </a:endParaRPr>
            </a:p>
          </p:txBody>
        </p:sp>
        <p:sp>
          <p:nvSpPr>
            <p:cNvPr id="33" name="Text Box 4">
              <a:extLst>
                <a:ext uri="{FF2B5EF4-FFF2-40B4-BE49-F238E27FC236}">
                  <a16:creationId xmlns:a16="http://schemas.microsoft.com/office/drawing/2014/main" id="{E3FEA3F0-46C1-4591-9D6A-F3872CF2E911}"/>
                </a:ext>
              </a:extLst>
            </p:cNvPr>
            <p:cNvSpPr txBox="1">
              <a:spLocks noChangeArrowheads="1"/>
            </p:cNvSpPr>
            <p:nvPr/>
          </p:nvSpPr>
          <p:spPr bwMode="auto">
            <a:xfrm>
              <a:off x="0" y="952614"/>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鸟类</a:t>
              </a:r>
              <a:endParaRPr lang="zh-CN" sz="1600" kern="100">
                <a:latin typeface="Calibri" panose="020F0502020204030204" pitchFamily="34" charset="0"/>
                <a:cs typeface="Times New Roman" panose="02020603050405020304" pitchFamily="18" charset="0"/>
              </a:endParaRPr>
            </a:p>
          </p:txBody>
        </p:sp>
        <p:sp>
          <p:nvSpPr>
            <p:cNvPr id="34" name="Text Box 4">
              <a:extLst>
                <a:ext uri="{FF2B5EF4-FFF2-40B4-BE49-F238E27FC236}">
                  <a16:creationId xmlns:a16="http://schemas.microsoft.com/office/drawing/2014/main" id="{3F87B203-2468-49C4-8CEB-42DEFB2949AC}"/>
                </a:ext>
              </a:extLst>
            </p:cNvPr>
            <p:cNvSpPr txBox="1">
              <a:spLocks noChangeArrowheads="1"/>
            </p:cNvSpPr>
            <p:nvPr/>
          </p:nvSpPr>
          <p:spPr bwMode="auto">
            <a:xfrm>
              <a:off x="2826817" y="929707"/>
              <a:ext cx="663067" cy="21214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dirty="0">
                  <a:cs typeface="Times New Roman" panose="02020603050405020304" pitchFamily="18" charset="0"/>
                </a:rPr>
                <a:t>黑白色</a:t>
              </a:r>
              <a:endParaRPr lang="zh-CN" sz="1600" kern="100" dirty="0">
                <a:latin typeface="Calibri" panose="020F0502020204030204" pitchFamily="34" charset="0"/>
                <a:cs typeface="Times New Roman" panose="02020603050405020304" pitchFamily="18" charset="0"/>
              </a:endParaRPr>
            </a:p>
          </p:txBody>
        </p:sp>
        <p:sp>
          <p:nvSpPr>
            <p:cNvPr id="35" name="Text Box 4">
              <a:extLst>
                <a:ext uri="{FF2B5EF4-FFF2-40B4-BE49-F238E27FC236}">
                  <a16:creationId xmlns:a16="http://schemas.microsoft.com/office/drawing/2014/main" id="{72A90433-9E5A-4238-ABF7-591AAE318E08}"/>
                </a:ext>
              </a:extLst>
            </p:cNvPr>
            <p:cNvSpPr txBox="1">
              <a:spLocks noChangeArrowheads="1"/>
            </p:cNvSpPr>
            <p:nvPr/>
          </p:nvSpPr>
          <p:spPr bwMode="auto">
            <a:xfrm>
              <a:off x="1798185" y="944647"/>
              <a:ext cx="663067" cy="21214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会游泳</a:t>
              </a:r>
              <a:endParaRPr lang="zh-CN" sz="1600" kern="100">
                <a:latin typeface="Calibri" panose="020F0502020204030204" pitchFamily="34" charset="0"/>
                <a:cs typeface="Times New Roman" panose="02020603050405020304" pitchFamily="18" charset="0"/>
              </a:endParaRPr>
            </a:p>
          </p:txBody>
        </p:sp>
        <p:cxnSp>
          <p:nvCxnSpPr>
            <p:cNvPr id="36" name="Line 13">
              <a:extLst>
                <a:ext uri="{FF2B5EF4-FFF2-40B4-BE49-F238E27FC236}">
                  <a16:creationId xmlns:a16="http://schemas.microsoft.com/office/drawing/2014/main" id="{0F905197-25F8-42E2-8F34-0F2CE292B2BD}"/>
                </a:ext>
              </a:extLst>
            </p:cNvPr>
            <p:cNvCxnSpPr>
              <a:cxnSpLocks noChangeShapeType="1"/>
            </p:cNvCxnSpPr>
            <p:nvPr/>
          </p:nvCxnSpPr>
          <p:spPr bwMode="auto">
            <a:xfrm>
              <a:off x="1676400" y="274320"/>
              <a:ext cx="1470660" cy="62484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7" name="Line 13">
              <a:extLst>
                <a:ext uri="{FF2B5EF4-FFF2-40B4-BE49-F238E27FC236}">
                  <a16:creationId xmlns:a16="http://schemas.microsoft.com/office/drawing/2014/main" id="{E7F42B62-DA19-45EB-8595-1AA8F56E1F23}"/>
                </a:ext>
              </a:extLst>
            </p:cNvPr>
            <p:cNvCxnSpPr>
              <a:cxnSpLocks noChangeShapeType="1"/>
            </p:cNvCxnSpPr>
            <p:nvPr/>
          </p:nvCxnSpPr>
          <p:spPr bwMode="auto">
            <a:xfrm>
              <a:off x="1676400" y="281940"/>
              <a:ext cx="457200" cy="6324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8" name="Line 13">
              <a:extLst>
                <a:ext uri="{FF2B5EF4-FFF2-40B4-BE49-F238E27FC236}">
                  <a16:creationId xmlns:a16="http://schemas.microsoft.com/office/drawing/2014/main" id="{0BA8B6CA-86F8-4897-994C-00EE7F3558F2}"/>
                </a:ext>
              </a:extLst>
            </p:cNvPr>
            <p:cNvCxnSpPr>
              <a:cxnSpLocks noChangeShapeType="1"/>
            </p:cNvCxnSpPr>
            <p:nvPr/>
          </p:nvCxnSpPr>
          <p:spPr bwMode="auto">
            <a:xfrm flipH="1">
              <a:off x="1196340" y="274320"/>
              <a:ext cx="472440" cy="64008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39" name="Line 13">
              <a:extLst>
                <a:ext uri="{FF2B5EF4-FFF2-40B4-BE49-F238E27FC236}">
                  <a16:creationId xmlns:a16="http://schemas.microsoft.com/office/drawing/2014/main" id="{BC9E502B-050E-4D4B-AB79-87BE29A12F44}"/>
                </a:ext>
              </a:extLst>
            </p:cNvPr>
            <p:cNvCxnSpPr>
              <a:cxnSpLocks noChangeShapeType="1"/>
            </p:cNvCxnSpPr>
            <p:nvPr/>
          </p:nvCxnSpPr>
          <p:spPr bwMode="auto">
            <a:xfrm flipH="1">
              <a:off x="350520" y="266700"/>
              <a:ext cx="1310640" cy="65532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0" name="任意多边形 13">
              <a:extLst>
                <a:ext uri="{FF2B5EF4-FFF2-40B4-BE49-F238E27FC236}">
                  <a16:creationId xmlns:a16="http://schemas.microsoft.com/office/drawing/2014/main" id="{920A415D-078E-47AC-B90B-4F8A7C8CCA1B}"/>
                </a:ext>
              </a:extLst>
            </p:cNvPr>
            <p:cNvSpPr/>
            <p:nvPr/>
          </p:nvSpPr>
          <p:spPr>
            <a:xfrm>
              <a:off x="1326134" y="418768"/>
              <a:ext cx="678436" cy="139438"/>
            </a:xfrm>
            <a:custGeom>
              <a:avLst/>
              <a:gdLst>
                <a:gd name="connsiteX0" fmla="*/ 0 w 678180"/>
                <a:gd name="connsiteY0" fmla="*/ 15240 h 195741"/>
                <a:gd name="connsiteX1" fmla="*/ 205740 w 678180"/>
                <a:gd name="connsiteY1" fmla="*/ 175260 h 195741"/>
                <a:gd name="connsiteX2" fmla="*/ 502920 w 678180"/>
                <a:gd name="connsiteY2" fmla="*/ 175260 h 195741"/>
                <a:gd name="connsiteX3" fmla="*/ 678180 w 678180"/>
                <a:gd name="connsiteY3" fmla="*/ 7620 h 195741"/>
                <a:gd name="connsiteX4" fmla="*/ 678180 w 678180"/>
                <a:gd name="connsiteY4" fmla="*/ 0 h 195741"/>
                <a:gd name="connsiteX5" fmla="*/ 678180 w 678180"/>
                <a:gd name="connsiteY5" fmla="*/ 0 h 1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8180" h="195741">
                  <a:moveTo>
                    <a:pt x="0" y="15240"/>
                  </a:moveTo>
                  <a:cubicBezTo>
                    <a:pt x="60960" y="81915"/>
                    <a:pt x="121920" y="148590"/>
                    <a:pt x="205740" y="175260"/>
                  </a:cubicBezTo>
                  <a:cubicBezTo>
                    <a:pt x="289560" y="201930"/>
                    <a:pt x="424180" y="203200"/>
                    <a:pt x="502920" y="175260"/>
                  </a:cubicBezTo>
                  <a:cubicBezTo>
                    <a:pt x="581660" y="147320"/>
                    <a:pt x="648970" y="36830"/>
                    <a:pt x="678180" y="7620"/>
                  </a:cubicBezTo>
                  <a:lnTo>
                    <a:pt x="678180" y="0"/>
                  </a:lnTo>
                  <a:lnTo>
                    <a:pt x="6781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4000">
                <a:solidFill>
                  <a:schemeClr val="tx1"/>
                </a:solidFill>
              </a:endParaRPr>
            </a:p>
          </p:txBody>
        </p:sp>
        <p:sp>
          <p:nvSpPr>
            <p:cNvPr id="41" name="Text Box 4">
              <a:extLst>
                <a:ext uri="{FF2B5EF4-FFF2-40B4-BE49-F238E27FC236}">
                  <a16:creationId xmlns:a16="http://schemas.microsoft.com/office/drawing/2014/main" id="{68CE5F01-11EB-47F3-8627-940D1BFA7E4C}"/>
                </a:ext>
              </a:extLst>
            </p:cNvPr>
            <p:cNvSpPr txBox="1">
              <a:spLocks noChangeArrowheads="1"/>
            </p:cNvSpPr>
            <p:nvPr/>
          </p:nvSpPr>
          <p:spPr bwMode="auto">
            <a:xfrm>
              <a:off x="1935409" y="295266"/>
              <a:ext cx="762967" cy="2121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r12</a:t>
              </a:r>
              <a:endParaRPr lang="zh-CN" sz="1600" kern="100">
                <a:latin typeface="Calibri" panose="020F0502020204030204" pitchFamily="34" charset="0"/>
                <a:cs typeface="Times New Roman" panose="02020603050405020304" pitchFamily="18" charset="0"/>
              </a:endParaRPr>
            </a:p>
          </p:txBody>
        </p:sp>
        <p:cxnSp>
          <p:nvCxnSpPr>
            <p:cNvPr id="42" name="Line 13">
              <a:extLst>
                <a:ext uri="{FF2B5EF4-FFF2-40B4-BE49-F238E27FC236}">
                  <a16:creationId xmlns:a16="http://schemas.microsoft.com/office/drawing/2014/main" id="{27CFFACB-5A48-4865-AD90-51976C948530}"/>
                </a:ext>
              </a:extLst>
            </p:cNvPr>
            <p:cNvCxnSpPr>
              <a:cxnSpLocks noChangeShapeType="1"/>
            </p:cNvCxnSpPr>
            <p:nvPr/>
          </p:nvCxnSpPr>
          <p:spPr bwMode="auto">
            <a:xfrm>
              <a:off x="350520" y="1196340"/>
              <a:ext cx="388620" cy="69342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cxnSp>
          <p:nvCxnSpPr>
            <p:cNvPr id="43" name="Line 13">
              <a:extLst>
                <a:ext uri="{FF2B5EF4-FFF2-40B4-BE49-F238E27FC236}">
                  <a16:creationId xmlns:a16="http://schemas.microsoft.com/office/drawing/2014/main" id="{305FCF63-CA68-438B-8640-07E20E364581}"/>
                </a:ext>
              </a:extLst>
            </p:cNvPr>
            <p:cNvCxnSpPr>
              <a:cxnSpLocks noChangeShapeType="1"/>
            </p:cNvCxnSpPr>
            <p:nvPr/>
          </p:nvCxnSpPr>
          <p:spPr bwMode="auto">
            <a:xfrm flipH="1">
              <a:off x="754380" y="1188720"/>
              <a:ext cx="457200" cy="70866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4" name="Text Box 4">
              <a:extLst>
                <a:ext uri="{FF2B5EF4-FFF2-40B4-BE49-F238E27FC236}">
                  <a16:creationId xmlns:a16="http://schemas.microsoft.com/office/drawing/2014/main" id="{0619D712-C5F9-49A6-9134-6DE3AF14225F}"/>
                </a:ext>
              </a:extLst>
            </p:cNvPr>
            <p:cNvSpPr txBox="1">
              <a:spLocks noChangeArrowheads="1"/>
            </p:cNvSpPr>
            <p:nvPr/>
          </p:nvSpPr>
          <p:spPr bwMode="auto">
            <a:xfrm>
              <a:off x="1737806" y="1806171"/>
              <a:ext cx="761869"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用户回答</a:t>
              </a:r>
              <a:endParaRPr lang="zh-CN" sz="1600" kern="100">
                <a:latin typeface="Calibri" panose="020F0502020204030204" pitchFamily="34" charset="0"/>
                <a:cs typeface="Times New Roman" panose="02020603050405020304" pitchFamily="18" charset="0"/>
              </a:endParaRPr>
            </a:p>
          </p:txBody>
        </p:sp>
        <p:sp>
          <p:nvSpPr>
            <p:cNvPr id="45" name="Text Box 4">
              <a:extLst>
                <a:ext uri="{FF2B5EF4-FFF2-40B4-BE49-F238E27FC236}">
                  <a16:creationId xmlns:a16="http://schemas.microsoft.com/office/drawing/2014/main" id="{166442BC-F17D-41DB-8BB9-1DBF51EAFC36}"/>
                </a:ext>
              </a:extLst>
            </p:cNvPr>
            <p:cNvSpPr txBox="1">
              <a:spLocks noChangeArrowheads="1"/>
            </p:cNvSpPr>
            <p:nvPr/>
          </p:nvSpPr>
          <p:spPr bwMode="auto">
            <a:xfrm>
              <a:off x="2018841" y="1545224"/>
              <a:ext cx="762967"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Yes</a:t>
              </a:r>
              <a:endParaRPr lang="zh-CN" sz="1600" kern="100">
                <a:latin typeface="Calibri" panose="020F0502020204030204" pitchFamily="34" charset="0"/>
                <a:cs typeface="Times New Roman" panose="02020603050405020304" pitchFamily="18" charset="0"/>
              </a:endParaRPr>
            </a:p>
          </p:txBody>
        </p:sp>
        <p:cxnSp>
          <p:nvCxnSpPr>
            <p:cNvPr id="46" name="Line 13">
              <a:extLst>
                <a:ext uri="{FF2B5EF4-FFF2-40B4-BE49-F238E27FC236}">
                  <a16:creationId xmlns:a16="http://schemas.microsoft.com/office/drawing/2014/main" id="{BD253F64-170F-434F-B9FC-9F64F637CD53}"/>
                </a:ext>
              </a:extLst>
            </p:cNvPr>
            <p:cNvCxnSpPr>
              <a:cxnSpLocks noChangeShapeType="1"/>
            </p:cNvCxnSpPr>
            <p:nvPr/>
          </p:nvCxnSpPr>
          <p:spPr bwMode="auto">
            <a:xfrm flipH="1">
              <a:off x="2118360" y="1196340"/>
              <a:ext cx="0" cy="581025"/>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47" name="Text Box 4">
              <a:extLst>
                <a:ext uri="{FF2B5EF4-FFF2-40B4-BE49-F238E27FC236}">
                  <a16:creationId xmlns:a16="http://schemas.microsoft.com/office/drawing/2014/main" id="{C4B28050-05B7-474A-82EA-A4C8DBEA7BB1}"/>
                </a:ext>
              </a:extLst>
            </p:cNvPr>
            <p:cNvSpPr txBox="1">
              <a:spLocks noChangeArrowheads="1"/>
            </p:cNvSpPr>
            <p:nvPr/>
          </p:nvSpPr>
          <p:spPr bwMode="auto">
            <a:xfrm>
              <a:off x="2788395" y="1806171"/>
              <a:ext cx="762966"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zh-CN" sz="1600">
                  <a:cs typeface="Times New Roman" panose="02020603050405020304" pitchFamily="18" charset="0"/>
                </a:rPr>
                <a:t>用户回答</a:t>
              </a:r>
              <a:endParaRPr lang="zh-CN" sz="1600" kern="100">
                <a:latin typeface="Calibri" panose="020F0502020204030204" pitchFamily="34" charset="0"/>
                <a:cs typeface="Times New Roman" panose="02020603050405020304" pitchFamily="18" charset="0"/>
              </a:endParaRPr>
            </a:p>
          </p:txBody>
        </p:sp>
        <p:sp>
          <p:nvSpPr>
            <p:cNvPr id="48" name="Text Box 4">
              <a:extLst>
                <a:ext uri="{FF2B5EF4-FFF2-40B4-BE49-F238E27FC236}">
                  <a16:creationId xmlns:a16="http://schemas.microsoft.com/office/drawing/2014/main" id="{4FDC652A-944B-4084-BBCD-C0CE8E028A2D}"/>
                </a:ext>
              </a:extLst>
            </p:cNvPr>
            <p:cNvSpPr txBox="1">
              <a:spLocks noChangeArrowheads="1"/>
            </p:cNvSpPr>
            <p:nvPr/>
          </p:nvSpPr>
          <p:spPr bwMode="auto">
            <a:xfrm>
              <a:off x="3070527" y="1545224"/>
              <a:ext cx="762967" cy="2121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spcAft>
                  <a:spcPts val="0"/>
                </a:spcAft>
                <a:defRPr/>
              </a:pPr>
              <a:r>
                <a:rPr lang="en-US" sz="1600">
                  <a:cs typeface="Times New Roman" panose="02020603050405020304" pitchFamily="18" charset="0"/>
                </a:rPr>
                <a:t>Yes</a:t>
              </a:r>
              <a:endParaRPr lang="zh-CN" sz="1600" kern="100">
                <a:latin typeface="Calibri" panose="020F0502020204030204" pitchFamily="34" charset="0"/>
                <a:cs typeface="Times New Roman" panose="02020603050405020304" pitchFamily="18" charset="0"/>
              </a:endParaRPr>
            </a:p>
          </p:txBody>
        </p:sp>
        <p:cxnSp>
          <p:nvCxnSpPr>
            <p:cNvPr id="49" name="Line 13">
              <a:extLst>
                <a:ext uri="{FF2B5EF4-FFF2-40B4-BE49-F238E27FC236}">
                  <a16:creationId xmlns:a16="http://schemas.microsoft.com/office/drawing/2014/main" id="{A9C18FA5-B67E-4EB8-8808-D08941094017}"/>
                </a:ext>
              </a:extLst>
            </p:cNvPr>
            <p:cNvCxnSpPr>
              <a:cxnSpLocks noChangeShapeType="1"/>
            </p:cNvCxnSpPr>
            <p:nvPr/>
          </p:nvCxnSpPr>
          <p:spPr bwMode="auto">
            <a:xfrm flipH="1">
              <a:off x="3169920" y="1196340"/>
              <a:ext cx="0" cy="581025"/>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cxnSp>
        <p:sp>
          <p:nvSpPr>
            <p:cNvPr id="50" name="圆柱形 49">
              <a:extLst>
                <a:ext uri="{FF2B5EF4-FFF2-40B4-BE49-F238E27FC236}">
                  <a16:creationId xmlns:a16="http://schemas.microsoft.com/office/drawing/2014/main" id="{E659E8DB-CCB8-4510-A76A-BC197E280BDC}"/>
                </a:ext>
              </a:extLst>
            </p:cNvPr>
            <p:cNvSpPr/>
            <p:nvPr/>
          </p:nvSpPr>
          <p:spPr>
            <a:xfrm>
              <a:off x="419357" y="1912741"/>
              <a:ext cx="647698" cy="739019"/>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sz="1600" kern="100">
                  <a:solidFill>
                    <a:schemeClr val="tx1"/>
                  </a:solidFill>
                  <a:cs typeface="Times New Roman" panose="02020603050405020304" pitchFamily="18" charset="0"/>
                </a:rPr>
                <a:t>动态</a:t>
              </a:r>
            </a:p>
            <a:p>
              <a:pPr algn="ctr" eaLnBrk="1" hangingPunct="1">
                <a:spcAft>
                  <a:spcPts val="0"/>
                </a:spcAft>
                <a:defRPr/>
              </a:pPr>
              <a:r>
                <a:rPr lang="zh-CN" sz="1600" kern="100">
                  <a:solidFill>
                    <a:schemeClr val="tx1"/>
                  </a:solidFill>
                  <a:cs typeface="Times New Roman" panose="02020603050405020304" pitchFamily="18" charset="0"/>
                </a:rPr>
                <a:t>数据库</a:t>
              </a:r>
            </a:p>
          </p:txBody>
        </p:sp>
      </p:grpSp>
    </p:spTree>
    <p:extLst>
      <p:ext uri="{BB962C8B-B14F-4D97-AF65-F5344CB8AC3E}">
        <p14:creationId xmlns:p14="http://schemas.microsoft.com/office/powerpoint/2010/main" val="230934486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在给出的专家系统的简单例子中，每个规则都是确定性的，但现实生活中很多实际问题是非确定性问题，需要非确定推理方法。</a:t>
            </a:r>
            <a:endParaRPr lang="en-US" altLang="zh-CN" dirty="0"/>
          </a:p>
          <a:p>
            <a:pPr marL="457200" lvl="1" indent="0">
              <a:buNone/>
            </a:pPr>
            <a:r>
              <a:rPr lang="zh-CN" altLang="en-US" dirty="0"/>
              <a:t>例：如果阴天则下雨</a:t>
            </a:r>
            <a:endParaRPr lang="en-US" altLang="zh-CN" dirty="0"/>
          </a:p>
          <a:p>
            <a:pPr marL="457200" lvl="1" indent="0">
              <a:buNone/>
            </a:pPr>
            <a:endParaRPr lang="en-US" altLang="zh-CN" dirty="0"/>
          </a:p>
          <a:p>
            <a:pPr marL="0" indent="0">
              <a:buNone/>
            </a:pPr>
            <a:r>
              <a:rPr lang="en-US" altLang="zh-CN" u="sng" dirty="0">
                <a:solidFill>
                  <a:schemeClr val="accent1">
                    <a:lumMod val="75000"/>
                  </a:schemeClr>
                </a:solidFill>
              </a:rPr>
              <a:t>9.4.1 </a:t>
            </a:r>
            <a:r>
              <a:rPr lang="zh-CN" altLang="en-US" u="sng" dirty="0">
                <a:solidFill>
                  <a:schemeClr val="accent1">
                    <a:lumMod val="75000"/>
                  </a:schemeClr>
                </a:solidFill>
              </a:rPr>
              <a:t>表示</a:t>
            </a:r>
            <a:endParaRPr lang="en-US" altLang="zh-CN" u="sng" dirty="0">
              <a:solidFill>
                <a:schemeClr val="accent1">
                  <a:lumMod val="75000"/>
                </a:schemeClr>
              </a:solidFill>
            </a:endParaRPr>
          </a:p>
          <a:p>
            <a:pPr marL="0" indent="0">
              <a:buNone/>
            </a:pPr>
            <a:r>
              <a:rPr lang="en-US" altLang="zh-CN" u="sng" dirty="0">
                <a:solidFill>
                  <a:schemeClr val="accent1">
                    <a:lumMod val="75000"/>
                  </a:schemeClr>
                </a:solidFill>
              </a:rPr>
              <a:t>9.4.2 </a:t>
            </a:r>
            <a:r>
              <a:rPr lang="zh-CN" altLang="en-US" u="sng" dirty="0">
                <a:solidFill>
                  <a:schemeClr val="accent1">
                    <a:lumMod val="75000"/>
                  </a:schemeClr>
                </a:solidFill>
              </a:rPr>
              <a:t>规则运算</a:t>
            </a:r>
            <a:endParaRPr lang="en-US" altLang="zh-CN" u="sng" dirty="0">
              <a:solidFill>
                <a:schemeClr val="accent1">
                  <a:lumMod val="75000"/>
                </a:schemeClr>
              </a:solidFill>
            </a:endParaRPr>
          </a:p>
          <a:p>
            <a:pPr marL="0" indent="0">
              <a:buNone/>
            </a:pPr>
            <a:r>
              <a:rPr lang="en-US" altLang="zh-CN" u="sng" dirty="0">
                <a:solidFill>
                  <a:schemeClr val="accent1">
                    <a:lumMod val="75000"/>
                  </a:schemeClr>
                </a:solidFill>
              </a:rPr>
              <a:t>9.4.5 </a:t>
            </a:r>
            <a:r>
              <a:rPr lang="zh-CN" altLang="en-US" u="sng" dirty="0">
                <a:solidFill>
                  <a:schemeClr val="accent1">
                    <a:lumMod val="75000"/>
                  </a:schemeClr>
                </a:solidFill>
              </a:rPr>
              <a:t>规则的合成</a:t>
            </a:r>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661820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在给出的专家系统的简单例子中，每个规则都是确定性的，但现实生活中很多实际问题是非确定性问题，需要非确定推理方法。</a:t>
            </a:r>
            <a:endParaRPr lang="en-US" altLang="zh-CN" dirty="0"/>
          </a:p>
          <a:p>
            <a:pPr marL="457200" lvl="1" indent="0">
              <a:buNone/>
            </a:pPr>
            <a:r>
              <a:rPr lang="zh-CN" altLang="en-US" sz="2000" dirty="0">
                <a:solidFill>
                  <a:prstClr val="black"/>
                </a:solidFill>
              </a:rPr>
              <a:t>例：</a:t>
            </a:r>
            <a:r>
              <a:rPr lang="zh-CN" altLang="en-US" sz="2000" b="1" u="sng" dirty="0">
                <a:solidFill>
                  <a:srgbClr val="7030A0"/>
                </a:solidFill>
              </a:rPr>
              <a:t>如果阴天则下雨</a:t>
            </a:r>
            <a:endParaRPr lang="en-US" altLang="zh-CN" sz="2000" b="1" u="sng" dirty="0">
              <a:solidFill>
                <a:srgbClr val="7030A0"/>
              </a:solidFill>
            </a:endParaRPr>
          </a:p>
          <a:p>
            <a:r>
              <a:rPr lang="zh-CN" altLang="en-US" dirty="0"/>
              <a:t>要解决的问题：</a:t>
            </a:r>
          </a:p>
          <a:p>
            <a:pPr lvl="1"/>
            <a:r>
              <a:rPr lang="zh-CN" altLang="en-US" sz="2000" dirty="0"/>
              <a:t>事实的表示</a:t>
            </a:r>
          </a:p>
          <a:p>
            <a:pPr lvl="1"/>
            <a:r>
              <a:rPr lang="zh-CN" altLang="en-US" sz="2000" dirty="0"/>
              <a:t>规则的表示</a:t>
            </a:r>
          </a:p>
          <a:p>
            <a:pPr lvl="1"/>
            <a:r>
              <a:rPr lang="zh-CN" altLang="en-US" sz="2000" dirty="0"/>
              <a:t>逻辑运算运算</a:t>
            </a:r>
          </a:p>
          <a:p>
            <a:pPr lvl="1"/>
            <a:r>
              <a:rPr lang="zh-CN" altLang="en-US" sz="2000" dirty="0"/>
              <a:t>规则运算</a:t>
            </a:r>
          </a:p>
          <a:p>
            <a:pPr lvl="1"/>
            <a:r>
              <a:rPr lang="zh-CN" altLang="en-US" sz="2000" dirty="0"/>
              <a:t>规则的合成</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82127513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a:t>一种简单的不确定推理方法——著名的专家系统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1</a:t>
            </a:r>
            <a:r>
              <a:rPr lang="zh-CN" altLang="en-US" dirty="0"/>
              <a:t>、事实的表示</a:t>
            </a:r>
          </a:p>
          <a:p>
            <a:pPr marL="457200" lvl="1" indent="0">
              <a:buNone/>
            </a:pPr>
            <a:r>
              <a:rPr lang="zh-CN" altLang="en-US" dirty="0"/>
              <a:t>   事实</a:t>
            </a:r>
            <a:r>
              <a:rPr lang="en-US" altLang="zh-CN" dirty="0"/>
              <a:t>A</a:t>
            </a:r>
            <a:r>
              <a:rPr lang="zh-CN" altLang="en-US" dirty="0"/>
              <a:t>为真的可信度用</a:t>
            </a:r>
            <a:r>
              <a:rPr lang="en-US" altLang="zh-CN" dirty="0"/>
              <a:t>CF(A)</a:t>
            </a:r>
            <a:r>
              <a:rPr lang="zh-CN" altLang="en-US" dirty="0"/>
              <a:t>表示，取值范围为</a:t>
            </a:r>
            <a:r>
              <a:rPr lang="en-US" altLang="zh-CN" dirty="0"/>
              <a:t>[-1</a:t>
            </a:r>
            <a:r>
              <a:rPr lang="zh-CN" altLang="en-US" dirty="0"/>
              <a:t>，</a:t>
            </a:r>
            <a:r>
              <a:rPr lang="en-US" altLang="zh-CN" dirty="0"/>
              <a:t>1]</a:t>
            </a:r>
            <a:r>
              <a:rPr lang="zh-CN" altLang="en-US" dirty="0"/>
              <a:t>。</a:t>
            </a:r>
            <a:endParaRPr lang="en-US" altLang="zh-CN" dirty="0"/>
          </a:p>
          <a:p>
            <a:pPr lvl="1"/>
            <a:r>
              <a:rPr lang="zh-CN" altLang="en-US" b="1" i="1" u="sng" dirty="0"/>
              <a:t>当</a:t>
            </a:r>
            <a:r>
              <a:rPr lang="en-US" altLang="zh-CN" b="1" i="1" u="sng" dirty="0"/>
              <a:t>CF</a:t>
            </a:r>
            <a:r>
              <a:rPr lang="zh-CN" altLang="en-US" b="1" i="1" u="sng" dirty="0"/>
              <a:t>等于</a:t>
            </a:r>
            <a:r>
              <a:rPr lang="en-US" altLang="zh-CN" b="1" i="1" u="sng" dirty="0"/>
              <a:t>1</a:t>
            </a:r>
            <a:r>
              <a:rPr lang="zh-CN" altLang="en-US" b="1" i="1" u="sng" dirty="0"/>
              <a:t>时</a:t>
            </a:r>
            <a:r>
              <a:rPr lang="zh-CN" altLang="en-US" dirty="0"/>
              <a:t>，表示</a:t>
            </a:r>
            <a:r>
              <a:rPr lang="en-US" altLang="zh-CN" dirty="0"/>
              <a:t>A</a:t>
            </a:r>
            <a:r>
              <a:rPr lang="zh-CN" altLang="en-US" dirty="0"/>
              <a:t>肯定为真。</a:t>
            </a:r>
            <a:endParaRPr lang="en-US" altLang="zh-CN" dirty="0"/>
          </a:p>
          <a:p>
            <a:pPr lvl="1"/>
            <a:r>
              <a:rPr lang="zh-CN" altLang="en-US" b="1" i="1" u="sng" dirty="0"/>
              <a:t>当</a:t>
            </a:r>
            <a:r>
              <a:rPr lang="en-US" altLang="zh-CN" b="1" i="1" u="sng" dirty="0"/>
              <a:t>CF</a:t>
            </a:r>
            <a:r>
              <a:rPr lang="zh-CN" altLang="en-US" b="1" i="1" u="sng" dirty="0"/>
              <a:t>等于</a:t>
            </a:r>
            <a:r>
              <a:rPr lang="en-US" altLang="zh-CN" b="1" i="1" u="sng" dirty="0"/>
              <a:t>-1</a:t>
            </a:r>
            <a:r>
              <a:rPr lang="zh-CN" altLang="en-US" b="1" i="1" u="sng" dirty="0"/>
              <a:t>时</a:t>
            </a:r>
            <a:r>
              <a:rPr lang="zh-CN" altLang="en-US" dirty="0"/>
              <a:t>，表示</a:t>
            </a:r>
            <a:r>
              <a:rPr lang="en-US" altLang="zh-CN" dirty="0"/>
              <a:t>a</a:t>
            </a:r>
            <a:r>
              <a:rPr lang="zh-CN" altLang="en-US" dirty="0"/>
              <a:t>为真的可信度为</a:t>
            </a:r>
            <a:r>
              <a:rPr lang="en-US" altLang="zh-CN" dirty="0"/>
              <a:t>-1</a:t>
            </a:r>
            <a:r>
              <a:rPr lang="zh-CN" altLang="en-US" dirty="0"/>
              <a:t>，也就是</a:t>
            </a:r>
            <a:r>
              <a:rPr lang="en-US" altLang="zh-CN" dirty="0"/>
              <a:t>a</a:t>
            </a:r>
            <a:r>
              <a:rPr lang="zh-CN" altLang="en-US" dirty="0"/>
              <a:t>肯定为假。</a:t>
            </a:r>
            <a:endParaRPr lang="en-US" altLang="zh-CN" dirty="0"/>
          </a:p>
          <a:p>
            <a:pPr lvl="1"/>
            <a:endParaRPr lang="en-US" altLang="zh-CN" dirty="0"/>
          </a:p>
          <a:p>
            <a:pPr lvl="1"/>
            <a:r>
              <a:rPr lang="zh-CN" altLang="en-US" dirty="0"/>
              <a:t>例如：</a:t>
            </a:r>
            <a:r>
              <a:rPr lang="en-US" altLang="zh-CN" b="1" u="sng" dirty="0">
                <a:solidFill>
                  <a:srgbClr val="7030A0"/>
                </a:solidFill>
              </a:rPr>
              <a:t>CF</a:t>
            </a:r>
            <a:r>
              <a:rPr lang="zh-CN" altLang="en-US" b="1" u="sng" dirty="0">
                <a:solidFill>
                  <a:srgbClr val="7030A0"/>
                </a:solidFill>
              </a:rPr>
              <a:t>（阴天）</a:t>
            </a:r>
            <a:r>
              <a:rPr lang="en-US" altLang="zh-CN" b="1" u="sng" dirty="0">
                <a:solidFill>
                  <a:srgbClr val="7030A0"/>
                </a:solidFill>
              </a:rPr>
              <a:t>=0.7</a:t>
            </a:r>
            <a:r>
              <a:rPr lang="zh-CN" altLang="en-US" dirty="0"/>
              <a:t>，表示</a:t>
            </a:r>
            <a:r>
              <a:rPr lang="zh-CN" altLang="en-US" b="1" u="sng" dirty="0">
                <a:solidFill>
                  <a:srgbClr val="7030A0"/>
                </a:solidFill>
              </a:rPr>
              <a:t>阴天的可信度为</a:t>
            </a:r>
            <a:r>
              <a:rPr lang="en-US" altLang="zh-CN" b="1" u="sng" dirty="0">
                <a:solidFill>
                  <a:srgbClr val="7030A0"/>
                </a:solidFill>
              </a:rPr>
              <a:t>0.7</a:t>
            </a:r>
            <a:endParaRPr lang="en-US" altLang="zh-CN" dirty="0"/>
          </a:p>
          <a:p>
            <a:pPr marL="0" indent="0">
              <a:buNone/>
            </a:pPr>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4218674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9.3</a:t>
            </a:r>
            <a:endParaRPr lang="zh-CN" altLang="en-US" sz="2800" b="1" dirty="0">
              <a:latin typeface="Times New Roman" panose="02020603050405020304" pitchFamily="18" charset="0"/>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None/>
            </a:pPr>
            <a:r>
              <a:rPr lang="zh-CN" altLang="en-US" sz="2000" b="1" dirty="0"/>
              <a:t>专家系统概述</a:t>
            </a:r>
            <a:endParaRPr lang="en-US" altLang="zh-CN" sz="2000" b="1" dirty="0"/>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推理方法</a:t>
            </a:r>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775784" y="268920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一个简单的专家系统</a:t>
            </a:r>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
        <p:nvSpPr>
          <p:cNvPr id="12" name="箭头: 五边形 12">
            <a:extLst>
              <a:ext uri="{FF2B5EF4-FFF2-40B4-BE49-F238E27FC236}">
                <a16:creationId xmlns:a16="http://schemas.microsoft.com/office/drawing/2014/main" id="{5CD3D57A-E08F-4FDF-9CED-4CDB58D12074}"/>
              </a:ext>
            </a:extLst>
          </p:cNvPr>
          <p:cNvSpPr/>
          <p:nvPr/>
        </p:nvSpPr>
        <p:spPr>
          <a:xfrm>
            <a:off x="4510088" y="3268668"/>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9.4</a:t>
            </a:r>
            <a:endParaRPr lang="zh-CN" altLang="en-US" sz="2800" b="1" dirty="0">
              <a:latin typeface="Times New Roman" panose="02020603050405020304" pitchFamily="18" charset="0"/>
            </a:endParaRPr>
          </a:p>
        </p:txBody>
      </p:sp>
      <p:sp>
        <p:nvSpPr>
          <p:cNvPr id="14" name="文本框 20">
            <a:extLst>
              <a:ext uri="{FF2B5EF4-FFF2-40B4-BE49-F238E27FC236}">
                <a16:creationId xmlns:a16="http://schemas.microsoft.com/office/drawing/2014/main" id="{11ACBFEC-8746-40AE-8DB1-099C69AA009E}"/>
              </a:ext>
            </a:extLst>
          </p:cNvPr>
          <p:cNvSpPr txBox="1">
            <a:spLocks noChangeArrowheads="1"/>
          </p:cNvSpPr>
          <p:nvPr/>
        </p:nvSpPr>
        <p:spPr bwMode="auto">
          <a:xfrm>
            <a:off x="5775784" y="3306708"/>
            <a:ext cx="4121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非确定性推理</a:t>
            </a:r>
          </a:p>
          <a:p>
            <a:pPr eaLnBrk="1" hangingPunct="1">
              <a:lnSpc>
                <a:spcPct val="100000"/>
              </a:lnSpc>
              <a:spcBef>
                <a:spcPct val="0"/>
              </a:spcBef>
              <a:buFontTx/>
              <a:buNone/>
            </a:pPr>
            <a:endParaRPr lang="zh-CN" altLang="en-US" sz="2000" b="1" dirty="0"/>
          </a:p>
        </p:txBody>
      </p:sp>
      <p:sp>
        <p:nvSpPr>
          <p:cNvPr id="15" name="箭头: 五边形 12">
            <a:extLst>
              <a:ext uri="{FF2B5EF4-FFF2-40B4-BE49-F238E27FC236}">
                <a16:creationId xmlns:a16="http://schemas.microsoft.com/office/drawing/2014/main" id="{28CEAA6A-A2FB-4353-9613-20D8A2152F0E}"/>
              </a:ext>
            </a:extLst>
          </p:cNvPr>
          <p:cNvSpPr/>
          <p:nvPr/>
        </p:nvSpPr>
        <p:spPr>
          <a:xfrm>
            <a:off x="4510088" y="3848165"/>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9.5</a:t>
            </a:r>
            <a:endParaRPr lang="zh-CN" altLang="en-US" sz="2800" b="1" dirty="0">
              <a:latin typeface="Times New Roman" panose="02020603050405020304" pitchFamily="18" charset="0"/>
            </a:endParaRPr>
          </a:p>
        </p:txBody>
      </p:sp>
      <p:sp>
        <p:nvSpPr>
          <p:cNvPr id="16" name="文本框 20">
            <a:extLst>
              <a:ext uri="{FF2B5EF4-FFF2-40B4-BE49-F238E27FC236}">
                <a16:creationId xmlns:a16="http://schemas.microsoft.com/office/drawing/2014/main" id="{2B0C60D6-35CB-41F9-8850-2BF3031D0524}"/>
              </a:ext>
            </a:extLst>
          </p:cNvPr>
          <p:cNvSpPr txBox="1">
            <a:spLocks noChangeArrowheads="1"/>
          </p:cNvSpPr>
          <p:nvPr/>
        </p:nvSpPr>
        <p:spPr bwMode="auto">
          <a:xfrm>
            <a:off x="5775784" y="3886205"/>
            <a:ext cx="4121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专家系统工具</a:t>
            </a:r>
          </a:p>
          <a:p>
            <a:pPr eaLnBrk="1" hangingPunct="1">
              <a:lnSpc>
                <a:spcPct val="100000"/>
              </a:lnSpc>
              <a:spcBef>
                <a:spcPct val="0"/>
              </a:spcBef>
              <a:buFontTx/>
              <a:buNone/>
            </a:pPr>
            <a:endParaRPr lang="zh-CN" altLang="en-US" sz="2000" b="1" dirty="0"/>
          </a:p>
        </p:txBody>
      </p:sp>
      <p:sp>
        <p:nvSpPr>
          <p:cNvPr id="19" name="箭头: 五边形 12">
            <a:extLst>
              <a:ext uri="{FF2B5EF4-FFF2-40B4-BE49-F238E27FC236}">
                <a16:creationId xmlns:a16="http://schemas.microsoft.com/office/drawing/2014/main" id="{A0EF8DAC-6E84-40C4-BD79-86DB9566ED36}"/>
              </a:ext>
            </a:extLst>
          </p:cNvPr>
          <p:cNvSpPr/>
          <p:nvPr/>
        </p:nvSpPr>
        <p:spPr>
          <a:xfrm>
            <a:off x="4508274" y="4427662"/>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9.6</a:t>
            </a:r>
            <a:endParaRPr lang="zh-CN" altLang="en-US" sz="2800" b="1" dirty="0">
              <a:latin typeface="Times New Roman" panose="02020603050405020304" pitchFamily="18" charset="0"/>
            </a:endParaRPr>
          </a:p>
        </p:txBody>
      </p:sp>
      <p:sp>
        <p:nvSpPr>
          <p:cNvPr id="20" name="文本框 20">
            <a:extLst>
              <a:ext uri="{FF2B5EF4-FFF2-40B4-BE49-F238E27FC236}">
                <a16:creationId xmlns:a16="http://schemas.microsoft.com/office/drawing/2014/main" id="{163BB287-42A8-40BB-8745-1777CD52734E}"/>
              </a:ext>
            </a:extLst>
          </p:cNvPr>
          <p:cNvSpPr txBox="1">
            <a:spLocks noChangeArrowheads="1"/>
          </p:cNvSpPr>
          <p:nvPr/>
        </p:nvSpPr>
        <p:spPr bwMode="auto">
          <a:xfrm>
            <a:off x="5773970" y="4465702"/>
            <a:ext cx="4121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专家系统的应用</a:t>
            </a:r>
          </a:p>
          <a:p>
            <a:pPr eaLnBrk="1" hangingPunct="1">
              <a:lnSpc>
                <a:spcPct val="100000"/>
              </a:lnSpc>
              <a:spcBef>
                <a:spcPct val="0"/>
              </a:spcBef>
              <a:buFontTx/>
              <a:buNone/>
            </a:pPr>
            <a:endParaRPr lang="zh-CN" altLang="en-US" sz="2000" b="1" dirty="0"/>
          </a:p>
        </p:txBody>
      </p:sp>
      <p:sp>
        <p:nvSpPr>
          <p:cNvPr id="21" name="箭头: 五边形 12">
            <a:extLst>
              <a:ext uri="{FF2B5EF4-FFF2-40B4-BE49-F238E27FC236}">
                <a16:creationId xmlns:a16="http://schemas.microsoft.com/office/drawing/2014/main" id="{523B6B28-DFD2-4C62-81FA-DC897F858B92}"/>
              </a:ext>
            </a:extLst>
          </p:cNvPr>
          <p:cNvSpPr/>
          <p:nvPr/>
        </p:nvSpPr>
        <p:spPr>
          <a:xfrm>
            <a:off x="4508274" y="5045169"/>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9.7</a:t>
            </a:r>
            <a:endParaRPr lang="zh-CN" altLang="en-US" sz="2800" b="1" dirty="0">
              <a:latin typeface="Times New Roman" panose="02020603050405020304" pitchFamily="18" charset="0"/>
            </a:endParaRPr>
          </a:p>
        </p:txBody>
      </p:sp>
      <p:sp>
        <p:nvSpPr>
          <p:cNvPr id="22" name="文本框 20">
            <a:extLst>
              <a:ext uri="{FF2B5EF4-FFF2-40B4-BE49-F238E27FC236}">
                <a16:creationId xmlns:a16="http://schemas.microsoft.com/office/drawing/2014/main" id="{72241E1A-0936-4297-B7B0-06A4683A79F2}"/>
              </a:ext>
            </a:extLst>
          </p:cNvPr>
          <p:cNvSpPr txBox="1">
            <a:spLocks noChangeArrowheads="1"/>
          </p:cNvSpPr>
          <p:nvPr/>
        </p:nvSpPr>
        <p:spPr bwMode="auto">
          <a:xfrm>
            <a:off x="5773970" y="5083209"/>
            <a:ext cx="4121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专家系统的局限性</a:t>
            </a:r>
          </a:p>
          <a:p>
            <a:pPr eaLnBrk="1" hangingPunct="1">
              <a:lnSpc>
                <a:spcPct val="100000"/>
              </a:lnSpc>
              <a:spcBef>
                <a:spcPct val="0"/>
              </a:spcBef>
              <a:buFontTx/>
              <a:buNone/>
            </a:pPr>
            <a:endParaRPr lang="zh-CN" altLang="en-US" sz="20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50"/>
                                        <p:tgtEl>
                                          <p:spTgt spid="12"/>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50"/>
                                        <p:tgtEl>
                                          <p:spTgt spid="1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50"/>
                                        <p:tgtEl>
                                          <p:spTgt spid="15"/>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250"/>
                                        <p:tgtEl>
                                          <p:spTgt spid="16"/>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250"/>
                                        <p:tgtEl>
                                          <p:spTgt spid="19"/>
                                        </p:tgtEl>
                                      </p:cBhvr>
                                    </p:animEffect>
                                  </p:childTnLst>
                                </p:cTn>
                              </p:par>
                            </p:childTnLst>
                          </p:cTn>
                        </p:par>
                        <p:par>
                          <p:cTn id="48" fill="hold">
                            <p:stCondLst>
                              <p:cond delay="275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250"/>
                                        <p:tgtEl>
                                          <p:spTgt spid="20"/>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50"/>
                                        <p:tgtEl>
                                          <p:spTgt spid="21"/>
                                        </p:tgtEl>
                                      </p:cBhvr>
                                    </p:animEffect>
                                  </p:childTnLst>
                                </p:cTn>
                              </p:par>
                            </p:childTnLst>
                          </p:cTn>
                        </p:par>
                        <p:par>
                          <p:cTn id="56" fill="hold">
                            <p:stCondLst>
                              <p:cond delay="325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1" grpId="0"/>
      <p:bldP spid="13" grpId="0"/>
      <p:bldP spid="12" grpId="0" animBg="1"/>
      <p:bldP spid="14" grpId="0"/>
      <p:bldP spid="15" grpId="0" animBg="1"/>
      <p:bldP spid="16" grpId="0"/>
      <p:bldP spid="19" grpId="0" animBg="1"/>
      <p:bldP spid="20" grpId="0"/>
      <p:bldP spid="21"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a:t>一种简单的不确定推理方法——著名的专家系统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2</a:t>
            </a:r>
            <a:r>
              <a:rPr lang="zh-CN" altLang="en-US" dirty="0"/>
              <a:t>、规则的表示</a:t>
            </a:r>
          </a:p>
          <a:p>
            <a:pPr marL="457200" lvl="1" indent="0">
              <a:buNone/>
            </a:pPr>
            <a:r>
              <a:rPr lang="zh-CN" altLang="en-US" dirty="0"/>
              <a:t>   具有可信度的规则表示为：</a:t>
            </a:r>
            <a:r>
              <a:rPr lang="en-US" altLang="zh-CN" dirty="0"/>
              <a:t>IF A THEN </a:t>
            </a:r>
            <a:r>
              <a:rPr lang="en-US" altLang="zh-CN" dirty="0" smtClean="0"/>
              <a:t>B CF(B</a:t>
            </a:r>
            <a:r>
              <a:rPr lang="en-US" altLang="zh-CN" dirty="0"/>
              <a:t>, A)</a:t>
            </a:r>
            <a:r>
              <a:rPr lang="zh-CN" altLang="en-US" dirty="0"/>
              <a:t>，规则的可信度，</a:t>
            </a:r>
            <a:r>
              <a:rPr lang="en-US" altLang="zh-CN" dirty="0"/>
              <a:t>CF</a:t>
            </a:r>
            <a:r>
              <a:rPr lang="zh-CN" altLang="en-US" dirty="0"/>
              <a:t>取值范围也是</a:t>
            </a:r>
            <a:r>
              <a:rPr lang="en-US" altLang="zh-CN" dirty="0"/>
              <a:t>[-1</a:t>
            </a:r>
            <a:r>
              <a:rPr lang="zh-CN" altLang="en-US" dirty="0"/>
              <a:t>，</a:t>
            </a:r>
            <a:r>
              <a:rPr lang="en-US" altLang="zh-CN" dirty="0"/>
              <a:t>1] </a:t>
            </a:r>
            <a:r>
              <a:rPr lang="zh-CN" altLang="en-US" dirty="0"/>
              <a:t>。</a:t>
            </a:r>
            <a:endParaRPr lang="en-US" altLang="zh-CN" dirty="0"/>
          </a:p>
          <a:p>
            <a:pPr lvl="1"/>
            <a:r>
              <a:rPr lang="en-US" altLang="zh-CN" dirty="0"/>
              <a:t>A</a:t>
            </a:r>
            <a:r>
              <a:rPr lang="zh-CN" altLang="en-US" dirty="0"/>
              <a:t>是</a:t>
            </a:r>
            <a:r>
              <a:rPr lang="zh-CN" altLang="en-US" b="1" dirty="0">
                <a:solidFill>
                  <a:srgbClr val="FF0000"/>
                </a:solidFill>
              </a:rPr>
              <a:t>规则的前提</a:t>
            </a:r>
            <a:endParaRPr lang="en-US" altLang="zh-CN" b="1" dirty="0">
              <a:solidFill>
                <a:srgbClr val="FF0000"/>
              </a:solidFill>
            </a:endParaRPr>
          </a:p>
          <a:p>
            <a:pPr lvl="1"/>
            <a:r>
              <a:rPr lang="en-US" altLang="zh-CN" dirty="0"/>
              <a:t>B</a:t>
            </a:r>
            <a:r>
              <a:rPr lang="zh-CN" altLang="en-US" dirty="0"/>
              <a:t>是</a:t>
            </a:r>
            <a:r>
              <a:rPr lang="zh-CN" altLang="en-US" b="1" dirty="0">
                <a:solidFill>
                  <a:srgbClr val="FF0000"/>
                </a:solidFill>
              </a:rPr>
              <a:t>规则的结论</a:t>
            </a:r>
            <a:endParaRPr lang="en-US" altLang="zh-CN" b="1" dirty="0">
              <a:solidFill>
                <a:srgbClr val="FF0000"/>
              </a:solidFill>
            </a:endParaRPr>
          </a:p>
          <a:p>
            <a:pPr lvl="1"/>
            <a:r>
              <a:rPr lang="en-US" altLang="zh-CN" dirty="0"/>
              <a:t>CF</a:t>
            </a:r>
            <a:r>
              <a:rPr lang="zh-CN" altLang="en-US" dirty="0"/>
              <a:t>是</a:t>
            </a:r>
            <a:r>
              <a:rPr lang="zh-CN" altLang="en-US" b="1" dirty="0">
                <a:solidFill>
                  <a:srgbClr val="FF0000"/>
                </a:solidFill>
              </a:rPr>
              <a:t>规则的可信度</a:t>
            </a:r>
            <a:r>
              <a:rPr lang="zh-CN" altLang="en-US" dirty="0"/>
              <a:t>，又称规则的强度，表示当前提</a:t>
            </a:r>
            <a:r>
              <a:rPr lang="en-US" altLang="zh-CN" dirty="0"/>
              <a:t>A</a:t>
            </a:r>
            <a:r>
              <a:rPr lang="zh-CN" altLang="en-US" dirty="0"/>
              <a:t>为真时，结论</a:t>
            </a:r>
            <a:r>
              <a:rPr lang="en-US" altLang="zh-CN" dirty="0"/>
              <a:t>B</a:t>
            </a:r>
            <a:r>
              <a:rPr lang="zh-CN" altLang="en-US" dirty="0"/>
              <a:t>为真的可信度。</a:t>
            </a:r>
            <a:endParaRPr lang="en-US" altLang="zh-CN" dirty="0"/>
          </a:p>
          <a:p>
            <a:pPr lvl="1"/>
            <a:r>
              <a:rPr lang="en-US" altLang="zh-CN" b="1" i="1" u="sng" dirty="0"/>
              <a:t>CF</a:t>
            </a:r>
            <a:r>
              <a:rPr lang="zh-CN" altLang="en-US" b="1" i="1" u="sng" dirty="0"/>
              <a:t>取值大于</a:t>
            </a:r>
            <a:r>
              <a:rPr lang="en-US" altLang="zh-CN" b="1" i="1" u="sng" dirty="0"/>
              <a:t>0</a:t>
            </a:r>
            <a:r>
              <a:rPr lang="zh-CN" altLang="en-US" dirty="0"/>
              <a:t>，表示规则的前提和结论是正相关的。</a:t>
            </a:r>
            <a:endParaRPr lang="en-US" altLang="zh-CN" dirty="0"/>
          </a:p>
          <a:p>
            <a:pPr lvl="1"/>
            <a:r>
              <a:rPr lang="en-US" altLang="zh-CN" b="1" i="1" u="sng" dirty="0"/>
              <a:t>CF</a:t>
            </a:r>
            <a:r>
              <a:rPr lang="zh-CN" altLang="en-US" b="1" i="1" u="sng" dirty="0"/>
              <a:t>取值小于</a:t>
            </a:r>
            <a:r>
              <a:rPr lang="en-US" altLang="zh-CN" b="1" i="1" u="sng" dirty="0"/>
              <a:t>0</a:t>
            </a:r>
            <a:r>
              <a:rPr lang="zh-CN" altLang="en-US" dirty="0"/>
              <a:t>，表示规则的前提和结论是负相关的。</a:t>
            </a:r>
            <a:endParaRPr lang="en-US" altLang="zh-CN" dirty="0"/>
          </a:p>
          <a:p>
            <a:pPr lvl="1"/>
            <a:r>
              <a:rPr lang="zh-CN" altLang="en-US" dirty="0"/>
              <a:t>例子：</a:t>
            </a:r>
            <a:r>
              <a:rPr lang="zh-CN" altLang="en-US" b="1" u="sng" dirty="0">
                <a:solidFill>
                  <a:srgbClr val="7030A0"/>
                </a:solidFill>
              </a:rPr>
              <a:t>如果阴天，则下雨的可信度为</a:t>
            </a:r>
            <a:r>
              <a:rPr lang="en-US" altLang="zh-CN" b="1" u="sng" dirty="0">
                <a:solidFill>
                  <a:srgbClr val="7030A0"/>
                </a:solidFill>
              </a:rPr>
              <a:t>0.7</a:t>
            </a:r>
          </a:p>
          <a:p>
            <a:pPr marL="457200" lvl="1" indent="0">
              <a:buNone/>
            </a:pPr>
            <a:r>
              <a:rPr lang="en-US" altLang="zh-CN" dirty="0"/>
              <a:t>        </a:t>
            </a:r>
            <a:r>
              <a:rPr lang="en-US" altLang="zh-CN" b="1" u="sng" dirty="0">
                <a:solidFill>
                  <a:srgbClr val="7030A0"/>
                </a:solidFill>
              </a:rPr>
              <a:t>IF </a:t>
            </a:r>
            <a:r>
              <a:rPr lang="zh-CN" altLang="en-US" b="1" u="sng" dirty="0">
                <a:solidFill>
                  <a:srgbClr val="7030A0"/>
                </a:solidFill>
              </a:rPr>
              <a:t>阴天  </a:t>
            </a:r>
            <a:r>
              <a:rPr lang="en-US" altLang="zh-CN" b="1" u="sng" dirty="0">
                <a:solidFill>
                  <a:srgbClr val="7030A0"/>
                </a:solidFill>
              </a:rPr>
              <a:t>THEN </a:t>
            </a:r>
            <a:r>
              <a:rPr lang="zh-CN" altLang="en-US" b="1" u="sng" dirty="0">
                <a:solidFill>
                  <a:srgbClr val="7030A0"/>
                </a:solidFill>
              </a:rPr>
              <a:t>下雨 </a:t>
            </a:r>
            <a:r>
              <a:rPr lang="en-US" altLang="zh-CN" b="1" u="sng" dirty="0">
                <a:solidFill>
                  <a:srgbClr val="7030A0"/>
                </a:solidFill>
              </a:rPr>
              <a:t>0.7</a:t>
            </a:r>
            <a:endParaRPr lang="zh-CN" altLang="en-US" b="1" u="sng" dirty="0">
              <a:solidFill>
                <a:srgbClr val="7030A0"/>
              </a:solidFill>
            </a:endParaRPr>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71679070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smtClean="0"/>
              <a:t>    一</a:t>
            </a:r>
            <a:r>
              <a:rPr lang="zh-CN" altLang="en-US" dirty="0"/>
              <a:t>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3</a:t>
            </a:r>
            <a:r>
              <a:rPr lang="zh-CN" altLang="en-US" dirty="0"/>
              <a:t>、常用的逻辑运算有：</a:t>
            </a:r>
          </a:p>
          <a:p>
            <a:pPr marL="914400" lvl="1" indent="-457200">
              <a:buFont typeface="+mj-ea"/>
              <a:buAutoNum type="circleNumDbPlain"/>
            </a:pPr>
            <a:r>
              <a:rPr lang="zh-CN" altLang="en-US" b="1" dirty="0">
                <a:solidFill>
                  <a:srgbClr val="FF0000"/>
                </a:solidFill>
              </a:rPr>
              <a:t>与</a:t>
            </a:r>
            <a:r>
              <a:rPr lang="zh-CN" altLang="en-US" dirty="0"/>
              <a:t>：</a:t>
            </a:r>
            <a:r>
              <a:rPr lang="en-US" altLang="zh-CN" dirty="0"/>
              <a:t>CF(A∧B) = min(CF(A), CF(B))</a:t>
            </a:r>
            <a:r>
              <a:rPr lang="zh-CN" altLang="en-US" dirty="0"/>
              <a:t>，表示</a:t>
            </a:r>
            <a:r>
              <a:rPr lang="en-US" altLang="zh-CN" dirty="0"/>
              <a:t>A and B</a:t>
            </a:r>
            <a:r>
              <a:rPr lang="zh-CN" altLang="en-US" dirty="0"/>
              <a:t>的可信度，</a:t>
            </a:r>
            <a:r>
              <a:rPr lang="zh-CN" altLang="en-US" b="1" i="1" u="sng" dirty="0"/>
              <a:t>等于</a:t>
            </a:r>
            <a:r>
              <a:rPr lang="en-US" altLang="zh-CN" b="1" i="1" u="sng" dirty="0"/>
              <a:t>CF</a:t>
            </a:r>
            <a:r>
              <a:rPr lang="zh-CN" altLang="en-US" b="1" i="1" u="sng" dirty="0"/>
              <a:t>（</a:t>
            </a:r>
            <a:r>
              <a:rPr lang="en-US" altLang="zh-CN" b="1" i="1" u="sng" dirty="0"/>
              <a:t>A</a:t>
            </a:r>
            <a:r>
              <a:rPr lang="zh-CN" altLang="en-US" b="1" i="1" u="sng" dirty="0"/>
              <a:t>）和</a:t>
            </a:r>
            <a:r>
              <a:rPr lang="en-US" altLang="zh-CN" b="1" i="1" u="sng" dirty="0"/>
              <a:t>CF</a:t>
            </a:r>
            <a:r>
              <a:rPr lang="zh-CN" altLang="en-US" b="1" i="1" u="sng" dirty="0"/>
              <a:t>（</a:t>
            </a:r>
            <a:r>
              <a:rPr lang="en-US" altLang="zh-CN" b="1" i="1" u="sng" dirty="0"/>
              <a:t>B</a:t>
            </a:r>
            <a:r>
              <a:rPr lang="zh-CN" altLang="en-US" b="1" i="1" u="sng" dirty="0"/>
              <a:t>）中最小的一个</a:t>
            </a:r>
            <a:r>
              <a:rPr lang="zh-CN" altLang="en-US" dirty="0"/>
              <a:t>。</a:t>
            </a:r>
            <a:r>
              <a:rPr lang="en-US" altLang="zh-CN" dirty="0"/>
              <a:t> </a:t>
            </a:r>
          </a:p>
          <a:p>
            <a:pPr marL="914400" lvl="1" indent="-457200">
              <a:buFont typeface="+mj-ea"/>
              <a:buAutoNum type="circleNumDbPlain"/>
            </a:pPr>
            <a:r>
              <a:rPr lang="zh-CN" altLang="en-US" b="1" dirty="0">
                <a:solidFill>
                  <a:srgbClr val="FF0000"/>
                </a:solidFill>
              </a:rPr>
              <a:t>或</a:t>
            </a:r>
            <a:r>
              <a:rPr lang="zh-CN" altLang="en-US" dirty="0"/>
              <a:t>：</a:t>
            </a:r>
            <a:r>
              <a:rPr lang="en-US" altLang="zh-CN" dirty="0"/>
              <a:t>CF(A∨B) = max(CF(A), CF(B))</a:t>
            </a:r>
            <a:r>
              <a:rPr lang="zh-CN" altLang="en-US" dirty="0"/>
              <a:t>，表示</a:t>
            </a:r>
            <a:r>
              <a:rPr lang="en-US" altLang="zh-CN" dirty="0"/>
              <a:t>A or B</a:t>
            </a:r>
            <a:r>
              <a:rPr lang="zh-CN" altLang="en-US" dirty="0"/>
              <a:t>的可信度，</a:t>
            </a:r>
            <a:r>
              <a:rPr lang="zh-CN" altLang="en-US" b="1" i="1" u="sng" dirty="0"/>
              <a:t>等于</a:t>
            </a:r>
            <a:r>
              <a:rPr lang="en-US" altLang="zh-CN" b="1" i="1" u="sng" dirty="0"/>
              <a:t>CF</a:t>
            </a:r>
            <a:r>
              <a:rPr lang="zh-CN" altLang="en-US" b="1" i="1" u="sng" dirty="0"/>
              <a:t>（</a:t>
            </a:r>
            <a:r>
              <a:rPr lang="en-US" altLang="zh-CN" b="1" i="1" u="sng" dirty="0"/>
              <a:t>A</a:t>
            </a:r>
            <a:r>
              <a:rPr lang="zh-CN" altLang="en-US" b="1" i="1" u="sng" dirty="0"/>
              <a:t>）和</a:t>
            </a:r>
            <a:r>
              <a:rPr lang="en-US" altLang="zh-CN" b="1" i="1" u="sng" dirty="0"/>
              <a:t>CF</a:t>
            </a:r>
            <a:r>
              <a:rPr lang="zh-CN" altLang="en-US" b="1" i="1" u="sng" dirty="0"/>
              <a:t>（</a:t>
            </a:r>
            <a:r>
              <a:rPr lang="en-US" altLang="zh-CN" b="1" i="1" u="sng" dirty="0"/>
              <a:t>B</a:t>
            </a:r>
            <a:r>
              <a:rPr lang="zh-CN" altLang="en-US" b="1" i="1" u="sng" dirty="0"/>
              <a:t>）中最大的一个</a:t>
            </a:r>
            <a:r>
              <a:rPr lang="zh-CN" altLang="en-US" dirty="0"/>
              <a:t>。</a:t>
            </a:r>
            <a:r>
              <a:rPr lang="en-US" altLang="zh-CN" dirty="0"/>
              <a:t> </a:t>
            </a:r>
          </a:p>
          <a:p>
            <a:pPr marL="914400" lvl="1" indent="-457200">
              <a:buFont typeface="+mj-ea"/>
              <a:buAutoNum type="circleNumDbPlain"/>
            </a:pPr>
            <a:r>
              <a:rPr lang="zh-CN" altLang="en-US" b="1" dirty="0">
                <a:solidFill>
                  <a:srgbClr val="FF0000"/>
                </a:solidFill>
              </a:rPr>
              <a:t>非</a:t>
            </a:r>
            <a:r>
              <a:rPr lang="zh-CN" altLang="en-US" dirty="0"/>
              <a:t>：</a:t>
            </a:r>
            <a:r>
              <a:rPr lang="en-US" altLang="zh-CN" dirty="0"/>
              <a:t>CF(~A) = - CF(A)</a:t>
            </a:r>
            <a:r>
              <a:rPr lang="zh-CN" altLang="en-US" dirty="0"/>
              <a:t>，表示</a:t>
            </a:r>
            <a:r>
              <a:rPr lang="en-US" altLang="zh-CN" dirty="0"/>
              <a:t>not A</a:t>
            </a:r>
            <a:r>
              <a:rPr lang="zh-CN" altLang="en-US" dirty="0"/>
              <a:t>的可信度，</a:t>
            </a:r>
            <a:r>
              <a:rPr lang="zh-CN" altLang="en-US" b="1" i="1" u="sng" dirty="0"/>
              <a:t>等于</a:t>
            </a:r>
            <a:r>
              <a:rPr lang="en-US" altLang="zh-CN" b="1" i="1" u="sng" dirty="0"/>
              <a:t>A</a:t>
            </a:r>
            <a:r>
              <a:rPr lang="zh-CN" altLang="en-US" b="1" i="1" u="sng" dirty="0"/>
              <a:t>的可信度的负值。</a:t>
            </a:r>
            <a:endParaRPr lang="en-US" altLang="zh-CN" b="1" i="1" u="sng"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54949513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smtClean="0"/>
              <a:t>    一</a:t>
            </a:r>
            <a:r>
              <a:rPr lang="zh-CN" altLang="en-US" dirty="0"/>
              <a:t>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4</a:t>
            </a:r>
            <a:r>
              <a:rPr lang="zh-CN" altLang="en-US" dirty="0"/>
              <a:t>、规则运算：</a:t>
            </a:r>
            <a:endParaRPr lang="en-US" altLang="zh-CN" dirty="0"/>
          </a:p>
          <a:p>
            <a:pPr marL="457200" lvl="1" indent="0">
              <a:buNone/>
            </a:pPr>
            <a:r>
              <a:rPr lang="zh-CN" altLang="en-US" dirty="0"/>
              <a:t>在可信度方法中，规则运算的规则按照如下方式计算：</a:t>
            </a:r>
          </a:p>
          <a:p>
            <a:pPr marL="457200" lvl="1" indent="0">
              <a:buNone/>
            </a:pPr>
            <a:r>
              <a:rPr lang="zh-CN" altLang="en-US" dirty="0"/>
              <a:t> 已知：</a:t>
            </a:r>
          </a:p>
          <a:p>
            <a:pPr marL="457200" lvl="1" indent="0">
              <a:buNone/>
            </a:pPr>
            <a:r>
              <a:rPr lang="en-US" altLang="zh-CN" dirty="0"/>
              <a:t>    IF A THEN B CF(B, A)</a:t>
            </a:r>
          </a:p>
          <a:p>
            <a:pPr marL="457200" lvl="1" indent="0">
              <a:buNone/>
            </a:pPr>
            <a:r>
              <a:rPr lang="en-US" altLang="zh-CN" dirty="0"/>
              <a:t>    CF(A)</a:t>
            </a:r>
          </a:p>
          <a:p>
            <a:pPr marL="457200" lvl="1" indent="0">
              <a:buNone/>
            </a:pPr>
            <a:r>
              <a:rPr lang="en-US" altLang="zh-CN" dirty="0"/>
              <a:t>	</a:t>
            </a:r>
            <a:r>
              <a:rPr lang="zh-CN" altLang="en-US" dirty="0"/>
              <a:t>求：</a:t>
            </a:r>
            <a:r>
              <a:rPr lang="en-US" altLang="zh-CN" dirty="0"/>
              <a:t>CF(B)</a:t>
            </a:r>
          </a:p>
          <a:p>
            <a:pPr marL="457200" lvl="1" indent="0">
              <a:buNone/>
            </a:pPr>
            <a:r>
              <a:rPr lang="en-US" altLang="zh-CN" dirty="0"/>
              <a:t>	</a:t>
            </a:r>
            <a:r>
              <a:rPr lang="zh-CN" altLang="en-US" dirty="0"/>
              <a:t>则：</a:t>
            </a:r>
            <a:r>
              <a:rPr lang="en-US" altLang="zh-CN" dirty="0"/>
              <a:t>CF(B) = max(0, CF(A))*CF(B, A)</a:t>
            </a:r>
          </a:p>
          <a:p>
            <a:pPr lvl="1"/>
            <a:r>
              <a:rPr lang="zh-CN" altLang="en-US" dirty="0"/>
              <a:t>例子：</a:t>
            </a:r>
            <a:endParaRPr lang="en-US" altLang="zh-CN" dirty="0"/>
          </a:p>
          <a:p>
            <a:pPr marL="457200" lvl="1" indent="0">
              <a:buNone/>
            </a:pPr>
            <a:r>
              <a:rPr lang="en-US" altLang="zh-CN" dirty="0"/>
              <a:t> IF </a:t>
            </a:r>
            <a:r>
              <a:rPr lang="zh-CN" altLang="en-US" dirty="0"/>
              <a:t>阴天 </a:t>
            </a:r>
            <a:r>
              <a:rPr lang="en-US" altLang="zh-CN" dirty="0"/>
              <a:t>THEN </a:t>
            </a:r>
            <a:r>
              <a:rPr lang="zh-CN" altLang="en-US" dirty="0"/>
              <a:t>下雨</a:t>
            </a:r>
            <a:r>
              <a:rPr lang="en-US" altLang="zh-CN" dirty="0"/>
              <a:t>  0.7</a:t>
            </a:r>
          </a:p>
          <a:p>
            <a:pPr marL="457200" lvl="1" indent="0">
              <a:buNone/>
            </a:pPr>
            <a:r>
              <a:rPr lang="en-US" altLang="zh-CN" dirty="0"/>
              <a:t> CF</a:t>
            </a:r>
            <a:r>
              <a:rPr lang="zh-CN" altLang="en-US" dirty="0"/>
              <a:t>（阴天）</a:t>
            </a:r>
            <a:r>
              <a:rPr lang="en-US" altLang="zh-CN" dirty="0"/>
              <a:t>=0.5</a:t>
            </a:r>
          </a:p>
          <a:p>
            <a:pPr marL="457200" lvl="1" indent="0">
              <a:buNone/>
            </a:pPr>
            <a:r>
              <a:rPr lang="en-US" altLang="zh-CN" dirty="0"/>
              <a:t> </a:t>
            </a:r>
            <a:r>
              <a:rPr lang="zh-CN" altLang="en-US" dirty="0"/>
              <a:t>则：</a:t>
            </a:r>
            <a:r>
              <a:rPr lang="en-US" altLang="zh-CN" dirty="0"/>
              <a:t>CF</a:t>
            </a:r>
            <a:r>
              <a:rPr lang="zh-CN" altLang="en-US" dirty="0"/>
              <a:t>（下雨）</a:t>
            </a:r>
            <a:r>
              <a:rPr lang="en-US" altLang="zh-CN" dirty="0"/>
              <a:t>=0.5</a:t>
            </a:r>
            <a:r>
              <a:rPr lang="zh-CN" altLang="en-US" dirty="0"/>
              <a:t>*</a:t>
            </a:r>
            <a:r>
              <a:rPr lang="en-US" altLang="zh-CN" dirty="0"/>
              <a:t>0.7=0.35</a:t>
            </a:r>
            <a:r>
              <a:rPr lang="zh-CN" altLang="en-US" dirty="0"/>
              <a:t>，即从该规则得到下雨的可信度为</a:t>
            </a:r>
            <a:r>
              <a:rPr lang="en-US" altLang="zh-CN" dirty="0"/>
              <a:t>0.35.</a:t>
            </a:r>
          </a:p>
          <a:p>
            <a:pPr marL="457200" lvl="1" indent="0">
              <a:buNone/>
            </a:pPr>
            <a:endParaRPr lang="en-US" altLang="zh-CN" dirty="0"/>
          </a:p>
          <a:p>
            <a:pPr marL="0" indent="0">
              <a:buNone/>
            </a:pPr>
            <a:endParaRPr lang="en-US" altLang="zh-CN"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79506115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smtClean="0"/>
              <a:t>   一</a:t>
            </a:r>
            <a:r>
              <a:rPr lang="zh-CN" altLang="en-US" dirty="0"/>
              <a:t>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5</a:t>
            </a:r>
            <a:r>
              <a:rPr lang="zh-CN" altLang="en-US" dirty="0"/>
              <a:t>、规则合成：</a:t>
            </a:r>
          </a:p>
          <a:p>
            <a:pPr marL="914400" lvl="2" indent="0">
              <a:buNone/>
            </a:pPr>
            <a:r>
              <a:rPr lang="zh-CN" altLang="en-US" dirty="0"/>
              <a:t>已知：</a:t>
            </a:r>
          </a:p>
          <a:p>
            <a:pPr marL="914400" lvl="2" indent="0">
              <a:buNone/>
            </a:pPr>
            <a:r>
              <a:rPr lang="en-US" altLang="zh-CN" dirty="0"/>
              <a:t>     IF A1 THEN B  CF1</a:t>
            </a:r>
          </a:p>
          <a:p>
            <a:pPr marL="914400" lvl="2" indent="0">
              <a:buNone/>
            </a:pPr>
            <a:r>
              <a:rPr lang="en-US" altLang="zh-CN" dirty="0"/>
              <a:t>     IF A2 THEN B </a:t>
            </a:r>
            <a:r>
              <a:rPr lang="en-US" altLang="zh-CN" dirty="0" smtClean="0"/>
              <a:t> CF2</a:t>
            </a:r>
            <a:endParaRPr lang="en-US" altLang="zh-CN" dirty="0"/>
          </a:p>
          <a:p>
            <a:pPr marL="914400" lvl="2" indent="0">
              <a:buNone/>
            </a:pPr>
            <a:r>
              <a:rPr lang="zh-CN" altLang="en-US" dirty="0"/>
              <a:t>   求</a:t>
            </a:r>
            <a:r>
              <a:rPr lang="en-US" altLang="zh-CN" dirty="0"/>
              <a:t>CF(B)</a:t>
            </a:r>
          </a:p>
          <a:p>
            <a:pPr marL="914400" lvl="2" indent="0">
              <a:buNone/>
            </a:pPr>
            <a:r>
              <a:rPr lang="en-US" altLang="zh-CN" dirty="0"/>
              <a:t>        CF1(B) = max(0, CF(A1))*CF1</a:t>
            </a:r>
          </a:p>
          <a:p>
            <a:pPr marL="914400" lvl="2" indent="0">
              <a:buNone/>
            </a:pPr>
            <a:r>
              <a:rPr lang="en-US" altLang="zh-CN" dirty="0"/>
              <a:t>        CF2(B) = max(0, CF(A2))*CF2</a:t>
            </a:r>
          </a:p>
          <a:p>
            <a:pPr marL="914400" lvl="2" indent="0">
              <a:buNone/>
            </a:pPr>
            <a:endParaRPr lang="en-US" altLang="zh-CN" sz="2000" dirty="0"/>
          </a:p>
          <a:p>
            <a:pPr marL="0" indent="0">
              <a:buNone/>
            </a:pPr>
            <a:endParaRPr lang="en-US" altLang="zh-CN"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3285597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非确定性推理</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smtClean="0"/>
                  <a:t>    一</a:t>
                </a:r>
                <a:r>
                  <a:rPr lang="zh-CN" altLang="en-US" dirty="0"/>
                  <a:t>种简单的不确定推理方法——著名的专家系统</a:t>
                </a:r>
                <a:r>
                  <a:rPr lang="en-US" altLang="zh-CN" dirty="0"/>
                  <a:t>MYCIN</a:t>
                </a:r>
                <a:r>
                  <a:rPr lang="zh-CN" altLang="en-US" dirty="0"/>
                  <a:t>中的可信度方法</a:t>
                </a:r>
                <a:r>
                  <a:rPr lang="en-US" altLang="zh-CN" dirty="0"/>
                  <a:t>CF</a:t>
                </a:r>
                <a:r>
                  <a:rPr lang="zh-CN" altLang="en-US" dirty="0"/>
                  <a:t>（</a:t>
                </a:r>
                <a:r>
                  <a:rPr lang="en-US" altLang="zh-CN" dirty="0"/>
                  <a:t>Certainty factor</a:t>
                </a:r>
                <a:r>
                  <a:rPr lang="zh-CN" altLang="en-US" dirty="0"/>
                  <a:t>）方法</a:t>
                </a:r>
                <a:endParaRPr lang="en-US" altLang="zh-CN" dirty="0"/>
              </a:p>
              <a:p>
                <a:pPr marL="457200" lvl="1" indent="0">
                  <a:buNone/>
                </a:pPr>
                <a:r>
                  <a:rPr lang="en-US" altLang="zh-CN" dirty="0"/>
                  <a:t>5</a:t>
                </a:r>
                <a:r>
                  <a:rPr lang="zh-CN" altLang="en-US" dirty="0"/>
                  <a:t>、规则合成：</a:t>
                </a:r>
              </a:p>
              <a:p>
                <a:pPr marL="0" indent="0">
                  <a:buNone/>
                </a:pPr>
                <a:r>
                  <a:rPr lang="en-US" altLang="zh-CN" dirty="0"/>
                  <a:t>	</a:t>
                </a:r>
                <a:r>
                  <a:rPr lang="zh-CN" altLang="en-US" dirty="0"/>
                  <a:t>例如：有以下两条规则：</a:t>
                </a:r>
                <a:endParaRPr lang="en-US" altLang="zh-CN" dirty="0"/>
              </a:p>
              <a:p>
                <a:pPr marL="0" indent="0">
                  <a:buNone/>
                </a:pPr>
                <a:r>
                  <a:rPr lang="en-US" altLang="zh-CN" dirty="0"/>
                  <a:t>               IF </a:t>
                </a:r>
                <a:r>
                  <a:rPr lang="zh-CN" altLang="en-US" dirty="0"/>
                  <a:t>阴天     </a:t>
                </a:r>
                <a:r>
                  <a:rPr lang="en-US" altLang="zh-CN" dirty="0"/>
                  <a:t>THEN </a:t>
                </a:r>
                <a:r>
                  <a:rPr lang="zh-CN" altLang="en-US" dirty="0"/>
                  <a:t>下雨 </a:t>
                </a:r>
                <a:r>
                  <a:rPr lang="en-US" altLang="zh-CN" dirty="0"/>
                  <a:t>0.8</a:t>
                </a:r>
              </a:p>
              <a:p>
                <a:pPr marL="0" indent="0">
                  <a:buNone/>
                </a:pPr>
                <a:r>
                  <a:rPr lang="en-US" altLang="zh-CN" dirty="0"/>
                  <a:t>               IF </a:t>
                </a:r>
                <a:r>
                  <a:rPr lang="zh-CN" altLang="en-US" dirty="0"/>
                  <a:t>湿度大   </a:t>
                </a:r>
                <a:r>
                  <a:rPr lang="en-US" altLang="zh-CN" dirty="0"/>
                  <a:t>THEN </a:t>
                </a:r>
                <a:r>
                  <a:rPr lang="zh-CN" altLang="en-US" dirty="0"/>
                  <a:t>下雨 </a:t>
                </a:r>
                <a:r>
                  <a:rPr lang="en-US" altLang="zh-CN" dirty="0"/>
                  <a:t>0.5</a:t>
                </a:r>
              </a:p>
              <a:p>
                <a:pPr marL="0" indent="0">
                  <a:buNone/>
                </a:pPr>
                <a:r>
                  <a:rPr lang="zh-CN" altLang="en-US" dirty="0"/>
                  <a:t>               且已知：</a:t>
                </a:r>
                <a:r>
                  <a:rPr lang="en-US" altLang="zh-CN" dirty="0"/>
                  <a:t>CF</a:t>
                </a:r>
                <a:r>
                  <a:rPr lang="zh-CN" altLang="en-US" dirty="0"/>
                  <a:t>（阴天）</a:t>
                </a:r>
                <a:r>
                  <a:rPr lang="en-US" altLang="zh-CN" dirty="0"/>
                  <a:t>=0.5</a:t>
                </a:r>
                <a:r>
                  <a:rPr lang="zh-CN" altLang="en-US" dirty="0"/>
                  <a:t>，</a:t>
                </a:r>
                <a:r>
                  <a:rPr lang="en-US" altLang="zh-CN" dirty="0"/>
                  <a:t>CF</a:t>
                </a:r>
                <a:r>
                  <a:rPr lang="zh-CN" altLang="en-US" dirty="0"/>
                  <a:t>（湿度大）</a:t>
                </a:r>
                <a:r>
                  <a:rPr lang="en-US" altLang="zh-CN" dirty="0"/>
                  <a:t>=0.4</a:t>
                </a:r>
              </a:p>
              <a:p>
                <a:pPr marL="0" indent="0">
                  <a:buNone/>
                </a:pPr>
                <a:r>
                  <a:rPr lang="en-US" altLang="zh-CN" dirty="0"/>
                  <a:t>               </a:t>
                </a:r>
                <a:r>
                  <a:rPr lang="zh-CN" altLang="en-US" dirty="0"/>
                  <a:t>那么，</a:t>
                </a:r>
                <a:r>
                  <a:rPr lang="en-US" altLang="zh-CN" dirty="0"/>
                  <a:t>CF</a:t>
                </a:r>
                <a:r>
                  <a:rPr lang="zh-CN" altLang="en-US" dirty="0"/>
                  <a:t>（下雨）应该是多少呢？</a:t>
                </a:r>
                <a:r>
                  <a:rPr lang="en-US" altLang="zh-CN" dirty="0"/>
                  <a:t>     </a:t>
                </a:r>
              </a:p>
              <a:p>
                <a:pPr marL="0" indent="0">
                  <a:buNone/>
                </a:pPr>
                <a:endParaRPr lang="en-US" altLang="zh-CN" dirty="0"/>
              </a:p>
              <a:p>
                <a:pPr marL="0" indent="0">
                  <a:buNone/>
                </a:pPr>
                <a:endParaRPr lang="en-US" altLang="zh-CN" dirty="0"/>
              </a:p>
              <a:p>
                <a:pPr marL="0" indent="0">
                  <a:buNone/>
                </a:pPr>
                <a:r>
                  <a:rPr lang="zh-CN" altLang="en-US" dirty="0"/>
                  <a:t>     这样，上面例子合成后的结果为：</a:t>
                </a:r>
                <a14:m>
                  <m:oMath xmlns:m="http://schemas.openxmlformats.org/officeDocument/2006/math">
                    <m:r>
                      <a:rPr lang="en-US" altLang="zh-CN" i="1">
                        <a:latin typeface="Cambria Math" panose="02040503050406030204" pitchFamily="18" charset="0"/>
                      </a:rPr>
                      <m:t>𝐶𝐹</m:t>
                    </m:r>
                    <m:r>
                      <a:rPr lang="en-US" altLang="zh-CN" i="1">
                        <a:latin typeface="Cambria Math" panose="02040503050406030204" pitchFamily="18" charset="0"/>
                      </a:rPr>
                      <m:t>(</m:t>
                    </m:r>
                    <m:r>
                      <a:rPr lang="zh-CN" altLang="en-US" i="1">
                        <a:latin typeface="Cambria Math" panose="02040503050406030204" pitchFamily="18" charset="0"/>
                      </a:rPr>
                      <m:t>下雨</m:t>
                    </m:r>
                    <m:r>
                      <a:rPr lang="en-US" altLang="zh-CN" i="1">
                        <a:latin typeface="Cambria Math" panose="02040503050406030204" pitchFamily="18" charset="0"/>
                      </a:rPr>
                      <m:t>)=0.4+0.2−0.4</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0.2=0.52</m:t>
                    </m:r>
                  </m:oMath>
                </a14:m>
                <a:endParaRPr lang="en-US" altLang="zh-CN" dirty="0"/>
              </a:p>
              <a:p>
                <a:pPr marL="914400" lvl="2" indent="0">
                  <a:buNone/>
                </a:pPr>
                <a:endParaRPr lang="en-US" altLang="zh-CN" sz="2000" dirty="0"/>
              </a:p>
              <a:p>
                <a:pPr marL="0" indent="0">
                  <a:buNone/>
                </a:pPr>
                <a:endParaRPr lang="en-US" altLang="zh-CN" dirty="0"/>
              </a:p>
              <a:p>
                <a:endParaRPr lang="en-US" altLang="zh-CN" dirty="0"/>
              </a:p>
              <a:p>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457200" lvl="2" indent="0">
                  <a:buNone/>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lvl="1">
                  <a:buFont typeface="Wingdings" panose="05000000000000000000" pitchFamily="2" charset="2"/>
                  <a:buChar char="l"/>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0861713" cy="4240213"/>
              </a:xfrm>
              <a:blipFill>
                <a:blip r:embed="rId3"/>
                <a:stretch>
                  <a:fillRect l="-842" t="-2014" b="-15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46AB832-1B82-4012-9FB0-E93123583894}"/>
                  </a:ext>
                </a:extLst>
              </p:cNvPr>
              <p:cNvSpPr txBox="1"/>
              <p:nvPr/>
            </p:nvSpPr>
            <p:spPr>
              <a:xfrm>
                <a:off x="3051720" y="5003522"/>
                <a:ext cx="8023607" cy="1025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𝐶𝐹</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2</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2</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b="0" i="1" smtClean="0">
                                  <a:latin typeface="Cambria Math" panose="02040503050406030204" pitchFamily="18" charset="0"/>
                                </a:rPr>
                                <m:t> , </m:t>
                              </m:r>
                              <m:r>
                                <a:rPr lang="zh-CN" altLang="en-US" i="1">
                                  <a:latin typeface="Cambria Math" panose="02040503050406030204" pitchFamily="18" charset="0"/>
                                </a:rPr>
                                <m:t>当</m:t>
                              </m:r>
                              <m:r>
                                <a:rPr lang="en-US" altLang="zh-CN" i="1">
                                  <a:latin typeface="Cambria Math" panose="02040503050406030204" pitchFamily="18" charset="0"/>
                                </a:rPr>
                                <m:t>𝐶𝐹</m:t>
                              </m:r>
                              <m:r>
                                <a:rPr lang="en-US" altLang="zh-CN" i="1">
                                  <a:latin typeface="Cambria Math" panose="02040503050406030204" pitchFamily="18" charset="0"/>
                                </a:rPr>
                                <m:t>1(</m:t>
                              </m:r>
                              <m:r>
                                <a:rPr lang="en-US" altLang="zh-CN" i="1">
                                  <a:latin typeface="Cambria Math" panose="02040503050406030204" pitchFamily="18" charset="0"/>
                                </a:rPr>
                                <m:t>𝐵</m:t>
                              </m:r>
                              <m:r>
                                <a:rPr lang="en-US" altLang="zh-CN" i="1">
                                  <a:latin typeface="Cambria Math" panose="02040503050406030204" pitchFamily="18" charset="0"/>
                                </a:rPr>
                                <m:t>), </m:t>
                              </m:r>
                              <m:r>
                                <a:rPr lang="en-US" altLang="zh-CN" i="1">
                                  <a:latin typeface="Cambria Math" panose="02040503050406030204" pitchFamily="18" charset="0"/>
                                </a:rPr>
                                <m:t>𝐶𝐹</m:t>
                              </m:r>
                              <m:r>
                                <a:rPr lang="en-US" altLang="zh-CN" i="1">
                                  <a:latin typeface="Cambria Math" panose="02040503050406030204" pitchFamily="18" charset="0"/>
                                </a:rPr>
                                <m:t>2(</m:t>
                              </m:r>
                              <m:r>
                                <a:rPr lang="en-US" altLang="zh-CN" i="1">
                                  <a:latin typeface="Cambria Math" panose="02040503050406030204" pitchFamily="18" charset="0"/>
                                </a:rPr>
                                <m:t>𝐵</m:t>
                              </m:r>
                              <m:r>
                                <a:rPr lang="en-US" altLang="zh-CN" i="1">
                                  <a:latin typeface="Cambria Math" panose="02040503050406030204" pitchFamily="18" charset="0"/>
                                </a:rPr>
                                <m:t>)</m:t>
                              </m:r>
                              <m:r>
                                <a:rPr lang="zh-CN" altLang="en-US" i="1">
                                  <a:latin typeface="Cambria Math" panose="02040503050406030204" pitchFamily="18" charset="0"/>
                                </a:rPr>
                                <m:t>均大于</m:t>
                              </m:r>
                              <m:r>
                                <a:rPr lang="en-US" altLang="zh-CN" i="1">
                                  <a:latin typeface="Cambria Math" panose="02040503050406030204" pitchFamily="18" charset="0"/>
                                </a:rPr>
                                <m:t>0</m:t>
                              </m:r>
                              <m:r>
                                <a:rPr lang="zh-CN" altLang="en-US" i="1">
                                  <a:latin typeface="Cambria Math" panose="02040503050406030204" pitchFamily="18" charset="0"/>
                                </a:rPr>
                                <m:t>时</m:t>
                              </m:r>
                            </m:e>
                            <m:e>
                              <m:r>
                                <a:rPr lang="en-US" altLang="zh-CN" i="1">
                                  <a:latin typeface="Cambria Math" panose="02040503050406030204" pitchFamily="18" charset="0"/>
                                </a:rPr>
                                <m:t>𝐶𝐹</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2</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2</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b="0" i="1" smtClean="0">
                                  <a:latin typeface="Cambria Math" panose="02040503050406030204" pitchFamily="18" charset="0"/>
                                </a:rPr>
                                <m:t>,</m:t>
                              </m:r>
                              <m:r>
                                <a:rPr lang="zh-CN" altLang="en-US" i="1" smtClean="0">
                                  <a:latin typeface="Cambria Math" panose="02040503050406030204" pitchFamily="18" charset="0"/>
                                </a:rPr>
                                <m:t>当</m:t>
                              </m:r>
                              <m:r>
                                <a:rPr lang="en-US" altLang="zh-CN" i="1">
                                  <a:latin typeface="Cambria Math" panose="02040503050406030204" pitchFamily="18" charset="0"/>
                                </a:rPr>
                                <m:t>𝐶𝐹</m:t>
                              </m:r>
                              <m:r>
                                <a:rPr lang="en-US" altLang="zh-CN" i="1">
                                  <a:latin typeface="Cambria Math" panose="02040503050406030204" pitchFamily="18" charset="0"/>
                                </a:rPr>
                                <m:t>1(</m:t>
                              </m:r>
                              <m:r>
                                <a:rPr lang="en-US" altLang="zh-CN" i="1">
                                  <a:latin typeface="Cambria Math" panose="02040503050406030204" pitchFamily="18" charset="0"/>
                                </a:rPr>
                                <m:t>𝐵</m:t>
                              </m:r>
                              <m:r>
                                <a:rPr lang="en-US" altLang="zh-CN" i="1">
                                  <a:latin typeface="Cambria Math" panose="02040503050406030204" pitchFamily="18" charset="0"/>
                                </a:rPr>
                                <m:t>), </m:t>
                              </m:r>
                              <m:r>
                                <a:rPr lang="en-US" altLang="zh-CN" i="1">
                                  <a:latin typeface="Cambria Math" panose="02040503050406030204" pitchFamily="18" charset="0"/>
                                </a:rPr>
                                <m:t>𝐶𝐹</m:t>
                              </m:r>
                              <m:r>
                                <a:rPr lang="en-US" altLang="zh-CN" i="1">
                                  <a:latin typeface="Cambria Math" panose="02040503050406030204" pitchFamily="18" charset="0"/>
                                </a:rPr>
                                <m:t>2(</m:t>
                              </m:r>
                              <m:r>
                                <a:rPr lang="en-US" altLang="zh-CN" i="1">
                                  <a:latin typeface="Cambria Math" panose="02040503050406030204" pitchFamily="18" charset="0"/>
                                </a:rPr>
                                <m:t>𝐵</m:t>
                              </m:r>
                              <m:r>
                                <a:rPr lang="en-US" altLang="zh-CN" i="1">
                                  <a:latin typeface="Cambria Math" panose="02040503050406030204" pitchFamily="18" charset="0"/>
                                </a:rPr>
                                <m:t>)</m:t>
                              </m:r>
                              <m:r>
                                <a:rPr lang="zh-CN" altLang="en-US" i="1">
                                  <a:latin typeface="Cambria Math" panose="02040503050406030204" pitchFamily="18" charset="0"/>
                                </a:rPr>
                                <m:t>均小于</m:t>
                              </m:r>
                              <m:r>
                                <a:rPr lang="en-US" altLang="zh-CN" i="1">
                                  <a:latin typeface="Cambria Math" panose="02040503050406030204" pitchFamily="18" charset="0"/>
                                </a:rPr>
                                <m:t>0</m:t>
                              </m:r>
                              <m:r>
                                <a:rPr lang="zh-CN" altLang="en-US" i="1">
                                  <a:latin typeface="Cambria Math" panose="02040503050406030204" pitchFamily="18" charset="0"/>
                                </a:rPr>
                                <m:t>时</m:t>
                              </m:r>
                              <m:r>
                                <a:rPr lang="zh-CN" altLang="en-US" i="1">
                                  <a:latin typeface="Cambria Math" panose="02040503050406030204" pitchFamily="18" charset="0"/>
                                </a:rPr>
                                <m:t> </m:t>
                              </m:r>
                            </m:e>
                            <m:e>
                              <m:r>
                                <a:rPr lang="en-US" altLang="zh-CN" i="1">
                                  <a:latin typeface="Cambria Math" panose="02040503050406030204" pitchFamily="18" charset="0"/>
                                </a:rPr>
                                <m:t>𝐶𝐹</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𝐶𝐹</m:t>
                              </m:r>
                              <m:r>
                                <a:rPr lang="en-US" altLang="zh-CN" i="1">
                                  <a:latin typeface="Cambria Math" panose="02040503050406030204" pitchFamily="18" charset="0"/>
                                </a:rPr>
                                <m:t>2</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b="0" i="1" smtClean="0">
                                  <a:latin typeface="Cambria Math" panose="02040503050406030204" pitchFamily="18" charset="0"/>
                                </a:rPr>
                                <m:t>, </m:t>
                              </m:r>
                              <m:r>
                                <a:rPr lang="zh-CN" altLang="en-US" i="1" smtClean="0">
                                  <a:latin typeface="Cambria Math" panose="02040503050406030204" pitchFamily="18" charset="0"/>
                                </a:rPr>
                                <m:t>其他</m:t>
                              </m:r>
                            </m:e>
                          </m:eqArr>
                        </m:e>
                      </m:d>
                    </m:oMath>
                  </m:oMathPara>
                </a14:m>
                <a:endParaRPr lang="zh-CN" altLang="en-US" dirty="0"/>
              </a:p>
            </p:txBody>
          </p:sp>
        </mc:Choice>
        <mc:Fallback xmlns="">
          <p:sp>
            <p:nvSpPr>
              <p:cNvPr id="4" name="文本框 3">
                <a:extLst>
                  <a:ext uri="{FF2B5EF4-FFF2-40B4-BE49-F238E27FC236}">
                    <a16:creationId xmlns:a16="http://schemas.microsoft.com/office/drawing/2014/main" id="{746AB832-1B82-4012-9FB0-E93123583894}"/>
                  </a:ext>
                </a:extLst>
              </p:cNvPr>
              <p:cNvSpPr txBox="1">
                <a:spLocks noRot="1" noChangeAspect="1" noMove="1" noResize="1" noEditPoints="1" noAdjustHandles="1" noChangeArrowheads="1" noChangeShapeType="1" noTextEdit="1"/>
              </p:cNvSpPr>
              <p:nvPr/>
            </p:nvSpPr>
            <p:spPr>
              <a:xfrm>
                <a:off x="3051720" y="5003522"/>
                <a:ext cx="8023607" cy="102566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69721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专家系统工具</a:t>
            </a:r>
          </a:p>
        </p:txBody>
      </p:sp>
      <p:sp>
        <p:nvSpPr>
          <p:cNvPr id="3" name="文本占位符 2"/>
          <p:cNvSpPr>
            <a:spLocks noGrp="1"/>
          </p:cNvSpPr>
          <p:nvPr>
            <p:ph type="body" sz="quarter" idx="13"/>
          </p:nvPr>
        </p:nvSpPr>
        <p:spPr>
          <a:xfrm>
            <a:off x="665143" y="1598083"/>
            <a:ext cx="10861713" cy="4240213"/>
          </a:xfrm>
        </p:spPr>
        <p:txBody>
          <a:bodyPr/>
          <a:lstStyle/>
          <a:p>
            <a:r>
              <a:rPr lang="zh-CN" altLang="en-US" dirty="0"/>
              <a:t>将描述领域知识的规则等“挖掉”，只保留知识表示方法和与领域无关的推理机等部分，就得到了一个专家系统工具，这样的工具保留了原有系统的主要框架，称为骨架型工具。</a:t>
            </a:r>
            <a:endParaRPr lang="en-US" altLang="zh-CN" dirty="0"/>
          </a:p>
          <a:p>
            <a:pPr lvl="1"/>
            <a:r>
              <a:rPr lang="zh-CN" altLang="en-US" dirty="0"/>
              <a:t>例如</a:t>
            </a:r>
            <a:r>
              <a:rPr lang="en-US" altLang="zh-CN" dirty="0"/>
              <a:t>EMYCIN</a:t>
            </a:r>
            <a:r>
              <a:rPr lang="zh-CN" altLang="en-US" dirty="0"/>
              <a:t>（</a:t>
            </a:r>
            <a:r>
              <a:rPr lang="en-US" altLang="zh-CN" dirty="0"/>
              <a:t>Empty MYCIN</a:t>
            </a:r>
            <a:r>
              <a:rPr lang="zh-CN" altLang="en-US" dirty="0"/>
              <a:t>）</a:t>
            </a:r>
            <a:endParaRPr lang="en-US" altLang="zh-CN" dirty="0"/>
          </a:p>
          <a:p>
            <a:pPr lvl="1"/>
            <a:r>
              <a:rPr lang="zh-CN" altLang="en-US" dirty="0"/>
              <a:t>骨架型专家系统工具使用简单方便，但是灵活性不够。</a:t>
            </a:r>
            <a:endParaRPr lang="en-US" altLang="zh-CN" dirty="0"/>
          </a:p>
          <a:p>
            <a:r>
              <a:rPr lang="zh-CN" altLang="en-US" dirty="0"/>
              <a:t>另一种专家系统工具是语言性工具，提供给用户的是构建专家系统需要的基础机制。除了知识库之外，使用者还可以使用系统提供的基本机制，根据需要构建具体的推理机等。</a:t>
            </a:r>
            <a:endParaRPr lang="en-US" altLang="zh-CN" dirty="0"/>
          </a:p>
          <a:p>
            <a:pPr lvl="1"/>
            <a:r>
              <a:rPr lang="zh-CN" altLang="en-US" dirty="0"/>
              <a:t>著名的</a:t>
            </a:r>
            <a:r>
              <a:rPr lang="en-US" altLang="zh-CN" dirty="0"/>
              <a:t>OPS5</a:t>
            </a:r>
            <a:r>
              <a:rPr lang="zh-CN" altLang="en-US" dirty="0"/>
              <a:t>就是这样的系统。</a:t>
            </a:r>
            <a:endParaRPr lang="en-US" altLang="zh-CN" dirty="0"/>
          </a:p>
        </p:txBody>
      </p:sp>
    </p:spTree>
    <p:extLst>
      <p:ext uri="{BB962C8B-B14F-4D97-AF65-F5344CB8AC3E}">
        <p14:creationId xmlns:p14="http://schemas.microsoft.com/office/powerpoint/2010/main" val="239596776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专家系统的应用</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专家系统是最早走向实用的人工智能技术。</a:t>
            </a:r>
            <a:endParaRPr lang="en-US" altLang="zh-CN" dirty="0"/>
          </a:p>
          <a:p>
            <a:r>
              <a:rPr lang="zh-CN" altLang="en-US" dirty="0"/>
              <a:t>世界上第一个实现商用并带来经济效益的专家系统是</a:t>
            </a:r>
            <a:r>
              <a:rPr lang="en-US" altLang="zh-CN" dirty="0"/>
              <a:t>DEC</a:t>
            </a:r>
            <a:r>
              <a:rPr lang="zh-CN" altLang="en-US" dirty="0"/>
              <a:t>公司的</a:t>
            </a:r>
            <a:r>
              <a:rPr lang="en-US" altLang="zh-CN" dirty="0"/>
              <a:t>XCON</a:t>
            </a:r>
            <a:r>
              <a:rPr lang="zh-CN" altLang="en-US" dirty="0"/>
              <a:t>系统，该系统拥有</a:t>
            </a:r>
            <a:r>
              <a:rPr lang="en-US" altLang="zh-CN" dirty="0"/>
              <a:t>1000</a:t>
            </a:r>
            <a:r>
              <a:rPr lang="zh-CN" altLang="en-US" dirty="0"/>
              <a:t>多条人工整理的规则，帮助新计算机系统配置订单。</a:t>
            </a:r>
            <a:endParaRPr lang="en-US" altLang="zh-CN" dirty="0"/>
          </a:p>
          <a:p>
            <a:r>
              <a:rPr lang="en-US" altLang="zh-CN" dirty="0"/>
              <a:t>1991</a:t>
            </a:r>
            <a:r>
              <a:rPr lang="zh-CN" altLang="en-US" dirty="0"/>
              <a:t>年海湾危机中，美国军队使用专家系统用于自动的后勤规划和运输日程安排，这项工作同时设计</a:t>
            </a:r>
            <a:r>
              <a:rPr lang="en-US" altLang="zh-CN" dirty="0"/>
              <a:t>5</a:t>
            </a:r>
            <a:r>
              <a:rPr lang="zh-CN" altLang="en-US" dirty="0"/>
              <a:t>万车辆、货物和人，而且必须考虑起点、目的地、路径以及解决所有参数之间的冲突。规划技术似的一个计划可以在几个小时内产生，旧的方法需要花费几个星期。</a:t>
            </a:r>
            <a:endParaRPr lang="en-US" altLang="zh-CN" dirty="0"/>
          </a:p>
          <a:p>
            <a:r>
              <a:rPr lang="en-US" altLang="zh-CN" dirty="0"/>
              <a:t>1996</a:t>
            </a:r>
            <a:r>
              <a:rPr lang="zh-CN" altLang="en-US" dirty="0"/>
              <a:t>年，清华大学开发的一个市场调查报告自动生成专家系统也在某企业得到应用，该系统可以根据市场数据自动生成一份市场调查报告。</a:t>
            </a:r>
            <a:endParaRPr lang="en-US" altLang="zh-CN" dirty="0"/>
          </a:p>
        </p:txBody>
      </p:sp>
    </p:spTree>
    <p:extLst>
      <p:ext uri="{BB962C8B-B14F-4D97-AF65-F5344CB8AC3E}">
        <p14:creationId xmlns:p14="http://schemas.microsoft.com/office/powerpoint/2010/main" val="2220276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专家系统的应用</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医学领域是较早应用专家系统的领域，像著名的</a:t>
            </a:r>
            <a:r>
              <a:rPr lang="en-US" altLang="zh-CN" dirty="0"/>
              <a:t>MYCIN</a:t>
            </a:r>
            <a:r>
              <a:rPr lang="zh-CN" altLang="en-US" dirty="0"/>
              <a:t>就是一个帮助医生对血液感染患者进行诊断和治疗的专家系统，我国的“关幼波胃脘病专家系统”是一个中医诊断专家系统。</a:t>
            </a:r>
            <a:endParaRPr lang="en-US" altLang="zh-CN" dirty="0"/>
          </a:p>
          <a:p>
            <a:r>
              <a:rPr lang="zh-CN" altLang="en-US" dirty="0"/>
              <a:t>在农业方面，我们有针对性地开发出一系列适合我国不同地区生产条件地实用经济型农业专家系统，为农技工作者和农民提供方便、全面、实用地农业生产技术咨询和决策服务，包括蔬菜生产、果树管理、作物栽培、花卉栽培、畜禽饲养、水产养殖、牧草种植等不同类型的专家系统。</a:t>
            </a:r>
            <a:endParaRPr lang="en-US" altLang="zh-CN" dirty="0"/>
          </a:p>
        </p:txBody>
      </p:sp>
    </p:spTree>
    <p:extLst>
      <p:ext uri="{BB962C8B-B14F-4D97-AF65-F5344CB8AC3E}">
        <p14:creationId xmlns:p14="http://schemas.microsoft.com/office/powerpoint/2010/main" val="124810526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9.7 </a:t>
            </a:r>
            <a:r>
              <a:rPr lang="zh-CN" altLang="en-US" dirty="0"/>
              <a:t>专家系统的局限性</a:t>
            </a:r>
          </a:p>
        </p:txBody>
      </p:sp>
      <p:sp>
        <p:nvSpPr>
          <p:cNvPr id="3" name="文本占位符 2"/>
          <p:cNvSpPr>
            <a:spLocks noGrp="1"/>
          </p:cNvSpPr>
          <p:nvPr>
            <p:ph type="body" sz="quarter" idx="13"/>
          </p:nvPr>
        </p:nvSpPr>
        <p:spPr>
          <a:xfrm>
            <a:off x="838199" y="1606550"/>
            <a:ext cx="10861713" cy="4240213"/>
          </a:xfrm>
        </p:spPr>
        <p:txBody>
          <a:bodyPr/>
          <a:lstStyle/>
          <a:p>
            <a:r>
              <a:rPr lang="zh-CN" altLang="en-US" dirty="0"/>
              <a:t>首先，知识获取的瓶颈问题一直没有得到很好的解决，基本都是依靠人工总结专家经验、获得知识。</a:t>
            </a:r>
          </a:p>
          <a:p>
            <a:r>
              <a:rPr lang="zh-CN" altLang="en-US" dirty="0"/>
              <a:t>其次，知识库总是有限的，它不能包含所有信息。知识驱动的专家系统模型只能运用已有知识库进行推理，无法学习到新的知识。</a:t>
            </a:r>
          </a:p>
          <a:p>
            <a:r>
              <a:rPr lang="zh-CN" altLang="en-US" dirty="0"/>
              <a:t>另外，知识驱动的专家系统只能描述特定的领域，不具有共通性，难于处理常识问题。</a:t>
            </a:r>
          </a:p>
        </p:txBody>
      </p:sp>
    </p:spTree>
    <p:extLst>
      <p:ext uri="{BB962C8B-B14F-4D97-AF65-F5344CB8AC3E}">
        <p14:creationId xmlns:p14="http://schemas.microsoft.com/office/powerpoint/2010/main" val="31846107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专家系统概述</a:t>
            </a:r>
          </a:p>
        </p:txBody>
      </p:sp>
      <p:sp>
        <p:nvSpPr>
          <p:cNvPr id="3" name="文本占位符 2"/>
          <p:cNvSpPr>
            <a:spLocks noGrp="1"/>
          </p:cNvSpPr>
          <p:nvPr>
            <p:ph type="body" sz="quarter" idx="13"/>
          </p:nvPr>
        </p:nvSpPr>
        <p:spPr/>
        <p:txBody>
          <a:bodyPr/>
          <a:lstStyle/>
          <a:p>
            <a:r>
              <a:rPr lang="zh-CN" altLang="en-US" dirty="0"/>
              <a:t>定义：</a:t>
            </a:r>
            <a:r>
              <a:rPr lang="zh-CN" altLang="en-US" sz="2600" b="1" dirty="0">
                <a:solidFill>
                  <a:srgbClr val="FF0000"/>
                </a:solidFill>
              </a:rPr>
              <a:t>一种智能的计算机程序，它运用知识和推理来解决只有专家才能解决的复杂问题。</a:t>
            </a:r>
            <a:r>
              <a:rPr lang="zh-CN" altLang="en-US" dirty="0"/>
              <a:t>（费根鲍姆 ，</a:t>
            </a:r>
            <a:r>
              <a:rPr lang="en-US" altLang="zh-CN" dirty="0"/>
              <a:t>1982</a:t>
            </a:r>
            <a:r>
              <a:rPr lang="zh-CN" altLang="en-US" dirty="0"/>
              <a:t>）</a:t>
            </a:r>
          </a:p>
          <a:p>
            <a:pPr marL="0" indent="0">
              <a:buNone/>
            </a:pPr>
            <a:endParaRPr lang="en-US" altLang="zh-CN" dirty="0"/>
          </a:p>
          <a:p>
            <a:r>
              <a:rPr lang="zh-CN" altLang="en-US" dirty="0"/>
              <a:t>几个有名的早期系统</a:t>
            </a:r>
          </a:p>
          <a:p>
            <a:pPr lvl="1"/>
            <a:r>
              <a:rPr lang="en-US" altLang="zh-CN" dirty="0"/>
              <a:t>1965</a:t>
            </a:r>
            <a:r>
              <a:rPr lang="zh-CN" altLang="en-US" dirty="0"/>
              <a:t>年，斯坦福大学的费根鲍姆教授和化学家勒德贝格合作研发了世界上第一个专家系统</a:t>
            </a:r>
            <a:r>
              <a:rPr lang="en-US" altLang="zh-CN" dirty="0"/>
              <a:t>DENDRAL</a:t>
            </a:r>
            <a:r>
              <a:rPr lang="zh-CN" altLang="en-US" dirty="0"/>
              <a:t>，用于帮助化学家判断待定物质的分子结构。</a:t>
            </a:r>
            <a:endParaRPr lang="en-US" altLang="zh-CN" dirty="0"/>
          </a:p>
          <a:p>
            <a:pPr lvl="1"/>
            <a:r>
              <a:rPr lang="zh-CN" altLang="en-US" dirty="0"/>
              <a:t>之后，费根鲍姆领导小组又研发了著名的专家系统</a:t>
            </a:r>
            <a:r>
              <a:rPr lang="en-US" altLang="zh-CN" dirty="0"/>
              <a:t>MYCIN</a:t>
            </a:r>
            <a:r>
              <a:rPr lang="zh-CN" altLang="en-US" dirty="0"/>
              <a:t>，该系统可以帮助医生对住院的血液感染患者进行诊断和选用抗生素</a:t>
            </a:r>
            <a:r>
              <a:rPr lang="en-US" altLang="zh-CN" dirty="0"/>
              <a:t>HYPERLINK</a:t>
            </a:r>
            <a:r>
              <a:rPr lang="zh-CN" altLang="en-US" dirty="0"/>
              <a:t>类药物进行治疗。</a:t>
            </a:r>
          </a:p>
          <a:p>
            <a:endParaRPr lang="en-US" altLang="zh-CN" dirty="0"/>
          </a:p>
          <a:p>
            <a:r>
              <a:rPr lang="zh-CN" altLang="en-US" dirty="0"/>
              <a:t>不追求问题的最佳解，利用知识得到一个满足解是系统的求解目标。</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69778163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专家系统概述</a:t>
            </a:r>
          </a:p>
        </p:txBody>
      </p:sp>
      <p:sp>
        <p:nvSpPr>
          <p:cNvPr id="3" name="文本占位符 2"/>
          <p:cNvSpPr>
            <a:spLocks noGrp="1"/>
          </p:cNvSpPr>
          <p:nvPr>
            <p:ph type="body" sz="quarter" idx="13"/>
          </p:nvPr>
        </p:nvSpPr>
        <p:spPr>
          <a:xfrm>
            <a:off x="838199" y="1606550"/>
            <a:ext cx="11478492" cy="4240213"/>
          </a:xfrm>
        </p:spPr>
        <p:txBody>
          <a:bodyPr/>
          <a:lstStyle/>
          <a:p>
            <a:r>
              <a:rPr lang="zh-CN" altLang="en-US" b="1" dirty="0">
                <a:solidFill>
                  <a:srgbClr val="FF0000"/>
                </a:solidFill>
              </a:rPr>
              <a:t>知识库</a:t>
            </a:r>
            <a:r>
              <a:rPr lang="zh-CN" altLang="en-US" dirty="0"/>
              <a:t>：用于存储求解问题所需要的领域知识和事实等。知识一般以</a:t>
            </a:r>
            <a:r>
              <a:rPr lang="zh-CN" altLang="en-US" b="1" i="1" u="sng" dirty="0"/>
              <a:t>规则</a:t>
            </a:r>
            <a:r>
              <a:rPr lang="zh-CN" altLang="en-US" dirty="0"/>
              <a:t>表示。</a:t>
            </a:r>
            <a:endParaRPr lang="en-US" altLang="zh-CN" dirty="0"/>
          </a:p>
          <a:p>
            <a:pPr lvl="1"/>
            <a:r>
              <a:rPr lang="zh-CN" altLang="en-US" b="1" i="1" u="sng" dirty="0"/>
              <a:t>规则</a:t>
            </a:r>
            <a:r>
              <a:rPr lang="zh-CN" altLang="en-US" dirty="0"/>
              <a:t>：</a:t>
            </a:r>
            <a:r>
              <a:rPr lang="en-US" altLang="zh-CN" dirty="0"/>
              <a:t>IF  &lt;</a:t>
            </a:r>
            <a:r>
              <a:rPr lang="zh-CN" altLang="en-US" dirty="0"/>
              <a:t>前提</a:t>
            </a:r>
            <a:r>
              <a:rPr lang="en-US" altLang="zh-CN" dirty="0"/>
              <a:t>&gt;  THEN  &lt;</a:t>
            </a:r>
            <a:r>
              <a:rPr lang="zh-CN" altLang="en-US" dirty="0"/>
              <a:t>结论</a:t>
            </a:r>
            <a:r>
              <a:rPr lang="en-US" altLang="zh-CN" dirty="0"/>
              <a:t>&gt;/&lt;</a:t>
            </a:r>
            <a:r>
              <a:rPr lang="zh-CN" altLang="en-US" dirty="0"/>
              <a:t>动作</a:t>
            </a:r>
            <a:r>
              <a:rPr lang="en-US" altLang="zh-CN" dirty="0"/>
              <a:t>&gt;</a:t>
            </a:r>
          </a:p>
          <a:p>
            <a:pPr lvl="1"/>
            <a:endParaRPr lang="en-US" altLang="zh-CN" dirty="0"/>
          </a:p>
          <a:p>
            <a:pPr lvl="1"/>
            <a:r>
              <a:rPr lang="zh-CN" altLang="en-US" dirty="0"/>
              <a:t>表示：当</a:t>
            </a:r>
            <a:r>
              <a:rPr lang="en-US" altLang="zh-CN" dirty="0"/>
              <a:t>&lt;</a:t>
            </a:r>
            <a:r>
              <a:rPr lang="zh-CN" altLang="en-US" dirty="0"/>
              <a:t>前提</a:t>
            </a:r>
            <a:r>
              <a:rPr lang="en-US" altLang="zh-CN" dirty="0"/>
              <a:t>&gt;</a:t>
            </a:r>
            <a:r>
              <a:rPr lang="zh-CN" altLang="en-US" dirty="0"/>
              <a:t>被满足时，可以得到</a:t>
            </a:r>
            <a:r>
              <a:rPr lang="en-US" altLang="zh-CN" dirty="0"/>
              <a:t>&lt;</a:t>
            </a:r>
            <a:r>
              <a:rPr lang="zh-CN" altLang="en-US" dirty="0"/>
              <a:t>结论</a:t>
            </a:r>
            <a:r>
              <a:rPr lang="en-US" altLang="zh-CN" dirty="0"/>
              <a:t>&gt;</a:t>
            </a:r>
            <a:r>
              <a:rPr lang="zh-CN" altLang="en-US" dirty="0"/>
              <a:t>或</a:t>
            </a:r>
            <a:r>
              <a:rPr lang="en-US" altLang="zh-CN" dirty="0"/>
              <a:t>&lt;</a:t>
            </a:r>
            <a:r>
              <a:rPr lang="zh-CN" altLang="en-US" dirty="0"/>
              <a:t>动作</a:t>
            </a:r>
            <a:r>
              <a:rPr lang="en-US" altLang="zh-CN" dirty="0"/>
              <a:t>&gt;</a:t>
            </a:r>
          </a:p>
          <a:p>
            <a:pPr lvl="1"/>
            <a:endParaRPr lang="en-US" altLang="zh-CN" dirty="0"/>
          </a:p>
          <a:p>
            <a:pPr lvl="1"/>
            <a:r>
              <a:rPr lang="zh-CN" altLang="en-US" dirty="0"/>
              <a:t>例如：</a:t>
            </a:r>
          </a:p>
          <a:p>
            <a:pPr marL="228600" lvl="1" indent="0">
              <a:buNone/>
            </a:pPr>
            <a:r>
              <a:rPr lang="zh-CN" altLang="en-US" dirty="0"/>
              <a:t>        </a:t>
            </a:r>
            <a:r>
              <a:rPr lang="en-US" altLang="zh-CN" dirty="0"/>
              <a:t>IF </a:t>
            </a:r>
            <a:r>
              <a:rPr lang="zh-CN" altLang="en-US" dirty="0"/>
              <a:t>阴天 </a:t>
            </a:r>
            <a:r>
              <a:rPr lang="en-US" altLang="zh-CN" dirty="0"/>
              <a:t>and </a:t>
            </a:r>
            <a:r>
              <a:rPr lang="zh-CN" altLang="en-US" dirty="0"/>
              <a:t>湿度大 </a:t>
            </a:r>
            <a:r>
              <a:rPr lang="en-US" altLang="zh-CN" dirty="0"/>
              <a:t>THEN </a:t>
            </a:r>
            <a:r>
              <a:rPr lang="zh-CN" altLang="en-US" dirty="0"/>
              <a:t>下雨</a:t>
            </a:r>
            <a:endParaRPr lang="en-US" altLang="zh-CN" dirty="0"/>
          </a:p>
          <a:p>
            <a:pPr marL="228600" lvl="1" indent="0">
              <a:buNone/>
            </a:pPr>
            <a:r>
              <a:rPr lang="en-US" altLang="zh-CN" dirty="0"/>
              <a:t>        IF </a:t>
            </a:r>
            <a:r>
              <a:rPr lang="zh-CN" altLang="en-US" dirty="0"/>
              <a:t>天黑  </a:t>
            </a:r>
            <a:r>
              <a:rPr lang="en-US" altLang="zh-CN" dirty="0"/>
              <a:t>THEN  </a:t>
            </a:r>
            <a:r>
              <a:rPr lang="zh-CN" altLang="en-US" dirty="0"/>
              <a:t>打开灯</a:t>
            </a:r>
            <a:endParaRPr lang="en-US" altLang="zh-CN" dirty="0"/>
          </a:p>
          <a:p>
            <a:endParaRPr lang="en-US" altLang="zh-CN" dirty="0"/>
          </a:p>
          <a:p>
            <a:r>
              <a:rPr lang="zh-CN" altLang="en-US" b="1" dirty="0">
                <a:solidFill>
                  <a:srgbClr val="FF0000"/>
                </a:solidFill>
              </a:rPr>
              <a:t>推理机</a:t>
            </a:r>
            <a:r>
              <a:rPr lang="zh-CN" altLang="en-US" dirty="0"/>
              <a:t>：是一个执行结构，负责对知识库中的知识进行解释，</a:t>
            </a:r>
            <a:r>
              <a:rPr lang="zh-CN" altLang="en-US" b="1" i="1" u="sng" dirty="0"/>
              <a:t>利用知识进行推理</a:t>
            </a:r>
            <a:r>
              <a:rPr lang="zh-CN" altLang="en-US" dirty="0"/>
              <a:t>。</a:t>
            </a:r>
            <a:endParaRPr lang="en-US" altLang="zh-CN" dirty="0"/>
          </a:p>
          <a:p>
            <a:pPr marL="228600" lvl="1" indent="0">
              <a:buNone/>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50625520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专家系统概述</a:t>
            </a:r>
          </a:p>
        </p:txBody>
      </p:sp>
      <p:sp>
        <p:nvSpPr>
          <p:cNvPr id="3" name="文本占位符 2"/>
          <p:cNvSpPr>
            <a:spLocks noGrp="1"/>
          </p:cNvSpPr>
          <p:nvPr>
            <p:ph type="body" sz="quarter" idx="13"/>
          </p:nvPr>
        </p:nvSpPr>
        <p:spPr>
          <a:xfrm>
            <a:off x="838200" y="1606550"/>
            <a:ext cx="10587038" cy="5087213"/>
          </a:xfrm>
        </p:spPr>
        <p:txBody>
          <a:bodyPr/>
          <a:lstStyle/>
          <a:p>
            <a:r>
              <a:rPr lang="zh-CN" altLang="en-US" dirty="0"/>
              <a:t>以</a:t>
            </a:r>
            <a:r>
              <a:rPr lang="zh-CN" altLang="en-US" b="1" dirty="0">
                <a:solidFill>
                  <a:srgbClr val="FF0000"/>
                </a:solidFill>
              </a:rPr>
              <a:t>知识库</a:t>
            </a:r>
            <a:r>
              <a:rPr lang="zh-CN" altLang="en-US" dirty="0"/>
              <a:t>和</a:t>
            </a:r>
            <a:r>
              <a:rPr lang="zh-CN" altLang="en-US" b="1" dirty="0">
                <a:solidFill>
                  <a:srgbClr val="FF0000"/>
                </a:solidFill>
              </a:rPr>
              <a:t>推理机</a:t>
            </a:r>
            <a:r>
              <a:rPr lang="zh-CN" altLang="en-US" dirty="0"/>
              <a:t>为核心，可以处理非确定性的问题。</a:t>
            </a:r>
            <a:endParaRPr lang="en-US" altLang="zh-CN" dirty="0"/>
          </a:p>
          <a:p>
            <a:r>
              <a:rPr lang="zh-CN" altLang="en-US" dirty="0"/>
              <a:t>一个专家系统的基本结构如图所示：</a:t>
            </a: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4" name="组合 3">
            <a:extLst>
              <a:ext uri="{FF2B5EF4-FFF2-40B4-BE49-F238E27FC236}">
                <a16:creationId xmlns:a16="http://schemas.microsoft.com/office/drawing/2014/main" id="{79FFBBD8-719E-463D-80AE-1ED426275D7B}"/>
              </a:ext>
            </a:extLst>
          </p:cNvPr>
          <p:cNvGrpSpPr/>
          <p:nvPr/>
        </p:nvGrpSpPr>
        <p:grpSpPr>
          <a:xfrm>
            <a:off x="4305548" y="2641168"/>
            <a:ext cx="4095502" cy="3807257"/>
            <a:chOff x="2359819" y="1004740"/>
            <a:chExt cx="4424362" cy="4848520"/>
          </a:xfrm>
        </p:grpSpPr>
        <p:sp>
          <p:nvSpPr>
            <p:cNvPr id="5" name="Text Box 4">
              <a:extLst>
                <a:ext uri="{FF2B5EF4-FFF2-40B4-BE49-F238E27FC236}">
                  <a16:creationId xmlns:a16="http://schemas.microsoft.com/office/drawing/2014/main" id="{C0C3FDF4-052E-4169-A5BF-D14131BE5464}"/>
                </a:ext>
              </a:extLst>
            </p:cNvPr>
            <p:cNvSpPr txBox="1">
              <a:spLocks noChangeArrowheads="1"/>
            </p:cNvSpPr>
            <p:nvPr/>
          </p:nvSpPr>
          <p:spPr bwMode="auto">
            <a:xfrm>
              <a:off x="3701256" y="1930253"/>
              <a:ext cx="2033587"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人机交互界面</a:t>
              </a:r>
            </a:p>
          </p:txBody>
        </p:sp>
        <p:sp>
          <p:nvSpPr>
            <p:cNvPr id="6" name="Text Box 5">
              <a:extLst>
                <a:ext uri="{FF2B5EF4-FFF2-40B4-BE49-F238E27FC236}">
                  <a16:creationId xmlns:a16="http://schemas.microsoft.com/office/drawing/2014/main" id="{74374519-654D-4ED1-8A62-F28B1A3FFBFA}"/>
                </a:ext>
              </a:extLst>
            </p:cNvPr>
            <p:cNvSpPr txBox="1">
              <a:spLocks noChangeArrowheads="1"/>
            </p:cNvSpPr>
            <p:nvPr/>
          </p:nvSpPr>
          <p:spPr bwMode="auto">
            <a:xfrm>
              <a:off x="2593181" y="3247879"/>
              <a:ext cx="1108075"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推理机</a:t>
              </a:r>
            </a:p>
          </p:txBody>
        </p:sp>
        <p:sp>
          <p:nvSpPr>
            <p:cNvPr id="7" name="Text Box 6">
              <a:extLst>
                <a:ext uri="{FF2B5EF4-FFF2-40B4-BE49-F238E27FC236}">
                  <a16:creationId xmlns:a16="http://schemas.microsoft.com/office/drawing/2014/main" id="{9BCF2771-C9E4-40DC-ADC8-3C0FD0DCA90A}"/>
                </a:ext>
              </a:extLst>
            </p:cNvPr>
            <p:cNvSpPr txBox="1">
              <a:spLocks noChangeArrowheads="1"/>
            </p:cNvSpPr>
            <p:nvPr/>
          </p:nvSpPr>
          <p:spPr bwMode="auto">
            <a:xfrm>
              <a:off x="5410994" y="3247878"/>
              <a:ext cx="1111249"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解释器</a:t>
              </a:r>
              <a:endParaRPr lang="zh-CN" altLang="en-US" sz="2400" b="1" dirty="0"/>
            </a:p>
          </p:txBody>
        </p:sp>
        <p:sp>
          <p:nvSpPr>
            <p:cNvPr id="8" name="Text Box 7">
              <a:extLst>
                <a:ext uri="{FF2B5EF4-FFF2-40B4-BE49-F238E27FC236}">
                  <a16:creationId xmlns:a16="http://schemas.microsoft.com/office/drawing/2014/main" id="{7246892A-6E25-4880-96F3-12D4CA5D43AD}"/>
                </a:ext>
              </a:extLst>
            </p:cNvPr>
            <p:cNvSpPr txBox="1">
              <a:spLocks noChangeArrowheads="1"/>
            </p:cNvSpPr>
            <p:nvPr/>
          </p:nvSpPr>
          <p:spPr bwMode="auto">
            <a:xfrm>
              <a:off x="2593181" y="4238479"/>
              <a:ext cx="1108075"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知识库</a:t>
              </a:r>
            </a:p>
          </p:txBody>
        </p:sp>
        <p:sp>
          <p:nvSpPr>
            <p:cNvPr id="9" name="Text Box 8">
              <a:extLst>
                <a:ext uri="{FF2B5EF4-FFF2-40B4-BE49-F238E27FC236}">
                  <a16:creationId xmlns:a16="http://schemas.microsoft.com/office/drawing/2014/main" id="{B27E24A9-9D75-4ED2-B5EE-7C858EA5A244}"/>
                </a:ext>
              </a:extLst>
            </p:cNvPr>
            <p:cNvSpPr txBox="1">
              <a:spLocks noChangeArrowheads="1"/>
            </p:cNvSpPr>
            <p:nvPr/>
          </p:nvSpPr>
          <p:spPr bwMode="auto">
            <a:xfrm>
              <a:off x="2359819" y="5381478"/>
              <a:ext cx="1422400"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知识获取</a:t>
              </a:r>
            </a:p>
          </p:txBody>
        </p:sp>
        <p:sp>
          <p:nvSpPr>
            <p:cNvPr id="10" name="Text Box 9">
              <a:extLst>
                <a:ext uri="{FF2B5EF4-FFF2-40B4-BE49-F238E27FC236}">
                  <a16:creationId xmlns:a16="http://schemas.microsoft.com/office/drawing/2014/main" id="{681E6A03-21DD-44AF-86D9-FCA84447884F}"/>
                </a:ext>
              </a:extLst>
            </p:cNvPr>
            <p:cNvSpPr txBox="1">
              <a:spLocks noChangeArrowheads="1"/>
            </p:cNvSpPr>
            <p:nvPr/>
          </p:nvSpPr>
          <p:spPr bwMode="auto">
            <a:xfrm>
              <a:off x="5066506" y="4238479"/>
              <a:ext cx="1717675" cy="47178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动态数据库</a:t>
              </a:r>
            </a:p>
          </p:txBody>
        </p:sp>
        <p:sp>
          <p:nvSpPr>
            <p:cNvPr id="11" name="Text Box 10">
              <a:extLst>
                <a:ext uri="{FF2B5EF4-FFF2-40B4-BE49-F238E27FC236}">
                  <a16:creationId xmlns:a16="http://schemas.microsoft.com/office/drawing/2014/main" id="{B1EA53CB-F45D-49BC-9326-23751ED39C6C}"/>
                </a:ext>
              </a:extLst>
            </p:cNvPr>
            <p:cNvSpPr txBox="1">
              <a:spLocks noChangeArrowheads="1"/>
            </p:cNvSpPr>
            <p:nvPr/>
          </p:nvSpPr>
          <p:spPr bwMode="auto">
            <a:xfrm>
              <a:off x="5014119" y="5381478"/>
              <a:ext cx="1731962" cy="47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知识工程师</a:t>
              </a:r>
            </a:p>
          </p:txBody>
        </p:sp>
        <p:sp>
          <p:nvSpPr>
            <p:cNvPr id="12" name="Line 11">
              <a:extLst>
                <a:ext uri="{FF2B5EF4-FFF2-40B4-BE49-F238E27FC236}">
                  <a16:creationId xmlns:a16="http://schemas.microsoft.com/office/drawing/2014/main" id="{0FD429CA-3318-4999-BFF5-56D80823053A}"/>
                </a:ext>
              </a:extLst>
            </p:cNvPr>
            <p:cNvSpPr>
              <a:spLocks noChangeShapeType="1"/>
            </p:cNvSpPr>
            <p:nvPr/>
          </p:nvSpPr>
          <p:spPr bwMode="auto">
            <a:xfrm flipH="1">
              <a:off x="3202781" y="2412207"/>
              <a:ext cx="1295400" cy="8382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Line 12">
              <a:extLst>
                <a:ext uri="{FF2B5EF4-FFF2-40B4-BE49-F238E27FC236}">
                  <a16:creationId xmlns:a16="http://schemas.microsoft.com/office/drawing/2014/main" id="{311B3D5B-3EF5-467C-806A-729860BF81E9}"/>
                </a:ext>
              </a:extLst>
            </p:cNvPr>
            <p:cNvSpPr>
              <a:spLocks noChangeShapeType="1"/>
            </p:cNvSpPr>
            <p:nvPr/>
          </p:nvSpPr>
          <p:spPr bwMode="auto">
            <a:xfrm flipH="1" flipV="1">
              <a:off x="4802981" y="2412207"/>
              <a:ext cx="1026302" cy="83567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4" name="Line 13">
              <a:extLst>
                <a:ext uri="{FF2B5EF4-FFF2-40B4-BE49-F238E27FC236}">
                  <a16:creationId xmlns:a16="http://schemas.microsoft.com/office/drawing/2014/main" id="{A9CCD445-48EF-4B3A-98FE-A6D398462B6E}"/>
                </a:ext>
              </a:extLst>
            </p:cNvPr>
            <p:cNvSpPr>
              <a:spLocks noChangeShapeType="1"/>
            </p:cNvSpPr>
            <p:nvPr/>
          </p:nvSpPr>
          <p:spPr bwMode="auto">
            <a:xfrm flipV="1">
              <a:off x="3126581" y="3707607"/>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5" name="Line 14">
              <a:extLst>
                <a:ext uri="{FF2B5EF4-FFF2-40B4-BE49-F238E27FC236}">
                  <a16:creationId xmlns:a16="http://schemas.microsoft.com/office/drawing/2014/main" id="{9134D36A-3EB3-4047-83CB-6F2ADB1FEDF1}"/>
                </a:ext>
              </a:extLst>
            </p:cNvPr>
            <p:cNvSpPr>
              <a:spLocks noChangeShapeType="1"/>
            </p:cNvSpPr>
            <p:nvPr/>
          </p:nvSpPr>
          <p:spPr bwMode="auto">
            <a:xfrm flipV="1">
              <a:off x="5945981" y="3707607"/>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6" name="Line 15">
              <a:extLst>
                <a:ext uri="{FF2B5EF4-FFF2-40B4-BE49-F238E27FC236}">
                  <a16:creationId xmlns:a16="http://schemas.microsoft.com/office/drawing/2014/main" id="{876BEF8D-01A5-46E9-A657-E22587DACE5C}"/>
                </a:ext>
              </a:extLst>
            </p:cNvPr>
            <p:cNvSpPr>
              <a:spLocks noChangeShapeType="1"/>
            </p:cNvSpPr>
            <p:nvPr/>
          </p:nvSpPr>
          <p:spPr bwMode="auto">
            <a:xfrm flipH="1" flipV="1">
              <a:off x="3355181" y="3707607"/>
              <a:ext cx="2133600" cy="5334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7" name="Line 16">
              <a:extLst>
                <a:ext uri="{FF2B5EF4-FFF2-40B4-BE49-F238E27FC236}">
                  <a16:creationId xmlns:a16="http://schemas.microsoft.com/office/drawing/2014/main" id="{B7B59054-F4D8-4ACE-849F-2FE9B826D62B}"/>
                </a:ext>
              </a:extLst>
            </p:cNvPr>
            <p:cNvSpPr>
              <a:spLocks noChangeShapeType="1"/>
            </p:cNvSpPr>
            <p:nvPr/>
          </p:nvSpPr>
          <p:spPr bwMode="auto">
            <a:xfrm flipV="1">
              <a:off x="3126581" y="4698207"/>
              <a:ext cx="0" cy="6858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Text Box 6">
              <a:extLst>
                <a:ext uri="{FF2B5EF4-FFF2-40B4-BE49-F238E27FC236}">
                  <a16:creationId xmlns:a16="http://schemas.microsoft.com/office/drawing/2014/main" id="{3E7368E1-09F4-4970-A88C-8F62C76BDD61}"/>
                </a:ext>
              </a:extLst>
            </p:cNvPr>
            <p:cNvSpPr txBox="1">
              <a:spLocks noChangeArrowheads="1"/>
            </p:cNvSpPr>
            <p:nvPr/>
          </p:nvSpPr>
          <p:spPr bwMode="auto">
            <a:xfrm>
              <a:off x="4301331" y="1004740"/>
              <a:ext cx="803274" cy="47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zh-CN" altLang="en-US" sz="1800" b="1" dirty="0"/>
                <a:t>用户</a:t>
              </a:r>
            </a:p>
          </p:txBody>
        </p:sp>
        <p:sp>
          <p:nvSpPr>
            <p:cNvPr id="19" name="Line 11">
              <a:extLst>
                <a:ext uri="{FF2B5EF4-FFF2-40B4-BE49-F238E27FC236}">
                  <a16:creationId xmlns:a16="http://schemas.microsoft.com/office/drawing/2014/main" id="{774EE845-911F-49C3-81EF-F6DE977E448E}"/>
                </a:ext>
              </a:extLst>
            </p:cNvPr>
            <p:cNvSpPr>
              <a:spLocks noChangeShapeType="1"/>
            </p:cNvSpPr>
            <p:nvPr/>
          </p:nvSpPr>
          <p:spPr bwMode="auto">
            <a:xfrm flipH="1">
              <a:off x="4716016" y="1426369"/>
              <a:ext cx="2828" cy="490463"/>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Line 16">
              <a:extLst>
                <a:ext uri="{FF2B5EF4-FFF2-40B4-BE49-F238E27FC236}">
                  <a16:creationId xmlns:a16="http://schemas.microsoft.com/office/drawing/2014/main" id="{F28F6B73-1B7A-4F3D-8ACA-9DE125BD9345}"/>
                </a:ext>
              </a:extLst>
            </p:cNvPr>
            <p:cNvSpPr>
              <a:spLocks noChangeShapeType="1"/>
            </p:cNvSpPr>
            <p:nvPr/>
          </p:nvSpPr>
          <p:spPr bwMode="auto">
            <a:xfrm flipH="1" flipV="1">
              <a:off x="3785394" y="5611019"/>
              <a:ext cx="1281112" cy="19050"/>
            </a:xfrm>
            <a:prstGeom prst="line">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cxnSp>
        <p:nvCxnSpPr>
          <p:cNvPr id="22" name="直接箭头连接符 21"/>
          <p:cNvCxnSpPr/>
          <p:nvPr/>
        </p:nvCxnSpPr>
        <p:spPr>
          <a:xfrm flipV="1">
            <a:off x="8273988" y="4030462"/>
            <a:ext cx="1278385" cy="5237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282866" y="4580878"/>
            <a:ext cx="1233996" cy="46163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 Box 6">
            <a:extLst>
              <a:ext uri="{FF2B5EF4-FFF2-40B4-BE49-F238E27FC236}">
                <a16:creationId xmlns:a16="http://schemas.microsoft.com/office/drawing/2014/main" id="{9BCF2771-C9E4-40DC-ADC8-3C0FD0DCA90A}"/>
              </a:ext>
            </a:extLst>
          </p:cNvPr>
          <p:cNvSpPr txBox="1">
            <a:spLocks noChangeArrowheads="1"/>
          </p:cNvSpPr>
          <p:nvPr/>
        </p:nvSpPr>
        <p:spPr bwMode="auto">
          <a:xfrm>
            <a:off x="9428082" y="3819163"/>
            <a:ext cx="1272999"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en-US" altLang="zh-CN" sz="1800" b="1" dirty="0" smtClean="0"/>
              <a:t>why</a:t>
            </a:r>
            <a:r>
              <a:rPr lang="zh-CN" altLang="en-US" sz="1800" b="1" dirty="0" smtClean="0"/>
              <a:t>解释</a:t>
            </a:r>
            <a:endParaRPr lang="zh-CN" altLang="en-US" sz="2400" b="1" dirty="0"/>
          </a:p>
        </p:txBody>
      </p:sp>
      <p:sp>
        <p:nvSpPr>
          <p:cNvPr id="26" name="Text Box 6">
            <a:extLst>
              <a:ext uri="{FF2B5EF4-FFF2-40B4-BE49-F238E27FC236}">
                <a16:creationId xmlns:a16="http://schemas.microsoft.com/office/drawing/2014/main" id="{9BCF2771-C9E4-40DC-ADC8-3C0FD0DCA90A}"/>
              </a:ext>
            </a:extLst>
          </p:cNvPr>
          <p:cNvSpPr txBox="1">
            <a:spLocks noChangeArrowheads="1"/>
          </p:cNvSpPr>
          <p:nvPr/>
        </p:nvSpPr>
        <p:spPr bwMode="auto">
          <a:xfrm>
            <a:off x="9431813" y="4788328"/>
            <a:ext cx="1269268"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50000"/>
              </a:spcBef>
              <a:buFontTx/>
              <a:buNone/>
            </a:pPr>
            <a:r>
              <a:rPr lang="en-US" altLang="zh-CN" sz="1800" b="1" dirty="0" smtClean="0"/>
              <a:t>how</a:t>
            </a:r>
            <a:r>
              <a:rPr lang="zh-CN" altLang="en-US" sz="1800" b="1" dirty="0" smtClean="0"/>
              <a:t>解释</a:t>
            </a:r>
            <a:endParaRPr lang="zh-CN" altLang="en-US" sz="2400" b="1" dirty="0"/>
          </a:p>
        </p:txBody>
      </p:sp>
    </p:spTree>
    <p:extLst>
      <p:ext uri="{BB962C8B-B14F-4D97-AF65-F5344CB8AC3E}">
        <p14:creationId xmlns:p14="http://schemas.microsoft.com/office/powerpoint/2010/main" val="23365370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专家系统概述</a:t>
            </a:r>
          </a:p>
        </p:txBody>
      </p:sp>
      <p:sp>
        <p:nvSpPr>
          <p:cNvPr id="3" name="文本占位符 2"/>
          <p:cNvSpPr>
            <a:spLocks noGrp="1"/>
          </p:cNvSpPr>
          <p:nvPr>
            <p:ph type="body" sz="quarter" idx="13"/>
          </p:nvPr>
        </p:nvSpPr>
        <p:spPr>
          <a:xfrm>
            <a:off x="838199" y="1606550"/>
            <a:ext cx="10861713" cy="4240213"/>
          </a:xfrm>
        </p:spPr>
        <p:txBody>
          <a:bodyPr/>
          <a:lstStyle/>
          <a:p>
            <a:r>
              <a:rPr lang="zh-CN" altLang="en-US" b="1" dirty="0">
                <a:solidFill>
                  <a:srgbClr val="FF0000"/>
                </a:solidFill>
              </a:rPr>
              <a:t>人机交互界面</a:t>
            </a:r>
            <a:r>
              <a:rPr lang="zh-CN" altLang="en-US" dirty="0"/>
              <a:t>：是系统与用户的交互接口，系统在运行过程中需要用户通过该交互接口</a:t>
            </a:r>
            <a:r>
              <a:rPr lang="zh-CN" altLang="en-US" b="1" i="1" u="sng" dirty="0"/>
              <a:t>输入数据到系统</a:t>
            </a:r>
            <a:r>
              <a:rPr lang="zh-CN" altLang="en-US" dirty="0"/>
              <a:t>中，系统则将需要</a:t>
            </a:r>
            <a:r>
              <a:rPr lang="zh-CN" altLang="en-US" b="1" i="1" u="sng" dirty="0"/>
              <a:t>显示给用户的信息</a:t>
            </a:r>
            <a:r>
              <a:rPr lang="zh-CN" altLang="en-US" dirty="0"/>
              <a:t>通过该交互接口显示给用户。</a:t>
            </a:r>
            <a:endParaRPr lang="en-US" altLang="zh-CN" dirty="0"/>
          </a:p>
          <a:p>
            <a:endParaRPr lang="zh-CN" altLang="en-US" dirty="0"/>
          </a:p>
          <a:p>
            <a:r>
              <a:rPr lang="zh-CN" altLang="en-US" b="1" dirty="0">
                <a:solidFill>
                  <a:srgbClr val="FF0000"/>
                </a:solidFill>
              </a:rPr>
              <a:t>知识获取</a:t>
            </a:r>
            <a:r>
              <a:rPr lang="zh-CN" altLang="en-US" dirty="0"/>
              <a:t>：是</a:t>
            </a:r>
            <a:r>
              <a:rPr lang="zh-CN" altLang="en-US" b="1" dirty="0"/>
              <a:t>专家系统</a:t>
            </a:r>
            <a:r>
              <a:rPr lang="zh-CN" altLang="en-US" dirty="0"/>
              <a:t>与知识工程师的交互接口，知识工程师通过知识获取模块</a:t>
            </a:r>
            <a:r>
              <a:rPr lang="zh-CN" altLang="en-US" b="1" i="1" u="sng" dirty="0"/>
              <a:t>将整理的领域知识加入知识库</a:t>
            </a:r>
            <a:r>
              <a:rPr lang="zh-CN" altLang="en-US" dirty="0"/>
              <a:t>中。</a:t>
            </a:r>
            <a:endParaRPr lang="en-US" altLang="zh-CN" dirty="0"/>
          </a:p>
          <a:p>
            <a:endParaRPr lang="en-US" altLang="zh-CN" dirty="0"/>
          </a:p>
          <a:p>
            <a:r>
              <a:rPr lang="zh-CN" altLang="en-US" b="1" dirty="0">
                <a:solidFill>
                  <a:srgbClr val="FF0000"/>
                </a:solidFill>
              </a:rPr>
              <a:t>动态数据库</a:t>
            </a:r>
            <a:r>
              <a:rPr lang="zh-CN" altLang="en-US" dirty="0"/>
              <a:t>：是一种工作存储区，用于</a:t>
            </a:r>
            <a:r>
              <a:rPr lang="zh-CN" altLang="en-US" b="1" i="1" u="sng" dirty="0"/>
              <a:t>存放初始已知条件</a:t>
            </a:r>
            <a:r>
              <a:rPr lang="zh-CN" altLang="en-US" dirty="0"/>
              <a:t>、</a:t>
            </a:r>
            <a:r>
              <a:rPr lang="zh-CN" altLang="en-US" b="1" i="1" u="sng" dirty="0"/>
              <a:t>已知事实</a:t>
            </a:r>
            <a:r>
              <a:rPr lang="zh-CN" altLang="en-US" dirty="0"/>
              <a:t>、</a:t>
            </a:r>
            <a:r>
              <a:rPr lang="zh-CN" altLang="en-US" b="1" i="1" u="sng" dirty="0"/>
              <a:t>推理过程中得到的中间结果</a:t>
            </a:r>
            <a:r>
              <a:rPr lang="zh-CN" altLang="en-US" dirty="0"/>
              <a:t>以及</a:t>
            </a:r>
            <a:r>
              <a:rPr lang="zh-CN" altLang="en-US" b="1" i="1" u="sng" dirty="0"/>
              <a:t>最终结果</a:t>
            </a:r>
            <a:r>
              <a:rPr lang="zh-CN" altLang="en-US" dirty="0"/>
              <a:t>等。</a:t>
            </a:r>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88366573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专家系统概述</a:t>
            </a:r>
          </a:p>
        </p:txBody>
      </p:sp>
      <p:sp>
        <p:nvSpPr>
          <p:cNvPr id="3" name="文本占位符 2"/>
          <p:cNvSpPr>
            <a:spLocks noGrp="1"/>
          </p:cNvSpPr>
          <p:nvPr>
            <p:ph type="body" sz="quarter" idx="13"/>
          </p:nvPr>
        </p:nvSpPr>
        <p:spPr>
          <a:xfrm>
            <a:off x="838199" y="1606550"/>
            <a:ext cx="10861713" cy="4240213"/>
          </a:xfrm>
        </p:spPr>
        <p:txBody>
          <a:bodyPr/>
          <a:lstStyle/>
          <a:p>
            <a:r>
              <a:rPr lang="zh-CN" altLang="en-US" b="1" dirty="0">
                <a:solidFill>
                  <a:srgbClr val="FF0000"/>
                </a:solidFill>
              </a:rPr>
              <a:t>解释器</a:t>
            </a:r>
            <a:r>
              <a:rPr lang="zh-CN" altLang="en-US" dirty="0"/>
              <a:t>：是专家系统特有的模块，也是与一般计算机软件系统的区别之一。</a:t>
            </a:r>
            <a:endParaRPr lang="en-US" altLang="zh-CN" dirty="0"/>
          </a:p>
          <a:p>
            <a:r>
              <a:rPr lang="zh-CN" altLang="en-US" dirty="0"/>
              <a:t>解释一般分为：</a:t>
            </a:r>
            <a:endParaRPr lang="en-US" altLang="zh-CN" dirty="0"/>
          </a:p>
          <a:p>
            <a:pPr lvl="1"/>
            <a:r>
              <a:rPr lang="en-US" altLang="zh-CN" dirty="0"/>
              <a:t>Why</a:t>
            </a:r>
            <a:r>
              <a:rPr lang="zh-CN" altLang="en-US" dirty="0"/>
              <a:t>解释：回答为什么。</a:t>
            </a:r>
            <a:endParaRPr lang="en-US" altLang="zh-CN" dirty="0"/>
          </a:p>
          <a:p>
            <a:pPr lvl="2"/>
            <a:r>
              <a:rPr lang="zh-CN" altLang="en-US" sz="2000" dirty="0"/>
              <a:t>例如，</a:t>
            </a:r>
            <a:r>
              <a:rPr lang="zh-CN" altLang="en-US" sz="2000" b="1" u="sng" dirty="0">
                <a:solidFill>
                  <a:srgbClr val="7030A0"/>
                </a:solidFill>
              </a:rPr>
              <a:t>在一个医疗专家系统中，系统给出患者验血的建议，如果患者想知道为什么让自己去验血，用户只有通过交互接口输入</a:t>
            </a:r>
            <a:r>
              <a:rPr lang="en-US" altLang="zh-CN" sz="2000" b="1" u="sng" dirty="0">
                <a:solidFill>
                  <a:srgbClr val="7030A0"/>
                </a:solidFill>
              </a:rPr>
              <a:t>Why</a:t>
            </a:r>
            <a:r>
              <a:rPr lang="zh-CN" altLang="en-US" sz="2000" b="1" u="sng" dirty="0">
                <a:solidFill>
                  <a:srgbClr val="7030A0"/>
                </a:solidFill>
              </a:rPr>
              <a:t>，系统就会根据推理结果给出让患者验血的原因，让用户明白验血的意义。</a:t>
            </a:r>
            <a:endParaRPr lang="en-US" altLang="zh-CN" sz="2000" b="1" u="sng" dirty="0">
              <a:solidFill>
                <a:srgbClr val="7030A0"/>
              </a:solidFill>
            </a:endParaRPr>
          </a:p>
          <a:p>
            <a:pPr lvl="2"/>
            <a:endParaRPr lang="zh-CN" altLang="en-US" sz="2000" b="1" u="sng" dirty="0">
              <a:solidFill>
                <a:srgbClr val="7030A0"/>
              </a:solidFill>
            </a:endParaRPr>
          </a:p>
          <a:p>
            <a:pPr lvl="1"/>
            <a:r>
              <a:rPr lang="en-US" altLang="zh-CN" dirty="0"/>
              <a:t>How</a:t>
            </a:r>
            <a:r>
              <a:rPr lang="zh-CN" altLang="en-US" dirty="0"/>
              <a:t>解释：回答如何得到</a:t>
            </a:r>
            <a:endParaRPr lang="en-US" altLang="zh-CN" dirty="0"/>
          </a:p>
          <a:p>
            <a:pPr lvl="2"/>
            <a:r>
              <a:rPr lang="zh-CN" altLang="en-US" sz="2000" dirty="0"/>
              <a:t>例如，</a:t>
            </a:r>
            <a:r>
              <a:rPr lang="zh-CN" altLang="en-US" sz="2000" b="1" u="sng" dirty="0">
                <a:solidFill>
                  <a:srgbClr val="7030A0"/>
                </a:solidFill>
              </a:rPr>
              <a:t>假设专家系统最终诊断患者患有肺炎疾病，如果患者想了解专家系统是如何得出这个结论结果的，只要通过交互接口输入</a:t>
            </a:r>
            <a:r>
              <a:rPr lang="en-US" altLang="zh-CN" sz="2000" b="1" u="sng" dirty="0">
                <a:solidFill>
                  <a:srgbClr val="7030A0"/>
                </a:solidFill>
              </a:rPr>
              <a:t>How</a:t>
            </a:r>
            <a:r>
              <a:rPr lang="zh-CN" altLang="en-US" sz="2000" b="1" u="sng" dirty="0">
                <a:solidFill>
                  <a:srgbClr val="7030A0"/>
                </a:solidFill>
              </a:rPr>
              <a:t>，专家系统就会根据推理结果给用户解释，根据什么症状判断其患有肺炎。</a:t>
            </a:r>
            <a:endParaRPr lang="en-US" altLang="zh-CN" sz="2000" b="1" u="sng" dirty="0">
              <a:solidFill>
                <a:srgbClr val="7030A0"/>
              </a:solidFill>
            </a:endParaRPr>
          </a:p>
          <a:p>
            <a:pPr marL="457200" lvl="1" indent="0">
              <a:buNone/>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1105903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推理方法</a:t>
            </a:r>
          </a:p>
        </p:txBody>
      </p:sp>
      <p:sp>
        <p:nvSpPr>
          <p:cNvPr id="3" name="文本占位符 2"/>
          <p:cNvSpPr>
            <a:spLocks noGrp="1"/>
          </p:cNvSpPr>
          <p:nvPr>
            <p:ph type="body" sz="quarter" idx="13"/>
          </p:nvPr>
        </p:nvSpPr>
        <p:spPr>
          <a:xfrm>
            <a:off x="838199" y="1606550"/>
            <a:ext cx="10861713" cy="4240213"/>
          </a:xfrm>
        </p:spPr>
        <p:txBody>
          <a:bodyPr/>
          <a:lstStyle/>
          <a:p>
            <a:pPr marL="0" indent="0">
              <a:buNone/>
            </a:pPr>
            <a:r>
              <a:rPr lang="zh-CN" altLang="en-US" dirty="0"/>
              <a:t>按照推理的方向，推理一般分为：</a:t>
            </a:r>
            <a:r>
              <a:rPr lang="zh-CN" altLang="en-US" b="1" dirty="0">
                <a:solidFill>
                  <a:srgbClr val="FF0000"/>
                </a:solidFill>
              </a:rPr>
              <a:t>正向推理</a:t>
            </a:r>
            <a:r>
              <a:rPr lang="zh-CN" altLang="en-US" dirty="0"/>
              <a:t>和</a:t>
            </a:r>
            <a:r>
              <a:rPr lang="zh-CN" altLang="en-US" b="1" dirty="0">
                <a:solidFill>
                  <a:srgbClr val="FF0000"/>
                </a:solidFill>
              </a:rPr>
              <a:t>逆向推理</a:t>
            </a:r>
            <a:endParaRPr lang="en-US" altLang="zh-CN" dirty="0"/>
          </a:p>
          <a:p>
            <a:r>
              <a:rPr lang="zh-CN" altLang="en-US" b="1" dirty="0">
                <a:solidFill>
                  <a:srgbClr val="FF0000"/>
                </a:solidFill>
              </a:rPr>
              <a:t>正向推理</a:t>
            </a:r>
            <a:r>
              <a:rPr lang="zh-CN" altLang="en-US" dirty="0">
                <a:solidFill>
                  <a:srgbClr val="000000">
                    <a:lumMod val="85000"/>
                    <a:lumOff val="15000"/>
                  </a:srgbClr>
                </a:solidFill>
              </a:rPr>
              <a:t>：</a:t>
            </a:r>
            <a:r>
              <a:rPr lang="zh-CN" altLang="en-US" sz="2000" dirty="0">
                <a:solidFill>
                  <a:srgbClr val="000000">
                    <a:lumMod val="85000"/>
                    <a:lumOff val="15000"/>
                  </a:srgbClr>
                </a:solidFill>
              </a:rPr>
              <a:t>正向地使用规则，从已知条件出发向目标进行推理。</a:t>
            </a:r>
            <a:r>
              <a:rPr lang="zh-CN" altLang="en-US" sz="2000" dirty="0"/>
              <a:t>（数据驱动的推理）</a:t>
            </a:r>
            <a:endParaRPr lang="en-US" altLang="zh-CN" dirty="0">
              <a:solidFill>
                <a:srgbClr val="000000">
                  <a:lumMod val="85000"/>
                  <a:lumOff val="15000"/>
                </a:srgbClr>
              </a:solidFill>
            </a:endParaRPr>
          </a:p>
          <a:p>
            <a:r>
              <a:rPr lang="zh-CN" altLang="en-US" dirty="0"/>
              <a:t>基本思想：</a:t>
            </a:r>
            <a:endParaRPr lang="en-US" altLang="zh-CN" dirty="0"/>
          </a:p>
          <a:p>
            <a:pPr marL="0" indent="0">
              <a:buNone/>
            </a:pPr>
            <a:r>
              <a:rPr lang="zh-CN" altLang="en-US" sz="2000" dirty="0"/>
              <a:t>    检验是否有规则地前提被动态数据库被动态数据库中的已知事实满足，如果被满足，则将该规则的结论放入动态数据库中，再检查其他的规则是否有前提被满足；反复该过程，直到目标被某个规则推出结束，或者再没有新结论被推出为止。</a:t>
            </a:r>
            <a:endParaRPr lang="en-US" altLang="zh-CN" sz="2000" dirty="0"/>
          </a:p>
          <a:p>
            <a:r>
              <a:rPr lang="zh-CN" altLang="en-US" dirty="0"/>
              <a:t>例子：</a:t>
            </a:r>
            <a:endParaRPr lang="en-US" altLang="zh-CN" dirty="0"/>
          </a:p>
          <a:p>
            <a:pPr marL="0" indent="0">
              <a:buNone/>
            </a:pPr>
            <a:r>
              <a:rPr lang="en-US" altLang="zh-CN" sz="2000" dirty="0"/>
              <a:t>       </a:t>
            </a:r>
            <a:r>
              <a:rPr lang="zh-CN" altLang="en-US" sz="2000" dirty="0"/>
              <a:t>设有规则：</a:t>
            </a:r>
          </a:p>
          <a:p>
            <a:pPr marL="0" indent="0">
              <a:buNone/>
            </a:pPr>
            <a:r>
              <a:rPr lang="zh-CN" altLang="en-US" dirty="0"/>
              <a:t>      </a:t>
            </a:r>
            <a:r>
              <a:rPr lang="en-US" altLang="zh-CN" sz="2000" dirty="0"/>
              <a:t>r1: IF A and B THEN C</a:t>
            </a:r>
          </a:p>
          <a:p>
            <a:pPr marL="0" indent="0">
              <a:buNone/>
            </a:pPr>
            <a:r>
              <a:rPr lang="en-US" altLang="zh-CN" sz="2000" dirty="0"/>
              <a:t>       r2: IF C and D THEN E</a:t>
            </a:r>
          </a:p>
          <a:p>
            <a:pPr marL="0" indent="0">
              <a:buNone/>
            </a:pPr>
            <a:r>
              <a:rPr lang="en-US" altLang="zh-CN" sz="2000" dirty="0"/>
              <a:t>       r3: IF E  THEN F</a:t>
            </a:r>
          </a:p>
          <a:p>
            <a:pPr marL="0" indent="0">
              <a:buNone/>
            </a:pPr>
            <a:r>
              <a:rPr lang="zh-CN" altLang="en-US" sz="2000" dirty="0"/>
              <a:t>       并且已知</a:t>
            </a:r>
            <a:r>
              <a:rPr lang="en-US" altLang="zh-CN" sz="2000" dirty="0"/>
              <a:t>A</a:t>
            </a:r>
            <a:r>
              <a:rPr lang="zh-CN" altLang="en-US" sz="2000" dirty="0"/>
              <a:t>、</a:t>
            </a:r>
            <a:r>
              <a:rPr lang="en-US" altLang="zh-CN" sz="2000" dirty="0"/>
              <a:t>B</a:t>
            </a:r>
            <a:r>
              <a:rPr lang="zh-CN" altLang="en-US" sz="2000" dirty="0"/>
              <a:t>、</a:t>
            </a:r>
            <a:r>
              <a:rPr lang="en-US" altLang="zh-CN" sz="2000" dirty="0"/>
              <a:t>D</a:t>
            </a:r>
            <a:r>
              <a:rPr lang="zh-CN" altLang="en-US" sz="2000" dirty="0"/>
              <a:t>成立，求证</a:t>
            </a:r>
            <a:r>
              <a:rPr lang="en-US" altLang="zh-CN" sz="2000" dirty="0"/>
              <a:t>F</a:t>
            </a:r>
            <a:r>
              <a:rPr lang="zh-CN" altLang="en-US" sz="2000" dirty="0"/>
              <a:t>成立。</a:t>
            </a:r>
            <a:endParaRPr lang="en-US" altLang="zh-CN" sz="2000" dirty="0"/>
          </a:p>
          <a:p>
            <a:pPr marL="0" indent="0">
              <a:buNone/>
            </a:pPr>
            <a:r>
              <a:rPr lang="zh-CN" altLang="en-US" sz="1800" dirty="0"/>
              <a:t>        答：</a:t>
            </a:r>
          </a:p>
          <a:p>
            <a:pPr marL="0" indent="0">
              <a:buNone/>
            </a:pPr>
            <a:r>
              <a:rPr lang="en-US" altLang="zh-CN" sz="2000" dirty="0"/>
              <a:t>       </a:t>
            </a:r>
            <a:endParaRPr lang="zh-CN" altLang="en-US" dirty="0"/>
          </a:p>
          <a:p>
            <a:pPr lvl="1">
              <a:buFont typeface="Wingdings" panose="05000000000000000000" pitchFamily="2" charset="2"/>
              <a:buChar char="l"/>
            </a:pPr>
            <a:endParaRPr lang="en-US" altLang="zh-CN" dirty="0"/>
          </a:p>
          <a:p>
            <a:pPr marL="457200" lvl="1" indent="0">
              <a:buNone/>
            </a:pPr>
            <a:endParaRPr lang="en-US" altLang="zh-CN" dirty="0"/>
          </a:p>
          <a:p>
            <a:endParaRPr lang="zh-CN" altLang="en-US" dirty="0"/>
          </a:p>
          <a:p>
            <a:pPr lvl="1">
              <a:buFont typeface="Wingdings" panose="05000000000000000000" pitchFamily="2" charset="2"/>
              <a:buChar char="Ø"/>
            </a:pPr>
            <a:endParaRPr lang="en-US" altLang="zh-CN" dirty="0"/>
          </a:p>
          <a:p>
            <a:endParaRPr lang="zh-CN" altLang="en-US" dirty="0"/>
          </a:p>
          <a:p>
            <a:endParaRPr lang="zh-CN" altLang="en-US" dirty="0"/>
          </a:p>
          <a:p>
            <a:endParaRPr lang="zh-CN" altLang="en-US" dirty="0"/>
          </a:p>
          <a:p>
            <a:endParaRPr lang="zh-CN" altLang="en-US" dirty="0"/>
          </a:p>
          <a:p>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217D14-45BE-44AE-A39A-65184EE62D93}"/>
                  </a:ext>
                </a:extLst>
              </p:cNvPr>
              <p:cNvSpPr txBox="1"/>
              <p:nvPr/>
            </p:nvSpPr>
            <p:spPr>
              <a:xfrm>
                <a:off x="1738745" y="6441857"/>
                <a:ext cx="4038600" cy="646331"/>
              </a:xfrm>
              <a:prstGeom prst="rect">
                <a:avLst/>
              </a:prstGeom>
              <a:noFill/>
            </p:spPr>
            <p:txBody>
              <a:bodyPr wrap="square" rtlCol="0">
                <a:spAutoFit/>
              </a:bodyPr>
              <a:lstStyle/>
              <a:p>
                <a:r>
                  <a:rPr lang="en-US" altLang="zh-CN" dirty="0"/>
                  <a:t>        r1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C </a:t>
                </a:r>
                <a:r>
                  <a:rPr lang="zh-CN" altLang="en-US" dirty="0"/>
                  <a:t>，</a:t>
                </a:r>
                <a:r>
                  <a:rPr lang="en-US" altLang="zh-CN" dirty="0"/>
                  <a:t>   r2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E</a:t>
                </a:r>
                <a:r>
                  <a:rPr lang="zh-CN" altLang="en-US" dirty="0"/>
                  <a:t>， </a:t>
                </a:r>
                <a:r>
                  <a:rPr lang="en-US" altLang="zh-CN" dirty="0"/>
                  <a:t>r3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F</a:t>
                </a:r>
              </a:p>
              <a:p>
                <a:endParaRPr lang="zh-CN" altLang="en-US" dirty="0"/>
              </a:p>
            </p:txBody>
          </p:sp>
        </mc:Choice>
        <mc:Fallback xmlns="">
          <p:sp>
            <p:nvSpPr>
              <p:cNvPr id="5" name="文本框 4">
                <a:extLst>
                  <a:ext uri="{FF2B5EF4-FFF2-40B4-BE49-F238E27FC236}">
                    <a16:creationId xmlns:a16="http://schemas.microsoft.com/office/drawing/2014/main" id="{B8217D14-45BE-44AE-A39A-65184EE62D93}"/>
                  </a:ext>
                </a:extLst>
              </p:cNvPr>
              <p:cNvSpPr txBox="1">
                <a:spLocks noRot="1" noChangeAspect="1" noMove="1" noResize="1" noEditPoints="1" noAdjustHandles="1" noChangeArrowheads="1" noChangeShapeType="1" noTextEdit="1"/>
              </p:cNvSpPr>
              <p:nvPr/>
            </p:nvSpPr>
            <p:spPr>
              <a:xfrm>
                <a:off x="1738745" y="6441857"/>
                <a:ext cx="4038600" cy="646331"/>
              </a:xfrm>
              <a:prstGeom prst="rect">
                <a:avLst/>
              </a:prstGeom>
              <a:blipFill>
                <a:blip r:embed="rId2"/>
                <a:stretch>
                  <a:fillRect t="-5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88593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推理方法</a:t>
            </a:r>
          </a:p>
        </p:txBody>
      </p:sp>
      <p:sp>
        <p:nvSpPr>
          <p:cNvPr id="3" name="文本占位符 2"/>
          <p:cNvSpPr>
            <a:spLocks noGrp="1"/>
          </p:cNvSpPr>
          <p:nvPr>
            <p:ph type="body" sz="quarter" idx="13"/>
          </p:nvPr>
        </p:nvSpPr>
        <p:spPr>
          <a:xfrm>
            <a:off x="838199" y="1606550"/>
            <a:ext cx="10861713" cy="4240213"/>
          </a:xfrm>
        </p:spPr>
        <p:txBody>
          <a:bodyPr/>
          <a:lstStyle/>
          <a:p>
            <a:r>
              <a:rPr lang="zh-CN" altLang="en-US" b="1" dirty="0">
                <a:solidFill>
                  <a:srgbClr val="FF0000"/>
                </a:solidFill>
              </a:rPr>
              <a:t>逆向推理</a:t>
            </a:r>
            <a:r>
              <a:rPr lang="zh-CN" altLang="en-US" dirty="0">
                <a:solidFill>
                  <a:srgbClr val="000000">
                    <a:lumMod val="85000"/>
                    <a:lumOff val="15000"/>
                  </a:srgbClr>
                </a:solidFill>
              </a:rPr>
              <a:t>：</a:t>
            </a:r>
            <a:r>
              <a:rPr lang="zh-CN" altLang="en-US" sz="2000" dirty="0">
                <a:solidFill>
                  <a:srgbClr val="000000">
                    <a:lumMod val="85000"/>
                    <a:lumOff val="15000"/>
                  </a:srgbClr>
                </a:solidFill>
              </a:rPr>
              <a:t>逆向地使用规则，从假设求解目标成立、逆向使用规则进行推理地，又称为目标驱动的推理。</a:t>
            </a:r>
            <a:r>
              <a:rPr lang="zh-CN" altLang="en-US" sz="2000" dirty="0"/>
              <a:t> （目标驱动的推理）</a:t>
            </a:r>
            <a:endParaRPr lang="en-US" altLang="zh-CN" sz="2000" dirty="0">
              <a:solidFill>
                <a:srgbClr val="000000">
                  <a:lumMod val="85000"/>
                  <a:lumOff val="15000"/>
                </a:srgbClr>
              </a:solidFill>
            </a:endParaRPr>
          </a:p>
          <a:p>
            <a:r>
              <a:rPr lang="zh-CN" altLang="en-US" dirty="0"/>
              <a:t>基本思想：</a:t>
            </a:r>
            <a:endParaRPr lang="en-US" altLang="zh-CN" dirty="0"/>
          </a:p>
          <a:p>
            <a:pPr marL="0" indent="0">
              <a:buNone/>
            </a:pPr>
            <a:r>
              <a:rPr lang="zh-CN" altLang="en-US" sz="2000" dirty="0">
                <a:solidFill>
                  <a:srgbClr val="000000">
                    <a:lumMod val="85000"/>
                    <a:lumOff val="15000"/>
                  </a:srgbClr>
                </a:solidFill>
              </a:rPr>
              <a:t>    先将目标作为假设，查看是否有某条规则，即规则的结论与假设是否一致，然后看结论与假设一致的规则其前提是否成立。 如果前提成立（在动态数据库中进行匹配），则假设被验证，结论放入动态数据库中；否则将该规则的前提加入假设集中，一个一个地验证这些假设，直到目标假设被验证为止</a:t>
            </a:r>
            <a:r>
              <a:rPr lang="zh-CN" altLang="en-US" sz="2000" dirty="0"/>
              <a:t>。</a:t>
            </a:r>
            <a:endParaRPr lang="en-US" altLang="zh-CN" dirty="0"/>
          </a:p>
          <a:p>
            <a:r>
              <a:rPr lang="zh-CN" altLang="pt-BR" dirty="0"/>
              <a:t>前面的例子：</a:t>
            </a:r>
            <a:endParaRPr lang="en-US" altLang="zh-CN" dirty="0"/>
          </a:p>
          <a:p>
            <a:pPr marL="0" indent="0">
              <a:buNone/>
            </a:pPr>
            <a:r>
              <a:rPr lang="zh-CN" altLang="en-US" sz="2000" dirty="0"/>
              <a:t>      设有规则：</a:t>
            </a:r>
          </a:p>
          <a:p>
            <a:pPr marL="0" indent="0">
              <a:buNone/>
            </a:pPr>
            <a:r>
              <a:rPr lang="zh-CN" altLang="en-US" sz="2000" dirty="0"/>
              <a:t>      </a:t>
            </a:r>
            <a:r>
              <a:rPr lang="en-US" altLang="zh-CN" sz="2000" dirty="0"/>
              <a:t>r1: IF A and B THEN C</a:t>
            </a:r>
          </a:p>
          <a:p>
            <a:pPr marL="0" indent="0">
              <a:buNone/>
            </a:pPr>
            <a:r>
              <a:rPr lang="en-US" altLang="zh-CN" sz="2000" dirty="0"/>
              <a:t>      r2: IF C and D THEN E</a:t>
            </a:r>
          </a:p>
          <a:p>
            <a:pPr marL="0" indent="0">
              <a:buNone/>
            </a:pPr>
            <a:r>
              <a:rPr lang="en-US" altLang="zh-CN" sz="2000" dirty="0"/>
              <a:t>      r3: IF E  THEN F</a:t>
            </a:r>
          </a:p>
          <a:p>
            <a:pPr marL="0" indent="0">
              <a:buNone/>
            </a:pPr>
            <a:r>
              <a:rPr lang="zh-CN" altLang="en-US" sz="2000" dirty="0"/>
              <a:t>      并且已知</a:t>
            </a:r>
            <a:r>
              <a:rPr lang="en-US" altLang="zh-CN" sz="2000" dirty="0"/>
              <a:t>A</a:t>
            </a:r>
            <a:r>
              <a:rPr lang="zh-CN" altLang="en-US" sz="2000" dirty="0"/>
              <a:t>、</a:t>
            </a:r>
            <a:r>
              <a:rPr lang="en-US" altLang="zh-CN" sz="2000" dirty="0"/>
              <a:t>B</a:t>
            </a:r>
            <a:r>
              <a:rPr lang="zh-CN" altLang="en-US" sz="2000" dirty="0"/>
              <a:t>、</a:t>
            </a:r>
            <a:r>
              <a:rPr lang="en-US" altLang="zh-CN" sz="2000" dirty="0"/>
              <a:t>D</a:t>
            </a:r>
            <a:r>
              <a:rPr lang="zh-CN" altLang="en-US" sz="2000" dirty="0"/>
              <a:t>成立，求证</a:t>
            </a:r>
            <a:r>
              <a:rPr lang="en-US" altLang="zh-CN" sz="2000" dirty="0"/>
              <a:t>F</a:t>
            </a:r>
            <a:r>
              <a:rPr lang="zh-CN" altLang="en-US" sz="2000" dirty="0"/>
              <a:t>成立。</a:t>
            </a:r>
            <a:endParaRPr lang="en-US" altLang="zh-CN" sz="2000" dirty="0"/>
          </a:p>
          <a:p>
            <a:pPr marL="0" indent="0">
              <a:buNone/>
            </a:pPr>
            <a:endParaRPr lang="zh-CN" altLang="pt-BR" dirty="0"/>
          </a:p>
          <a:p>
            <a:pPr marL="0" indent="0">
              <a:buNone/>
            </a:pPr>
            <a:r>
              <a:rPr lang="zh-CN" altLang="pt-BR" dirty="0"/>
              <a:t>      </a:t>
            </a:r>
            <a:endParaRPr lang="en-US" altLang="zh-CN" sz="2000" dirty="0"/>
          </a:p>
        </p:txBody>
      </p:sp>
      <p:sp>
        <p:nvSpPr>
          <p:cNvPr id="4" name="文本框 3">
            <a:extLst>
              <a:ext uri="{FF2B5EF4-FFF2-40B4-BE49-F238E27FC236}">
                <a16:creationId xmlns:a16="http://schemas.microsoft.com/office/drawing/2014/main" id="{8EB4D7EB-5040-4019-A93A-B6EB8CE92480}"/>
              </a:ext>
            </a:extLst>
          </p:cNvPr>
          <p:cNvSpPr txBox="1"/>
          <p:nvPr/>
        </p:nvSpPr>
        <p:spPr>
          <a:xfrm>
            <a:off x="6528095" y="4946074"/>
            <a:ext cx="4349268" cy="1200329"/>
          </a:xfrm>
          <a:prstGeom prst="rect">
            <a:avLst/>
          </a:prstGeom>
          <a:noFill/>
        </p:spPr>
        <p:txBody>
          <a:bodyPr wrap="none" rtlCol="0">
            <a:spAutoFit/>
          </a:bodyPr>
          <a:lstStyle/>
          <a:p>
            <a:pPr marL="0" indent="0">
              <a:buNone/>
            </a:pPr>
            <a:r>
              <a:rPr lang="zh-CN" altLang="en-US" dirty="0"/>
              <a:t>答： </a:t>
            </a:r>
            <a:r>
              <a:rPr lang="pt-BR" altLang="zh-CN" dirty="0"/>
              <a:t>F?</a:t>
            </a:r>
          </a:p>
          <a:p>
            <a:pPr marL="0" indent="0">
              <a:buNone/>
            </a:pPr>
            <a:r>
              <a:rPr lang="pt-BR" altLang="zh-CN" dirty="0"/>
              <a:t>         r3:  E? </a:t>
            </a:r>
            <a:r>
              <a:rPr lang="zh-CN" altLang="en-US" dirty="0"/>
              <a:t>，</a:t>
            </a:r>
            <a:r>
              <a:rPr lang="pt-BR" altLang="zh-CN" dirty="0"/>
              <a:t>    r2:  C?    D? </a:t>
            </a:r>
            <a:r>
              <a:rPr lang="zh-CN" altLang="en-US" dirty="0"/>
              <a:t>，</a:t>
            </a:r>
            <a:r>
              <a:rPr lang="pt-BR" altLang="zh-CN" dirty="0"/>
              <a:t>r1:  A?   B?</a:t>
            </a:r>
          </a:p>
          <a:p>
            <a:pPr marL="0" indent="0">
              <a:buNone/>
            </a:pPr>
            <a:r>
              <a:rPr lang="zh-CN" altLang="pt-BR" dirty="0"/>
              <a:t>         已知</a:t>
            </a:r>
            <a:r>
              <a:rPr lang="pt-BR" altLang="zh-CN" dirty="0"/>
              <a:t>A</a:t>
            </a:r>
            <a:r>
              <a:rPr lang="zh-CN" altLang="pt-BR" dirty="0"/>
              <a:t>、</a:t>
            </a:r>
            <a:r>
              <a:rPr lang="pt-BR" altLang="zh-CN" dirty="0"/>
              <a:t>B</a:t>
            </a:r>
            <a:r>
              <a:rPr lang="zh-CN" altLang="pt-BR" dirty="0"/>
              <a:t>、</a:t>
            </a:r>
            <a:r>
              <a:rPr lang="pt-BR" altLang="zh-CN" dirty="0"/>
              <a:t>D </a:t>
            </a:r>
            <a:endParaRPr lang="en-US" altLang="zh-CN" dirty="0"/>
          </a:p>
          <a:p>
            <a:endParaRPr lang="zh-CN" altLang="en-US" dirty="0"/>
          </a:p>
        </p:txBody>
      </p:sp>
    </p:spTree>
    <p:extLst>
      <p:ext uri="{BB962C8B-B14F-4D97-AF65-F5344CB8AC3E}">
        <p14:creationId xmlns:p14="http://schemas.microsoft.com/office/powerpoint/2010/main" val="2657489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15681</TotalTime>
  <Words>6378</Words>
  <Application>Microsoft Office PowerPoint</Application>
  <PresentationFormat>宽屏</PresentationFormat>
  <Paragraphs>599</Paragraphs>
  <Slides>29</Slides>
  <Notes>18</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9.1 专家系统概述</vt:lpstr>
      <vt:lpstr>9.1 专家系统概述</vt:lpstr>
      <vt:lpstr>9.1 专家系统概述</vt:lpstr>
      <vt:lpstr>9.1 专家系统概述</vt:lpstr>
      <vt:lpstr>9.1 专家系统概述</vt:lpstr>
      <vt:lpstr>9.2 推理方法</vt:lpstr>
      <vt:lpstr>9.2 推理方法</vt:lpstr>
      <vt:lpstr>9.3 一个简单的专家系统</vt:lpstr>
      <vt:lpstr>9.3 一个简单的专家系统</vt:lpstr>
      <vt:lpstr>9.3 一个简单的专家系统</vt:lpstr>
      <vt:lpstr>9.3 一个简单的专家系统</vt:lpstr>
      <vt:lpstr>9.3 一个简单的专家系统</vt:lpstr>
      <vt:lpstr>9.3 一个简单的专家系统</vt:lpstr>
      <vt:lpstr>9.3 一个简单的专家系统</vt:lpstr>
      <vt:lpstr>9.4 非确定性推理</vt:lpstr>
      <vt:lpstr>9.4 非确定性推理</vt:lpstr>
      <vt:lpstr>9.4 非确定性推理</vt:lpstr>
      <vt:lpstr>9.4 非确定性推理</vt:lpstr>
      <vt:lpstr>9.4 非确定性推理</vt:lpstr>
      <vt:lpstr>9.4 非确定性推理</vt:lpstr>
      <vt:lpstr>9.4 非确定性推理</vt:lpstr>
      <vt:lpstr>9.4 非确定性推理</vt:lpstr>
      <vt:lpstr>9.5 专家系统工具</vt:lpstr>
      <vt:lpstr>9.6 专家系统的应用</vt:lpstr>
      <vt:lpstr>9.6 专家系统的应用</vt:lpstr>
      <vt:lpstr>9.7 专家系统的局限性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lenovo</cp:lastModifiedBy>
  <cp:revision>1103</cp:revision>
  <dcterms:created xsi:type="dcterms:W3CDTF">2018-04-21T03:38:42Z</dcterms:created>
  <dcterms:modified xsi:type="dcterms:W3CDTF">2019-12-15T07:00:23Z</dcterms:modified>
</cp:coreProperties>
</file>