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11" r:id="rId2"/>
  </p:sldMasterIdLst>
  <p:notesMasterIdLst>
    <p:notesMasterId r:id="rId34"/>
  </p:notesMasterIdLst>
  <p:sldIdLst>
    <p:sldId id="260" r:id="rId3"/>
    <p:sldId id="470" r:id="rId4"/>
    <p:sldId id="471" r:id="rId5"/>
    <p:sldId id="472" r:id="rId6"/>
    <p:sldId id="473" r:id="rId7"/>
    <p:sldId id="474" r:id="rId8"/>
    <p:sldId id="475" r:id="rId9"/>
    <p:sldId id="476" r:id="rId10"/>
    <p:sldId id="280" r:id="rId11"/>
    <p:sldId id="424" r:id="rId12"/>
    <p:sldId id="480" r:id="rId13"/>
    <p:sldId id="502" r:id="rId14"/>
    <p:sldId id="503" r:id="rId15"/>
    <p:sldId id="487" r:id="rId16"/>
    <p:sldId id="481" r:id="rId17"/>
    <p:sldId id="482" r:id="rId18"/>
    <p:sldId id="483" r:id="rId19"/>
    <p:sldId id="484" r:id="rId20"/>
    <p:sldId id="485" r:id="rId21"/>
    <p:sldId id="486" r:id="rId22"/>
    <p:sldId id="460" r:id="rId23"/>
    <p:sldId id="488" r:id="rId24"/>
    <p:sldId id="489" r:id="rId25"/>
    <p:sldId id="461" r:id="rId26"/>
    <p:sldId id="381" r:id="rId27"/>
    <p:sldId id="382" r:id="rId28"/>
    <p:sldId id="501" r:id="rId29"/>
    <p:sldId id="504" r:id="rId30"/>
    <p:sldId id="506" r:id="rId31"/>
    <p:sldId id="508" r:id="rId32"/>
    <p:sldId id="437"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CC"/>
    <a:srgbClr val="660066"/>
    <a:srgbClr val="00CC99"/>
    <a:srgbClr val="D16309"/>
    <a:srgbClr val="DD6909"/>
    <a:srgbClr val="FF9933"/>
    <a:srgbClr val="FF00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70" d="100"/>
          <a:sy n="70" d="100"/>
        </p:scale>
        <p:origin x="-1380" y="-108"/>
      </p:cViewPr>
      <p:guideLst>
        <p:guide orient="horz" pos="2160"/>
        <p:guide pos="1882"/>
      </p:guideLst>
    </p:cSldViewPr>
  </p:slideViewPr>
  <p:outlineViewPr>
    <p:cViewPr>
      <p:scale>
        <a:sx n="33" d="100"/>
        <a:sy n="33" d="100"/>
      </p:scale>
      <p:origin x="108" y="2163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FA1A045-FE4F-42CA-9A41-D4F1CD4E48BD}" type="datetimeFigureOut">
              <a:rPr lang="zh-CN" altLang="en-US"/>
              <a:pPr>
                <a:defRPr/>
              </a:pPr>
              <a:t>2019/9/16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D1A868F-32A7-4CC6-BA53-C1FCA67BEB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headEnd/>
            <a:tailEnd/>
          </a:ln>
        </p:spPr>
      </p:sp>
      <p:sp>
        <p:nvSpPr>
          <p:cNvPr id="3891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noFill/>
          <a:ln>
            <a:solidFill>
              <a:srgbClr val="000000"/>
            </a:solidFill>
            <a:miter lim="800000"/>
            <a:headEnd/>
            <a:tailEnd/>
          </a:ln>
        </p:spPr>
      </p:sp>
      <p:sp>
        <p:nvSpPr>
          <p:cNvPr id="5837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TextEdit="1"/>
          </p:cNvSpPr>
          <p:nvPr>
            <p:ph type="sldImg"/>
          </p:nvPr>
        </p:nvSpPr>
        <p:spPr bwMode="auto">
          <a:noFill/>
          <a:ln>
            <a:solidFill>
              <a:srgbClr val="000000"/>
            </a:solidFill>
            <a:miter lim="800000"/>
            <a:headEnd/>
            <a:tailEnd/>
          </a:ln>
        </p:spPr>
      </p:sp>
      <p:sp>
        <p:nvSpPr>
          <p:cNvPr id="6041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TextEdit="1"/>
          </p:cNvSpPr>
          <p:nvPr>
            <p:ph type="sldImg"/>
          </p:nvPr>
        </p:nvSpPr>
        <p:spPr bwMode="auto">
          <a:noFill/>
          <a:ln>
            <a:solidFill>
              <a:srgbClr val="000000"/>
            </a:solidFill>
            <a:miter lim="800000"/>
            <a:headEnd/>
            <a:tailEnd/>
          </a:ln>
        </p:spPr>
      </p:sp>
      <p:sp>
        <p:nvSpPr>
          <p:cNvPr id="6451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bwMode="auto">
          <a:noFill/>
          <a:ln>
            <a:solidFill>
              <a:srgbClr val="000000"/>
            </a:solidFill>
            <a:miter lim="800000"/>
            <a:headEnd/>
            <a:tailEnd/>
          </a:ln>
        </p:spPr>
      </p:sp>
      <p:sp>
        <p:nvSpPr>
          <p:cNvPr id="665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p:spPr>
      </p:sp>
      <p:sp>
        <p:nvSpPr>
          <p:cNvPr id="6861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bwMode="auto">
          <a:noFill/>
          <a:ln>
            <a:solidFill>
              <a:srgbClr val="000000"/>
            </a:solidFill>
            <a:miter lim="800000"/>
            <a:headEnd/>
            <a:tailEnd/>
          </a:ln>
        </p:spPr>
      </p:sp>
      <p:sp>
        <p:nvSpPr>
          <p:cNvPr id="7065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p:spPr>
      </p:sp>
      <p:sp>
        <p:nvSpPr>
          <p:cNvPr id="7270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TextEdit="1"/>
          </p:cNvSpPr>
          <p:nvPr>
            <p:ph type="sldImg"/>
          </p:nvPr>
        </p:nvSpPr>
        <p:spPr bwMode="auto">
          <a:noFill/>
          <a:ln>
            <a:solidFill>
              <a:srgbClr val="000000"/>
            </a:solidFill>
            <a:miter lim="800000"/>
            <a:headEnd/>
            <a:tailEnd/>
          </a:ln>
        </p:spPr>
      </p:sp>
      <p:sp>
        <p:nvSpPr>
          <p:cNvPr id="75778"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TextEdit="1"/>
          </p:cNvSpPr>
          <p:nvPr>
            <p:ph type="sldImg"/>
          </p:nvPr>
        </p:nvSpPr>
        <p:spPr bwMode="auto">
          <a:noFill/>
          <a:ln>
            <a:solidFill>
              <a:srgbClr val="000000"/>
            </a:solidFill>
            <a:miter lim="800000"/>
            <a:headEnd/>
            <a:tailEnd/>
          </a:ln>
        </p:spPr>
      </p:sp>
      <p:sp>
        <p:nvSpPr>
          <p:cNvPr id="8089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 </a:t>
            </a:r>
          </a:p>
          <a:p>
            <a:pPr eaLnBrk="1" hangingPunct="1">
              <a:spcBef>
                <a:spcPct val="0"/>
              </a:spcBef>
            </a:pPr>
            <a:r>
              <a:rPr lang="zh-CN" altLang="en-US" smtClean="0"/>
              <a:t>  </a:t>
            </a:r>
          </a:p>
          <a:p>
            <a:pPr eaLnBrk="1" hangingPunct="1">
              <a:spcBef>
                <a:spcPct val="0"/>
              </a:spcBef>
            </a:pPr>
            <a:endParaRPr lang="zh-CN" altLang="en-US" smtClean="0"/>
          </a:p>
        </p:txBody>
      </p:sp>
      <p:sp>
        <p:nvSpPr>
          <p:cNvPr id="2765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7A3494F-3F8B-4288-AE53-7F9DC7BDB877}" type="slidenum">
              <a:rPr lang="zh-CN" altLang="en-US" sz="1200">
                <a:latin typeface="+mn-lt"/>
                <a:ea typeface="+mn-ea"/>
              </a:rPr>
              <a:pPr algn="r">
                <a:defRPr/>
              </a:pPr>
              <a:t>12</a:t>
            </a:fld>
            <a:endParaRPr lang="en-US" altLang="zh-CN" sz="1200">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p:spPr>
      </p:sp>
      <p:sp>
        <p:nvSpPr>
          <p:cNvPr id="48130"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TextEdit="1"/>
          </p:cNvSpPr>
          <p:nvPr>
            <p:ph type="sldImg"/>
          </p:nvPr>
        </p:nvSpPr>
        <p:spPr bwMode="auto">
          <a:noFill/>
          <a:ln>
            <a:solidFill>
              <a:srgbClr val="000000"/>
            </a:solidFill>
            <a:miter lim="800000"/>
            <a:headEnd/>
            <a:tailEnd/>
          </a:ln>
        </p:spPr>
      </p:sp>
      <p:sp>
        <p:nvSpPr>
          <p:cNvPr id="5017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TextEdit="1"/>
          </p:cNvSpPr>
          <p:nvPr>
            <p:ph type="sldImg"/>
          </p:nvPr>
        </p:nvSpPr>
        <p:spPr bwMode="auto">
          <a:noFill/>
          <a:ln>
            <a:solidFill>
              <a:srgbClr val="000000"/>
            </a:solidFill>
            <a:miter lim="800000"/>
            <a:headEnd/>
            <a:tailEnd/>
          </a:ln>
        </p:spPr>
      </p:sp>
      <p:sp>
        <p:nvSpPr>
          <p:cNvPr id="52226"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noFill/>
          <a:ln>
            <a:solidFill>
              <a:srgbClr val="000000"/>
            </a:solidFill>
            <a:miter lim="800000"/>
            <a:headEnd/>
            <a:tailEnd/>
          </a:ln>
        </p:spPr>
      </p:sp>
      <p:sp>
        <p:nvSpPr>
          <p:cNvPr id="5632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D5F9E5A-13FA-4CD7-BF2F-938A7EF14ADC}"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E160CB-815A-4C23-8B46-EB77B62B149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B5A5420-01AB-4B53-88C5-E75D658314FF}"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9F3A08-8A64-4545-8852-84A94A72942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1C27101-C2DA-4FE2-9274-A797625A727C}"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24B1E0-7FAC-4A17-A0FC-FE7CD89AB63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fld id="{12A1FBA5-A9AE-4AC5-AB50-83925DD759F8}"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9AFE75-EBC4-4871-B536-53F3282A34A1}"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060B3CB-D127-4F23-A4E4-BC5085AED79D}"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0CA78AF-EE54-43A4-AAC3-D4F352A3EBF1}" type="slidenum">
              <a:rPr lang="zh-CN" altLang="en-US"/>
              <a:pPr>
                <a:defRPr/>
              </a:pPr>
              <a:t>‹#›</a:t>
            </a:fld>
            <a:endParaRPr lang="zh-CN" altLang="en-US"/>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72AC68B-C926-4D2D-9449-3F2753BF1FD6}"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DA565E-9EC1-4A97-A3A7-2C7301B3322B}" type="slidenum">
              <a:rPr lang="zh-CN" altLang="en-US"/>
              <a:pPr>
                <a:defRPr/>
              </a:pPr>
              <a:t>‹#›</a:t>
            </a:fld>
            <a:endParaRPr lang="zh-CN" altLang="en-US"/>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453D153-ED56-483A-806C-BC5CA3E087E3}"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64A501-B26D-4EE6-A108-9DFF65F4A7B7}" type="slidenum">
              <a:rPr lang="zh-CN" altLang="en-US"/>
              <a:pPr>
                <a:defRPr/>
              </a:pPr>
              <a:t>‹#›</a:t>
            </a:fld>
            <a:endParaRPr lang="zh-CN" altLang="en-US"/>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BE1BEF9-B081-4B83-9872-B095EFDF9AA4}"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52A3B8-6C5D-4F4E-87B0-39CDAD228843}" type="slidenum">
              <a:rPr lang="zh-CN" altLang="en-US"/>
              <a:pPr>
                <a:defRPr/>
              </a:pPr>
              <a:t>‹#›</a:t>
            </a:fld>
            <a:endParaRPr lang="zh-CN" altLang="en-US"/>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4FE46D9-473A-4EC5-9378-BD06E3395426}" type="datetimeFigureOut">
              <a:rPr lang="zh-CN" altLang="en-US"/>
              <a:pPr>
                <a:defRPr/>
              </a:pPr>
              <a:t>2019/9/16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6A91AD-5357-4DD2-BE66-FEF84AA4ABA8}" type="slidenum">
              <a:rPr lang="zh-CN" altLang="en-US"/>
              <a:pPr>
                <a:defRPr/>
              </a:pPr>
              <a:t>‹#›</a:t>
            </a:fld>
            <a:endParaRPr lang="zh-CN" altLang="en-US"/>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2AAA8FE-976F-489E-8CA4-4268F147D92F}" type="datetimeFigureOut">
              <a:rPr lang="zh-CN" altLang="en-US"/>
              <a:pPr>
                <a:defRPr/>
              </a:pPr>
              <a:t>2019/9/16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E99CB7-E523-4F07-BEDA-06213ACFA713}" type="slidenum">
              <a:rPr lang="zh-CN" altLang="en-US"/>
              <a:pPr>
                <a:defRPr/>
              </a:pPr>
              <a:t>‹#›</a:t>
            </a:fld>
            <a:endParaRPr lang="zh-CN" alt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462F66-0E8C-467B-841C-ACBEBFAAB9B2}" type="datetimeFigureOut">
              <a:rPr lang="zh-CN" altLang="en-US"/>
              <a:pPr>
                <a:defRPr/>
              </a:pPr>
              <a:t>2019/9/16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4BA0A19-0EC7-43A5-AE56-D51584864782}" type="slidenum">
              <a:rPr lang="zh-CN" altLang="en-US"/>
              <a:pPr>
                <a:defRPr/>
              </a:pPr>
              <a:t>‹#›</a:t>
            </a:fld>
            <a:endParaRPr lang="zh-CN" alt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6F334C7-E7B8-4546-BEFD-2AD75DFA7904}"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5FD784-378D-44F2-83E3-AB4A9DC8F3DA}"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61C265D-C874-4656-886A-51D876093F17}"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49E503F-79E1-4B04-84B2-A06E3693CC39}" type="slidenum">
              <a:rPr lang="zh-CN" altLang="en-US"/>
              <a:pPr>
                <a:defRPr/>
              </a:pPr>
              <a:t>‹#›</a:t>
            </a:fld>
            <a:endParaRPr lang="zh-CN" alt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EBB5D8-4AE7-4EA9-97EF-C492B9FF5FD5}"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BB152B-D667-4091-9C5F-AE596BFECE1F}" type="slidenum">
              <a:rPr lang="zh-CN" altLang="en-US"/>
              <a:pPr>
                <a:defRPr/>
              </a:pPr>
              <a:t>‹#›</a:t>
            </a:fld>
            <a:endParaRPr lang="zh-CN" alt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77E002C-F21F-49AE-9CE2-034F77B90A7A}"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811944-E845-4C10-90E8-0B17CD06C1DC}" type="slidenum">
              <a:rPr lang="zh-CN" altLang="en-US"/>
              <a:pPr>
                <a:defRPr/>
              </a:pPr>
              <a:t>‹#›</a:t>
            </a:fld>
            <a:endParaRPr lang="zh-CN" alt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04813"/>
            <a:ext cx="2058988"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2932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D057679-EEC0-4BE7-AA28-646449441665}"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1CABE77-E272-4F48-BB76-63460C1A00CA}" type="slidenum">
              <a:rPr lang="zh-CN" altLang="en-US"/>
              <a:pPr>
                <a:defRPr/>
              </a:pPr>
              <a:t>‹#›</a:t>
            </a:fld>
            <a:endParaRPr lang="zh-CN" alt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fld id="{C0BC5F6F-7DE2-495A-80B7-40655BF2E143}"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B0FAAE-2B68-4086-A9D3-398DC3872185}" type="slidenum">
              <a:rPr lang="zh-CN" altLang="en-US"/>
              <a:pPr>
                <a:defRPr/>
              </a:pPr>
              <a:t>‹#›</a:t>
            </a:fld>
            <a:endParaRPr lang="zh-CN" alt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C2293FBB-3FFE-49D7-B8BE-C4E9BA571485}" type="datetimeFigureOut">
              <a:rPr lang="zh-CN" altLang="en-US"/>
              <a:pPr>
                <a:defRPr/>
              </a:pPr>
              <a:t>2019/9/16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756902ED-A122-495F-9E06-BAA2B4FA4075}" type="slidenum">
              <a:rPr lang="zh-CN" altLang="en-US"/>
              <a:pPr>
                <a:defRPr/>
              </a:pPr>
              <a:t>‹#›</a:t>
            </a:fld>
            <a:endParaRPr lang="zh-CN" alt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F9C29FF-BE73-4B79-986F-A823B23DB99C}" type="datetimeFigureOut">
              <a:rPr lang="zh-CN" altLang="en-US"/>
              <a:pPr>
                <a:defRPr/>
              </a:pPr>
              <a:t>2019/9/16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ECBFAD-5374-4D08-AAF8-27D497DB9B5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A9DFEDE-1DFC-4976-9A69-4984FAB1B8C9}"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C90D8F-7A41-4744-9656-8FAB2762CCA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22FD606-C786-4DCA-9841-D702DB195314}" type="datetimeFigureOut">
              <a:rPr lang="zh-CN" altLang="en-US"/>
              <a:pPr>
                <a:defRPr/>
              </a:pPr>
              <a:t>2019/9/16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5DB11C-A94D-46F3-82D8-B73A504D5D9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F28DA6-E3A1-45AB-8798-17D5E98A2C38}" type="datetimeFigureOut">
              <a:rPr lang="zh-CN" altLang="en-US"/>
              <a:pPr>
                <a:defRPr/>
              </a:pPr>
              <a:t>2019/9/16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46EA093-8EB8-4F3B-B57E-B4443C4DC22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EB8B8-54B9-458C-974C-5B1351905941}" type="datetimeFigureOut">
              <a:rPr lang="zh-CN" altLang="en-US"/>
              <a:pPr>
                <a:defRPr/>
              </a:pPr>
              <a:t>2019/9/16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3B4BF02-CD85-480B-9816-72F01CDFC69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C5370E-EC4A-4955-8494-C667F7F5DAA3}"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5AC6D22-A073-47DA-BFF1-7EAD9273CAA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A70B53F-B5E7-469D-943E-5833152D77C4}" type="datetimeFigureOut">
              <a:rPr lang="zh-CN" altLang="en-US"/>
              <a:pPr>
                <a:defRPr/>
              </a:pPr>
              <a:t>2019/9/16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B2BB46-7CD1-4ABB-AA8A-827CA786AFE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FE3ED9E7-3A1A-48A1-AD1F-5F612B8F144A}" type="datetimeFigureOut">
              <a:rPr lang="zh-CN" altLang="en-US"/>
              <a:pPr>
                <a:defRPr/>
              </a:pPr>
              <a:t>2019/9/16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23D897FF-DCF7-4F4F-A35A-C6E10FA47C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ctr" rtl="0" eaLnBrk="0" fontAlgn="base" hangingPunct="0">
        <a:spcBef>
          <a:spcPct val="0"/>
        </a:spcBef>
        <a:spcAft>
          <a:spcPct val="0"/>
        </a:spcAft>
        <a:defRPr sz="3200" b="1" kern="1200">
          <a:solidFill>
            <a:srgbClr val="990033"/>
          </a:solidFill>
          <a:latin typeface="Century Gothic" pitchFamily="34" charset="0"/>
          <a:ea typeface="+mj-ea"/>
          <a:cs typeface="+mj-cs"/>
        </a:defRPr>
      </a:lvl1pPr>
      <a:lvl2pPr algn="ctr" rtl="0" eaLnBrk="0" fontAlgn="base" hangingPunct="0">
        <a:spcBef>
          <a:spcPct val="0"/>
        </a:spcBef>
        <a:spcAft>
          <a:spcPct val="0"/>
        </a:spcAft>
        <a:defRPr sz="3200" b="1">
          <a:solidFill>
            <a:srgbClr val="990033"/>
          </a:solidFill>
          <a:latin typeface="Century Gothic" pitchFamily="34" charset="0"/>
          <a:ea typeface="宋体" pitchFamily="2" charset="-122"/>
        </a:defRPr>
      </a:lvl2pPr>
      <a:lvl3pPr algn="ctr" rtl="0" eaLnBrk="0" fontAlgn="base" hangingPunct="0">
        <a:spcBef>
          <a:spcPct val="0"/>
        </a:spcBef>
        <a:spcAft>
          <a:spcPct val="0"/>
        </a:spcAft>
        <a:defRPr sz="3200" b="1">
          <a:solidFill>
            <a:srgbClr val="990033"/>
          </a:solidFill>
          <a:latin typeface="Century Gothic" pitchFamily="34" charset="0"/>
          <a:ea typeface="宋体" pitchFamily="2" charset="-122"/>
        </a:defRPr>
      </a:lvl3pPr>
      <a:lvl4pPr algn="ctr" rtl="0" eaLnBrk="0" fontAlgn="base" hangingPunct="0">
        <a:spcBef>
          <a:spcPct val="0"/>
        </a:spcBef>
        <a:spcAft>
          <a:spcPct val="0"/>
        </a:spcAft>
        <a:defRPr sz="3200" b="1">
          <a:solidFill>
            <a:srgbClr val="990033"/>
          </a:solidFill>
          <a:latin typeface="Century Gothic" pitchFamily="34" charset="0"/>
          <a:ea typeface="宋体" pitchFamily="2" charset="-122"/>
        </a:defRPr>
      </a:lvl4pPr>
      <a:lvl5pPr algn="ctr" rtl="0" eaLnBrk="0" fontAlgn="base" hangingPunct="0">
        <a:spcBef>
          <a:spcPct val="0"/>
        </a:spcBef>
        <a:spcAft>
          <a:spcPct val="0"/>
        </a:spcAft>
        <a:defRPr sz="3200" b="1">
          <a:solidFill>
            <a:srgbClr val="990033"/>
          </a:solidFill>
          <a:latin typeface="Century Gothic" pitchFamily="34" charset="0"/>
          <a:ea typeface="宋体" pitchFamily="2" charset="-122"/>
        </a:defRPr>
      </a:lvl5pPr>
      <a:lvl6pPr marL="457200" algn="ctr" rtl="0" fontAlgn="base">
        <a:spcBef>
          <a:spcPct val="0"/>
        </a:spcBef>
        <a:spcAft>
          <a:spcPct val="0"/>
        </a:spcAft>
        <a:defRPr sz="3200" b="1">
          <a:solidFill>
            <a:srgbClr val="990033"/>
          </a:solidFill>
          <a:latin typeface="Century Gothic" pitchFamily="34" charset="0"/>
          <a:ea typeface="宋体" pitchFamily="2" charset="-122"/>
        </a:defRPr>
      </a:lvl6pPr>
      <a:lvl7pPr marL="914400" algn="ctr" rtl="0" fontAlgn="base">
        <a:spcBef>
          <a:spcPct val="0"/>
        </a:spcBef>
        <a:spcAft>
          <a:spcPct val="0"/>
        </a:spcAft>
        <a:defRPr sz="3200" b="1">
          <a:solidFill>
            <a:srgbClr val="990033"/>
          </a:solidFill>
          <a:latin typeface="Century Gothic" pitchFamily="34" charset="0"/>
          <a:ea typeface="宋体" pitchFamily="2" charset="-122"/>
        </a:defRPr>
      </a:lvl7pPr>
      <a:lvl8pPr marL="1371600" algn="ctr" rtl="0" fontAlgn="base">
        <a:spcBef>
          <a:spcPct val="0"/>
        </a:spcBef>
        <a:spcAft>
          <a:spcPct val="0"/>
        </a:spcAft>
        <a:defRPr sz="3200" b="1">
          <a:solidFill>
            <a:srgbClr val="990033"/>
          </a:solidFill>
          <a:latin typeface="Century Gothic" pitchFamily="34" charset="0"/>
          <a:ea typeface="宋体" pitchFamily="2" charset="-122"/>
        </a:defRPr>
      </a:lvl8pPr>
      <a:lvl9pPr marL="1828800" algn="ctr" rtl="0" fontAlgn="base">
        <a:spcBef>
          <a:spcPct val="0"/>
        </a:spcBef>
        <a:spcAft>
          <a:spcPct val="0"/>
        </a:spcAft>
        <a:defRPr sz="3200" b="1">
          <a:solidFill>
            <a:srgbClr val="990033"/>
          </a:solidFill>
          <a:latin typeface="Century Gothic"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p:cNvSpPr>
          <p:nvPr>
            <p:ph type="title"/>
          </p:nvPr>
        </p:nvSpPr>
        <p:spPr bwMode="auto">
          <a:xfrm>
            <a:off x="468313" y="40481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3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615D54EF-BF62-4784-A0A8-AFD279DEC43B}" type="datetimeFigureOut">
              <a:rPr lang="zh-CN" altLang="en-US"/>
              <a:pPr>
                <a:defRPr/>
              </a:pPr>
              <a:t>2019/9/16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85B3F9D3-A5C1-4884-82D7-6C8EEB7818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ransition>
    <p:wipe dir="d"/>
  </p:transition>
  <p:txStyles>
    <p:titleStyle>
      <a:lvl1pPr algn="ctr" rtl="0" eaLnBrk="0" fontAlgn="base" hangingPunct="0">
        <a:spcBef>
          <a:spcPct val="0"/>
        </a:spcBef>
        <a:spcAft>
          <a:spcPct val="0"/>
        </a:spcAft>
        <a:defRPr sz="3200" b="1">
          <a:solidFill>
            <a:srgbClr val="C00000"/>
          </a:solidFill>
          <a:latin typeface="+mj-lt"/>
          <a:ea typeface="+mj-ea"/>
          <a:cs typeface="+mj-cs"/>
        </a:defRPr>
      </a:lvl1pPr>
      <a:lvl2pPr algn="ctr" rtl="0" eaLnBrk="0" fontAlgn="base" hangingPunct="0">
        <a:spcBef>
          <a:spcPct val="0"/>
        </a:spcBef>
        <a:spcAft>
          <a:spcPct val="0"/>
        </a:spcAft>
        <a:defRPr sz="3200" b="1">
          <a:solidFill>
            <a:srgbClr val="C00000"/>
          </a:solidFill>
          <a:latin typeface="Century Gothic" pitchFamily="34" charset="0"/>
          <a:ea typeface="宋体" pitchFamily="2" charset="-122"/>
        </a:defRPr>
      </a:lvl2pPr>
      <a:lvl3pPr algn="ctr" rtl="0" eaLnBrk="0" fontAlgn="base" hangingPunct="0">
        <a:spcBef>
          <a:spcPct val="0"/>
        </a:spcBef>
        <a:spcAft>
          <a:spcPct val="0"/>
        </a:spcAft>
        <a:defRPr sz="3200" b="1">
          <a:solidFill>
            <a:srgbClr val="C00000"/>
          </a:solidFill>
          <a:latin typeface="Century Gothic" pitchFamily="34" charset="0"/>
          <a:ea typeface="宋体" pitchFamily="2" charset="-122"/>
        </a:defRPr>
      </a:lvl3pPr>
      <a:lvl4pPr algn="ctr" rtl="0" eaLnBrk="0" fontAlgn="base" hangingPunct="0">
        <a:spcBef>
          <a:spcPct val="0"/>
        </a:spcBef>
        <a:spcAft>
          <a:spcPct val="0"/>
        </a:spcAft>
        <a:defRPr sz="3200" b="1">
          <a:solidFill>
            <a:srgbClr val="C00000"/>
          </a:solidFill>
          <a:latin typeface="Century Gothic" pitchFamily="34" charset="0"/>
          <a:ea typeface="宋体" pitchFamily="2" charset="-122"/>
        </a:defRPr>
      </a:lvl4pPr>
      <a:lvl5pPr algn="ctr" rtl="0" eaLnBrk="0" fontAlgn="base" hangingPunct="0">
        <a:spcBef>
          <a:spcPct val="0"/>
        </a:spcBef>
        <a:spcAft>
          <a:spcPct val="0"/>
        </a:spcAft>
        <a:defRPr sz="3200" b="1">
          <a:solidFill>
            <a:srgbClr val="C00000"/>
          </a:solidFill>
          <a:latin typeface="Century Gothic" pitchFamily="34" charset="0"/>
          <a:ea typeface="宋体" pitchFamily="2" charset="-122"/>
        </a:defRPr>
      </a:lvl5pPr>
      <a:lvl6pPr marL="457200" algn="ctr" rtl="0" fontAlgn="base">
        <a:spcBef>
          <a:spcPct val="0"/>
        </a:spcBef>
        <a:spcAft>
          <a:spcPct val="0"/>
        </a:spcAft>
        <a:defRPr sz="3200" b="1">
          <a:solidFill>
            <a:srgbClr val="C00000"/>
          </a:solidFill>
          <a:latin typeface="Century Gothic" pitchFamily="34" charset="0"/>
          <a:ea typeface="宋体" pitchFamily="2" charset="-122"/>
        </a:defRPr>
      </a:lvl6pPr>
      <a:lvl7pPr marL="914400" algn="ctr" rtl="0" fontAlgn="base">
        <a:spcBef>
          <a:spcPct val="0"/>
        </a:spcBef>
        <a:spcAft>
          <a:spcPct val="0"/>
        </a:spcAft>
        <a:defRPr sz="3200" b="1">
          <a:solidFill>
            <a:srgbClr val="C00000"/>
          </a:solidFill>
          <a:latin typeface="Century Gothic" pitchFamily="34" charset="0"/>
          <a:ea typeface="宋体" pitchFamily="2" charset="-122"/>
        </a:defRPr>
      </a:lvl7pPr>
      <a:lvl8pPr marL="1371600" algn="ctr" rtl="0" fontAlgn="base">
        <a:spcBef>
          <a:spcPct val="0"/>
        </a:spcBef>
        <a:spcAft>
          <a:spcPct val="0"/>
        </a:spcAft>
        <a:defRPr sz="3200" b="1">
          <a:solidFill>
            <a:srgbClr val="C00000"/>
          </a:solidFill>
          <a:latin typeface="Century Gothic" pitchFamily="34" charset="0"/>
          <a:ea typeface="宋体" pitchFamily="2" charset="-122"/>
        </a:defRPr>
      </a:lvl8pPr>
      <a:lvl9pPr marL="1828800" algn="ctr" rtl="0" fontAlgn="base">
        <a:spcBef>
          <a:spcPct val="0"/>
        </a:spcBef>
        <a:spcAft>
          <a:spcPct val="0"/>
        </a:spcAft>
        <a:defRPr sz="3200" b="1">
          <a:solidFill>
            <a:srgbClr val="C00000"/>
          </a:solidFill>
          <a:latin typeface="Century Gothic"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b="1">
          <a:solidFill>
            <a:schemeClr val="tx1"/>
          </a:solidFill>
          <a:latin typeface="Calibri" pitchFamily="34" charset="0"/>
          <a:ea typeface="+mn-ea"/>
        </a:defRPr>
      </a:lvl3pPr>
      <a:lvl4pPr marL="1600200" indent="-228600" algn="l" rtl="0" eaLnBrk="0" fontAlgn="base" hangingPunct="0">
        <a:spcBef>
          <a:spcPct val="20000"/>
        </a:spcBef>
        <a:spcAft>
          <a:spcPct val="0"/>
        </a:spcAft>
        <a:buFont typeface="Arial" charset="0"/>
        <a:buChar char="–"/>
        <a:defRPr sz="2000" b="1">
          <a:solidFill>
            <a:schemeClr val="tx1"/>
          </a:solidFill>
          <a:latin typeface="Calibri" pitchFamily="34" charset="0"/>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2.jpeg"/><Relationship Id="rId2"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slide" Target="slide24.xml"/><Relationship Id="rId4" Type="http://schemas.openxmlformats.org/officeDocument/2006/relationships/slide" Target="slide2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9.xml"/><Relationship Id="rId1" Type="http://schemas.openxmlformats.org/officeDocument/2006/relationships/audio" Target="file:///D:\&#22823;&#23398;&#33521;&#35821;\2018&#32423;\3\&#30707;&#27833;&#33521;&#35821;U1%2018&#32423;\Unit1-Text%20A%20word%20bank.mp3" TargetMode="Externa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14.jpe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file:///H:\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Local\AppData\Local\Yod" TargetMode="Externa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17.jpe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file:///H:\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AppData\Local\AppData\Local\Yodao\DeskDict\fram"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85484" y="260648"/>
            <a:ext cx="7509122" cy="655308"/>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Section 2 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5" name="矩形 34">
            <a:hlinkClick r:id="rId2" action="ppaction://hlinksldjump"/>
          </p:cNvPr>
          <p:cNvSpPr/>
          <p:nvPr/>
        </p:nvSpPr>
        <p:spPr>
          <a:xfrm>
            <a:off x="4214813" y="2498725"/>
            <a:ext cx="4222750"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36" name="矩形 35">
            <a:hlinkClick r:id="rId3" action="ppaction://hlinksldjump"/>
          </p:cNvPr>
          <p:cNvSpPr/>
          <p:nvPr/>
        </p:nvSpPr>
        <p:spPr>
          <a:xfrm>
            <a:off x="4214813" y="3271838"/>
            <a:ext cx="4222750" cy="519112"/>
          </a:xfrm>
          <a:prstGeom prst="rect">
            <a:avLst/>
          </a:prstGeom>
          <a:solidFill>
            <a:srgbClr val="FFC00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000000"/>
                </a:solidFill>
                <a:effectLst>
                  <a:outerShdw blurRad="38100" dist="38100" dir="2700000" algn="tl">
                    <a:srgbClr val="FFFFFF"/>
                  </a:outerShdw>
                </a:effectLst>
                <a:latin typeface="Century Gothic" pitchFamily="34" charset="0"/>
              </a:rPr>
              <a:t>II. Text Structure</a:t>
            </a:r>
            <a:endParaRPr lang="zh-CN" altLang="en-US" sz="2800" b="1">
              <a:solidFill>
                <a:srgbClr val="000000"/>
              </a:solidFill>
              <a:effectLst>
                <a:outerShdw blurRad="38100" dist="38100" dir="2700000" algn="tl">
                  <a:srgbClr val="FFFFFF"/>
                </a:outerShdw>
              </a:effectLst>
              <a:latin typeface="Century Gothic" pitchFamily="34" charset="0"/>
            </a:endParaRPr>
          </a:p>
        </p:txBody>
      </p:sp>
      <p:sp>
        <p:nvSpPr>
          <p:cNvPr id="40" name="矩形 39">
            <a:hlinkClick r:id="rId4" action="ppaction://hlinksldjump"/>
          </p:cNvPr>
          <p:cNvSpPr/>
          <p:nvPr/>
        </p:nvSpPr>
        <p:spPr>
          <a:xfrm>
            <a:off x="4214813" y="4057650"/>
            <a:ext cx="4222750" cy="519113"/>
          </a:xfrm>
          <a:prstGeom prst="rect">
            <a:avLst/>
          </a:prstGeom>
          <a:solidFill>
            <a:srgbClr val="7030A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III. Content Analysis</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13" name="矩形 12">
            <a:hlinkClick r:id="rId5" action="ppaction://hlinksldjump"/>
          </p:cNvPr>
          <p:cNvSpPr/>
          <p:nvPr/>
        </p:nvSpPr>
        <p:spPr>
          <a:xfrm>
            <a:off x="4211638" y="4921250"/>
            <a:ext cx="4225925" cy="519113"/>
          </a:xfrm>
          <a:prstGeom prst="rect">
            <a:avLst/>
          </a:prstGeom>
          <a:solidFill>
            <a:srgbClr val="00990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IV. Summary</a:t>
            </a:r>
            <a:endParaRPr lang="zh-CN" altLang="en-US" sz="2800" b="1">
              <a:solidFill>
                <a:srgbClr val="FFFFFF"/>
              </a:solidFill>
              <a:effectLst>
                <a:outerShdw blurRad="38100" dist="38100" dir="2700000" algn="tl">
                  <a:srgbClr val="000000"/>
                </a:outerShdw>
              </a:effectLst>
              <a:latin typeface="Century Gothic" pitchFamily="34" charset="0"/>
            </a:endParaRPr>
          </a:p>
        </p:txBody>
      </p:sp>
      <p:sp>
        <p:nvSpPr>
          <p:cNvPr id="29702" name="Rectangle 38"/>
          <p:cNvSpPr>
            <a:spLocks noChangeArrowheads="1"/>
          </p:cNvSpPr>
          <p:nvPr/>
        </p:nvSpPr>
        <p:spPr bwMode="auto">
          <a:xfrm>
            <a:off x="492125" y="1393825"/>
            <a:ext cx="8112125" cy="584200"/>
          </a:xfrm>
          <a:prstGeom prst="rect">
            <a:avLst/>
          </a:prstGeom>
          <a:noFill/>
          <a:ln w="9525">
            <a:noFill/>
            <a:miter lim="800000"/>
            <a:headEnd/>
            <a:tailEnd/>
          </a:ln>
        </p:spPr>
        <p:txBody>
          <a:bodyPr>
            <a:spAutoFit/>
          </a:bodyPr>
          <a:lstStyle/>
          <a:p>
            <a:pPr algn="ctr">
              <a:buSzPct val="160000"/>
            </a:pPr>
            <a:r>
              <a:rPr lang="en-US" altLang="zh-CN" sz="3200" b="1">
                <a:solidFill>
                  <a:srgbClr val="FF0000"/>
                </a:solidFill>
              </a:rPr>
              <a:t>Arguments on Petroleum Origin</a:t>
            </a:r>
            <a:endParaRPr lang="zh-CN" altLang="en-US" sz="3200" b="1">
              <a:solidFill>
                <a:srgbClr val="FF0000"/>
              </a:solidFill>
            </a:endParaRPr>
          </a:p>
        </p:txBody>
      </p:sp>
      <p:pic>
        <p:nvPicPr>
          <p:cNvPr id="29703" name="图片 18"/>
          <p:cNvPicPr>
            <a:picLocks noChangeAspect="1"/>
          </p:cNvPicPr>
          <p:nvPr/>
        </p:nvPicPr>
        <p:blipFill>
          <a:blip r:embed="rId6"/>
          <a:srcRect/>
          <a:stretch>
            <a:fillRect/>
          </a:stretch>
        </p:blipFill>
        <p:spPr bwMode="auto">
          <a:xfrm>
            <a:off x="7342188" y="1588"/>
            <a:ext cx="1822450" cy="1123950"/>
          </a:xfrm>
          <a:prstGeom prst="rect">
            <a:avLst/>
          </a:prstGeom>
          <a:noFill/>
          <a:ln w="9525">
            <a:noFill/>
            <a:miter lim="800000"/>
            <a:headEnd/>
            <a:tailEnd/>
          </a:ln>
        </p:spPr>
      </p:pic>
      <p:pic>
        <p:nvPicPr>
          <p:cNvPr id="29704" name="图片 2"/>
          <p:cNvPicPr>
            <a:picLocks noChangeAspect="1"/>
          </p:cNvPicPr>
          <p:nvPr/>
        </p:nvPicPr>
        <p:blipFill>
          <a:blip r:embed="rId7"/>
          <a:srcRect/>
          <a:stretch>
            <a:fillRect/>
          </a:stretch>
        </p:blipFill>
        <p:spPr bwMode="auto">
          <a:xfrm>
            <a:off x="492125" y="2025650"/>
            <a:ext cx="3395663" cy="4356100"/>
          </a:xfrm>
          <a:prstGeom prst="rect">
            <a:avLst/>
          </a:prstGeom>
          <a:noFill/>
          <a:ln w="9525">
            <a:noFill/>
            <a:miter lim="800000"/>
            <a:headEnd/>
            <a:tailEnd/>
          </a:ln>
        </p:spPr>
      </p:pic>
      <p:sp>
        <p:nvSpPr>
          <p:cNvPr id="11" name="矩形 10">
            <a:hlinkClick r:id="rId4" action="ppaction://hlinksldjump"/>
          </p:cNvPr>
          <p:cNvSpPr/>
          <p:nvPr/>
        </p:nvSpPr>
        <p:spPr>
          <a:xfrm>
            <a:off x="4211638" y="5713413"/>
            <a:ext cx="4225925" cy="519112"/>
          </a:xfrm>
          <a:prstGeom prst="rect">
            <a:avLst/>
          </a:prstGeom>
          <a:solidFill>
            <a:schemeClr val="accent6">
              <a:lumMod val="75000"/>
            </a:schemeClr>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V. Theme Discussion</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7"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39938" name="Rectangle 3"/>
          <p:cNvSpPr>
            <a:spLocks noGrp="1"/>
          </p:cNvSpPr>
          <p:nvPr>
            <p:ph type="title"/>
          </p:nvPr>
        </p:nvSpPr>
        <p:spPr>
          <a:xfrm>
            <a:off x="1706563" y="-26988"/>
            <a:ext cx="4953000" cy="792163"/>
          </a:xfrm>
        </p:spPr>
        <p:txBody>
          <a:bodyPr/>
          <a:lstStyle/>
          <a:p>
            <a:pPr algn="l" eaLnBrk="1" hangingPunct="1"/>
            <a:r>
              <a:rPr lang="en-US" altLang="zh-CN" smtClean="0">
                <a:solidFill>
                  <a:srgbClr val="254061"/>
                </a:solidFill>
              </a:rPr>
              <a:t>III. Content Analysis</a:t>
            </a:r>
          </a:p>
        </p:txBody>
      </p:sp>
      <p:sp>
        <p:nvSpPr>
          <p:cNvPr id="39939" name="Rectangle 6"/>
          <p:cNvSpPr txBox="1">
            <a:spLocks noChangeAspect="1"/>
          </p:cNvSpPr>
          <p:nvPr/>
        </p:nvSpPr>
        <p:spPr bwMode="auto">
          <a:xfrm>
            <a:off x="250825" y="765175"/>
            <a:ext cx="8569325" cy="954088"/>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1. What are the basic requirements for the decomposition process?  (Para. 2-3)</a:t>
            </a:r>
          </a:p>
        </p:txBody>
      </p:sp>
      <p:sp>
        <p:nvSpPr>
          <p:cNvPr id="10" name="Rectangle 6"/>
          <p:cNvSpPr txBox="1">
            <a:spLocks noChangeAspect="1"/>
          </p:cNvSpPr>
          <p:nvPr/>
        </p:nvSpPr>
        <p:spPr bwMode="auto">
          <a:xfrm>
            <a:off x="871538" y="1684338"/>
            <a:ext cx="7983537" cy="1373187"/>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A time period of millions of years; the depth of around 10,000 feet underground; the heat and pressure.</a:t>
            </a:r>
          </a:p>
        </p:txBody>
      </p:sp>
      <p:sp>
        <p:nvSpPr>
          <p:cNvPr id="39941" name="Rectangle 6"/>
          <p:cNvSpPr txBox="1">
            <a:spLocks noChangeAspect="1"/>
          </p:cNvSpPr>
          <p:nvPr/>
        </p:nvSpPr>
        <p:spPr bwMode="auto">
          <a:xfrm>
            <a:off x="368300" y="3051175"/>
            <a:ext cx="8451850" cy="954088"/>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2. What does the newest version of the abiotic oil formation theory claim?  (Para. 5)</a:t>
            </a:r>
          </a:p>
        </p:txBody>
      </p:sp>
      <p:sp>
        <p:nvSpPr>
          <p:cNvPr id="12" name="矩形 11"/>
          <p:cNvSpPr/>
          <p:nvPr/>
        </p:nvSpPr>
        <p:spPr>
          <a:xfrm>
            <a:off x="185738" y="7841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6"/>
          <p:cNvSpPr txBox="1">
            <a:spLocks noChangeAspect="1"/>
          </p:cNvSpPr>
          <p:nvPr/>
        </p:nvSpPr>
        <p:spPr bwMode="auto">
          <a:xfrm>
            <a:off x="904875" y="4005263"/>
            <a:ext cx="7843838" cy="1373187"/>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Oil is formed and then percolates up through cracks and porous rock to fill the reservoirs that humans tap to get oil.</a:t>
            </a:r>
          </a:p>
        </p:txBody>
      </p:sp>
      <p:sp>
        <p:nvSpPr>
          <p:cNvPr id="106506" name="Text Box 10"/>
          <p:cNvSpPr txBox="1">
            <a:spLocks noChangeArrowheads="1"/>
          </p:cNvSpPr>
          <p:nvPr/>
        </p:nvSpPr>
        <p:spPr bwMode="auto">
          <a:xfrm>
            <a:off x="6084888" y="188913"/>
            <a:ext cx="2590800"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1: 1-5</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5" name="圆角矩形 5"/>
          <p:cNvPicPr>
            <a:picLocks noChangeArrowheads="1"/>
          </p:cNvPicPr>
          <p:nvPr/>
        </p:nvPicPr>
        <p:blipFill>
          <a:blip r:embed="rId3"/>
          <a:srcRect/>
          <a:stretch>
            <a:fillRect/>
          </a:stretch>
        </p:blipFill>
        <p:spPr bwMode="auto">
          <a:xfrm>
            <a:off x="358775" y="692150"/>
            <a:ext cx="8785225" cy="5762625"/>
          </a:xfrm>
          <a:prstGeom prst="rect">
            <a:avLst/>
          </a:prstGeom>
          <a:noFill/>
          <a:ln w="9525">
            <a:noFill/>
            <a:miter lim="800000"/>
            <a:headEnd/>
            <a:tailEnd/>
          </a:ln>
        </p:spPr>
      </p:pic>
      <p:sp>
        <p:nvSpPr>
          <p:cNvPr id="22" name="矩形 21"/>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41987" name="内容占位符 1"/>
          <p:cNvSpPr>
            <a:spLocks noGrp="1"/>
          </p:cNvSpPr>
          <p:nvPr>
            <p:ph idx="4294967295"/>
          </p:nvPr>
        </p:nvSpPr>
        <p:spPr>
          <a:xfrm>
            <a:off x="323850" y="836613"/>
            <a:ext cx="8499475" cy="1885950"/>
          </a:xfrm>
        </p:spPr>
        <p:txBody>
          <a:bodyPr>
            <a:spAutoFit/>
          </a:bodyPr>
          <a:lstStyle/>
          <a:p>
            <a:pPr marL="449263" indent="-449263" eaLnBrk="1" hangingPunct="1">
              <a:buFont typeface="Arial" charset="0"/>
              <a:buNone/>
            </a:pPr>
            <a:r>
              <a:rPr lang="en-US" altLang="zh-CN" sz="2800" smtClean="0">
                <a:latin typeface="Arial Narrow" pitchFamily="34" charset="0"/>
              </a:rPr>
              <a:t>1. During the decomposition process tiny bacteria will </a:t>
            </a:r>
            <a:r>
              <a:rPr lang="en-US" altLang="zh-CN" sz="2800" u="sng" smtClean="0">
                <a:solidFill>
                  <a:srgbClr val="FF0000"/>
                </a:solidFill>
                <a:latin typeface="Arial Narrow" pitchFamily="34" charset="0"/>
              </a:rPr>
              <a:t>clean</a:t>
            </a:r>
            <a:r>
              <a:rPr lang="en-US" altLang="zh-CN" sz="2800" smtClean="0">
                <a:solidFill>
                  <a:srgbClr val="FF0000"/>
                </a:solidFill>
                <a:latin typeface="Arial Narrow" pitchFamily="34" charset="0"/>
              </a:rPr>
              <a:t> </a:t>
            </a:r>
            <a:r>
              <a:rPr lang="en-US" altLang="zh-CN" sz="2800" smtClean="0">
                <a:latin typeface="Arial Narrow" pitchFamily="34" charset="0"/>
              </a:rPr>
              <a:t>the remains</a:t>
            </a:r>
            <a:r>
              <a:rPr lang="en-US" altLang="zh-CN" sz="2800" smtClean="0">
                <a:solidFill>
                  <a:srgbClr val="FF0000"/>
                </a:solidFill>
                <a:latin typeface="Arial Narrow" pitchFamily="34" charset="0"/>
              </a:rPr>
              <a:t> </a:t>
            </a:r>
            <a:r>
              <a:rPr lang="en-US" altLang="zh-CN" sz="2800" u="sng" smtClean="0">
                <a:solidFill>
                  <a:srgbClr val="FF0000"/>
                </a:solidFill>
                <a:latin typeface="Arial Narrow" pitchFamily="34" charset="0"/>
              </a:rPr>
              <a:t>of</a:t>
            </a:r>
            <a:r>
              <a:rPr lang="en-US" altLang="zh-CN" sz="2800" smtClean="0">
                <a:solidFill>
                  <a:srgbClr val="FF0000"/>
                </a:solidFill>
                <a:latin typeface="Arial Narrow" pitchFamily="34" charset="0"/>
              </a:rPr>
              <a:t> </a:t>
            </a:r>
            <a:r>
              <a:rPr lang="en-US" altLang="zh-CN" sz="2800" smtClean="0">
                <a:latin typeface="Arial Narrow" pitchFamily="34" charset="0"/>
              </a:rPr>
              <a:t>certain chemicals… (Para. 2)</a:t>
            </a:r>
          </a:p>
          <a:p>
            <a:pPr marL="449263" indent="-449263" eaLnBrk="1" hangingPunct="1">
              <a:buFont typeface="Wingdings" pitchFamily="2" charset="2"/>
              <a:buChar char="Ø"/>
            </a:pPr>
            <a:r>
              <a:rPr kumimoji="1" lang="en-US" altLang="zh-CN" sz="2800" b="0" smtClean="0">
                <a:solidFill>
                  <a:schemeClr val="hlink"/>
                </a:solidFill>
                <a:latin typeface="Arial Narrow" pitchFamily="34" charset="0"/>
                <a:cs typeface="Arial" charset="0"/>
              </a:rPr>
              <a:t>During the process of decay, the bacteria will </a:t>
            </a:r>
            <a:r>
              <a:rPr kumimoji="1" lang="en-US" altLang="zh-CN" sz="2800" b="0" smtClean="0">
                <a:solidFill>
                  <a:srgbClr val="FF0000"/>
                </a:solidFill>
                <a:latin typeface="Arial Narrow" pitchFamily="34" charset="0"/>
                <a:cs typeface="Arial" charset="0"/>
              </a:rPr>
              <a:t>remove</a:t>
            </a:r>
            <a:r>
              <a:rPr kumimoji="1" lang="en-US" altLang="zh-CN" sz="2800" b="0" smtClean="0">
                <a:solidFill>
                  <a:schemeClr val="hlink"/>
                </a:solidFill>
                <a:latin typeface="Arial Narrow" pitchFamily="34" charset="0"/>
                <a:cs typeface="Arial" charset="0"/>
              </a:rPr>
              <a:t> certain chemicals </a:t>
            </a:r>
            <a:r>
              <a:rPr kumimoji="1" lang="en-US" altLang="zh-CN" sz="2800" b="0" smtClean="0">
                <a:solidFill>
                  <a:srgbClr val="FF0000"/>
                </a:solidFill>
                <a:latin typeface="Arial Narrow" pitchFamily="34" charset="0"/>
                <a:cs typeface="Arial" charset="0"/>
              </a:rPr>
              <a:t>from</a:t>
            </a:r>
            <a:r>
              <a:rPr kumimoji="1" lang="en-US" altLang="zh-CN" sz="2800" b="0" smtClean="0">
                <a:solidFill>
                  <a:schemeClr val="hlink"/>
                </a:solidFill>
                <a:latin typeface="Arial Narrow" pitchFamily="34" charset="0"/>
                <a:cs typeface="Arial" charset="0"/>
              </a:rPr>
              <a:t> the remains of small animals and plant life.</a:t>
            </a:r>
            <a:r>
              <a:rPr lang="en-US" altLang="zh-CN" sz="2800" smtClean="0">
                <a:solidFill>
                  <a:srgbClr val="009900"/>
                </a:solidFill>
              </a:rPr>
              <a:t> </a:t>
            </a:r>
            <a:endParaRPr lang="zh-CN" altLang="en-US" sz="2800" smtClean="0">
              <a:solidFill>
                <a:srgbClr val="009900"/>
              </a:solidFill>
            </a:endParaRPr>
          </a:p>
        </p:txBody>
      </p:sp>
      <p:sp>
        <p:nvSpPr>
          <p:cNvPr id="9" name="Text Box 13"/>
          <p:cNvSpPr txBox="1">
            <a:spLocks noChangeArrowheads="1"/>
          </p:cNvSpPr>
          <p:nvPr/>
        </p:nvSpPr>
        <p:spPr bwMode="auto">
          <a:xfrm>
            <a:off x="468313" y="3068638"/>
            <a:ext cx="1223962" cy="51911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0" name="Text Box 14"/>
          <p:cNvSpPr txBox="1">
            <a:spLocks noChangeArrowheads="1"/>
          </p:cNvSpPr>
          <p:nvPr/>
        </p:nvSpPr>
        <p:spPr bwMode="auto">
          <a:xfrm>
            <a:off x="755650" y="3644900"/>
            <a:ext cx="7777163" cy="946150"/>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spcBef>
                <a:spcPct val="50000"/>
              </a:spcBef>
              <a:defRPr/>
            </a:pPr>
            <a:r>
              <a:rPr lang="zh-CN" altLang="en-US" sz="2800" dirty="0">
                <a:solidFill>
                  <a:srgbClr val="0000FF"/>
                </a:solidFill>
                <a:latin typeface="宋体"/>
                <a:ea typeface="宋体" pitchFamily="2" charset="-122"/>
              </a:rPr>
              <a:t>在动植物遗体分解的过程中，细菌会将其中的一些化学物质去掉。</a:t>
            </a:r>
            <a:endParaRPr lang="en-US" altLang="zh-CN" sz="2800" dirty="0">
              <a:solidFill>
                <a:srgbClr val="0000FF"/>
              </a:solidFill>
              <a:latin typeface="Calibri" pitchFamily="34" charset="0"/>
              <a:ea typeface="宋体" pitchFamily="2" charset="-122"/>
            </a:endParaRPr>
          </a:p>
        </p:txBody>
      </p:sp>
      <p:pic>
        <p:nvPicPr>
          <p:cNvPr id="41990" name="Picture 4" descr="http://img.sootuu.com/vector/2006-4/2006419173758230.jpg"/>
          <p:cNvPicPr>
            <a:picLocks noChangeAspect="1" noChangeArrowheads="1"/>
          </p:cNvPicPr>
          <p:nvPr/>
        </p:nvPicPr>
        <p:blipFill>
          <a:blip r:embed="rId4"/>
          <a:srcRect/>
          <a:stretch>
            <a:fillRect/>
          </a:stretch>
        </p:blipFill>
        <p:spPr bwMode="auto">
          <a:xfrm>
            <a:off x="6575425" y="4270375"/>
            <a:ext cx="2095500" cy="2095500"/>
          </a:xfrm>
          <a:prstGeom prst="rect">
            <a:avLst/>
          </a:prstGeom>
          <a:noFill/>
          <a:ln w="9525">
            <a:noFill/>
            <a:miter lim="800000"/>
            <a:headEnd/>
            <a:tailEnd/>
          </a:ln>
        </p:spPr>
      </p:pic>
      <p:sp>
        <p:nvSpPr>
          <p:cNvPr id="41991"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06506" name="Text Box 10"/>
          <p:cNvSpPr txBox="1">
            <a:spLocks noChangeArrowheads="1"/>
          </p:cNvSpPr>
          <p:nvPr/>
        </p:nvSpPr>
        <p:spPr bwMode="auto">
          <a:xfrm>
            <a:off x="6227763" y="101600"/>
            <a:ext cx="2590800" cy="5191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1: 1-5</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388" y="44450"/>
            <a:ext cx="3529012"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small sea plants and animals</a:t>
            </a:r>
            <a:endParaRPr lang="zh-CN" altLang="en-US" sz="2400" dirty="0">
              <a:latin typeface="Arial Narrow" panose="020B0606020202030204" pitchFamily="34" charset="0"/>
            </a:endParaRPr>
          </a:p>
        </p:txBody>
      </p:sp>
      <p:sp>
        <p:nvSpPr>
          <p:cNvPr id="3" name="矩形 2"/>
          <p:cNvSpPr/>
          <p:nvPr/>
        </p:nvSpPr>
        <p:spPr>
          <a:xfrm>
            <a:off x="468313" y="2133600"/>
            <a:ext cx="1943100"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remains </a:t>
            </a:r>
            <a:endParaRPr lang="zh-CN" altLang="en-US" sz="2400" dirty="0">
              <a:latin typeface="Arial Narrow" panose="020B0606020202030204" pitchFamily="34" charset="0"/>
            </a:endParaRPr>
          </a:p>
        </p:txBody>
      </p:sp>
      <p:sp>
        <p:nvSpPr>
          <p:cNvPr id="4" name="矩形 3"/>
          <p:cNvSpPr/>
          <p:nvPr/>
        </p:nvSpPr>
        <p:spPr>
          <a:xfrm>
            <a:off x="34925" y="3213100"/>
            <a:ext cx="3727450"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remains: carbon and hydrogen </a:t>
            </a:r>
            <a:endParaRPr lang="zh-CN" altLang="en-US" sz="2400" dirty="0">
              <a:latin typeface="Arial Narrow" panose="020B0606020202030204" pitchFamily="34" charset="0"/>
            </a:endParaRPr>
          </a:p>
        </p:txBody>
      </p:sp>
      <p:sp>
        <p:nvSpPr>
          <p:cNvPr id="5" name="矩形 4"/>
          <p:cNvSpPr/>
          <p:nvPr/>
        </p:nvSpPr>
        <p:spPr>
          <a:xfrm>
            <a:off x="395288" y="5516563"/>
            <a:ext cx="302418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a much thinner layer </a:t>
            </a:r>
            <a:endParaRPr lang="zh-CN" altLang="en-US" sz="2400" dirty="0">
              <a:latin typeface="Arial Narrow" panose="020B0606020202030204" pitchFamily="34" charset="0"/>
            </a:endParaRPr>
          </a:p>
        </p:txBody>
      </p:sp>
      <p:sp>
        <p:nvSpPr>
          <p:cNvPr id="6" name="矩形 5"/>
          <p:cNvSpPr/>
          <p:nvPr/>
        </p:nvSpPr>
        <p:spPr>
          <a:xfrm>
            <a:off x="395288" y="4437063"/>
            <a:ext cx="302418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a large gelatinous mass </a:t>
            </a:r>
            <a:endParaRPr lang="zh-CN" altLang="en-US" sz="2400" dirty="0">
              <a:latin typeface="Arial Narrow" panose="020B0606020202030204" pitchFamily="34" charset="0"/>
            </a:endParaRPr>
          </a:p>
        </p:txBody>
      </p:sp>
      <p:sp>
        <p:nvSpPr>
          <p:cNvPr id="7" name="矩形 6"/>
          <p:cNvSpPr/>
          <p:nvPr/>
        </p:nvSpPr>
        <p:spPr>
          <a:xfrm>
            <a:off x="2051050" y="6165850"/>
            <a:ext cx="1908175"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latin typeface="Arial Narrow" panose="020B0606020202030204" pitchFamily="34" charset="0"/>
              </a:rPr>
              <a:t>petroleum </a:t>
            </a:r>
            <a:endParaRPr lang="zh-CN" altLang="en-US" sz="2400" b="1" dirty="0">
              <a:latin typeface="Arial Narrow" panose="020B0606020202030204" pitchFamily="34" charset="0"/>
            </a:endParaRPr>
          </a:p>
        </p:txBody>
      </p:sp>
      <p:sp>
        <p:nvSpPr>
          <p:cNvPr id="8" name="下箭头 7"/>
          <p:cNvSpPr/>
          <p:nvPr/>
        </p:nvSpPr>
        <p:spPr>
          <a:xfrm>
            <a:off x="1476375" y="908050"/>
            <a:ext cx="142875" cy="1152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下箭头 8"/>
          <p:cNvSpPr/>
          <p:nvPr/>
        </p:nvSpPr>
        <p:spPr>
          <a:xfrm>
            <a:off x="1463675" y="2708275"/>
            <a:ext cx="155575" cy="44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下箭头 9"/>
          <p:cNvSpPr/>
          <p:nvPr/>
        </p:nvSpPr>
        <p:spPr>
          <a:xfrm>
            <a:off x="1439863" y="3789363"/>
            <a:ext cx="179387" cy="539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下箭头 10"/>
          <p:cNvSpPr/>
          <p:nvPr/>
        </p:nvSpPr>
        <p:spPr>
          <a:xfrm>
            <a:off x="1476375" y="5013325"/>
            <a:ext cx="142875"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1835150" y="836613"/>
            <a:ext cx="2089150" cy="5048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1. die and sink</a:t>
            </a:r>
            <a:endParaRPr lang="zh-CN" altLang="en-US" sz="2400" dirty="0">
              <a:solidFill>
                <a:schemeClr val="tx1"/>
              </a:solidFill>
              <a:latin typeface="Arial Narrow" panose="020B0606020202030204" pitchFamily="34" charset="0"/>
            </a:endParaRPr>
          </a:p>
        </p:txBody>
      </p:sp>
      <p:sp>
        <p:nvSpPr>
          <p:cNvPr id="14" name="矩形 13"/>
          <p:cNvSpPr/>
          <p:nvPr/>
        </p:nvSpPr>
        <p:spPr>
          <a:xfrm>
            <a:off x="4067175" y="836613"/>
            <a:ext cx="2592388" cy="5048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2. lie on the sea bed</a:t>
            </a:r>
            <a:endParaRPr lang="zh-CN" altLang="en-US" sz="2400" dirty="0">
              <a:solidFill>
                <a:schemeClr val="tx1"/>
              </a:solidFill>
              <a:latin typeface="Arial Narrow" panose="020B0606020202030204" pitchFamily="34" charset="0"/>
            </a:endParaRPr>
          </a:p>
        </p:txBody>
      </p:sp>
      <p:sp>
        <p:nvSpPr>
          <p:cNvPr id="15" name="矩形 14"/>
          <p:cNvSpPr/>
          <p:nvPr/>
        </p:nvSpPr>
        <p:spPr>
          <a:xfrm>
            <a:off x="1763713" y="1412875"/>
            <a:ext cx="5111750" cy="50323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3. decompose and mix with sand and silt</a:t>
            </a:r>
            <a:endParaRPr lang="zh-CN" altLang="en-US" sz="2400" dirty="0">
              <a:solidFill>
                <a:schemeClr val="tx1"/>
              </a:solidFill>
              <a:latin typeface="Arial Narrow" panose="020B0606020202030204" pitchFamily="34" charset="0"/>
            </a:endParaRPr>
          </a:p>
        </p:txBody>
      </p:sp>
      <p:sp>
        <p:nvSpPr>
          <p:cNvPr id="16" name="矩形 15"/>
          <p:cNvSpPr/>
          <p:nvPr/>
        </p:nvSpPr>
        <p:spPr>
          <a:xfrm>
            <a:off x="5580063" y="1989138"/>
            <a:ext cx="1368425" cy="5032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bacteria</a:t>
            </a:r>
            <a:endParaRPr lang="zh-CN" altLang="en-US" sz="2400" dirty="0">
              <a:solidFill>
                <a:schemeClr val="tx1"/>
              </a:solidFill>
              <a:latin typeface="Arial Narrow" panose="020B0606020202030204" pitchFamily="34" charset="0"/>
            </a:endParaRPr>
          </a:p>
        </p:txBody>
      </p:sp>
      <p:sp>
        <p:nvSpPr>
          <p:cNvPr id="17" name="矩形 16"/>
          <p:cNvSpPr/>
          <p:nvPr/>
        </p:nvSpPr>
        <p:spPr>
          <a:xfrm>
            <a:off x="4427538" y="2565400"/>
            <a:ext cx="4465637" cy="5032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phosphorus, nitrogen and oxygen</a:t>
            </a:r>
            <a:endParaRPr lang="zh-CN" altLang="en-US" sz="2400" dirty="0">
              <a:solidFill>
                <a:schemeClr val="tx1"/>
              </a:solidFill>
              <a:latin typeface="Arial Narrow" panose="020B0606020202030204" pitchFamily="34" charset="0"/>
            </a:endParaRPr>
          </a:p>
        </p:txBody>
      </p:sp>
      <p:cxnSp>
        <p:nvCxnSpPr>
          <p:cNvPr id="19" name="直接箭头连接符 18"/>
          <p:cNvCxnSpPr/>
          <p:nvPr/>
        </p:nvCxnSpPr>
        <p:spPr>
          <a:xfrm flipH="1">
            <a:off x="2555875" y="2276475"/>
            <a:ext cx="2808288" cy="14446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rot="-183191">
            <a:off x="2689225" y="1919288"/>
            <a:ext cx="2808288" cy="461962"/>
          </a:xfrm>
          <a:prstGeom prst="rect">
            <a:avLst/>
          </a:prstGeom>
          <a:noFill/>
          <a:ln w="9525">
            <a:noFill/>
            <a:miter lim="800000"/>
            <a:headEnd/>
            <a:tailEnd/>
          </a:ln>
        </p:spPr>
        <p:txBody>
          <a:bodyPr>
            <a:spAutoFit/>
          </a:bodyPr>
          <a:lstStyle/>
          <a:p>
            <a:r>
              <a:rPr lang="en-US" altLang="zh-CN" sz="2400">
                <a:latin typeface="Arial Narrow" pitchFamily="34" charset="0"/>
              </a:rPr>
              <a:t>clean the remains of</a:t>
            </a:r>
            <a:endParaRPr lang="zh-CN" altLang="en-US" sz="2400">
              <a:latin typeface="Arial Narrow" pitchFamily="34" charset="0"/>
            </a:endParaRPr>
          </a:p>
        </p:txBody>
      </p:sp>
      <p:cxnSp>
        <p:nvCxnSpPr>
          <p:cNvPr id="28" name="肘形连接符 27"/>
          <p:cNvCxnSpPr/>
          <p:nvPr/>
        </p:nvCxnSpPr>
        <p:spPr>
          <a:xfrm>
            <a:off x="3203575" y="2349500"/>
            <a:ext cx="1116013" cy="398463"/>
          </a:xfrm>
          <a:prstGeom prst="bentConnector3">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43413" y="3357563"/>
            <a:ext cx="4449762" cy="5937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multiple layers of sand, silt and mud</a:t>
            </a:r>
            <a:endParaRPr lang="zh-CN" altLang="en-US" sz="2400" dirty="0">
              <a:solidFill>
                <a:schemeClr val="tx1"/>
              </a:solidFill>
              <a:latin typeface="Arial Narrow" panose="020B0606020202030204" pitchFamily="34" charset="0"/>
            </a:endParaRPr>
          </a:p>
        </p:txBody>
      </p:sp>
      <p:sp>
        <p:nvSpPr>
          <p:cNvPr id="32" name="矩形 31"/>
          <p:cNvSpPr/>
          <p:nvPr/>
        </p:nvSpPr>
        <p:spPr>
          <a:xfrm>
            <a:off x="5724525" y="4292600"/>
            <a:ext cx="3095625" cy="5048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solidFill>
                <a:latin typeface="Arial Narrow" panose="020B0606020202030204" pitchFamily="34" charset="0"/>
              </a:rPr>
              <a:t>weight of sand and silt</a:t>
            </a:r>
            <a:endParaRPr lang="zh-CN" altLang="en-US" sz="2400" dirty="0">
              <a:solidFill>
                <a:schemeClr val="tx1"/>
              </a:solidFill>
              <a:latin typeface="Arial Narrow" panose="020B0606020202030204" pitchFamily="34" charset="0"/>
            </a:endParaRPr>
          </a:p>
        </p:txBody>
      </p:sp>
      <p:sp>
        <p:nvSpPr>
          <p:cNvPr id="33" name="TextBox 32"/>
          <p:cNvSpPr txBox="1">
            <a:spLocks noChangeArrowheads="1"/>
          </p:cNvSpPr>
          <p:nvPr/>
        </p:nvSpPr>
        <p:spPr bwMode="auto">
          <a:xfrm rot="-1240743">
            <a:off x="3386138" y="3662363"/>
            <a:ext cx="1000125" cy="461962"/>
          </a:xfrm>
          <a:prstGeom prst="rect">
            <a:avLst/>
          </a:prstGeom>
          <a:noFill/>
          <a:ln w="9525">
            <a:noFill/>
            <a:miter lim="800000"/>
            <a:headEnd/>
            <a:tailEnd/>
          </a:ln>
        </p:spPr>
        <p:txBody>
          <a:bodyPr>
            <a:spAutoFit/>
          </a:bodyPr>
          <a:lstStyle/>
          <a:p>
            <a:r>
              <a:rPr lang="en-US" altLang="zh-CN" sz="2400">
                <a:latin typeface="Arial Narrow" pitchFamily="34" charset="0"/>
              </a:rPr>
              <a:t>cover</a:t>
            </a:r>
            <a:endParaRPr lang="zh-CN" altLang="en-US" sz="2400">
              <a:latin typeface="Arial Narrow" pitchFamily="34" charset="0"/>
            </a:endParaRPr>
          </a:p>
        </p:txBody>
      </p:sp>
      <p:sp>
        <p:nvSpPr>
          <p:cNvPr id="34" name="矩形 33"/>
          <p:cNvSpPr/>
          <p:nvPr/>
        </p:nvSpPr>
        <p:spPr>
          <a:xfrm>
            <a:off x="4924425" y="5300663"/>
            <a:ext cx="3895725" cy="68421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latin typeface="Arial Narrow" panose="020B0606020202030204" pitchFamily="34" charset="0"/>
              </a:rPr>
              <a:t>natural heat of the earth and the intense pressure</a:t>
            </a:r>
            <a:endParaRPr lang="zh-CN" altLang="en-US" sz="2400" dirty="0">
              <a:latin typeface="Arial Narrow" panose="020B0606020202030204" pitchFamily="34" charset="0"/>
            </a:endParaRPr>
          </a:p>
        </p:txBody>
      </p:sp>
      <p:sp>
        <p:nvSpPr>
          <p:cNvPr id="35" name="TextBox 34"/>
          <p:cNvSpPr txBox="1">
            <a:spLocks noChangeArrowheads="1"/>
          </p:cNvSpPr>
          <p:nvPr/>
        </p:nvSpPr>
        <p:spPr bwMode="auto">
          <a:xfrm>
            <a:off x="3594100" y="4292600"/>
            <a:ext cx="2130425" cy="831850"/>
          </a:xfrm>
          <a:prstGeom prst="rect">
            <a:avLst/>
          </a:prstGeom>
          <a:noFill/>
          <a:ln w="9525">
            <a:noFill/>
            <a:miter lim="800000"/>
            <a:headEnd/>
            <a:tailEnd/>
          </a:ln>
        </p:spPr>
        <p:txBody>
          <a:bodyPr>
            <a:spAutoFit/>
          </a:bodyPr>
          <a:lstStyle/>
          <a:p>
            <a:pPr algn="ctr"/>
            <a:r>
              <a:rPr lang="en-US" altLang="zh-CN" sz="2400">
                <a:latin typeface="Arial Narrow" pitchFamily="34" charset="0"/>
              </a:rPr>
              <a:t>press down and compress</a:t>
            </a:r>
            <a:endParaRPr lang="zh-CN" altLang="en-US" sz="2400">
              <a:latin typeface="Arial Narrow" pitchFamily="34" charset="0"/>
            </a:endParaRPr>
          </a:p>
        </p:txBody>
      </p:sp>
      <p:cxnSp>
        <p:nvCxnSpPr>
          <p:cNvPr id="36" name="直接箭头连接符 35"/>
          <p:cNvCxnSpPr/>
          <p:nvPr/>
        </p:nvCxnSpPr>
        <p:spPr>
          <a:xfrm flipH="1">
            <a:off x="3419475" y="4724400"/>
            <a:ext cx="230505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3409950" y="3933825"/>
            <a:ext cx="1017588" cy="48736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3059113" y="5272088"/>
            <a:ext cx="2132012" cy="460375"/>
          </a:xfrm>
          <a:prstGeom prst="rect">
            <a:avLst/>
          </a:prstGeom>
          <a:noFill/>
          <a:ln w="9525">
            <a:noFill/>
            <a:miter lim="800000"/>
            <a:headEnd/>
            <a:tailEnd/>
          </a:ln>
        </p:spPr>
        <p:txBody>
          <a:bodyPr>
            <a:spAutoFit/>
          </a:bodyPr>
          <a:lstStyle/>
          <a:p>
            <a:pPr algn="ctr"/>
            <a:r>
              <a:rPr lang="en-US" altLang="zh-CN" sz="2400">
                <a:latin typeface="Arial Narrow" pitchFamily="34" charset="0"/>
              </a:rPr>
              <a:t>act upon</a:t>
            </a:r>
            <a:endParaRPr lang="zh-CN" altLang="en-US" sz="2400">
              <a:latin typeface="Arial Narrow" pitchFamily="34" charset="0"/>
            </a:endParaRPr>
          </a:p>
        </p:txBody>
      </p:sp>
      <p:cxnSp>
        <p:nvCxnSpPr>
          <p:cNvPr id="49" name="直接箭头连接符 48"/>
          <p:cNvCxnSpPr/>
          <p:nvPr/>
        </p:nvCxnSpPr>
        <p:spPr>
          <a:xfrm flipH="1">
            <a:off x="3476625" y="5732463"/>
            <a:ext cx="138271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 name="直角上箭头 50"/>
          <p:cNvSpPr/>
          <p:nvPr/>
        </p:nvSpPr>
        <p:spPr>
          <a:xfrm rot="5400000">
            <a:off x="1391444" y="6109494"/>
            <a:ext cx="639762" cy="4635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2670" name="Text Box 30"/>
          <p:cNvSpPr txBox="1">
            <a:spLocks noChangeArrowheads="1"/>
          </p:cNvSpPr>
          <p:nvPr/>
        </p:nvSpPr>
        <p:spPr bwMode="auto">
          <a:xfrm>
            <a:off x="6948488" y="0"/>
            <a:ext cx="1979612"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3600" b="1">
                <a:solidFill>
                  <a:schemeClr val="accent2"/>
                </a:solidFill>
                <a:latin typeface="Comic Sans MS" pitchFamily="66" charset="0"/>
              </a:rPr>
              <a:t>BOF</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down)">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8"/>
                                        </p:tgtEl>
                                        <p:attrNameLst>
                                          <p:attrName>style.visibility</p:attrName>
                                        </p:attrNameLst>
                                      </p:cBhvr>
                                      <p:to>
                                        <p:strVal val="visible"/>
                                      </p:to>
                                    </p:set>
                                    <p:anim calcmode="lin" valueType="num">
                                      <p:cBhvr additive="base">
                                        <p:cTn id="80" dur="500" fill="hold"/>
                                        <p:tgtEl>
                                          <p:spTgt spid="38"/>
                                        </p:tgtEl>
                                        <p:attrNameLst>
                                          <p:attrName>ppt_x</p:attrName>
                                        </p:attrNameLst>
                                      </p:cBhvr>
                                      <p:tavLst>
                                        <p:tav tm="0">
                                          <p:val>
                                            <p:strVal val="#ppt_x"/>
                                          </p:val>
                                        </p:tav>
                                        <p:tav tm="100000">
                                          <p:val>
                                            <p:strVal val="#ppt_x"/>
                                          </p:val>
                                        </p:tav>
                                      </p:tavLst>
                                    </p:anim>
                                    <p:anim calcmode="lin" valueType="num">
                                      <p:cBhvr additive="base">
                                        <p:cTn id="81" dur="500" fill="hold"/>
                                        <p:tgtEl>
                                          <p:spTgt spid="3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fill="hold"/>
                                        <p:tgtEl>
                                          <p:spTgt spid="33"/>
                                        </p:tgtEl>
                                        <p:attrNameLst>
                                          <p:attrName>ppt_x</p:attrName>
                                        </p:attrNameLst>
                                      </p:cBhvr>
                                      <p:tavLst>
                                        <p:tav tm="0">
                                          <p:val>
                                            <p:strVal val="#ppt_x"/>
                                          </p:val>
                                        </p:tav>
                                        <p:tav tm="100000">
                                          <p:val>
                                            <p:strVal val="#ppt_x"/>
                                          </p:val>
                                        </p:tav>
                                      </p:tavLst>
                                    </p:anim>
                                    <p:anim calcmode="lin" valueType="num">
                                      <p:cBhvr additive="base">
                                        <p:cTn id="8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arn(inVertical)">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 calcmode="lin" valueType="num">
                                      <p:cBhvr additive="base">
                                        <p:cTn id="119" dur="500" fill="hold"/>
                                        <p:tgtEl>
                                          <p:spTgt spid="49"/>
                                        </p:tgtEl>
                                        <p:attrNameLst>
                                          <p:attrName>ppt_x</p:attrName>
                                        </p:attrNameLst>
                                      </p:cBhvr>
                                      <p:tavLst>
                                        <p:tav tm="0">
                                          <p:val>
                                            <p:strVal val="#ppt_x"/>
                                          </p:val>
                                        </p:tav>
                                        <p:tav tm="100000">
                                          <p:val>
                                            <p:strVal val="#ppt_x"/>
                                          </p:val>
                                        </p:tav>
                                      </p:tavLst>
                                    </p:anim>
                                    <p:anim calcmode="lin" valueType="num">
                                      <p:cBhvr additive="base">
                                        <p:cTn id="120" dur="500" fill="hold"/>
                                        <p:tgtEl>
                                          <p:spTgt spid="4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additive="base">
                                        <p:cTn id="123" dur="500" fill="hold"/>
                                        <p:tgtEl>
                                          <p:spTgt spid="48"/>
                                        </p:tgtEl>
                                        <p:attrNameLst>
                                          <p:attrName>ppt_x</p:attrName>
                                        </p:attrNameLst>
                                      </p:cBhvr>
                                      <p:tavLst>
                                        <p:tav tm="0">
                                          <p:val>
                                            <p:strVal val="#ppt_x"/>
                                          </p:val>
                                        </p:tav>
                                        <p:tav tm="100000">
                                          <p:val>
                                            <p:strVal val="#ppt_x"/>
                                          </p:val>
                                        </p:tav>
                                      </p:tavLst>
                                    </p:anim>
                                    <p:anim calcmode="lin" valueType="num">
                                      <p:cBhvr additive="base">
                                        <p:cTn id="1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24" grpId="0"/>
      <p:bldP spid="31" grpId="0" animBg="1"/>
      <p:bldP spid="32" grpId="0" animBg="1"/>
      <p:bldP spid="33" grpId="0"/>
      <p:bldP spid="34" grpId="0" animBg="1"/>
      <p:bldP spid="35"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流程图: 终止 39"/>
          <p:cNvSpPr>
            <a:spLocks noChangeArrowheads="1"/>
          </p:cNvSpPr>
          <p:nvPr/>
        </p:nvSpPr>
        <p:spPr bwMode="auto">
          <a:xfrm>
            <a:off x="250825" y="765175"/>
            <a:ext cx="2447925" cy="931863"/>
          </a:xfrm>
          <a:prstGeom prst="flowChartTerminator">
            <a:avLst/>
          </a:prstGeom>
          <a:noFill/>
          <a:ln w="12700">
            <a:solidFill>
              <a:srgbClr val="6600CC"/>
            </a:solidFill>
            <a:miter lim="800000"/>
            <a:headEnd/>
            <a:tailEnd/>
          </a:ln>
        </p:spPr>
        <p:txBody>
          <a:bodyPr anchor="ctr"/>
          <a:lstStyle/>
          <a:p>
            <a:pPr algn="ctr"/>
            <a:r>
              <a:rPr lang="en-US" altLang="zh-CN" sz="2400">
                <a:solidFill>
                  <a:srgbClr val="000000"/>
                </a:solidFill>
                <a:latin typeface="Times New Roman" pitchFamily="18" charset="0"/>
              </a:rPr>
              <a:t>PETROLEUM</a:t>
            </a:r>
            <a:endParaRPr lang="en-US" altLang="zh-CN" sz="2400"/>
          </a:p>
        </p:txBody>
      </p:sp>
      <p:sp>
        <p:nvSpPr>
          <p:cNvPr id="191493" name="AutoShape 5"/>
          <p:cNvSpPr>
            <a:spLocks noChangeArrowheads="1"/>
          </p:cNvSpPr>
          <p:nvPr/>
        </p:nvSpPr>
        <p:spPr bwMode="auto">
          <a:xfrm>
            <a:off x="2771775" y="908050"/>
            <a:ext cx="1439863" cy="433388"/>
          </a:xfrm>
          <a:prstGeom prst="rightArrow">
            <a:avLst>
              <a:gd name="adj1" fmla="val 50000"/>
              <a:gd name="adj2" fmla="val 14566"/>
            </a:avLst>
          </a:prstGeom>
          <a:solidFill>
            <a:srgbClr val="5B9BD5"/>
          </a:solidFill>
          <a:ln w="12700">
            <a:solidFill>
              <a:srgbClr val="41719C"/>
            </a:solidFill>
            <a:miter lim="800000"/>
            <a:headEnd/>
            <a:tailEnd/>
          </a:ln>
        </p:spPr>
        <p:txBody>
          <a:bodyPr anchor="ctr"/>
          <a:lstStyle/>
          <a:p>
            <a:endParaRPr lang="zh-CN" altLang="en-US"/>
          </a:p>
        </p:txBody>
      </p:sp>
      <p:sp>
        <p:nvSpPr>
          <p:cNvPr id="191494" name="Text Box 6"/>
          <p:cNvSpPr txBox="1">
            <a:spLocks noChangeArrowheads="1"/>
          </p:cNvSpPr>
          <p:nvPr/>
        </p:nvSpPr>
        <p:spPr bwMode="auto">
          <a:xfrm>
            <a:off x="4356100" y="836613"/>
            <a:ext cx="3887788" cy="576262"/>
          </a:xfrm>
          <a:prstGeom prst="rect">
            <a:avLst/>
          </a:prstGeom>
          <a:solidFill>
            <a:srgbClr val="FFFFFF"/>
          </a:solidFill>
          <a:ln w="6350">
            <a:solidFill>
              <a:srgbClr val="6600CC"/>
            </a:solidFill>
            <a:round/>
            <a:headEnd/>
            <a:tailEnd/>
          </a:ln>
        </p:spPr>
        <p:txBody>
          <a:bodyPr/>
          <a:lstStyle/>
          <a:p>
            <a:pPr algn="ctr"/>
            <a:r>
              <a:rPr lang="en-US" altLang="zh-CN" sz="2800">
                <a:latin typeface="Arial Narrow" pitchFamily="34" charset="0"/>
              </a:rPr>
              <a:t>cracks</a:t>
            </a:r>
            <a:r>
              <a:rPr lang="en-US" altLang="zh-CN" sz="1000">
                <a:latin typeface="Times New Roman" pitchFamily="18" charset="0"/>
              </a:rPr>
              <a:t>  </a:t>
            </a:r>
            <a:r>
              <a:rPr lang="en-US" altLang="zh-CN" sz="2800">
                <a:latin typeface="Arial Narrow" pitchFamily="34" charset="0"/>
              </a:rPr>
              <a:t>and</a:t>
            </a:r>
            <a:r>
              <a:rPr lang="en-US" altLang="zh-CN" sz="1000">
                <a:latin typeface="Times New Roman" pitchFamily="18" charset="0"/>
              </a:rPr>
              <a:t>  </a:t>
            </a:r>
            <a:r>
              <a:rPr lang="en-US" altLang="zh-CN" sz="2800">
                <a:latin typeface="Arial Narrow" pitchFamily="34" charset="0"/>
              </a:rPr>
              <a:t>porous</a:t>
            </a:r>
            <a:r>
              <a:rPr lang="en-US" altLang="zh-CN" sz="1000">
                <a:latin typeface="Times New Roman" pitchFamily="18" charset="0"/>
              </a:rPr>
              <a:t>  </a:t>
            </a:r>
            <a:r>
              <a:rPr lang="en-US" altLang="zh-CN" sz="2800">
                <a:latin typeface="Arial Narrow" pitchFamily="34" charset="0"/>
              </a:rPr>
              <a:t>rock</a:t>
            </a:r>
          </a:p>
        </p:txBody>
      </p:sp>
      <p:sp>
        <p:nvSpPr>
          <p:cNvPr id="191495" name="AutoShape 7"/>
          <p:cNvSpPr>
            <a:spLocks noChangeArrowheads="1"/>
          </p:cNvSpPr>
          <p:nvPr/>
        </p:nvSpPr>
        <p:spPr bwMode="auto">
          <a:xfrm rot="5400000">
            <a:off x="6911182" y="2024856"/>
            <a:ext cx="1657350" cy="576263"/>
          </a:xfrm>
          <a:prstGeom prst="rightArrow">
            <a:avLst>
              <a:gd name="adj1" fmla="val 50000"/>
              <a:gd name="adj2" fmla="val 22809"/>
            </a:avLst>
          </a:prstGeom>
          <a:solidFill>
            <a:srgbClr val="5B9BD5"/>
          </a:solidFill>
          <a:ln w="12700">
            <a:solidFill>
              <a:srgbClr val="41719C"/>
            </a:solidFill>
            <a:miter lim="800000"/>
            <a:headEnd/>
            <a:tailEnd/>
          </a:ln>
        </p:spPr>
        <p:txBody>
          <a:bodyPr anchor="ctr"/>
          <a:lstStyle/>
          <a:p>
            <a:endParaRPr lang="zh-CN" altLang="en-US"/>
          </a:p>
        </p:txBody>
      </p:sp>
      <p:sp>
        <p:nvSpPr>
          <p:cNvPr id="191496" name="Text Box 8"/>
          <p:cNvSpPr txBox="1">
            <a:spLocks noChangeArrowheads="1"/>
          </p:cNvSpPr>
          <p:nvPr/>
        </p:nvSpPr>
        <p:spPr bwMode="auto">
          <a:xfrm>
            <a:off x="6227763" y="3213100"/>
            <a:ext cx="2663825" cy="504825"/>
          </a:xfrm>
          <a:prstGeom prst="rect">
            <a:avLst/>
          </a:prstGeom>
          <a:solidFill>
            <a:srgbClr val="FFFFFF"/>
          </a:solidFill>
          <a:ln w="6350">
            <a:solidFill>
              <a:srgbClr val="6600CC"/>
            </a:solidFill>
            <a:round/>
            <a:headEnd/>
            <a:tailEnd/>
          </a:ln>
        </p:spPr>
        <p:txBody>
          <a:bodyPr/>
          <a:lstStyle/>
          <a:p>
            <a:pPr algn="ctr"/>
            <a:r>
              <a:rPr lang="en-US" altLang="zh-CN" sz="2800">
                <a:latin typeface="Arial Narrow" pitchFamily="34" charset="0"/>
              </a:rPr>
              <a:t>reservoirs</a:t>
            </a:r>
          </a:p>
        </p:txBody>
      </p:sp>
      <p:sp>
        <p:nvSpPr>
          <p:cNvPr id="191497" name="文本框 34"/>
          <p:cNvSpPr txBox="1">
            <a:spLocks noChangeArrowheads="1"/>
          </p:cNvSpPr>
          <p:nvPr/>
        </p:nvSpPr>
        <p:spPr bwMode="auto">
          <a:xfrm>
            <a:off x="468313" y="4581525"/>
            <a:ext cx="6265862" cy="576263"/>
          </a:xfrm>
          <a:prstGeom prst="rect">
            <a:avLst/>
          </a:prstGeom>
          <a:solidFill>
            <a:srgbClr val="FFFFFF"/>
          </a:solidFill>
          <a:ln w="6350">
            <a:solidFill>
              <a:srgbClr val="6600CC"/>
            </a:solidFill>
            <a:miter lim="800000"/>
            <a:headEnd/>
            <a:tailEnd/>
          </a:ln>
        </p:spPr>
        <p:txBody>
          <a:bodyPr/>
          <a:lstStyle/>
          <a:p>
            <a:pPr algn="ctr"/>
            <a:r>
              <a:rPr lang="en-US" altLang="zh-CN" sz="2800">
                <a:solidFill>
                  <a:srgbClr val="000000"/>
                </a:solidFill>
                <a:latin typeface="Arial Narrow" pitchFamily="34" charset="0"/>
              </a:rPr>
              <a:t>The core or lower mantle of the Earth</a:t>
            </a:r>
          </a:p>
          <a:p>
            <a:pPr algn="just"/>
            <a:r>
              <a:rPr lang="en-US" altLang="zh-CN" sz="1100">
                <a:solidFill>
                  <a:srgbClr val="000000"/>
                </a:solidFill>
                <a:latin typeface="Times New Roman" pitchFamily="18" charset="0"/>
              </a:rPr>
              <a:t>e</a:t>
            </a:r>
            <a:endParaRPr lang="en-US" altLang="zh-CN"/>
          </a:p>
        </p:txBody>
      </p:sp>
      <p:sp>
        <p:nvSpPr>
          <p:cNvPr id="191498" name="AutoShape 10"/>
          <p:cNvSpPr>
            <a:spLocks noChangeArrowheads="1"/>
          </p:cNvSpPr>
          <p:nvPr/>
        </p:nvSpPr>
        <p:spPr bwMode="auto">
          <a:xfrm>
            <a:off x="1042988" y="1773238"/>
            <a:ext cx="576262" cy="2592387"/>
          </a:xfrm>
          <a:prstGeom prst="upArrow">
            <a:avLst>
              <a:gd name="adj1" fmla="val 50000"/>
              <a:gd name="adj2" fmla="val 36093"/>
            </a:avLst>
          </a:prstGeom>
          <a:solidFill>
            <a:srgbClr val="5B9BD5"/>
          </a:solidFill>
          <a:ln w="12700">
            <a:solidFill>
              <a:srgbClr val="41719C"/>
            </a:solidFill>
            <a:miter lim="800000"/>
            <a:headEnd/>
            <a:tailEnd/>
          </a:ln>
        </p:spPr>
        <p:txBody>
          <a:bodyPr anchor="ctr"/>
          <a:lstStyle/>
          <a:p>
            <a:endParaRPr lang="zh-CN" altLang="en-US"/>
          </a:p>
        </p:txBody>
      </p:sp>
      <p:sp>
        <p:nvSpPr>
          <p:cNvPr id="191499" name="Text Box 11"/>
          <p:cNvSpPr txBox="1">
            <a:spLocks noChangeArrowheads="1"/>
          </p:cNvSpPr>
          <p:nvPr/>
        </p:nvSpPr>
        <p:spPr bwMode="auto">
          <a:xfrm>
            <a:off x="1908175" y="2781300"/>
            <a:ext cx="3024188" cy="576263"/>
          </a:xfrm>
          <a:prstGeom prst="rect">
            <a:avLst/>
          </a:prstGeom>
          <a:solidFill>
            <a:srgbClr val="FFFFFF"/>
          </a:solidFill>
          <a:ln w="6350">
            <a:solidFill>
              <a:srgbClr val="6600CC"/>
            </a:solidFill>
            <a:round/>
            <a:headEnd/>
            <a:tailEnd/>
          </a:ln>
        </p:spPr>
        <p:txBody>
          <a:bodyPr/>
          <a:lstStyle/>
          <a:p>
            <a:pPr algn="ctr"/>
            <a:r>
              <a:rPr lang="en-US" altLang="zh-CN" sz="2800">
                <a:solidFill>
                  <a:srgbClr val="CC0000"/>
                </a:solidFill>
                <a:latin typeface="Arial Narrow" pitchFamily="34" charset="0"/>
              </a:rPr>
              <a:t>inorganic process</a:t>
            </a:r>
          </a:p>
        </p:txBody>
      </p:sp>
      <p:sp>
        <p:nvSpPr>
          <p:cNvPr id="191500" name="Text Box 12"/>
          <p:cNvSpPr txBox="1">
            <a:spLocks noChangeArrowheads="1"/>
          </p:cNvSpPr>
          <p:nvPr/>
        </p:nvSpPr>
        <p:spPr bwMode="auto">
          <a:xfrm>
            <a:off x="2700338" y="549275"/>
            <a:ext cx="1728787" cy="3667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b="1">
                <a:solidFill>
                  <a:srgbClr val="CC0000"/>
                </a:solidFill>
              </a:rPr>
              <a:t>Percolate up</a:t>
            </a:r>
          </a:p>
        </p:txBody>
      </p:sp>
      <p:sp>
        <p:nvSpPr>
          <p:cNvPr id="114699" name="Text Box 11"/>
          <p:cNvSpPr txBox="1">
            <a:spLocks noChangeArrowheads="1"/>
          </p:cNvSpPr>
          <p:nvPr/>
        </p:nvSpPr>
        <p:spPr bwMode="auto">
          <a:xfrm>
            <a:off x="6948488" y="0"/>
            <a:ext cx="1979612"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3600" b="1">
                <a:solidFill>
                  <a:schemeClr val="accent2"/>
                </a:solidFill>
                <a:latin typeface="Comic Sans MS" pitchFamily="66" charset="0"/>
              </a:rPr>
              <a:t>AOF</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Effect transition="in" filter="blinds(horizontal)">
                                      <p:cBhvr>
                                        <p:cTn id="7" dur="500"/>
                                        <p:tgtEl>
                                          <p:spTgt spid="1914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498"/>
                                        </p:tgtEl>
                                        <p:attrNameLst>
                                          <p:attrName>style.visibility</p:attrName>
                                        </p:attrNameLst>
                                      </p:cBhvr>
                                      <p:to>
                                        <p:strVal val="visible"/>
                                      </p:to>
                                    </p:set>
                                    <p:animEffect transition="in" filter="blinds(horizontal)">
                                      <p:cBhvr>
                                        <p:cTn id="12" dur="500"/>
                                        <p:tgtEl>
                                          <p:spTgt spid="191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492"/>
                                        </p:tgtEl>
                                        <p:attrNameLst>
                                          <p:attrName>style.visibility</p:attrName>
                                        </p:attrNameLst>
                                      </p:cBhvr>
                                      <p:to>
                                        <p:strVal val="visible"/>
                                      </p:to>
                                    </p:set>
                                    <p:animEffect transition="in" filter="blinds(horizontal)">
                                      <p:cBhvr>
                                        <p:cTn id="17" dur="500"/>
                                        <p:tgtEl>
                                          <p:spTgt spid="1914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1499"/>
                                        </p:tgtEl>
                                        <p:attrNameLst>
                                          <p:attrName>style.visibility</p:attrName>
                                        </p:attrNameLst>
                                      </p:cBhvr>
                                      <p:to>
                                        <p:strVal val="visible"/>
                                      </p:to>
                                    </p:set>
                                    <p:animEffect transition="in" filter="blinds(horizontal)">
                                      <p:cBhvr>
                                        <p:cTn id="22" dur="500"/>
                                        <p:tgtEl>
                                          <p:spTgt spid="191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1493"/>
                                        </p:tgtEl>
                                        <p:attrNameLst>
                                          <p:attrName>style.visibility</p:attrName>
                                        </p:attrNameLst>
                                      </p:cBhvr>
                                      <p:to>
                                        <p:strVal val="visible"/>
                                      </p:to>
                                    </p:set>
                                    <p:animEffect transition="in" filter="blinds(horizontal)">
                                      <p:cBhvr>
                                        <p:cTn id="27" dur="500"/>
                                        <p:tgtEl>
                                          <p:spTgt spid="1914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500">
                                            <p:txEl>
                                              <p:pRg st="0" end="0"/>
                                            </p:txEl>
                                          </p:spTgt>
                                        </p:tgtEl>
                                        <p:attrNameLst>
                                          <p:attrName>style.visibility</p:attrName>
                                        </p:attrNameLst>
                                      </p:cBhvr>
                                      <p:to>
                                        <p:strVal val="visible"/>
                                      </p:to>
                                    </p:set>
                                    <p:animEffect transition="in" filter="blinds(horizontal)">
                                      <p:cBhvr>
                                        <p:cTn id="32" dur="500"/>
                                        <p:tgtEl>
                                          <p:spTgt spid="19150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1494"/>
                                        </p:tgtEl>
                                        <p:attrNameLst>
                                          <p:attrName>style.visibility</p:attrName>
                                        </p:attrNameLst>
                                      </p:cBhvr>
                                      <p:to>
                                        <p:strVal val="visible"/>
                                      </p:to>
                                    </p:set>
                                    <p:animEffect transition="in" filter="blinds(horizontal)">
                                      <p:cBhvr>
                                        <p:cTn id="37" dur="500"/>
                                        <p:tgtEl>
                                          <p:spTgt spid="1914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1495"/>
                                        </p:tgtEl>
                                        <p:attrNameLst>
                                          <p:attrName>style.visibility</p:attrName>
                                        </p:attrNameLst>
                                      </p:cBhvr>
                                      <p:to>
                                        <p:strVal val="visible"/>
                                      </p:to>
                                    </p:set>
                                    <p:animEffect transition="in" filter="blinds(horizontal)">
                                      <p:cBhvr>
                                        <p:cTn id="42" dur="500"/>
                                        <p:tgtEl>
                                          <p:spTgt spid="19149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1496"/>
                                        </p:tgtEl>
                                        <p:attrNameLst>
                                          <p:attrName>style.visibility</p:attrName>
                                        </p:attrNameLst>
                                      </p:cBhvr>
                                      <p:to>
                                        <p:strVal val="visible"/>
                                      </p:to>
                                    </p:set>
                                    <p:animEffect transition="in" filter="blinds(horizontal)">
                                      <p:cBhvr>
                                        <p:cTn id="47"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P spid="191493" grpId="0" animBg="1"/>
      <p:bldP spid="191494" grpId="0" animBg="1"/>
      <p:bldP spid="191495" grpId="0" animBg="1"/>
      <p:bldP spid="191496" grpId="0" animBg="1"/>
      <p:bldP spid="191497" grpId="0" animBg="1"/>
      <p:bldP spid="191498" grpId="0" animBg="1"/>
      <p:bldP spid="19149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5"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950275" name="Rectangle 3"/>
          <p:cNvSpPr>
            <a:spLocks noGrp="1"/>
          </p:cNvSpPr>
          <p:nvPr>
            <p:ph type="title" idx="4294967295"/>
          </p:nvPr>
        </p:nvSpPr>
        <p:spPr>
          <a:xfrm>
            <a:off x="1706563" y="-26988"/>
            <a:ext cx="4953000" cy="792163"/>
          </a:xfrm>
        </p:spPr>
        <p:txBody>
          <a:bodyPr/>
          <a:lstStyle/>
          <a:p>
            <a:pPr algn="l" eaLnBrk="1" hangingPunct="1">
              <a:defRPr/>
            </a:pPr>
            <a:r>
              <a:rPr lang="en-US" altLang="zh-CN" dirty="0">
                <a:solidFill>
                  <a:schemeClr val="accent1">
                    <a:lumMod val="50000"/>
                  </a:schemeClr>
                </a:solidFill>
              </a:rPr>
              <a:t>II. Content Information</a:t>
            </a:r>
          </a:p>
        </p:txBody>
      </p:sp>
      <p:sp>
        <p:nvSpPr>
          <p:cNvPr id="47107" name="Rectangle 6"/>
          <p:cNvSpPr txBox="1">
            <a:spLocks noChangeAspect="1"/>
          </p:cNvSpPr>
          <p:nvPr/>
        </p:nvSpPr>
        <p:spPr bwMode="auto">
          <a:xfrm>
            <a:off x="250825" y="765175"/>
            <a:ext cx="8569325" cy="954088"/>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3. What is the one of the biggest reasons for the persistence of the AOF theory?  (Para. 7)</a:t>
            </a:r>
          </a:p>
        </p:txBody>
      </p:sp>
      <p:sp>
        <p:nvSpPr>
          <p:cNvPr id="10" name="Rectangle 6"/>
          <p:cNvSpPr txBox="1">
            <a:spLocks noChangeAspect="1"/>
          </p:cNvSpPr>
          <p:nvPr/>
        </p:nvSpPr>
        <p:spPr bwMode="auto">
          <a:xfrm>
            <a:off x="871538" y="1684338"/>
            <a:ext cx="7983537" cy="946150"/>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No one has actually ever witnessed the formation of oil.</a:t>
            </a:r>
          </a:p>
        </p:txBody>
      </p:sp>
      <p:sp>
        <p:nvSpPr>
          <p:cNvPr id="47109" name="Rectangle 6"/>
          <p:cNvSpPr txBox="1">
            <a:spLocks noChangeAspect="1"/>
          </p:cNvSpPr>
          <p:nvPr/>
        </p:nvSpPr>
        <p:spPr bwMode="auto">
          <a:xfrm>
            <a:off x="368300" y="2636838"/>
            <a:ext cx="8451850" cy="954087"/>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4. What evidence do the proponents of the abiotic theory cite?  (Para. 9)</a:t>
            </a:r>
          </a:p>
        </p:txBody>
      </p:sp>
      <p:sp>
        <p:nvSpPr>
          <p:cNvPr id="12" name="矩形 11"/>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6"/>
          <p:cNvSpPr txBox="1">
            <a:spLocks noChangeAspect="1"/>
          </p:cNvSpPr>
          <p:nvPr/>
        </p:nvSpPr>
        <p:spPr bwMode="auto">
          <a:xfrm>
            <a:off x="904875" y="3590925"/>
            <a:ext cx="7843838" cy="2227263"/>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Oil reservoirs have been shown to refill when left alone for periods of time; oil exists on meteors and other bodies that do not and never have supported life; and oil can be produced from inorganic material.</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9153"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49154" name="内容占位符 1"/>
          <p:cNvSpPr>
            <a:spLocks noGrp="1"/>
          </p:cNvSpPr>
          <p:nvPr>
            <p:ph idx="4294967295"/>
          </p:nvPr>
        </p:nvSpPr>
        <p:spPr>
          <a:xfrm>
            <a:off x="250825" y="763588"/>
            <a:ext cx="8497888" cy="5761037"/>
          </a:xfrm>
        </p:spPr>
        <p:txBody>
          <a:bodyPr/>
          <a:lstStyle/>
          <a:p>
            <a:pPr marL="365125" indent="-365125" algn="just" eaLnBrk="1" hangingPunct="1">
              <a:buFont typeface="Arial" charset="0"/>
              <a:buNone/>
            </a:pPr>
            <a:r>
              <a:rPr lang="en-US" altLang="zh-CN" smtClean="0"/>
              <a:t>2. </a:t>
            </a:r>
            <a:r>
              <a:rPr lang="en-US" altLang="zh-CN" sz="2800" smtClean="0">
                <a:latin typeface="Arial Narrow" pitchFamily="34" charset="0"/>
              </a:rPr>
              <a:t>The AOF theory has been </a:t>
            </a:r>
            <a:r>
              <a:rPr lang="en-US" altLang="zh-CN" sz="2800" u="sng" smtClean="0">
                <a:solidFill>
                  <a:srgbClr val="FF0000"/>
                </a:solidFill>
                <a:latin typeface="Arial Narrow" pitchFamily="34" charset="0"/>
              </a:rPr>
              <a:t>championed</a:t>
            </a:r>
            <a:r>
              <a:rPr lang="en-US" altLang="zh-CN" sz="2800" smtClean="0">
                <a:latin typeface="Arial Narrow" pitchFamily="34" charset="0"/>
              </a:rPr>
              <a:t> for a number of reasons, but many current proponents point to the presence of methane on the comets, meteors, and other lifeless planets as evidence that organic material is not needed to produce petroleum. (Para. 6)</a:t>
            </a:r>
          </a:p>
          <a:p>
            <a:pPr marL="365125" indent="-365125" eaLnBrk="1" hangingPunct="1">
              <a:buFont typeface="Arial" charset="0"/>
              <a:buNone/>
            </a:pPr>
            <a:r>
              <a:rPr lang="en-US" altLang="zh-CN" sz="2800" smtClean="0"/>
              <a:t>    </a:t>
            </a:r>
            <a:r>
              <a:rPr lang="en-US" altLang="zh-CN" sz="2800" smtClean="0">
                <a:solidFill>
                  <a:srgbClr val="FF0000"/>
                </a:solidFill>
                <a:latin typeface="Arial Narrow" pitchFamily="34" charset="0"/>
              </a:rPr>
              <a:t>champion: support and defend</a:t>
            </a:r>
          </a:p>
        </p:txBody>
      </p:sp>
      <p:sp>
        <p:nvSpPr>
          <p:cNvPr id="12" name="Text Box 10"/>
          <p:cNvSpPr txBox="1">
            <a:spLocks noChangeArrowheads="1"/>
          </p:cNvSpPr>
          <p:nvPr/>
        </p:nvSpPr>
        <p:spPr bwMode="auto">
          <a:xfrm>
            <a:off x="323850" y="3573463"/>
            <a:ext cx="1223963" cy="51911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3" name="Text Box 11"/>
          <p:cNvSpPr txBox="1">
            <a:spLocks noChangeArrowheads="1"/>
          </p:cNvSpPr>
          <p:nvPr/>
        </p:nvSpPr>
        <p:spPr bwMode="auto">
          <a:xfrm>
            <a:off x="900113" y="4005263"/>
            <a:ext cx="6840537" cy="222726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spcBef>
                <a:spcPct val="50000"/>
              </a:spcBef>
              <a:defRPr/>
            </a:pPr>
            <a:r>
              <a:rPr lang="zh-CN" altLang="en-US" sz="2800" dirty="0">
                <a:solidFill>
                  <a:srgbClr val="0000FF"/>
                </a:solidFill>
                <a:latin typeface="Calibri" pitchFamily="34" charset="0"/>
                <a:ea typeface="宋体" pitchFamily="2" charset="-122"/>
              </a:rPr>
              <a:t>石油无机成因理论之所以得到拥护，有很多原因，但很多当代支持者指出，在彗星、流星和其它无生命特征的星球上有甲烷存在。他们以此作为证据，证明在石油的产生过程中并不需要有机物。</a:t>
            </a:r>
          </a:p>
        </p:txBody>
      </p:sp>
      <p:pic>
        <p:nvPicPr>
          <p:cNvPr id="49157" name="Picture 4" descr="http://a.hiphotos.bdimg.com/album/w%3D2048/sign=d5b727249825bc312b5d06986ae78cb1/6609c93d70cf3bc7677f3f06d000baa1cc112ad9.jpg"/>
          <p:cNvPicPr>
            <a:picLocks noChangeAspect="1" noChangeArrowheads="1"/>
          </p:cNvPicPr>
          <p:nvPr/>
        </p:nvPicPr>
        <p:blipFill>
          <a:blip r:embed="rId4"/>
          <a:srcRect/>
          <a:stretch>
            <a:fillRect/>
          </a:stretch>
        </p:blipFill>
        <p:spPr bwMode="auto">
          <a:xfrm>
            <a:off x="7710488" y="5300663"/>
            <a:ext cx="947737" cy="949325"/>
          </a:xfrm>
          <a:prstGeom prst="rect">
            <a:avLst/>
          </a:prstGeom>
          <a:noFill/>
          <a:ln w="9525">
            <a:noFill/>
            <a:miter lim="800000"/>
            <a:headEnd/>
            <a:tailEnd/>
          </a:ln>
        </p:spPr>
      </p:pic>
      <p:sp>
        <p:nvSpPr>
          <p:cNvPr id="16" name="矩形 15"/>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49159"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1"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51202" name="内容占位符 1"/>
          <p:cNvSpPr>
            <a:spLocks noGrp="1"/>
          </p:cNvSpPr>
          <p:nvPr>
            <p:ph idx="4294967295"/>
          </p:nvPr>
        </p:nvSpPr>
        <p:spPr>
          <a:xfrm>
            <a:off x="323850" y="692150"/>
            <a:ext cx="8497888" cy="5761038"/>
          </a:xfrm>
        </p:spPr>
        <p:txBody>
          <a:bodyPr/>
          <a:lstStyle/>
          <a:p>
            <a:pPr marL="365125" indent="-365125" algn="just" eaLnBrk="1" hangingPunct="1">
              <a:buFont typeface="Arial" charset="0"/>
              <a:buNone/>
            </a:pPr>
            <a:r>
              <a:rPr lang="en-US" altLang="zh-CN" sz="2800" smtClean="0">
                <a:latin typeface="Arial Narrow" pitchFamily="34" charset="0"/>
              </a:rPr>
              <a:t>3. It is possible to speculate, make predictions and test those prediction to gain evidence to support or reject a given theory, but it is not possible to be </a:t>
            </a:r>
            <a:r>
              <a:rPr lang="en-US" altLang="zh-CN" sz="2800" u="sng" smtClean="0">
                <a:solidFill>
                  <a:srgbClr val="FF0000"/>
                </a:solidFill>
                <a:latin typeface="Arial Narrow" pitchFamily="34" charset="0"/>
              </a:rPr>
              <a:t>as certain about</a:t>
            </a:r>
            <a:r>
              <a:rPr lang="en-US" altLang="zh-CN" sz="2800" smtClean="0">
                <a:latin typeface="Arial Narrow" pitchFamily="34" charset="0"/>
              </a:rPr>
              <a:t> the formation of oil </a:t>
            </a:r>
            <a:r>
              <a:rPr lang="en-US" altLang="zh-CN" sz="2800" u="sng" smtClean="0">
                <a:solidFill>
                  <a:srgbClr val="FF0000"/>
                </a:solidFill>
                <a:latin typeface="Arial Narrow" pitchFamily="34" charset="0"/>
              </a:rPr>
              <a:t>as we are about</a:t>
            </a:r>
            <a:r>
              <a:rPr lang="en-US" altLang="zh-CN" sz="2800" smtClean="0">
                <a:latin typeface="Arial Narrow" pitchFamily="34" charset="0"/>
              </a:rPr>
              <a:t> something like ice, which we can directly observe. (Para. 7)</a:t>
            </a:r>
            <a:endParaRPr lang="en-US" altLang="zh-CN" sz="2800" smtClean="0">
              <a:solidFill>
                <a:srgbClr val="009900"/>
              </a:solidFill>
              <a:latin typeface="Arial Narrow" pitchFamily="34" charset="0"/>
            </a:endParaRPr>
          </a:p>
        </p:txBody>
      </p:sp>
      <p:sp>
        <p:nvSpPr>
          <p:cNvPr id="12" name="Text Box 10"/>
          <p:cNvSpPr txBox="1">
            <a:spLocks noChangeArrowheads="1"/>
          </p:cNvSpPr>
          <p:nvPr/>
        </p:nvSpPr>
        <p:spPr bwMode="auto">
          <a:xfrm>
            <a:off x="250825" y="2852738"/>
            <a:ext cx="1223963" cy="51911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3" name="Text Box 11"/>
          <p:cNvSpPr txBox="1">
            <a:spLocks noChangeArrowheads="1"/>
          </p:cNvSpPr>
          <p:nvPr/>
        </p:nvSpPr>
        <p:spPr bwMode="auto">
          <a:xfrm>
            <a:off x="900113" y="3429000"/>
            <a:ext cx="7561262" cy="213677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nSpc>
                <a:spcPct val="140000"/>
              </a:lnSpc>
              <a:spcBef>
                <a:spcPct val="50000"/>
              </a:spcBef>
              <a:defRPr/>
            </a:pPr>
            <a:r>
              <a:rPr lang="zh-CN" altLang="zh-CN" sz="2400">
                <a:solidFill>
                  <a:srgbClr val="0000CC"/>
                </a:solidFill>
                <a:ea typeface="微软雅黑" pitchFamily="34" charset="-122"/>
              </a:rPr>
              <a:t>人们可以进行推测、做出预言并加以验证，以便获得证据来支持或反对某个理论，但是，对于石油的形成过程却不可能</a:t>
            </a:r>
            <a:r>
              <a:rPr lang="zh-CN" altLang="zh-CN" sz="2400" u="sng">
                <a:solidFill>
                  <a:srgbClr val="0000CC"/>
                </a:solidFill>
                <a:ea typeface="微软雅黑" pitchFamily="34" charset="-122"/>
              </a:rPr>
              <a:t>像对</a:t>
            </a:r>
            <a:r>
              <a:rPr lang="zh-CN" altLang="zh-CN" sz="2400">
                <a:solidFill>
                  <a:srgbClr val="0000CC"/>
                </a:solidFill>
                <a:ea typeface="微软雅黑" pitchFamily="34" charset="-122"/>
              </a:rPr>
              <a:t>冰的形成过程</a:t>
            </a:r>
            <a:r>
              <a:rPr lang="zh-CN" altLang="zh-CN" sz="2400" u="sng">
                <a:solidFill>
                  <a:srgbClr val="0000CC"/>
                </a:solidFill>
                <a:ea typeface="微软雅黑" pitchFamily="34" charset="-122"/>
              </a:rPr>
              <a:t>一样确定</a:t>
            </a:r>
            <a:r>
              <a:rPr lang="zh-CN" altLang="zh-CN" sz="2400">
                <a:solidFill>
                  <a:srgbClr val="0000CC"/>
                </a:solidFill>
                <a:ea typeface="微软雅黑" pitchFamily="34" charset="-122"/>
              </a:rPr>
              <a:t>，因为后者是可以进行直接观测的。</a:t>
            </a:r>
            <a:endParaRPr lang="zh-CN" altLang="en-US" sz="2400">
              <a:solidFill>
                <a:srgbClr val="0000CC"/>
              </a:solidFill>
              <a:latin typeface="Calibri" pitchFamily="34" charset="0"/>
              <a:ea typeface="微软雅黑" pitchFamily="34" charset="-122"/>
            </a:endParaRPr>
          </a:p>
        </p:txBody>
      </p:sp>
      <p:sp>
        <p:nvSpPr>
          <p:cNvPr id="16" name="矩形 15"/>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1206"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49"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53250" name="内容占位符 1"/>
          <p:cNvSpPr>
            <a:spLocks noGrp="1"/>
          </p:cNvSpPr>
          <p:nvPr>
            <p:ph idx="4294967295"/>
          </p:nvPr>
        </p:nvSpPr>
        <p:spPr>
          <a:xfrm>
            <a:off x="250825" y="765175"/>
            <a:ext cx="8497888" cy="5761038"/>
          </a:xfrm>
        </p:spPr>
        <p:txBody>
          <a:bodyPr/>
          <a:lstStyle/>
          <a:p>
            <a:pPr marL="365125" indent="-365125" algn="just" eaLnBrk="1" hangingPunct="1">
              <a:buFont typeface="Arial" charset="0"/>
              <a:buNone/>
            </a:pPr>
            <a:r>
              <a:rPr lang="en-US" altLang="zh-CN" smtClean="0">
                <a:latin typeface="Arial Narrow" pitchFamily="34" charset="0"/>
              </a:rPr>
              <a:t>4. </a:t>
            </a:r>
            <a:r>
              <a:rPr lang="en-US" altLang="zh-CN" sz="2800" smtClean="0">
                <a:latin typeface="Arial Narrow" pitchFamily="34" charset="0"/>
              </a:rPr>
              <a:t>Most scientists believe the evidence </a:t>
            </a:r>
            <a:r>
              <a:rPr lang="en-US" altLang="zh-CN" sz="2800" u="sng" smtClean="0">
                <a:solidFill>
                  <a:srgbClr val="FF0000"/>
                </a:solidFill>
                <a:latin typeface="Arial Narrow" pitchFamily="34" charset="0"/>
              </a:rPr>
              <a:t>comes down decidedly on the side o</a:t>
            </a:r>
            <a:r>
              <a:rPr lang="en-US" altLang="zh-CN" sz="2800" smtClean="0">
                <a:solidFill>
                  <a:srgbClr val="FF0000"/>
                </a:solidFill>
                <a:latin typeface="Arial Narrow" pitchFamily="34" charset="0"/>
              </a:rPr>
              <a:t>f</a:t>
            </a:r>
            <a:r>
              <a:rPr lang="en-US" altLang="zh-CN" sz="2800" smtClean="0">
                <a:latin typeface="Arial Narrow" pitchFamily="34" charset="0"/>
              </a:rPr>
              <a:t> oil forming from deceased organic matter. (Para. 8)</a:t>
            </a:r>
            <a:endParaRPr lang="zh-CN" altLang="zh-CN" sz="2800" smtClean="0">
              <a:latin typeface="Arial Narrow" pitchFamily="34" charset="0"/>
            </a:endParaRPr>
          </a:p>
          <a:p>
            <a:pPr marL="365125" indent="-365125" eaLnBrk="1" hangingPunct="1">
              <a:buFont typeface="Wingdings" pitchFamily="2" charset="2"/>
              <a:buChar char="Ø"/>
            </a:pPr>
            <a:r>
              <a:rPr lang="en-US" altLang="zh-CN" sz="2800" b="0" smtClean="0">
                <a:solidFill>
                  <a:schemeClr val="hlink"/>
                </a:solidFill>
                <a:latin typeface="Arial Narrow" pitchFamily="34" charset="0"/>
              </a:rPr>
              <a:t>Most scientists believe that the evidence </a:t>
            </a:r>
            <a:r>
              <a:rPr lang="en-US" altLang="zh-CN" sz="2800" b="0" smtClean="0">
                <a:solidFill>
                  <a:schemeClr val="accent2"/>
                </a:solidFill>
                <a:latin typeface="Arial Narrow" pitchFamily="34" charset="0"/>
              </a:rPr>
              <a:t>undoubtedly supports</a:t>
            </a:r>
            <a:r>
              <a:rPr lang="en-US" altLang="zh-CN" sz="2800" b="0" smtClean="0">
                <a:solidFill>
                  <a:schemeClr val="hlink"/>
                </a:solidFill>
                <a:latin typeface="Arial Narrow" pitchFamily="34" charset="0"/>
              </a:rPr>
              <a:t> oil forming from deceased organic matter.</a:t>
            </a:r>
          </a:p>
        </p:txBody>
      </p:sp>
      <p:sp>
        <p:nvSpPr>
          <p:cNvPr id="12" name="Text Box 10"/>
          <p:cNvSpPr txBox="1">
            <a:spLocks noChangeArrowheads="1"/>
          </p:cNvSpPr>
          <p:nvPr/>
        </p:nvSpPr>
        <p:spPr bwMode="auto">
          <a:xfrm>
            <a:off x="323850" y="3284538"/>
            <a:ext cx="1223963" cy="51911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3" name="Text Box 11"/>
          <p:cNvSpPr txBox="1">
            <a:spLocks noChangeArrowheads="1"/>
          </p:cNvSpPr>
          <p:nvPr/>
        </p:nvSpPr>
        <p:spPr bwMode="auto">
          <a:xfrm>
            <a:off x="1331913" y="3644900"/>
            <a:ext cx="4464050" cy="1887538"/>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nSpc>
                <a:spcPct val="140000"/>
              </a:lnSpc>
              <a:spcBef>
                <a:spcPct val="50000"/>
              </a:spcBef>
              <a:defRPr/>
            </a:pPr>
            <a:r>
              <a:rPr lang="zh-CN" altLang="en-US" sz="2800">
                <a:solidFill>
                  <a:srgbClr val="0000FF"/>
                </a:solidFill>
                <a:latin typeface="Calibri" pitchFamily="34" charset="0"/>
                <a:ea typeface="微软雅黑" pitchFamily="34" charset="-122"/>
              </a:rPr>
              <a:t>大多数科学家认为，目前的证据毫无疑问地证明，石油是由古代的有机物质生成的</a:t>
            </a:r>
            <a:r>
              <a:rPr lang="zh-CN" altLang="en-US" sz="2800">
                <a:solidFill>
                  <a:srgbClr val="0000FF"/>
                </a:solidFill>
                <a:latin typeface="Calibri" pitchFamily="34" charset="0"/>
              </a:rPr>
              <a:t>。</a:t>
            </a:r>
          </a:p>
        </p:txBody>
      </p:sp>
      <p:pic>
        <p:nvPicPr>
          <p:cNvPr id="53253" name="Picture 4" descr="http://a.hiphotos.bdimg.com/album/w%3D2048/sign=d5b727249825bc312b5d06986ae78cb1/6609c93d70cf3bc7677f3f06d000baa1cc112ad9.jpg"/>
          <p:cNvPicPr>
            <a:picLocks noChangeAspect="1" noChangeArrowheads="1"/>
          </p:cNvPicPr>
          <p:nvPr/>
        </p:nvPicPr>
        <p:blipFill>
          <a:blip r:embed="rId4"/>
          <a:srcRect/>
          <a:stretch>
            <a:fillRect/>
          </a:stretch>
        </p:blipFill>
        <p:spPr bwMode="auto">
          <a:xfrm>
            <a:off x="6219825" y="3811588"/>
            <a:ext cx="2438400" cy="2438400"/>
          </a:xfrm>
          <a:prstGeom prst="rect">
            <a:avLst/>
          </a:prstGeom>
          <a:noFill/>
          <a:ln w="9525">
            <a:noFill/>
            <a:miter lim="800000"/>
            <a:headEnd/>
            <a:tailEnd/>
          </a:ln>
        </p:spPr>
      </p:pic>
      <p:sp>
        <p:nvSpPr>
          <p:cNvPr id="16" name="矩形 15"/>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3255"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5297"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55298" name="内容占位符 1"/>
          <p:cNvSpPr>
            <a:spLocks noGrp="1"/>
          </p:cNvSpPr>
          <p:nvPr>
            <p:ph idx="4294967295"/>
          </p:nvPr>
        </p:nvSpPr>
        <p:spPr>
          <a:xfrm>
            <a:off x="250825" y="823913"/>
            <a:ext cx="8497888" cy="2227262"/>
          </a:xfrm>
        </p:spPr>
        <p:txBody>
          <a:bodyPr>
            <a:spAutoFit/>
          </a:bodyPr>
          <a:lstStyle/>
          <a:p>
            <a:pPr marL="365125" indent="-365125" algn="just" eaLnBrk="1" hangingPunct="1">
              <a:buFont typeface="Arial" charset="0"/>
              <a:buNone/>
            </a:pPr>
            <a:r>
              <a:rPr lang="en-US" altLang="zh-CN" sz="2800" smtClean="0"/>
              <a:t>5. </a:t>
            </a:r>
            <a:r>
              <a:rPr lang="en-US" altLang="zh-CN" sz="2800" smtClean="0">
                <a:latin typeface="Arial Narrow" pitchFamily="34" charset="0"/>
              </a:rPr>
              <a:t>They also suggest that claims about the chemical nature of oil are spurious because we do not know what processes occur in the Earth that may cause oil to look as though it came from an organic source when it did not. (Para. 9)</a:t>
            </a:r>
            <a:endParaRPr lang="en-US" altLang="zh-CN" sz="2800" smtClean="0">
              <a:solidFill>
                <a:srgbClr val="009900"/>
              </a:solidFill>
              <a:latin typeface="Arial Narrow" pitchFamily="34" charset="0"/>
            </a:endParaRPr>
          </a:p>
        </p:txBody>
      </p:sp>
      <p:sp>
        <p:nvSpPr>
          <p:cNvPr id="10" name="Text Box 10"/>
          <p:cNvSpPr txBox="1">
            <a:spLocks noChangeArrowheads="1"/>
          </p:cNvSpPr>
          <p:nvPr/>
        </p:nvSpPr>
        <p:spPr bwMode="auto">
          <a:xfrm>
            <a:off x="179388" y="3141663"/>
            <a:ext cx="1223962" cy="519112"/>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4" name="Text Box 11"/>
          <p:cNvSpPr txBox="1">
            <a:spLocks noChangeArrowheads="1"/>
          </p:cNvSpPr>
          <p:nvPr/>
        </p:nvSpPr>
        <p:spPr bwMode="auto">
          <a:xfrm>
            <a:off x="1116013" y="3500438"/>
            <a:ext cx="6016625" cy="2441575"/>
          </a:xfrm>
          <a:prstGeom prst="rect">
            <a:avLst/>
          </a:prstGeom>
          <a:solidFill>
            <a:schemeClr val="bg1"/>
          </a:solidFill>
          <a:ln>
            <a:noFill/>
          </a:ln>
          <a:effectLst>
            <a:prstShdw prst="shdw17" dist="17961" dir="2700000">
              <a:schemeClr val="accent1">
                <a:gamma/>
                <a:shade val="60000"/>
                <a:invGamma/>
              </a:schemeClr>
            </a:prstShdw>
          </a:effectLst>
          <a:extLst/>
        </p:spPr>
        <p:txBody>
          <a:bodyPr>
            <a:spAutoFit/>
          </a:bodyPr>
          <a:lstStyle/>
          <a:p>
            <a:pPr algn="just">
              <a:lnSpc>
                <a:spcPct val="110000"/>
              </a:lnSpc>
              <a:spcBef>
                <a:spcPct val="50000"/>
              </a:spcBef>
              <a:defRPr/>
            </a:pPr>
            <a:r>
              <a:rPr lang="zh-CN" altLang="en-US" sz="2800">
                <a:solidFill>
                  <a:srgbClr val="0000FF"/>
                </a:solidFill>
                <a:latin typeface="Calibri" pitchFamily="34" charset="0"/>
                <a:ea typeface="微软雅黑" pitchFamily="34" charset="-122"/>
              </a:rPr>
              <a:t>他们还认为，关于石油的（有机）化学属性的说法是不正确的，因为我们不知道在地球深处到底发生了什么，使石油看起来好像是来自于有机物质，实则不然。</a:t>
            </a:r>
          </a:p>
        </p:txBody>
      </p:sp>
      <p:pic>
        <p:nvPicPr>
          <p:cNvPr id="55301" name="Picture 2" descr="网页小图标 "/>
          <p:cNvPicPr>
            <a:picLocks noChangeAspect="1" noChangeArrowheads="1"/>
          </p:cNvPicPr>
          <p:nvPr/>
        </p:nvPicPr>
        <p:blipFill>
          <a:blip r:embed="rId4"/>
          <a:srcRect/>
          <a:stretch>
            <a:fillRect/>
          </a:stretch>
        </p:blipFill>
        <p:spPr bwMode="auto">
          <a:xfrm>
            <a:off x="7519988" y="4292600"/>
            <a:ext cx="1300162" cy="1795463"/>
          </a:xfrm>
          <a:prstGeom prst="rect">
            <a:avLst/>
          </a:prstGeom>
          <a:noFill/>
          <a:ln w="9525">
            <a:noFill/>
            <a:miter lim="800000"/>
            <a:headEnd/>
            <a:tailEnd/>
          </a:ln>
        </p:spPr>
      </p:pic>
      <p:sp>
        <p:nvSpPr>
          <p:cNvPr id="15" name="矩形 14"/>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5303"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5"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57346" name="内容占位符 1"/>
          <p:cNvSpPr>
            <a:spLocks noGrp="1"/>
          </p:cNvSpPr>
          <p:nvPr>
            <p:ph idx="4294967295"/>
          </p:nvPr>
        </p:nvSpPr>
        <p:spPr>
          <a:xfrm>
            <a:off x="250825" y="763588"/>
            <a:ext cx="8497888" cy="1885950"/>
          </a:xfrm>
        </p:spPr>
        <p:txBody>
          <a:bodyPr>
            <a:spAutoFit/>
          </a:bodyPr>
          <a:lstStyle/>
          <a:p>
            <a:pPr marL="365125" indent="-365125" algn="just" eaLnBrk="1" hangingPunct="1">
              <a:buFont typeface="Arial" charset="0"/>
              <a:buNone/>
            </a:pPr>
            <a:r>
              <a:rPr lang="en-US" altLang="zh-CN" sz="2800" smtClean="0"/>
              <a:t>6. … that its basic </a:t>
            </a:r>
            <a:r>
              <a:rPr lang="en-US" altLang="zh-CN" sz="2800" u="sng" smtClean="0"/>
              <a:t>tenets</a:t>
            </a:r>
            <a:r>
              <a:rPr lang="en-US" altLang="zh-CN" sz="2800" smtClean="0"/>
              <a:t> don’t seem to be </a:t>
            </a:r>
            <a:r>
              <a:rPr lang="en-US" altLang="zh-CN" sz="2800" u="sng" smtClean="0"/>
              <a:t>viable</a:t>
            </a:r>
            <a:r>
              <a:rPr lang="en-US" altLang="zh-CN" sz="2800" smtClean="0"/>
              <a:t>. (Para. 12)</a:t>
            </a:r>
            <a:endParaRPr lang="zh-CN" altLang="zh-CN" sz="2800" smtClean="0"/>
          </a:p>
          <a:p>
            <a:pPr marL="365125" indent="-365125" eaLnBrk="1" hangingPunct="1">
              <a:buFont typeface="Wingdings" pitchFamily="2" charset="2"/>
              <a:buChar char="Ø"/>
            </a:pPr>
            <a:r>
              <a:rPr lang="en-US" altLang="zh-CN" sz="2800" smtClean="0">
                <a:solidFill>
                  <a:schemeClr val="hlink"/>
                </a:solidFill>
              </a:rPr>
              <a:t>… that its theoretical foundations seem to be contrary to scientific research.</a:t>
            </a:r>
          </a:p>
        </p:txBody>
      </p:sp>
      <p:sp>
        <p:nvSpPr>
          <p:cNvPr id="10" name="Text Box 10"/>
          <p:cNvSpPr txBox="1">
            <a:spLocks noChangeArrowheads="1"/>
          </p:cNvSpPr>
          <p:nvPr/>
        </p:nvSpPr>
        <p:spPr bwMode="auto">
          <a:xfrm>
            <a:off x="250825" y="2997200"/>
            <a:ext cx="1223963" cy="522288"/>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4" name="Text Box 11"/>
          <p:cNvSpPr txBox="1">
            <a:spLocks noChangeArrowheads="1"/>
          </p:cNvSpPr>
          <p:nvPr/>
        </p:nvSpPr>
        <p:spPr bwMode="auto">
          <a:xfrm>
            <a:off x="1219200" y="3011488"/>
            <a:ext cx="5081588" cy="561975"/>
          </a:xfrm>
          <a:prstGeom prst="rect">
            <a:avLst/>
          </a:prstGeom>
          <a:solidFill>
            <a:schemeClr val="bg1"/>
          </a:solidFill>
          <a:ln>
            <a:noFill/>
          </a:ln>
          <a:effectLst>
            <a:prstShdw prst="shdw17" dist="17961" dir="2700000">
              <a:schemeClr val="accent1">
                <a:gamma/>
                <a:shade val="60000"/>
                <a:invGamma/>
              </a:schemeClr>
            </a:prstShdw>
          </a:effectLst>
          <a:extLst/>
        </p:spPr>
        <p:txBody>
          <a:bodyPr>
            <a:spAutoFit/>
          </a:bodyPr>
          <a:lstStyle/>
          <a:p>
            <a:pPr algn="just">
              <a:lnSpc>
                <a:spcPct val="110000"/>
              </a:lnSpc>
              <a:spcBef>
                <a:spcPct val="50000"/>
              </a:spcBef>
              <a:defRPr/>
            </a:pPr>
            <a:r>
              <a:rPr lang="zh-CN" altLang="en-US" sz="2800">
                <a:solidFill>
                  <a:srgbClr val="0000FF"/>
                </a:solidFill>
                <a:latin typeface="Calibri" pitchFamily="34" charset="0"/>
                <a:ea typeface="微软雅黑" pitchFamily="34" charset="-122"/>
              </a:rPr>
              <a:t>它的理论基础似乎就站不住脚。</a:t>
            </a:r>
          </a:p>
        </p:txBody>
      </p:sp>
      <p:pic>
        <p:nvPicPr>
          <p:cNvPr id="57349" name="Picture 2" descr="网页小图标 "/>
          <p:cNvPicPr>
            <a:picLocks noChangeAspect="1" noChangeArrowheads="1"/>
          </p:cNvPicPr>
          <p:nvPr/>
        </p:nvPicPr>
        <p:blipFill>
          <a:blip r:embed="rId4"/>
          <a:srcRect/>
          <a:stretch>
            <a:fillRect/>
          </a:stretch>
        </p:blipFill>
        <p:spPr bwMode="auto">
          <a:xfrm>
            <a:off x="6465888" y="3011488"/>
            <a:ext cx="2227262" cy="3076575"/>
          </a:xfrm>
          <a:prstGeom prst="rect">
            <a:avLst/>
          </a:prstGeom>
          <a:noFill/>
          <a:ln w="9525">
            <a:noFill/>
            <a:miter lim="800000"/>
            <a:headEnd/>
            <a:tailEnd/>
          </a:ln>
        </p:spPr>
      </p:pic>
      <p:sp>
        <p:nvSpPr>
          <p:cNvPr id="15" name="矩形 14"/>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7351"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447" name="Group 247"/>
          <p:cNvGraphicFramePr>
            <a:graphicFrameLocks noGrp="1"/>
          </p:cNvGraphicFramePr>
          <p:nvPr/>
        </p:nvGraphicFramePr>
        <p:xfrm>
          <a:off x="179388" y="549275"/>
          <a:ext cx="8135937" cy="5808663"/>
        </p:xfrm>
        <a:graphic>
          <a:graphicData uri="http://schemas.openxmlformats.org/drawingml/2006/table">
            <a:tbl>
              <a:tblPr/>
              <a:tblGrid>
                <a:gridCol w="2016125"/>
                <a:gridCol w="2232025"/>
                <a:gridCol w="3887787"/>
              </a:tblGrid>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biotic</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[baɪˈɒtɪk]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生物的；关于生命的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hydrocarbon</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[ˌhaɪdrəˈkɑ:bən]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碳氢化合物，烃</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sulphur</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['sʌlfə(r)]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硫磺</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compress</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[kəmˈpres]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压缩</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silt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[sɪlt]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淤泥；泥沙</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decompose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[diːkəm'pəʊz]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分解</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decomposition</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[ˌdiːkɒmpə'zɪʃn]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分解</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bacteria</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[bæk'tɪərɪə]</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细菌</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phosphorus</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[ˈfɒsfərəs]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磷</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nitrogen</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[ˈnaɪtrədʒən]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insufficient</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[ɪnsə'fɪʃ(ə)nt]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不足的，缺乏的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corpse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[ˈkɔ:ps]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尸体，残骸</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75" name="Text Box 239"/>
          <p:cNvSpPr txBox="1">
            <a:spLocks noChangeArrowheads="1"/>
          </p:cNvSpPr>
          <p:nvPr/>
        </p:nvSpPr>
        <p:spPr bwMode="auto">
          <a:xfrm>
            <a:off x="0" y="0"/>
            <a:ext cx="2051050"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New Words</a:t>
            </a:r>
          </a:p>
        </p:txBody>
      </p:sp>
      <p:pic>
        <p:nvPicPr>
          <p:cNvPr id="179448" name="Unit1-Text A word bank.mp3">
            <a:hlinkClick r:id="" action="ppaction://media"/>
          </p:cNvPr>
          <p:cNvPicPr>
            <a:picLocks noRot="1" noChangeAspect="1" noChangeArrowheads="1"/>
          </p:cNvPicPr>
          <p:nvPr>
            <a:audioFile r:link="rId1"/>
          </p:nvPr>
        </p:nvPicPr>
        <p:blipFill>
          <a:blip r:embed="rId3"/>
          <a:srcRect/>
          <a:stretch>
            <a:fillRect/>
          </a:stretch>
        </p:blipFill>
        <p:spPr bwMode="auto">
          <a:xfrm>
            <a:off x="2627313" y="61913"/>
            <a:ext cx="431800" cy="431800"/>
          </a:xfrm>
          <a:prstGeom prst="rect">
            <a:avLst/>
          </a:prstGeom>
          <a:noFill/>
          <a:ln w="9525">
            <a:noFill/>
            <a:miter lim="800000"/>
            <a:headEnd/>
            <a:tailEnd/>
          </a:ln>
        </p:spPr>
      </p:pic>
      <p:sp>
        <p:nvSpPr>
          <p:cNvPr id="35" name="矩形 34">
            <a:hlinkClick r:id="rId4" action="ppaction://hlinksldjump"/>
          </p:cNvPr>
          <p:cNvSpPr/>
          <p:nvPr/>
        </p:nvSpPr>
        <p:spPr>
          <a:xfrm>
            <a:off x="3563938" y="0"/>
            <a:ext cx="2879725"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childTnLst>
            <p:seq concurrent="1" nextAc="seek">
              <p:cTn id="2" restart="whenNotActive" fill="hold" evtFilter="cancelBubble" nodeType="interactiveSeq">
                <p:stCondLst>
                  <p:cond evt="onClick" delay="0">
                    <p:tgtEl>
                      <p:spTgt spid="17944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79448"/>
                                        </p:tgtEl>
                                      </p:cBhvr>
                                    </p:cmd>
                                  </p:childTnLst>
                                </p:cTn>
                              </p:par>
                            </p:childTnLst>
                          </p:cTn>
                        </p:par>
                      </p:childTnLst>
                    </p:cTn>
                  </p:par>
                </p:childTnLst>
              </p:cTn>
              <p:nextCondLst>
                <p:cond evt="onClick" delay="0">
                  <p:tgtEl>
                    <p:spTgt spid="179448"/>
                  </p:tgtEl>
                </p:cond>
              </p:nextCondLst>
            </p:seq>
            <p:audio>
              <p:cMediaNode numSld="7">
                <p:cTn id="7" fill="hold" display="0">
                  <p:stCondLst>
                    <p:cond delay="indefinite"/>
                  </p:stCondLst>
                  <p:endCondLst>
                    <p:cond evt="onPrev" delay="0">
                      <p:tgtEl>
                        <p:sldTgt/>
                      </p:tgtEl>
                    </p:cond>
                    <p:cond evt="onStopAudio" delay="0">
                      <p:tgtEl>
                        <p:sldTgt/>
                      </p:tgtEl>
                    </p:cond>
                  </p:endCondLst>
                </p:cTn>
                <p:tgtEl>
                  <p:spTgt spid="179448"/>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3"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59394" name="内容占位符 1"/>
          <p:cNvSpPr>
            <a:spLocks noGrp="1"/>
          </p:cNvSpPr>
          <p:nvPr>
            <p:ph idx="4294967295"/>
          </p:nvPr>
        </p:nvSpPr>
        <p:spPr>
          <a:xfrm>
            <a:off x="250825" y="765175"/>
            <a:ext cx="8497888" cy="2312988"/>
          </a:xfrm>
        </p:spPr>
        <p:txBody>
          <a:bodyPr>
            <a:spAutoFit/>
          </a:bodyPr>
          <a:lstStyle/>
          <a:p>
            <a:pPr marL="449263" indent="-449263" eaLnBrk="1" hangingPunct="1">
              <a:buFont typeface="Arial" charset="0"/>
              <a:buNone/>
            </a:pPr>
            <a:r>
              <a:rPr lang="en-US" altLang="zh-CN" sz="2800" smtClean="0"/>
              <a:t>7. In scientific terms, </a:t>
            </a:r>
            <a:r>
              <a:rPr lang="en-US" altLang="zh-CN" sz="2800" u="sng" smtClean="0"/>
              <a:t>the mass balance of the equation is errant</a:t>
            </a:r>
            <a:r>
              <a:rPr lang="en-US" altLang="zh-CN" sz="2800" smtClean="0"/>
              <a:t>. (Para. 13)</a:t>
            </a:r>
            <a:endParaRPr lang="zh-CN" altLang="zh-CN" sz="2800" smtClean="0"/>
          </a:p>
          <a:p>
            <a:pPr marL="449263" indent="-449263" eaLnBrk="1" hangingPunct="1">
              <a:buFont typeface="Wingdings" pitchFamily="2" charset="2"/>
              <a:buChar char="Ø"/>
            </a:pPr>
            <a:r>
              <a:rPr lang="en-US" altLang="zh-CN" sz="2800" smtClean="0">
                <a:solidFill>
                  <a:schemeClr val="hlink"/>
                </a:solidFill>
              </a:rPr>
              <a:t>In scientific terms, it runs counter</a:t>
            </a:r>
            <a:r>
              <a:rPr lang="zh-CN" altLang="en-US" sz="2800" smtClean="0">
                <a:solidFill>
                  <a:schemeClr val="hlink"/>
                </a:solidFill>
              </a:rPr>
              <a:t> </a:t>
            </a:r>
            <a:r>
              <a:rPr lang="en-US" altLang="zh-CN" sz="2800" smtClean="0">
                <a:solidFill>
                  <a:schemeClr val="hlink"/>
                </a:solidFill>
              </a:rPr>
              <a:t>to the principle of mass balance in chemical equation.</a:t>
            </a:r>
            <a:endParaRPr lang="zh-CN" altLang="zh-CN" sz="2800" smtClean="0">
              <a:solidFill>
                <a:schemeClr val="hlink"/>
              </a:solidFill>
            </a:endParaRPr>
          </a:p>
        </p:txBody>
      </p:sp>
      <p:sp>
        <p:nvSpPr>
          <p:cNvPr id="9" name="Text Box 10"/>
          <p:cNvSpPr txBox="1">
            <a:spLocks noChangeArrowheads="1"/>
          </p:cNvSpPr>
          <p:nvPr/>
        </p:nvSpPr>
        <p:spPr bwMode="auto">
          <a:xfrm>
            <a:off x="177800" y="3124200"/>
            <a:ext cx="1223963" cy="52387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10" name="Text Box 11"/>
          <p:cNvSpPr txBox="1">
            <a:spLocks noChangeArrowheads="1"/>
          </p:cNvSpPr>
          <p:nvPr/>
        </p:nvSpPr>
        <p:spPr bwMode="auto">
          <a:xfrm>
            <a:off x="1108075" y="3213100"/>
            <a:ext cx="4976813" cy="120332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just">
              <a:lnSpc>
                <a:spcPct val="130000"/>
              </a:lnSpc>
              <a:spcBef>
                <a:spcPct val="50000"/>
              </a:spcBef>
              <a:defRPr/>
            </a:pPr>
            <a:r>
              <a:rPr lang="zh-CN" altLang="en-US" sz="2800">
                <a:solidFill>
                  <a:srgbClr val="0000FF"/>
                </a:solidFill>
                <a:latin typeface="Calibri" pitchFamily="34" charset="0"/>
                <a:ea typeface="微软雅黑" pitchFamily="34" charset="-122"/>
              </a:rPr>
              <a:t>从科学角度来说，这不符合化学方程式中的质量平衡。</a:t>
            </a:r>
          </a:p>
        </p:txBody>
      </p:sp>
      <p:pic>
        <p:nvPicPr>
          <p:cNvPr id="59397" name="Picture 2" descr="http://f.hiphotos.bdimg.com/album/w%3D2048/sign=a6c2d4f6f9dcd100cd9cff2146b34610/0eb30f2442a7d93355909a88ac4bd11373f00114.jpg"/>
          <p:cNvPicPr>
            <a:picLocks noChangeAspect="1" noChangeArrowheads="1"/>
          </p:cNvPicPr>
          <p:nvPr/>
        </p:nvPicPr>
        <p:blipFill>
          <a:blip r:embed="rId4"/>
          <a:srcRect/>
          <a:stretch>
            <a:fillRect/>
          </a:stretch>
        </p:blipFill>
        <p:spPr bwMode="auto">
          <a:xfrm>
            <a:off x="5997575" y="3386138"/>
            <a:ext cx="2438400" cy="2438400"/>
          </a:xfrm>
          <a:prstGeom prst="rect">
            <a:avLst/>
          </a:prstGeom>
          <a:noFill/>
          <a:ln w="9525">
            <a:noFill/>
            <a:miter lim="800000"/>
            <a:headEnd/>
            <a:tailEnd/>
          </a:ln>
        </p:spPr>
      </p:pic>
      <p:sp>
        <p:nvSpPr>
          <p:cNvPr id="13" name="矩形 12"/>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59399" name="Rectangle 3"/>
          <p:cNvSpPr>
            <a:spLocks/>
          </p:cNvSpPr>
          <p:nvPr/>
        </p:nvSpPr>
        <p:spPr bwMode="auto">
          <a:xfrm>
            <a:off x="1979613" y="0"/>
            <a:ext cx="4953000" cy="792163"/>
          </a:xfrm>
          <a:prstGeom prst="rect">
            <a:avLst/>
          </a:prstGeom>
          <a:noFill/>
          <a:ln w="9525">
            <a:noFill/>
            <a:miter lim="800000"/>
            <a:headEnd/>
            <a:tailEnd/>
          </a:ln>
        </p:spPr>
        <p:txBody>
          <a:bodyPr anchor="ctr"/>
          <a:lstStyle/>
          <a:p>
            <a:r>
              <a:rPr lang="en-US" altLang="zh-CN" sz="3200" b="1">
                <a:solidFill>
                  <a:srgbClr val="254061"/>
                </a:solidFill>
                <a:latin typeface="Century Gothic" pitchFamily="34" charset="0"/>
              </a:rPr>
              <a:t>III. Content Analysis</a:t>
            </a:r>
          </a:p>
        </p:txBody>
      </p:sp>
      <p:sp>
        <p:nvSpPr>
          <p:cNvPr id="158730" name="Text Box 10"/>
          <p:cNvSpPr txBox="1">
            <a:spLocks noChangeArrowheads="1"/>
          </p:cNvSpPr>
          <p:nvPr/>
        </p:nvSpPr>
        <p:spPr bwMode="auto">
          <a:xfrm>
            <a:off x="6443663" y="188913"/>
            <a:ext cx="2700337"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2: 6-13</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1"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950275" name="Rectangle 3"/>
          <p:cNvSpPr>
            <a:spLocks noGrp="1"/>
          </p:cNvSpPr>
          <p:nvPr>
            <p:ph type="title"/>
          </p:nvPr>
        </p:nvSpPr>
        <p:spPr>
          <a:xfrm>
            <a:off x="1706563" y="-26988"/>
            <a:ext cx="4953000" cy="792163"/>
          </a:xfrm>
        </p:spPr>
        <p:txBody>
          <a:bodyPr/>
          <a:lstStyle/>
          <a:p>
            <a:pPr algn="l" eaLnBrk="1" hangingPunct="1">
              <a:defRPr/>
            </a:pPr>
            <a:r>
              <a:rPr lang="en-US" altLang="zh-CN" dirty="0">
                <a:solidFill>
                  <a:schemeClr val="accent1">
                    <a:lumMod val="50000"/>
                  </a:schemeClr>
                </a:solidFill>
              </a:rPr>
              <a:t>II. Content Information</a:t>
            </a:r>
          </a:p>
        </p:txBody>
      </p:sp>
      <p:sp>
        <p:nvSpPr>
          <p:cNvPr id="61443" name="Rectangle 6"/>
          <p:cNvSpPr txBox="1">
            <a:spLocks noChangeAspect="1"/>
          </p:cNvSpPr>
          <p:nvPr/>
        </p:nvSpPr>
        <p:spPr bwMode="auto">
          <a:xfrm>
            <a:off x="250825" y="765175"/>
            <a:ext cx="8569325" cy="954088"/>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5. If both theories are right, what is the prospect?  (Para. 15)</a:t>
            </a:r>
          </a:p>
        </p:txBody>
      </p:sp>
      <p:sp>
        <p:nvSpPr>
          <p:cNvPr id="10" name="Rectangle 6"/>
          <p:cNvSpPr txBox="1">
            <a:spLocks noChangeAspect="1"/>
          </p:cNvSpPr>
          <p:nvPr/>
        </p:nvSpPr>
        <p:spPr bwMode="auto">
          <a:xfrm>
            <a:off x="871538" y="1684338"/>
            <a:ext cx="7983537" cy="946150"/>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Then oil may not be as limited a resource as we currently surmise.</a:t>
            </a:r>
          </a:p>
        </p:txBody>
      </p:sp>
      <p:sp>
        <p:nvSpPr>
          <p:cNvPr id="61445" name="Rectangle 6"/>
          <p:cNvSpPr txBox="1">
            <a:spLocks noChangeAspect="1"/>
          </p:cNvSpPr>
          <p:nvPr/>
        </p:nvSpPr>
        <p:spPr bwMode="auto">
          <a:xfrm>
            <a:off x="368300" y="2636838"/>
            <a:ext cx="8451850" cy="1384300"/>
          </a:xfrm>
          <a:prstGeom prst="rect">
            <a:avLst/>
          </a:prstGeom>
          <a:noFill/>
          <a:ln w="9525">
            <a:noFill/>
            <a:miter lim="800000"/>
            <a:headEnd/>
            <a:tailEnd/>
          </a:ln>
        </p:spPr>
        <p:txBody>
          <a:bodyPr>
            <a:spAutoFit/>
          </a:bodyPr>
          <a:lstStyle/>
          <a:p>
            <a:pPr marL="531813" indent="-531813" algn="just">
              <a:buClr>
                <a:schemeClr val="tx2"/>
              </a:buClr>
              <a:buFont typeface="Arial" charset="0"/>
              <a:buNone/>
            </a:pPr>
            <a:r>
              <a:rPr kumimoji="1" lang="en-US" altLang="zh-CN" sz="2800" b="1">
                <a:solidFill>
                  <a:srgbClr val="0000CC"/>
                </a:solidFill>
                <a:latin typeface="Century Gothic" pitchFamily="34" charset="0"/>
              </a:rPr>
              <a:t>6. If the supply of fossil fuel available is limited, what do politicians tend to believe?  (Para. 16)</a:t>
            </a:r>
          </a:p>
        </p:txBody>
      </p:sp>
      <p:sp>
        <p:nvSpPr>
          <p:cNvPr id="12" name="矩形 11"/>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3" name="Rectangle 6"/>
          <p:cNvSpPr txBox="1">
            <a:spLocks noChangeAspect="1"/>
          </p:cNvSpPr>
          <p:nvPr/>
        </p:nvSpPr>
        <p:spPr bwMode="auto">
          <a:xfrm>
            <a:off x="904875" y="3987800"/>
            <a:ext cx="7843838" cy="946150"/>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a:cs typeface="Arial" charset="0"/>
              </a:rPr>
              <a:t>A limited supply can be used to control people and as justification for actions like war.</a:t>
            </a:r>
          </a:p>
        </p:txBody>
      </p:sp>
      <p:sp>
        <p:nvSpPr>
          <p:cNvPr id="110602" name="Text Box 10"/>
          <p:cNvSpPr txBox="1">
            <a:spLocks noChangeArrowheads="1"/>
          </p:cNvSpPr>
          <p:nvPr/>
        </p:nvSpPr>
        <p:spPr bwMode="auto">
          <a:xfrm>
            <a:off x="6372225" y="188913"/>
            <a:ext cx="2771775"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3 14-18</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89"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63490" name="内容占位符 1"/>
          <p:cNvSpPr>
            <a:spLocks noGrp="1"/>
          </p:cNvSpPr>
          <p:nvPr>
            <p:ph idx="4294967295"/>
          </p:nvPr>
        </p:nvSpPr>
        <p:spPr>
          <a:xfrm>
            <a:off x="250825" y="763588"/>
            <a:ext cx="8713788" cy="2740025"/>
          </a:xfrm>
        </p:spPr>
        <p:txBody>
          <a:bodyPr>
            <a:spAutoFit/>
          </a:bodyPr>
          <a:lstStyle/>
          <a:p>
            <a:pPr marL="365125" indent="-365125" eaLnBrk="1" hangingPunct="1">
              <a:buFont typeface="Arial" charset="0"/>
              <a:buNone/>
            </a:pPr>
            <a:r>
              <a:rPr lang="en-US" altLang="zh-CN" sz="2800" smtClean="0"/>
              <a:t>8. … but </a:t>
            </a:r>
            <a:r>
              <a:rPr lang="en-US" altLang="zh-CN" sz="2800" u="sng" smtClean="0"/>
              <a:t>what science gets funded is directly related to</a:t>
            </a:r>
            <a:r>
              <a:rPr lang="en-US" altLang="zh-CN" sz="2800" smtClean="0"/>
              <a:t> which politicians are in power and who is </a:t>
            </a:r>
            <a:r>
              <a:rPr lang="en-US" altLang="zh-CN" sz="2800" u="sng" smtClean="0"/>
              <a:t>footing the bill</a:t>
            </a:r>
            <a:r>
              <a:rPr lang="en-US" altLang="zh-CN" sz="2800" smtClean="0"/>
              <a:t>. (Para. 18)</a:t>
            </a:r>
            <a:endParaRPr lang="zh-CN" altLang="zh-CN" sz="2800" smtClean="0"/>
          </a:p>
          <a:p>
            <a:pPr marL="365125" indent="-365125" eaLnBrk="1" hangingPunct="1">
              <a:buFont typeface="Wingdings" pitchFamily="2" charset="2"/>
              <a:buChar char="Ø"/>
            </a:pPr>
            <a:r>
              <a:rPr lang="en-US" altLang="zh-CN" sz="2800" smtClean="0">
                <a:solidFill>
                  <a:schemeClr val="hlink"/>
                </a:solidFill>
              </a:rPr>
              <a:t> … but the two factors, which politicians are in power and who provides the money, decide what science will get the financial support.</a:t>
            </a:r>
            <a:r>
              <a:rPr lang="en-US" altLang="zh-CN" sz="2800" smtClean="0">
                <a:solidFill>
                  <a:srgbClr val="009900"/>
                </a:solidFill>
              </a:rPr>
              <a:t> </a:t>
            </a:r>
            <a:endParaRPr lang="zh-CN" altLang="zh-CN" sz="2800" smtClean="0">
              <a:solidFill>
                <a:srgbClr val="009900"/>
              </a:solidFill>
            </a:endParaRPr>
          </a:p>
        </p:txBody>
      </p:sp>
      <p:sp>
        <p:nvSpPr>
          <p:cNvPr id="8" name="Text Box 10"/>
          <p:cNvSpPr txBox="1">
            <a:spLocks noChangeArrowheads="1"/>
          </p:cNvSpPr>
          <p:nvPr/>
        </p:nvSpPr>
        <p:spPr bwMode="auto">
          <a:xfrm>
            <a:off x="341313" y="3630613"/>
            <a:ext cx="1223962" cy="522287"/>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txBody>
          <a:bodyPr>
            <a:spAutoFit/>
          </a:bodyPr>
          <a:lstStyle/>
          <a:p>
            <a:pPr algn="ctr">
              <a:spcBef>
                <a:spcPct val="50000"/>
              </a:spcBef>
              <a:defRPr/>
            </a:pPr>
            <a:r>
              <a:rPr lang="zh-CN" altLang="en-US" sz="2800" b="1" dirty="0">
                <a:solidFill>
                  <a:prstClr val="black"/>
                </a:solidFill>
                <a:latin typeface="Calibri" pitchFamily="34" charset="0"/>
                <a:ea typeface="宋体" pitchFamily="2" charset="-122"/>
              </a:rPr>
              <a:t>翻译：</a:t>
            </a:r>
          </a:p>
        </p:txBody>
      </p:sp>
      <p:sp>
        <p:nvSpPr>
          <p:cNvPr id="9" name="Text Box 11"/>
          <p:cNvSpPr txBox="1">
            <a:spLocks noChangeArrowheads="1"/>
          </p:cNvSpPr>
          <p:nvPr/>
        </p:nvSpPr>
        <p:spPr bwMode="auto">
          <a:xfrm>
            <a:off x="1263650" y="3573463"/>
            <a:ext cx="7485063" cy="1374775"/>
          </a:xfrm>
          <a:prstGeom prst="rect">
            <a:avLst/>
          </a:prstGeom>
          <a:solidFill>
            <a:schemeClr val="bg1"/>
          </a:solidFill>
          <a:ln>
            <a:noFill/>
          </a:ln>
          <a:effectLst>
            <a:prstShdw prst="shdw17" dist="17961" dir="2700000">
              <a:schemeClr val="accent1">
                <a:gamma/>
                <a:shade val="60000"/>
                <a:invGamma/>
              </a:schemeClr>
            </a:prstShdw>
          </a:effectLst>
          <a:extLst/>
        </p:spPr>
        <p:txBody>
          <a:bodyPr>
            <a:spAutoFit/>
          </a:bodyPr>
          <a:lstStyle/>
          <a:p>
            <a:pPr algn="just">
              <a:lnSpc>
                <a:spcPct val="150000"/>
              </a:lnSpc>
              <a:spcBef>
                <a:spcPct val="50000"/>
              </a:spcBef>
              <a:defRPr/>
            </a:pPr>
            <a:r>
              <a:rPr lang="zh-CN" altLang="en-US" sz="2800">
                <a:solidFill>
                  <a:srgbClr val="0000FF"/>
                </a:solidFill>
                <a:latin typeface="Calibri" pitchFamily="34" charset="0"/>
                <a:ea typeface="微软雅黑" pitchFamily="34" charset="-122"/>
              </a:rPr>
              <a:t>究竟哪一派能得到资金支持直接取决于两个因素，即哪些政治家当权以及谁出钱。</a:t>
            </a:r>
          </a:p>
        </p:txBody>
      </p:sp>
      <p:pic>
        <p:nvPicPr>
          <p:cNvPr id="63493" name="Picture 2" descr="http://g.hiphotos.bdimg.com/album/w%3D2048/sign=473d369d4ec2d562f208d7edd32991ef/cdbf6c81800a19d8423b1cf832fa828ba61e4617.jpg"/>
          <p:cNvPicPr>
            <a:picLocks noChangeAspect="1" noChangeArrowheads="1"/>
          </p:cNvPicPr>
          <p:nvPr/>
        </p:nvPicPr>
        <p:blipFill>
          <a:blip r:embed="rId4"/>
          <a:srcRect/>
          <a:stretch>
            <a:fillRect/>
          </a:stretch>
        </p:blipFill>
        <p:spPr bwMode="auto">
          <a:xfrm>
            <a:off x="7164388" y="4800600"/>
            <a:ext cx="1584325" cy="1585913"/>
          </a:xfrm>
          <a:prstGeom prst="rect">
            <a:avLst/>
          </a:prstGeom>
          <a:noFill/>
          <a:ln w="9525">
            <a:noFill/>
            <a:miter lim="800000"/>
            <a:headEnd/>
            <a:tailEnd/>
          </a:ln>
        </p:spPr>
      </p:pic>
      <p:sp>
        <p:nvSpPr>
          <p:cNvPr id="13" name="矩形 12"/>
          <p:cNvSpPr/>
          <p:nvPr/>
        </p:nvSpPr>
        <p:spPr>
          <a:xfrm>
            <a:off x="467544"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50275" name="Rectangle 3"/>
          <p:cNvSpPr>
            <a:spLocks/>
          </p:cNvSpPr>
          <p:nvPr/>
        </p:nvSpPr>
        <p:spPr bwMode="auto">
          <a:xfrm>
            <a:off x="1706563" y="-26988"/>
            <a:ext cx="4953000" cy="792163"/>
          </a:xfrm>
          <a:prstGeom prst="rect">
            <a:avLst/>
          </a:prstGeom>
          <a:noFill/>
          <a:ln w="9525">
            <a:noFill/>
            <a:miter lim="800000"/>
            <a:headEnd/>
            <a:tailEnd/>
          </a:ln>
        </p:spPr>
        <p:txBody>
          <a:bodyPr anchor="ctr"/>
          <a:lstStyle/>
          <a:p>
            <a:pPr>
              <a:defRPr/>
            </a:pPr>
            <a:r>
              <a:rPr lang="en-US" altLang="zh-CN" sz="3200" b="1" kern="0" dirty="0">
                <a:solidFill>
                  <a:schemeClr val="accent1">
                    <a:lumMod val="50000"/>
                  </a:schemeClr>
                </a:solidFill>
                <a:latin typeface="+mj-lt"/>
                <a:ea typeface="+mj-ea"/>
                <a:cs typeface="+mj-cs"/>
              </a:rPr>
              <a:t>II. Content Information</a:t>
            </a:r>
          </a:p>
        </p:txBody>
      </p:sp>
      <p:sp>
        <p:nvSpPr>
          <p:cNvPr id="110602" name="Text Box 10"/>
          <p:cNvSpPr txBox="1">
            <a:spLocks noChangeArrowheads="1"/>
          </p:cNvSpPr>
          <p:nvPr/>
        </p:nvSpPr>
        <p:spPr bwMode="auto">
          <a:xfrm>
            <a:off x="6372225" y="188913"/>
            <a:ext cx="2771775" cy="519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altLang="zh-CN" sz="2800" b="1">
                <a:solidFill>
                  <a:schemeClr val="accent2"/>
                </a:solidFill>
                <a:latin typeface="Comic Sans MS" pitchFamily="66" charset="0"/>
              </a:rPr>
              <a:t>Part 3 14-18</a:t>
            </a: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7"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950275" name="Rectangle 3"/>
          <p:cNvSpPr>
            <a:spLocks noGrp="1"/>
          </p:cNvSpPr>
          <p:nvPr>
            <p:ph type="title" idx="4294967295"/>
          </p:nvPr>
        </p:nvSpPr>
        <p:spPr>
          <a:xfrm>
            <a:off x="1835150" y="44450"/>
            <a:ext cx="4392613" cy="676275"/>
          </a:xfrm>
        </p:spPr>
        <p:txBody>
          <a:bodyPr/>
          <a:lstStyle/>
          <a:p>
            <a:pPr algn="l" eaLnBrk="1" hangingPunct="1">
              <a:defRPr/>
            </a:pPr>
            <a:r>
              <a:rPr lang="en-US" altLang="zh-CN" dirty="0">
                <a:solidFill>
                  <a:schemeClr val="accent1">
                    <a:lumMod val="50000"/>
                  </a:schemeClr>
                </a:solidFill>
              </a:rPr>
              <a:t>III. Summary</a:t>
            </a:r>
          </a:p>
        </p:txBody>
      </p:sp>
      <p:sp>
        <p:nvSpPr>
          <p:cNvPr id="110595" name="Rectangle 23"/>
          <p:cNvSpPr>
            <a:spLocks noChangeArrowheads="1"/>
          </p:cNvSpPr>
          <p:nvPr/>
        </p:nvSpPr>
        <p:spPr bwMode="auto">
          <a:xfrm>
            <a:off x="290513" y="822325"/>
            <a:ext cx="8529637" cy="4789488"/>
          </a:xfrm>
          <a:prstGeom prst="rect">
            <a:avLst/>
          </a:prstGeom>
          <a:noFill/>
          <a:ln w="9525">
            <a:noFill/>
            <a:miter lim="800000"/>
            <a:headEnd/>
            <a:tailEnd/>
          </a:ln>
        </p:spPr>
        <p:txBody>
          <a:bodyPr>
            <a:spAutoFit/>
          </a:bodyPr>
          <a:lstStyle/>
          <a:p>
            <a:pPr algn="just"/>
            <a:r>
              <a:rPr kumimoji="1" lang="en-US" altLang="zh-CN" sz="2800">
                <a:latin typeface="Arial Narrow" pitchFamily="34" charset="0"/>
                <a:cs typeface="Arial" charset="0"/>
              </a:rPr>
              <a:t>     This passage </a:t>
            </a:r>
            <a:r>
              <a:rPr kumimoji="1" lang="en-US" altLang="zh-CN" sz="2800">
                <a:solidFill>
                  <a:srgbClr val="FF0000"/>
                </a:solidFill>
                <a:latin typeface="Arial Narrow" pitchFamily="34" charset="0"/>
                <a:cs typeface="Arial" charset="0"/>
              </a:rPr>
              <a:t>presents the two opposing theories</a:t>
            </a:r>
            <a:r>
              <a:rPr kumimoji="1" lang="en-US" altLang="zh-CN" sz="2800">
                <a:latin typeface="Arial Narrow" pitchFamily="34" charset="0"/>
                <a:cs typeface="Arial" charset="0"/>
              </a:rPr>
              <a:t> on the origin of petroleum, namely, the biotic and abiotic oil formation theories. </a:t>
            </a:r>
            <a:r>
              <a:rPr kumimoji="1" lang="en-US" altLang="zh-CN" sz="2800">
                <a:solidFill>
                  <a:srgbClr val="FF0000"/>
                </a:solidFill>
                <a:latin typeface="Arial Narrow" pitchFamily="34" charset="0"/>
                <a:cs typeface="Arial" charset="0"/>
              </a:rPr>
              <a:t>The former believes that</a:t>
            </a:r>
            <a:r>
              <a:rPr kumimoji="1" lang="en-US" altLang="zh-CN" sz="2800">
                <a:latin typeface="Arial Narrow" pitchFamily="34" charset="0"/>
                <a:cs typeface="Arial" charset="0"/>
              </a:rPr>
              <a:t> petroleum is formed by the slow transformation of animal and plant matter into hydrocarbon by undergoing the decomposition process. </a:t>
            </a:r>
            <a:r>
              <a:rPr kumimoji="1" lang="en-US" altLang="zh-CN" sz="2800">
                <a:solidFill>
                  <a:srgbClr val="FF0000"/>
                </a:solidFill>
                <a:latin typeface="Arial Narrow" pitchFamily="34" charset="0"/>
                <a:cs typeface="Arial" charset="0"/>
              </a:rPr>
              <a:t>On the contrary, the latter states</a:t>
            </a:r>
            <a:r>
              <a:rPr kumimoji="1" lang="en-US" altLang="zh-CN" sz="2800">
                <a:latin typeface="Arial Narrow" pitchFamily="34" charset="0"/>
                <a:cs typeface="Arial" charset="0"/>
              </a:rPr>
              <a:t> </a:t>
            </a:r>
            <a:r>
              <a:rPr kumimoji="1" lang="en-US" altLang="zh-CN" sz="2800">
                <a:solidFill>
                  <a:srgbClr val="FF0000"/>
                </a:solidFill>
                <a:latin typeface="Arial Narrow" pitchFamily="34" charset="0"/>
                <a:cs typeface="Arial" charset="0"/>
              </a:rPr>
              <a:t>that</a:t>
            </a:r>
            <a:r>
              <a:rPr kumimoji="1" lang="en-US" altLang="zh-CN" sz="2800">
                <a:latin typeface="Arial Narrow" pitchFamily="34" charset="0"/>
                <a:cs typeface="Arial" charset="0"/>
              </a:rPr>
              <a:t> oil arises from inorganic processes. </a:t>
            </a:r>
            <a:r>
              <a:rPr kumimoji="1" lang="en-US" altLang="zh-CN" sz="2800">
                <a:solidFill>
                  <a:srgbClr val="FF0000"/>
                </a:solidFill>
                <a:latin typeface="Arial Narrow" pitchFamily="34" charset="0"/>
                <a:cs typeface="Arial" charset="0"/>
              </a:rPr>
              <a:t>Both theories</a:t>
            </a:r>
            <a:r>
              <a:rPr kumimoji="1" lang="en-US" altLang="zh-CN" sz="2800">
                <a:latin typeface="Arial Narrow" pitchFamily="34" charset="0"/>
                <a:cs typeface="Arial" charset="0"/>
              </a:rPr>
              <a:t> have ample evidence to support them and therefore it is concluded that it is likely that both are right. </a:t>
            </a:r>
            <a:r>
              <a:rPr kumimoji="1" lang="en-US" altLang="zh-CN" sz="2800">
                <a:solidFill>
                  <a:srgbClr val="FF0000"/>
                </a:solidFill>
                <a:latin typeface="Arial Narrow" pitchFamily="34" charset="0"/>
                <a:cs typeface="Arial" charset="0"/>
              </a:rPr>
              <a:t>Meanwhile,</a:t>
            </a:r>
            <a:r>
              <a:rPr kumimoji="1" lang="en-US" altLang="zh-CN" sz="2800">
                <a:latin typeface="Arial Narrow" pitchFamily="34" charset="0"/>
                <a:cs typeface="Arial" charset="0"/>
              </a:rPr>
              <a:t> it is pointed out politics plays an important role in this argument. </a:t>
            </a:r>
            <a:r>
              <a:rPr kumimoji="1" lang="en-US" altLang="zh-CN" sz="2800">
                <a:solidFill>
                  <a:srgbClr val="FF0000"/>
                </a:solidFill>
                <a:latin typeface="Arial Narrow" pitchFamily="34" charset="0"/>
                <a:cs typeface="Arial" charset="0"/>
              </a:rPr>
              <a:t>Anyway</a:t>
            </a:r>
            <a:r>
              <a:rPr kumimoji="1" lang="en-US" altLang="zh-CN" sz="2800">
                <a:latin typeface="Arial Narrow" pitchFamily="34" charset="0"/>
                <a:cs typeface="Arial" charset="0"/>
              </a:rPr>
              <a:t>, it is believed that someday there will be the definitive answers to the origin of petroleum.</a:t>
            </a:r>
          </a:p>
        </p:txBody>
      </p:sp>
      <p:sp>
        <p:nvSpPr>
          <p:cNvPr id="22" name="矩形 21"/>
          <p:cNvSpPr/>
          <p:nvPr/>
        </p:nvSpPr>
        <p:spPr>
          <a:xfrm>
            <a:off x="184549" y="7841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linds(horizontal)">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585"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950275" name="Rectangle 3"/>
          <p:cNvSpPr>
            <a:spLocks noGrp="1"/>
          </p:cNvSpPr>
          <p:nvPr>
            <p:ph type="title"/>
          </p:nvPr>
        </p:nvSpPr>
        <p:spPr>
          <a:xfrm>
            <a:off x="1835150" y="44450"/>
            <a:ext cx="4392613" cy="676275"/>
          </a:xfrm>
        </p:spPr>
        <p:txBody>
          <a:bodyPr/>
          <a:lstStyle/>
          <a:p>
            <a:pPr algn="l" eaLnBrk="1" hangingPunct="1">
              <a:defRPr/>
            </a:pPr>
            <a:r>
              <a:rPr lang="en-US" altLang="zh-CN" dirty="0">
                <a:solidFill>
                  <a:schemeClr val="accent1">
                    <a:lumMod val="50000"/>
                  </a:schemeClr>
                </a:solidFill>
              </a:rPr>
              <a:t>IV. Theme Discussion</a:t>
            </a:r>
          </a:p>
        </p:txBody>
      </p:sp>
      <p:sp>
        <p:nvSpPr>
          <p:cNvPr id="950295" name="Rectangle 23"/>
          <p:cNvSpPr>
            <a:spLocks noChangeArrowheads="1"/>
          </p:cNvSpPr>
          <p:nvPr/>
        </p:nvSpPr>
        <p:spPr bwMode="auto">
          <a:xfrm>
            <a:off x="290513" y="822325"/>
            <a:ext cx="8313737" cy="3324225"/>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just">
              <a:lnSpc>
                <a:spcPct val="150000"/>
              </a:lnSpc>
              <a:defRPr/>
            </a:pPr>
            <a:r>
              <a:rPr kumimoji="1" lang="en-US" altLang="zh-CN" sz="2800" b="1" i="1" dirty="0">
                <a:solidFill>
                  <a:srgbClr val="003366"/>
                </a:solidFill>
                <a:latin typeface="Century Gothic" pitchFamily="34" charset="0"/>
                <a:ea typeface="宋体" pitchFamily="2" charset="-122"/>
              </a:rPr>
              <a:t>Discuss the following theme-related questions.</a:t>
            </a:r>
          </a:p>
          <a:p>
            <a:pPr marL="631825" indent="-631825" algn="just">
              <a:lnSpc>
                <a:spcPct val="150000"/>
              </a:lnSpc>
              <a:defRPr/>
            </a:pPr>
            <a:r>
              <a:rPr kumimoji="1" lang="en-US" altLang="zh-CN" sz="2800" b="1" dirty="0">
                <a:solidFill>
                  <a:srgbClr val="FF0000"/>
                </a:solidFill>
                <a:latin typeface="Century Gothic" pitchFamily="34" charset="0"/>
                <a:ea typeface="宋体" pitchFamily="2" charset="-122"/>
              </a:rPr>
              <a:t> 1. Which theory does the passage seem to support? How do you know?</a:t>
            </a:r>
          </a:p>
          <a:p>
            <a:pPr marL="631825" indent="-631825" algn="just">
              <a:lnSpc>
                <a:spcPct val="150000"/>
              </a:lnSpc>
              <a:defRPr/>
            </a:pPr>
            <a:r>
              <a:rPr kumimoji="1" lang="en-US" altLang="zh-CN" sz="2800" b="1" dirty="0">
                <a:solidFill>
                  <a:srgbClr val="FF0000"/>
                </a:solidFill>
                <a:latin typeface="Century Gothic" pitchFamily="34" charset="0"/>
                <a:ea typeface="宋体" pitchFamily="2" charset="-122"/>
              </a:rPr>
              <a:t>  2. Which theory do you have more faith in? Why?</a:t>
            </a:r>
          </a:p>
        </p:txBody>
      </p:sp>
      <p:sp>
        <p:nvSpPr>
          <p:cNvPr id="22" name="矩形 21"/>
          <p:cNvSpPr/>
          <p:nvPr/>
        </p:nvSpPr>
        <p:spPr>
          <a:xfrm>
            <a:off x="336949"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67589" name="Picture 2" descr="http://www.taopic.com/uploads/allimg/120211/6380-120211194g771.jpg"/>
          <p:cNvPicPr>
            <a:picLocks noChangeAspect="1" noChangeArrowheads="1"/>
          </p:cNvPicPr>
          <p:nvPr/>
        </p:nvPicPr>
        <p:blipFill>
          <a:blip r:embed="rId4"/>
          <a:srcRect/>
          <a:stretch>
            <a:fillRect/>
          </a:stretch>
        </p:blipFill>
        <p:spPr bwMode="auto">
          <a:xfrm>
            <a:off x="4551363" y="3765550"/>
            <a:ext cx="3916362" cy="2349500"/>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3"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69634" name="内容占位符 1"/>
          <p:cNvSpPr>
            <a:spLocks noGrp="1"/>
          </p:cNvSpPr>
          <p:nvPr>
            <p:ph idx="4294967295"/>
          </p:nvPr>
        </p:nvSpPr>
        <p:spPr>
          <a:xfrm>
            <a:off x="252413" y="787400"/>
            <a:ext cx="8496300" cy="868363"/>
          </a:xfrm>
        </p:spPr>
        <p:txBody>
          <a:bodyPr>
            <a:spAutoFit/>
          </a:bodyPr>
          <a:lstStyle/>
          <a:p>
            <a:pPr marL="365125" indent="-365125" algn="just" eaLnBrk="1" hangingPunct="1">
              <a:lnSpc>
                <a:spcPct val="90000"/>
              </a:lnSpc>
              <a:spcBef>
                <a:spcPct val="0"/>
              </a:spcBef>
              <a:buFont typeface="Arial" charset="0"/>
              <a:buNone/>
            </a:pPr>
            <a:r>
              <a:rPr lang="en-US" altLang="zh-CN" sz="2800" smtClean="0">
                <a:solidFill>
                  <a:srgbClr val="FF0000"/>
                </a:solidFill>
              </a:rPr>
              <a:t>1. Which theory does the passage seem to support? How do you know?</a:t>
            </a:r>
          </a:p>
        </p:txBody>
      </p:sp>
      <p:sp>
        <p:nvSpPr>
          <p:cNvPr id="9" name="Rectangle 6"/>
          <p:cNvSpPr txBox="1">
            <a:spLocks noChangeAspect="1"/>
          </p:cNvSpPr>
          <p:nvPr/>
        </p:nvSpPr>
        <p:spPr bwMode="auto">
          <a:xfrm>
            <a:off x="611188" y="1628775"/>
            <a:ext cx="8281987" cy="4321175"/>
          </a:xfrm>
          <a:prstGeom prst="rect">
            <a:avLst/>
          </a:prstGeom>
          <a:noFill/>
          <a:ln w="9525">
            <a:noFill/>
            <a:miter lim="800000"/>
            <a:headEnd/>
            <a:tailEnd/>
          </a:ln>
        </p:spPr>
        <p:txBody>
          <a:bodyPr>
            <a:spAutoFit/>
          </a:bodyPr>
          <a:lstStyle/>
          <a:p>
            <a:pPr algn="just">
              <a:lnSpc>
                <a:spcPct val="110000"/>
              </a:lnSpc>
              <a:buClr>
                <a:schemeClr val="tx2"/>
              </a:buClr>
              <a:buFont typeface="Arial" charset="0"/>
              <a:buNone/>
            </a:pPr>
            <a:r>
              <a:rPr kumimoji="1" lang="en-US" altLang="zh-CN" sz="2800">
                <a:latin typeface="Arial Narrow" pitchFamily="34" charset="0"/>
                <a:cs typeface="Arial" charset="0"/>
              </a:rPr>
              <a:t>It is clear that the passage gives more support to the </a:t>
            </a:r>
            <a:r>
              <a:rPr kumimoji="1" lang="en-US" altLang="zh-CN" sz="2800">
                <a:solidFill>
                  <a:srgbClr val="FF00FF"/>
                </a:solidFill>
                <a:latin typeface="Arial Narrow" pitchFamily="34" charset="0"/>
                <a:cs typeface="Arial" charset="0"/>
              </a:rPr>
              <a:t>Biotic Oil Formation</a:t>
            </a:r>
            <a:r>
              <a:rPr kumimoji="1" lang="en-US" altLang="zh-CN" sz="2800">
                <a:latin typeface="Arial Narrow" pitchFamily="34" charset="0"/>
                <a:cs typeface="Arial" charset="0"/>
              </a:rPr>
              <a:t> theory. It is illustrated in more details and its evidence covers most part of the passage. </a:t>
            </a:r>
            <a:r>
              <a:rPr kumimoji="1" lang="en-US" altLang="zh-CN" sz="2800">
                <a:solidFill>
                  <a:srgbClr val="FF00FF"/>
                </a:solidFill>
                <a:latin typeface="Arial Narrow" pitchFamily="34" charset="0"/>
                <a:cs typeface="Arial" charset="0"/>
              </a:rPr>
              <a:t>Some sentences in the passage can give further clues.</a:t>
            </a:r>
            <a:r>
              <a:rPr kumimoji="1" lang="en-US" altLang="zh-CN" sz="2800">
                <a:latin typeface="Arial Narrow" pitchFamily="34" charset="0"/>
                <a:cs typeface="Arial" charset="0"/>
              </a:rPr>
              <a:t> For example, “Modern day scientists have proven that …” (Para. 1), “Most scientists believe the evidence comes down decidedly on the side of oil forming from deceased organic matter” (Para. 8), “Most scientists support the biotic theory of oil production for number of reasons”. (Para. 10)</a:t>
            </a:r>
          </a:p>
        </p:txBody>
      </p:sp>
      <p:sp>
        <p:nvSpPr>
          <p:cNvPr id="10" name="矩形 9"/>
          <p:cNvSpPr/>
          <p:nvPr/>
        </p:nvSpPr>
        <p:spPr>
          <a:xfrm>
            <a:off x="336949"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2" name="Rectangle 3"/>
          <p:cNvSpPr txBox="1">
            <a:spLocks/>
          </p:cNvSpPr>
          <p:nvPr/>
        </p:nvSpPr>
        <p:spPr bwMode="auto">
          <a:xfrm>
            <a:off x="1835150" y="44450"/>
            <a:ext cx="4392613" cy="676275"/>
          </a:xfrm>
          <a:prstGeom prst="rect">
            <a:avLst/>
          </a:prstGeom>
          <a:noFill/>
          <a:ln>
            <a:noFill/>
          </a:ln>
          <a:extLst>
            <a:ext uri="{909E8E84-426E-40DD-AFC4-6F175D3DCCD1}"/>
            <a:ext uri="{91240B29-F687-4F45-9708-019B960494DF}"/>
          </a:extLst>
        </p:spPr>
        <p:txBody>
          <a:bodyPr anchor="ctr"/>
          <a:lstStyle>
            <a:lvl1pPr algn="ctr" rtl="0" fontAlgn="base">
              <a:spcBef>
                <a:spcPct val="0"/>
              </a:spcBef>
              <a:spcAft>
                <a:spcPct val="0"/>
              </a:spcAft>
              <a:defRPr sz="3200" b="1">
                <a:solidFill>
                  <a:srgbClr val="C00000"/>
                </a:solidFill>
                <a:latin typeface="+mj-lt"/>
                <a:ea typeface="+mj-ea"/>
                <a:cs typeface="+mj-cs"/>
              </a:defRPr>
            </a:lvl1pPr>
            <a:lvl2pPr algn="ctr" rtl="0" fontAlgn="base">
              <a:spcBef>
                <a:spcPct val="0"/>
              </a:spcBef>
              <a:spcAft>
                <a:spcPct val="0"/>
              </a:spcAft>
              <a:defRPr sz="3200" b="1">
                <a:solidFill>
                  <a:srgbClr val="C00000"/>
                </a:solidFill>
                <a:latin typeface="Century Gothic" pitchFamily="34" charset="0"/>
                <a:ea typeface="宋体" pitchFamily="2" charset="-122"/>
              </a:defRPr>
            </a:lvl2pPr>
            <a:lvl3pPr algn="ctr" rtl="0" fontAlgn="base">
              <a:spcBef>
                <a:spcPct val="0"/>
              </a:spcBef>
              <a:spcAft>
                <a:spcPct val="0"/>
              </a:spcAft>
              <a:defRPr sz="3200" b="1">
                <a:solidFill>
                  <a:srgbClr val="C00000"/>
                </a:solidFill>
                <a:latin typeface="Century Gothic" pitchFamily="34" charset="0"/>
                <a:ea typeface="宋体" pitchFamily="2" charset="-122"/>
              </a:defRPr>
            </a:lvl3pPr>
            <a:lvl4pPr algn="ctr" rtl="0" fontAlgn="base">
              <a:spcBef>
                <a:spcPct val="0"/>
              </a:spcBef>
              <a:spcAft>
                <a:spcPct val="0"/>
              </a:spcAft>
              <a:defRPr sz="3200" b="1">
                <a:solidFill>
                  <a:srgbClr val="C00000"/>
                </a:solidFill>
                <a:latin typeface="Century Gothic" pitchFamily="34" charset="0"/>
                <a:ea typeface="宋体" pitchFamily="2" charset="-122"/>
              </a:defRPr>
            </a:lvl4pPr>
            <a:lvl5pPr algn="ctr" rtl="0" fontAlgn="base">
              <a:spcBef>
                <a:spcPct val="0"/>
              </a:spcBef>
              <a:spcAft>
                <a:spcPct val="0"/>
              </a:spcAft>
              <a:defRPr sz="3200" b="1">
                <a:solidFill>
                  <a:srgbClr val="C00000"/>
                </a:solidFill>
                <a:latin typeface="Century Gothic" pitchFamily="34" charset="0"/>
                <a:ea typeface="宋体" pitchFamily="2" charset="-122"/>
              </a:defRPr>
            </a:lvl5pPr>
            <a:lvl6pPr marL="457200" algn="ctr" rtl="0" fontAlgn="base">
              <a:spcBef>
                <a:spcPct val="0"/>
              </a:spcBef>
              <a:spcAft>
                <a:spcPct val="0"/>
              </a:spcAft>
              <a:defRPr sz="3200" b="1">
                <a:solidFill>
                  <a:srgbClr val="C00000"/>
                </a:solidFill>
                <a:latin typeface="Century Gothic" pitchFamily="34" charset="0"/>
                <a:ea typeface="宋体" pitchFamily="2" charset="-122"/>
              </a:defRPr>
            </a:lvl6pPr>
            <a:lvl7pPr marL="914400" algn="ctr" rtl="0" fontAlgn="base">
              <a:spcBef>
                <a:spcPct val="0"/>
              </a:spcBef>
              <a:spcAft>
                <a:spcPct val="0"/>
              </a:spcAft>
              <a:defRPr sz="3200" b="1">
                <a:solidFill>
                  <a:srgbClr val="C00000"/>
                </a:solidFill>
                <a:latin typeface="Century Gothic" pitchFamily="34" charset="0"/>
                <a:ea typeface="宋体" pitchFamily="2" charset="-122"/>
              </a:defRPr>
            </a:lvl7pPr>
            <a:lvl8pPr marL="1371600" algn="ctr" rtl="0" fontAlgn="base">
              <a:spcBef>
                <a:spcPct val="0"/>
              </a:spcBef>
              <a:spcAft>
                <a:spcPct val="0"/>
              </a:spcAft>
              <a:defRPr sz="3200" b="1">
                <a:solidFill>
                  <a:srgbClr val="C00000"/>
                </a:solidFill>
                <a:latin typeface="Century Gothic" pitchFamily="34" charset="0"/>
                <a:ea typeface="宋体" pitchFamily="2" charset="-122"/>
              </a:defRPr>
            </a:lvl8pPr>
            <a:lvl9pPr marL="1828800" algn="ctr" rtl="0" fontAlgn="base">
              <a:spcBef>
                <a:spcPct val="0"/>
              </a:spcBef>
              <a:spcAft>
                <a:spcPct val="0"/>
              </a:spcAft>
              <a:defRPr sz="3200" b="1">
                <a:solidFill>
                  <a:srgbClr val="C00000"/>
                </a:solidFill>
                <a:latin typeface="Century Gothic" pitchFamily="34" charset="0"/>
                <a:ea typeface="宋体" pitchFamily="2" charset="-122"/>
              </a:defRPr>
            </a:lvl9pPr>
          </a:lstStyle>
          <a:p>
            <a:pPr algn="l">
              <a:defRPr/>
            </a:pPr>
            <a:r>
              <a:rPr lang="en-US" altLang="zh-CN" kern="0" dirty="0">
                <a:solidFill>
                  <a:schemeClr val="accent1">
                    <a:lumMod val="50000"/>
                  </a:schemeClr>
                </a:solidFill>
              </a:rPr>
              <a:t>IV. Theme Discussion</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681"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71682" name="Rectangle 23"/>
          <p:cNvSpPr>
            <a:spLocks noChangeArrowheads="1"/>
          </p:cNvSpPr>
          <p:nvPr/>
        </p:nvSpPr>
        <p:spPr bwMode="auto">
          <a:xfrm>
            <a:off x="222250" y="836613"/>
            <a:ext cx="8597900" cy="523875"/>
          </a:xfrm>
          <a:prstGeom prst="rect">
            <a:avLst/>
          </a:prstGeom>
          <a:noFill/>
          <a:ln w="9525">
            <a:noFill/>
            <a:miter lim="800000"/>
            <a:headEnd/>
            <a:tailEnd/>
          </a:ln>
        </p:spPr>
        <p:txBody>
          <a:bodyPr>
            <a:spAutoFit/>
          </a:bodyPr>
          <a:lstStyle/>
          <a:p>
            <a:pPr marL="449263" indent="-449263"/>
            <a:r>
              <a:rPr kumimoji="1" lang="en-US" altLang="zh-CN" sz="2800" b="1">
                <a:solidFill>
                  <a:srgbClr val="FF0000"/>
                </a:solidFill>
                <a:latin typeface="Century Gothic" pitchFamily="34" charset="0"/>
              </a:rPr>
              <a:t>2. Which theory do you have more faith in? Why?</a:t>
            </a:r>
          </a:p>
        </p:txBody>
      </p:sp>
      <p:sp>
        <p:nvSpPr>
          <p:cNvPr id="71683" name="Rectangle 6"/>
          <p:cNvSpPr txBox="1">
            <a:spLocks noChangeAspect="1"/>
          </p:cNvSpPr>
          <p:nvPr/>
        </p:nvSpPr>
        <p:spPr bwMode="auto">
          <a:xfrm>
            <a:off x="611188" y="1341438"/>
            <a:ext cx="8281987" cy="522287"/>
          </a:xfrm>
          <a:prstGeom prst="rect">
            <a:avLst/>
          </a:prstGeom>
          <a:noFill/>
          <a:ln w="9525">
            <a:noFill/>
            <a:miter lim="800000"/>
            <a:headEnd/>
            <a:tailEnd/>
          </a:ln>
        </p:spPr>
        <p:txBody>
          <a:bodyPr>
            <a:spAutoFit/>
          </a:bodyPr>
          <a:lstStyle/>
          <a:p>
            <a:pPr algn="just">
              <a:buClr>
                <a:schemeClr val="tx2"/>
              </a:buClr>
              <a:buFont typeface="Arial" charset="0"/>
              <a:buNone/>
            </a:pPr>
            <a:r>
              <a:rPr kumimoji="1" lang="en-US" altLang="zh-CN" sz="2800" b="1">
                <a:solidFill>
                  <a:srgbClr val="009900"/>
                </a:solidFill>
                <a:latin typeface="Century Gothic" pitchFamily="34" charset="0"/>
              </a:rPr>
              <a:t>(Open)</a:t>
            </a:r>
          </a:p>
        </p:txBody>
      </p:sp>
      <p:sp>
        <p:nvSpPr>
          <p:cNvPr id="11" name="矩形 10"/>
          <p:cNvSpPr/>
          <p:nvPr/>
        </p:nvSpPr>
        <p:spPr>
          <a:xfrm>
            <a:off x="336949"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71685" name="Picture 2" descr="http://www.meetingroomer.cn/uploads/allimg/110209/16214IV5-1.jpg"/>
          <p:cNvPicPr>
            <a:picLocks noChangeAspect="1" noChangeArrowheads="1"/>
          </p:cNvPicPr>
          <p:nvPr/>
        </p:nvPicPr>
        <p:blipFill>
          <a:blip r:embed="rId4"/>
          <a:srcRect/>
          <a:stretch>
            <a:fillRect/>
          </a:stretch>
        </p:blipFill>
        <p:spPr bwMode="auto">
          <a:xfrm>
            <a:off x="368300" y="2636838"/>
            <a:ext cx="2055813" cy="2317750"/>
          </a:xfrm>
          <a:prstGeom prst="rect">
            <a:avLst/>
          </a:prstGeom>
          <a:noFill/>
          <a:ln w="9525">
            <a:noFill/>
            <a:miter lim="800000"/>
            <a:headEnd/>
            <a:tailEnd/>
          </a:ln>
        </p:spPr>
      </p:pic>
      <p:sp>
        <p:nvSpPr>
          <p:cNvPr id="71686" name="AutoShape 4"/>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endParaRPr lang="zh-CN" altLang="en-US"/>
          </a:p>
        </p:txBody>
      </p:sp>
      <p:sp>
        <p:nvSpPr>
          <p:cNvPr id="71687" name="AutoShape 6"/>
          <p:cNvSpPr>
            <a:spLocks noChangeAspect="1" noChangeArrowheads="1"/>
          </p:cNvSpPr>
          <p:nvPr/>
        </p:nvSpPr>
        <p:spPr bwMode="auto">
          <a:xfrm>
            <a:off x="215900" y="15875"/>
            <a:ext cx="304800" cy="304800"/>
          </a:xfrm>
          <a:prstGeom prst="rect">
            <a:avLst/>
          </a:prstGeom>
          <a:noFill/>
          <a:ln w="9525">
            <a:noFill/>
            <a:miter lim="800000"/>
            <a:headEnd/>
            <a:tailEnd/>
          </a:ln>
        </p:spPr>
        <p:txBody>
          <a:bodyPr/>
          <a:lstStyle/>
          <a:p>
            <a:endParaRPr lang="zh-CN" altLang="en-US"/>
          </a:p>
        </p:txBody>
      </p:sp>
      <p:pic>
        <p:nvPicPr>
          <p:cNvPr id="71688" name="图片 4"/>
          <p:cNvPicPr>
            <a:picLocks noChangeAspect="1"/>
          </p:cNvPicPr>
          <p:nvPr/>
        </p:nvPicPr>
        <p:blipFill>
          <a:blip r:embed="rId5"/>
          <a:srcRect/>
          <a:stretch>
            <a:fillRect/>
          </a:stretch>
        </p:blipFill>
        <p:spPr bwMode="auto">
          <a:xfrm>
            <a:off x="3132138" y="2452688"/>
            <a:ext cx="3619500" cy="2400300"/>
          </a:xfrm>
          <a:prstGeom prst="rect">
            <a:avLst/>
          </a:prstGeom>
          <a:noFill/>
          <a:ln w="9525">
            <a:noFill/>
            <a:miter lim="800000"/>
            <a:headEnd/>
            <a:tailEnd/>
          </a:ln>
        </p:spPr>
      </p:pic>
      <p:sp>
        <p:nvSpPr>
          <p:cNvPr id="13" name="Rectangle 3"/>
          <p:cNvSpPr>
            <a:spLocks noGrp="1"/>
          </p:cNvSpPr>
          <p:nvPr>
            <p:ph type="title"/>
          </p:nvPr>
        </p:nvSpPr>
        <p:spPr>
          <a:xfrm>
            <a:off x="1835150" y="44450"/>
            <a:ext cx="4392613" cy="676275"/>
          </a:xfrm>
        </p:spPr>
        <p:txBody>
          <a:bodyPr/>
          <a:lstStyle/>
          <a:p>
            <a:pPr algn="l" eaLnBrk="1" hangingPunct="1">
              <a:defRPr/>
            </a:pPr>
            <a:r>
              <a:rPr lang="en-US" altLang="zh-CN" dirty="0">
                <a:solidFill>
                  <a:schemeClr val="accent1">
                    <a:lumMod val="50000"/>
                  </a:schemeClr>
                </a:solidFill>
              </a:rPr>
              <a:t>IV. Theme Discussion</a:t>
            </a:r>
          </a:p>
        </p:txBody>
      </p:sp>
    </p:spTree>
  </p:cSld>
  <p:clrMapOvr>
    <a:masterClrMapping/>
  </p:clrMapOvr>
  <p:transition>
    <p:split orient="vert"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WordArt 4"/>
          <p:cNvSpPr>
            <a:spLocks noChangeArrowheads="1" noChangeShapeType="1" noTextEdit="1"/>
          </p:cNvSpPr>
          <p:nvPr/>
        </p:nvSpPr>
        <p:spPr bwMode="auto">
          <a:xfrm>
            <a:off x="2700338" y="333375"/>
            <a:ext cx="3311525" cy="715963"/>
          </a:xfrm>
          <a:prstGeom prst="rect">
            <a:avLst/>
          </a:prstGeom>
        </p:spPr>
        <p:txBody>
          <a:bodyPr wrap="none" fromWordArt="1">
            <a:prstTxWarp prst="textPlain">
              <a:avLst>
                <a:gd name="adj" fmla="val 50000"/>
              </a:avLst>
            </a:prstTxWarp>
          </a:bodyPr>
          <a:lstStyle/>
          <a:p>
            <a:pPr algn="ctr"/>
            <a:r>
              <a:rPr lang="en-US" altLang="zh-CN"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新魏"/>
                <a:ea typeface="华文新魏"/>
              </a:rPr>
              <a:t>Assignment</a:t>
            </a:r>
            <a:endPar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华文新魏"/>
              <a:ea typeface="华文新魏"/>
            </a:endParaRPr>
          </a:p>
        </p:txBody>
      </p:sp>
      <p:sp>
        <p:nvSpPr>
          <p:cNvPr id="141317" name="Text Box 5"/>
          <p:cNvSpPr txBox="1">
            <a:spLocks noChangeArrowheads="1"/>
          </p:cNvSpPr>
          <p:nvPr/>
        </p:nvSpPr>
        <p:spPr bwMode="auto">
          <a:xfrm>
            <a:off x="250825" y="1196975"/>
            <a:ext cx="8532813" cy="4589463"/>
          </a:xfrm>
          <a:prstGeom prst="rect">
            <a:avLst/>
          </a:prstGeom>
          <a:noFill/>
          <a:ln w="9525">
            <a:pattFill prst="smConfetti">
              <a:fgClr>
                <a:schemeClr val="accent2"/>
              </a:fgClr>
              <a:bgClr>
                <a:srgbClr val="FFFFFF"/>
              </a:bgClr>
            </a:pattFill>
            <a:miter lim="800000"/>
            <a:headEnd/>
            <a:tailEnd/>
          </a:ln>
          <a:effectLst>
            <a:prstShdw prst="shdw17" dist="17961" dir="2700000">
              <a:schemeClr val="accent2">
                <a:gamma/>
                <a:shade val="60000"/>
                <a:invGamma/>
              </a:schemeClr>
            </a:prstShdw>
          </a:effectLst>
        </p:spPr>
        <p:txBody>
          <a:bodyPr>
            <a:spAutoFit/>
          </a:bodyPr>
          <a:lstStyle/>
          <a:p>
            <a:pPr marL="342900" indent="-342900">
              <a:spcBef>
                <a:spcPct val="50000"/>
              </a:spcBef>
              <a:buFontTx/>
              <a:buAutoNum type="arabicPeriod"/>
            </a:pPr>
            <a:r>
              <a:rPr lang="en-US" altLang="zh-CN" sz="2800" b="1">
                <a:latin typeface="Candara" pitchFamily="34" charset="0"/>
              </a:rPr>
              <a:t>Review Text A.</a:t>
            </a:r>
          </a:p>
          <a:p>
            <a:pPr marL="342900" indent="-342900">
              <a:spcBef>
                <a:spcPct val="50000"/>
              </a:spcBef>
              <a:buFontTx/>
              <a:buAutoNum type="arabicPeriod" startAt="2"/>
            </a:pPr>
            <a:r>
              <a:rPr lang="en-US" altLang="zh-CN" sz="2800" b="1">
                <a:latin typeface="Candara" pitchFamily="34" charset="0"/>
              </a:rPr>
              <a:t>Finish the vocabulary exercise on P3-4 and  Ex.1-3  on P13-16, Extended Book.</a:t>
            </a:r>
          </a:p>
          <a:p>
            <a:pPr marL="342900" indent="-342900">
              <a:spcBef>
                <a:spcPct val="50000"/>
              </a:spcBef>
              <a:buFontTx/>
              <a:buAutoNum type="arabicPeriod" startAt="2"/>
            </a:pPr>
            <a:r>
              <a:rPr lang="en-US" altLang="zh-CN" sz="2800" b="1">
                <a:solidFill>
                  <a:srgbClr val="D16309"/>
                </a:solidFill>
                <a:latin typeface="Candara" pitchFamily="34" charset="0"/>
              </a:rPr>
              <a:t>Preview Text B. </a:t>
            </a:r>
          </a:p>
          <a:p>
            <a:pPr marL="342900" indent="-342900">
              <a:spcBef>
                <a:spcPct val="50000"/>
              </a:spcBef>
            </a:pPr>
            <a:r>
              <a:rPr lang="en-US" altLang="zh-CN" sz="2800" b="1">
                <a:solidFill>
                  <a:srgbClr val="D16309"/>
                </a:solidFill>
                <a:latin typeface="Candara" pitchFamily="34" charset="0"/>
              </a:rPr>
              <a:t>    1) Analyze the structure of the passage, referring to the Mind Mapping on P11, Extended Book; </a:t>
            </a:r>
          </a:p>
          <a:p>
            <a:pPr marL="342900" indent="-342900">
              <a:spcBef>
                <a:spcPct val="50000"/>
              </a:spcBef>
            </a:pPr>
            <a:r>
              <a:rPr lang="en-US" altLang="zh-CN" sz="2800" b="1">
                <a:solidFill>
                  <a:srgbClr val="D16309"/>
                </a:solidFill>
                <a:latin typeface="Candara" pitchFamily="34" charset="0"/>
              </a:rPr>
              <a:t>    2) Translate the following sentences into Chinese.</a:t>
            </a:r>
          </a:p>
          <a:p>
            <a:pPr marL="342900" indent="-342900">
              <a:spcBef>
                <a:spcPct val="50000"/>
              </a:spcBef>
            </a:pPr>
            <a:r>
              <a:rPr lang="en-US" altLang="zh-CN" sz="2800">
                <a:latin typeface="Candara" pitchFamily="34" charset="0"/>
              </a:rPr>
              <a:t>    </a:t>
            </a: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4753" name="Picture 3"/>
          <p:cNvPicPr>
            <a:picLocks noChangeAspect="1" noChangeArrowheads="1"/>
          </p:cNvPicPr>
          <p:nvPr/>
        </p:nvPicPr>
        <p:blipFill>
          <a:blip r:embed="rId3"/>
          <a:srcRect/>
          <a:stretch>
            <a:fillRect/>
          </a:stretch>
        </p:blipFill>
        <p:spPr bwMode="auto">
          <a:xfrm>
            <a:off x="0" y="0"/>
            <a:ext cx="9144000" cy="6853238"/>
          </a:xfrm>
          <a:prstGeom prst="rect">
            <a:avLst/>
          </a:prstGeom>
          <a:noFill/>
          <a:ln w="9525">
            <a:noFill/>
            <a:miter lim="800000"/>
            <a:headEnd/>
            <a:tailEnd/>
          </a:ln>
        </p:spPr>
      </p:pic>
      <p:pic>
        <p:nvPicPr>
          <p:cNvPr id="74754" name="圆角矩形 5"/>
          <p:cNvPicPr>
            <a:picLocks noChangeArrowheads="1"/>
          </p:cNvPicPr>
          <p:nvPr/>
        </p:nvPicPr>
        <p:blipFill>
          <a:blip r:embed="rId4"/>
          <a:srcRect/>
          <a:stretch>
            <a:fillRect/>
          </a:stretch>
        </p:blipFill>
        <p:spPr bwMode="auto">
          <a:xfrm>
            <a:off x="179388" y="692150"/>
            <a:ext cx="8785225" cy="5762625"/>
          </a:xfrm>
          <a:prstGeom prst="rect">
            <a:avLst/>
          </a:prstGeom>
          <a:noFill/>
          <a:ln w="9525">
            <a:noFill/>
            <a:miter lim="800000"/>
            <a:headEnd/>
            <a:tailEnd/>
          </a:ln>
        </p:spPr>
      </p:pic>
      <p:sp>
        <p:nvSpPr>
          <p:cNvPr id="10" name="矩形 9"/>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TextBox 7"/>
          <p:cNvSpPr txBox="1"/>
          <p:nvPr/>
        </p:nvSpPr>
        <p:spPr>
          <a:xfrm>
            <a:off x="254737" y="139122"/>
            <a:ext cx="4979326" cy="584774"/>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extBox 1"/>
          <p:cNvSpPr txBox="1"/>
          <p:nvPr/>
        </p:nvSpPr>
        <p:spPr>
          <a:xfrm>
            <a:off x="620713" y="758825"/>
            <a:ext cx="8132762" cy="1385888"/>
          </a:xfrm>
          <a:prstGeom prst="rect">
            <a:avLst/>
          </a:prstGeom>
          <a:solidFill>
            <a:schemeClr val="accent6">
              <a:lumMod val="20000"/>
              <a:lumOff val="80000"/>
            </a:schemeClr>
          </a:solidFill>
        </p:spPr>
        <p:txBody>
          <a:bodyPr>
            <a:spAutoFit/>
          </a:bodyPr>
          <a:lstStyle/>
          <a:p>
            <a:pPr fontAlgn="auto">
              <a:spcBef>
                <a:spcPts val="0"/>
              </a:spcBef>
              <a:spcAft>
                <a:spcPts val="0"/>
              </a:spcAft>
              <a:defRPr/>
            </a:pPr>
            <a:r>
              <a:rPr lang="en-US" altLang="zh-CN" sz="2800" dirty="0">
                <a:latin typeface="Times New Roman" panose="02020603050405020304" pitchFamily="18" charset="0"/>
                <a:ea typeface="+mn-ea"/>
                <a:cs typeface="Times New Roman" panose="02020603050405020304" pitchFamily="18" charset="0"/>
              </a:rPr>
              <a:t>1. (Para. 1) Despite major oil finds off </a:t>
            </a:r>
            <a:r>
              <a:rPr lang="zh-CN" altLang="en-US" sz="28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Brazil’s coast, …… to offset the production decline from older fields. </a:t>
            </a:r>
            <a:endParaRPr lang="zh-CN" altLang="en-US" sz="2800" dirty="0">
              <a:latin typeface="Times New Roman" panose="02020603050405020304" pitchFamily="18" charset="0"/>
              <a:ea typeface="+mn-ea"/>
              <a:cs typeface="Times New Roman" panose="02020603050405020304" pitchFamily="18" charset="0"/>
            </a:endParaRPr>
          </a:p>
        </p:txBody>
      </p:sp>
      <p:sp>
        <p:nvSpPr>
          <p:cNvPr id="4" name="TextBox 3"/>
          <p:cNvSpPr txBox="1"/>
          <p:nvPr/>
        </p:nvSpPr>
        <p:spPr>
          <a:xfrm>
            <a:off x="611188" y="2133600"/>
            <a:ext cx="8105775" cy="1373188"/>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2. (Para. 1) At best, the world is now living off an oil plateau– roughly 75 million barrels of oil produced each and every …published in </a:t>
            </a:r>
            <a:r>
              <a:rPr lang="en-US" altLang="zh-CN" sz="2800" i="1">
                <a:latin typeface="Times New Roman" pitchFamily="18" charset="0"/>
                <a:cs typeface="Times New Roman" pitchFamily="18" charset="0"/>
              </a:rPr>
              <a:t>Nature</a:t>
            </a:r>
            <a:r>
              <a:rPr lang="en-US" altLang="zh-CN" sz="2800">
                <a:latin typeface="Times New Roman" pitchFamily="18" charset="0"/>
                <a:cs typeface="Times New Roman" pitchFamily="18" charset="0"/>
              </a:rPr>
              <a:t> on January 26.</a:t>
            </a:r>
            <a:endParaRPr lang="zh-CN" altLang="en-US" sz="2800">
              <a:latin typeface="Times New Roman" pitchFamily="18" charset="0"/>
              <a:cs typeface="Times New Roman" pitchFamily="18" charset="0"/>
            </a:endParaRPr>
          </a:p>
        </p:txBody>
      </p:sp>
      <p:sp>
        <p:nvSpPr>
          <p:cNvPr id="74759" name="AutoShape 2" descr="http://img1.imgtn.bdimg.com/it/u=3351146397,108444598&amp;fm=27&amp;gp=0.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sp>
        <p:nvSpPr>
          <p:cNvPr id="14" name="TextBox 13"/>
          <p:cNvSpPr txBox="1"/>
          <p:nvPr/>
        </p:nvSpPr>
        <p:spPr>
          <a:xfrm>
            <a:off x="611188" y="3500438"/>
            <a:ext cx="8105775" cy="1373187"/>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3. (Para. 1) That is a year earlier than estimated by the International Energy Agency– an energy cartel for oil consuming nations. </a:t>
            </a:r>
            <a:endParaRPr lang="zh-CN" altLang="en-US" sz="2800">
              <a:latin typeface="Times New Roman" pitchFamily="18" charset="0"/>
              <a:cs typeface="Times New Roman" pitchFamily="18" charset="0"/>
            </a:endParaRPr>
          </a:p>
        </p:txBody>
      </p:sp>
      <p:sp>
        <p:nvSpPr>
          <p:cNvPr id="3" name="TextBox 3"/>
          <p:cNvSpPr txBox="1"/>
          <p:nvPr/>
        </p:nvSpPr>
        <p:spPr>
          <a:xfrm>
            <a:off x="611188" y="4868863"/>
            <a:ext cx="8105775" cy="1373187"/>
          </a:xfrm>
          <a:prstGeom prst="rect">
            <a:avLst/>
          </a:prstGeom>
          <a:solidFill>
            <a:schemeClr val="accent6">
              <a:lumMod val="20000"/>
              <a:lumOff val="80000"/>
            </a:schemeClr>
          </a:solidFill>
        </p:spPr>
        <p:txBody>
          <a:bodyPr>
            <a:spAutoFit/>
          </a:bodyPr>
          <a:lstStyle/>
          <a:p>
            <a:pPr>
              <a:defRPr/>
            </a:pPr>
            <a:r>
              <a:rPr lang="en-US" altLang="zh-CN" sz="2800">
                <a:latin typeface="Times New Roman" pitchFamily="18" charset="0"/>
                <a:cs typeface="Times New Roman" pitchFamily="18" charset="0"/>
              </a:rPr>
              <a:t>4. (Para. 2) The  global economy is severely knocked by oil prices of $100 per barrel or more, creating economic downturn and preventing economic recovery. </a:t>
            </a:r>
            <a:endParaRPr lang="zh-CN" altLang="en-US" sz="2800">
              <a:latin typeface="Times New Roman" pitchFamily="18" charset="0"/>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6801" name="Picture 3"/>
          <p:cNvPicPr>
            <a:picLocks noChangeAspect="1" noChangeArrowheads="1"/>
          </p:cNvPicPr>
          <p:nvPr/>
        </p:nvPicPr>
        <p:blipFill>
          <a:blip r:embed="rId3"/>
          <a:srcRect/>
          <a:stretch>
            <a:fillRect/>
          </a:stretch>
        </p:blipFill>
        <p:spPr bwMode="auto">
          <a:xfrm>
            <a:off x="0" y="0"/>
            <a:ext cx="9144000" cy="6853238"/>
          </a:xfrm>
          <a:prstGeom prst="rect">
            <a:avLst/>
          </a:prstGeom>
          <a:noFill/>
          <a:ln w="9525">
            <a:noFill/>
            <a:miter lim="800000"/>
            <a:headEnd/>
            <a:tailEnd/>
          </a:ln>
        </p:spPr>
      </p:pic>
      <p:pic>
        <p:nvPicPr>
          <p:cNvPr id="76802" name="圆角矩形 5"/>
          <p:cNvPicPr>
            <a:picLocks noChangeArrowheads="1"/>
          </p:cNvPicPr>
          <p:nvPr/>
        </p:nvPicPr>
        <p:blipFill>
          <a:blip r:embed="rId4"/>
          <a:srcRect/>
          <a:stretch>
            <a:fillRect/>
          </a:stretch>
        </p:blipFill>
        <p:spPr bwMode="auto">
          <a:xfrm>
            <a:off x="179388" y="692150"/>
            <a:ext cx="8785225" cy="5762625"/>
          </a:xfrm>
          <a:prstGeom prst="rect">
            <a:avLst/>
          </a:prstGeom>
          <a:noFill/>
          <a:ln w="9525">
            <a:noFill/>
            <a:miter lim="800000"/>
            <a:headEnd/>
            <a:tailEnd/>
          </a:ln>
        </p:spPr>
      </p:pic>
      <p:sp>
        <p:nvSpPr>
          <p:cNvPr id="10" name="矩形 9"/>
          <p:cNvSpPr/>
          <p:nvPr/>
        </p:nvSpPr>
        <p:spPr>
          <a:xfrm>
            <a:off x="179512" y="97468"/>
            <a:ext cx="1947970"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Exercises</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12" name="TextBox 11"/>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extBox 1"/>
          <p:cNvSpPr txBox="1"/>
          <p:nvPr/>
        </p:nvSpPr>
        <p:spPr>
          <a:xfrm>
            <a:off x="611188" y="908050"/>
            <a:ext cx="8059737" cy="954088"/>
          </a:xfrm>
          <a:prstGeom prst="rect">
            <a:avLst/>
          </a:prstGeom>
          <a:solidFill>
            <a:schemeClr val="accent2">
              <a:lumMod val="20000"/>
              <a:lumOff val="80000"/>
            </a:schemeClr>
          </a:solidFill>
        </p:spPr>
        <p:txBody>
          <a:bodyPr>
            <a:spAutoFit/>
          </a:bodyPr>
          <a:lstStyle/>
          <a:p>
            <a:pPr fontAlgn="auto">
              <a:spcBef>
                <a:spcPts val="0"/>
              </a:spcBef>
              <a:spcAft>
                <a:spcPts val="0"/>
              </a:spcAft>
              <a:defRPr/>
            </a:pPr>
            <a:r>
              <a:rPr lang="en-US" altLang="zh-CN" sz="2800" dirty="0">
                <a:latin typeface="Times New Roman" panose="02020603050405020304" pitchFamily="18" charset="0"/>
                <a:ea typeface="+mn-ea"/>
                <a:cs typeface="Times New Roman" panose="02020603050405020304" pitchFamily="18" charset="0"/>
              </a:rPr>
              <a:t>5. (Para. 4) Looking at use and production trends, …… (a surrogate for demand) have fluctuated wildly. </a:t>
            </a:r>
          </a:p>
        </p:txBody>
      </p:sp>
      <p:sp>
        <p:nvSpPr>
          <p:cNvPr id="4" name="TextBox 3"/>
          <p:cNvSpPr txBox="1"/>
          <p:nvPr/>
        </p:nvSpPr>
        <p:spPr>
          <a:xfrm>
            <a:off x="611188" y="1844675"/>
            <a:ext cx="8064500" cy="1373188"/>
          </a:xfrm>
          <a:prstGeom prst="rect">
            <a:avLst/>
          </a:prstGeom>
          <a:solidFill>
            <a:schemeClr val="accent2">
              <a:lumMod val="20000"/>
              <a:lumOff val="80000"/>
            </a:schemeClr>
          </a:solidFill>
        </p:spPr>
        <p:txBody>
          <a:bodyPr>
            <a:spAutoFit/>
          </a:bodyPr>
          <a:lstStyle/>
          <a:p>
            <a:pPr>
              <a:defRPr/>
            </a:pPr>
            <a:r>
              <a:rPr lang="en-US" altLang="zh-CN" sz="2800">
                <a:latin typeface="Times New Roman" pitchFamily="18" charset="0"/>
                <a:cs typeface="Times New Roman" pitchFamily="18" charset="0"/>
              </a:rPr>
              <a:t>6. (Para. 4)This suggests to the authors that there is no longer any spare capacity to,……in growing countries like China.</a:t>
            </a:r>
            <a:endParaRPr lang="zh-CN" altLang="en-US" sz="2800">
              <a:latin typeface="Times New Roman" pitchFamily="18" charset="0"/>
              <a:cs typeface="Times New Roman" pitchFamily="18" charset="0"/>
            </a:endParaRPr>
          </a:p>
        </p:txBody>
      </p:sp>
      <p:sp>
        <p:nvSpPr>
          <p:cNvPr id="7" name="TextBox 6"/>
          <p:cNvSpPr txBox="1"/>
          <p:nvPr/>
        </p:nvSpPr>
        <p:spPr>
          <a:xfrm>
            <a:off x="611188" y="3213100"/>
            <a:ext cx="8064500" cy="946150"/>
          </a:xfrm>
          <a:prstGeom prst="rect">
            <a:avLst/>
          </a:prstGeom>
          <a:solidFill>
            <a:schemeClr val="accent2">
              <a:lumMod val="20000"/>
              <a:lumOff val="80000"/>
            </a:schemeClr>
          </a:solidFill>
        </p:spPr>
        <p:txBody>
          <a:bodyPr>
            <a:spAutoFit/>
          </a:bodyPr>
          <a:lstStyle/>
          <a:p>
            <a:pPr>
              <a:defRPr/>
            </a:pPr>
            <a:r>
              <a:rPr lang="en-US" altLang="zh-CN" sz="2800">
                <a:latin typeface="Times New Roman" pitchFamily="18" charset="0"/>
                <a:cs typeface="Times New Roman" pitchFamily="18" charset="0"/>
              </a:rPr>
              <a:t>7. (Para. 5) That difference may be the result of the increasing use ……co-produced with oil extraction.</a:t>
            </a:r>
            <a:endParaRPr lang="zh-CN" altLang="en-US" sz="2800">
              <a:latin typeface="Times New Roman" pitchFamily="18" charset="0"/>
              <a:cs typeface="Times New Roman" pitchFamily="18" charset="0"/>
            </a:endParaRPr>
          </a:p>
        </p:txBody>
      </p:sp>
      <p:sp>
        <p:nvSpPr>
          <p:cNvPr id="9" name="TextBox 8"/>
          <p:cNvSpPr txBox="1"/>
          <p:nvPr/>
        </p:nvSpPr>
        <p:spPr>
          <a:xfrm>
            <a:off x="611188" y="4149725"/>
            <a:ext cx="8064500" cy="946150"/>
          </a:xfrm>
          <a:prstGeom prst="rect">
            <a:avLst/>
          </a:prstGeom>
          <a:solidFill>
            <a:schemeClr val="accent2">
              <a:lumMod val="20000"/>
              <a:lumOff val="80000"/>
            </a:schemeClr>
          </a:solidFill>
        </p:spPr>
        <p:txBody>
          <a:bodyPr>
            <a:spAutoFit/>
          </a:bodyPr>
          <a:lstStyle/>
          <a:p>
            <a:pPr>
              <a:defRPr/>
            </a:pPr>
            <a:r>
              <a:rPr lang="en-US" altLang="zh-CN" sz="2800">
                <a:latin typeface="Arial Narrow" pitchFamily="34" charset="0"/>
                <a:cs typeface="Times New Roman" pitchFamily="18" charset="0"/>
              </a:rPr>
              <a:t>8. (Para. 7) The U.S. and other developed countries have maintained …… such as steel production.</a:t>
            </a:r>
            <a:r>
              <a:rPr lang="en-US" altLang="zh-CN" sz="2400">
                <a:latin typeface="Times New Roman" pitchFamily="18" charset="0"/>
                <a:cs typeface="Times New Roman" pitchFamily="18" charset="0"/>
              </a:rPr>
              <a:t> </a:t>
            </a:r>
            <a:endParaRPr lang="zh-CN" altLang="en-US" sz="2400">
              <a:latin typeface="Times New Roman" pitchFamily="18" charset="0"/>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10" name="Group 54"/>
          <p:cNvGraphicFramePr>
            <a:graphicFrameLocks noGrp="1"/>
          </p:cNvGraphicFramePr>
          <p:nvPr/>
        </p:nvGraphicFramePr>
        <p:xfrm>
          <a:off x="323850" y="620713"/>
          <a:ext cx="8280400" cy="5567362"/>
        </p:xfrm>
        <a:graphic>
          <a:graphicData uri="http://schemas.openxmlformats.org/drawingml/2006/table">
            <a:tbl>
              <a:tblPr/>
              <a:tblGrid>
                <a:gridCol w="1582738"/>
                <a:gridCol w="2346325"/>
                <a:gridCol w="4351337"/>
              </a:tblGrid>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gelatinous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[dʒəˈlætɪnəs]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胶状的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multiple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['mʌltɪpl]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多重的；多样的</a:t>
                      </a:r>
                      <a:endParaRPr kumimoji="0" lang="zh-CN" altLang="en-US" sz="2400" b="0" i="0" u="none" strike="noStrike" cap="none" normalizeH="0" baseline="0" smtClean="0">
                        <a:ln>
                          <a:noFill/>
                        </a:ln>
                        <a:solidFill>
                          <a:srgbClr val="FF0000"/>
                        </a:solidFill>
                        <a:effectLst/>
                        <a:latin typeface="Arial"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倍数</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atop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[əˈtɒp]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prep. /ad.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在</a:t>
                      </a:r>
                      <a:r>
                        <a:rPr kumimoji="0" lang="en-US" altLang="zh-CN" sz="2400" b="0" i="0" u="none" strike="noStrike" cap="none" normalizeH="0" baseline="0" smtClean="0">
                          <a:ln>
                            <a:noFill/>
                          </a:ln>
                          <a:solidFill>
                            <a:schemeClr val="tx1"/>
                          </a:solidFill>
                          <a:effectLst/>
                          <a:latin typeface="Arial" charset="0"/>
                          <a:ea typeface="宋体" charset="-122"/>
                          <a:cs typeface="Times New Roman" pitchFamily="18" charset="0"/>
                        </a:rPr>
                        <a:t>……</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上面</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在上面</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sediment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[ˈsedɪment]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沉积；沉淀物</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abiotic</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[ˌeɪbaɪˈɒtɪk]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非生物的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biogenic</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[ˌbaɪəʊ'dʒenɪk]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a.</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源于生物的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deposit</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[dɪˈpɒzɪt] </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沉淀物；沉积物；矿床</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revive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hlinkClick r:id="rId2" tooltip="真人发音"/>
                        </a:rPr>
                        <a:t>[rɪ'vaɪv] </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vi.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复兴；复活；苏醒</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mantle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ˈmæntl</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地幔；覆盖物</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percolate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[ˈpə:kəˌlet]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v.</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过滤</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渗透</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reservoir</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宋体" charset="-122"/>
                          <a:ea typeface="宋体" charset="-122"/>
                          <a:cs typeface="Times New Roman" pitchFamily="18" charset="0"/>
                        </a:rPr>
                        <a:t>[</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'rezəvwɑ: (r)]</a:t>
                      </a:r>
                      <a:r>
                        <a:rPr kumimoji="0" lang="en-US" altLang="zh-CN" sz="2400" b="0" i="0" u="none" strike="noStrike" cap="none" normalizeH="0" baseline="0" smtClean="0">
                          <a:ln>
                            <a:noFill/>
                          </a:ln>
                          <a:solidFill>
                            <a:srgbClr val="FF0000"/>
                          </a:solidFill>
                          <a:effectLst/>
                          <a:latin typeface="宋体" charset="-122"/>
                          <a:ea typeface="宋体" charset="-122"/>
                          <a:cs typeface="Times New Roman" pitchFamily="18" charset="0"/>
                        </a:rPr>
                        <a:t> </a:t>
                      </a:r>
                      <a:endParaRPr kumimoji="0" lang="en-US" altLang="zh-CN" sz="2400" b="1" i="0" u="none" strike="noStrike" cap="none" normalizeH="0" baseline="0" smtClean="0">
                        <a:ln>
                          <a:noFill/>
                        </a:ln>
                        <a:solidFill>
                          <a:srgbClr val="FF0000"/>
                        </a:solidFill>
                        <a:effectLst/>
                        <a:latin typeface="宋体" charset="-122"/>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水库</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95" name="Text Box 239"/>
          <p:cNvSpPr txBox="1">
            <a:spLocks noChangeArrowheads="1"/>
          </p:cNvSpPr>
          <p:nvPr/>
        </p:nvSpPr>
        <p:spPr bwMode="auto">
          <a:xfrm>
            <a:off x="0" y="0"/>
            <a:ext cx="2051050"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New Words</a:t>
            </a:r>
          </a:p>
        </p:txBody>
      </p:sp>
      <p:sp>
        <p:nvSpPr>
          <p:cNvPr id="35" name="矩形 34">
            <a:hlinkClick r:id="rId3" action="ppaction://hlinksldjump"/>
          </p:cNvPr>
          <p:cNvSpPr/>
          <p:nvPr/>
        </p:nvSpPr>
        <p:spPr>
          <a:xfrm>
            <a:off x="3132138" y="0"/>
            <a:ext cx="2663825"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3"/>
          <p:cNvPicPr>
            <a:picLocks noChangeAspect="1" noChangeArrowheads="1"/>
          </p:cNvPicPr>
          <p:nvPr/>
        </p:nvPicPr>
        <p:blipFill>
          <a:blip r:embed="rId2"/>
          <a:srcRect/>
          <a:stretch>
            <a:fillRect/>
          </a:stretch>
        </p:blipFill>
        <p:spPr bwMode="auto">
          <a:xfrm>
            <a:off x="0" y="4763"/>
            <a:ext cx="9144000" cy="6853237"/>
          </a:xfrm>
          <a:prstGeom prst="rect">
            <a:avLst/>
          </a:prstGeom>
          <a:noFill/>
          <a:ln w="9525">
            <a:noFill/>
            <a:miter lim="800000"/>
            <a:headEnd/>
            <a:tailEnd/>
          </a:ln>
        </p:spPr>
      </p:pic>
      <p:sp>
        <p:nvSpPr>
          <p:cNvPr id="6" name="TextBox 5"/>
          <p:cNvSpPr txBox="1"/>
          <p:nvPr/>
        </p:nvSpPr>
        <p:spPr>
          <a:xfrm>
            <a:off x="251520" y="42284"/>
            <a:ext cx="5040560" cy="584775"/>
          </a:xfrm>
          <a:prstGeom prst="rect">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fontAlgn="auto">
              <a:spcBef>
                <a:spcPts val="0"/>
              </a:spcBef>
              <a:spcAft>
                <a:spcPts val="0"/>
              </a:spcAft>
              <a:defRPr/>
            </a:pPr>
            <a:r>
              <a:rPr lang="en-US" altLang="zh-CN"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Key Sentences in Text B</a:t>
            </a:r>
            <a:endParaRPr lang="zh-CN" alt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TextBox 6"/>
          <p:cNvSpPr txBox="1"/>
          <p:nvPr/>
        </p:nvSpPr>
        <p:spPr>
          <a:xfrm>
            <a:off x="323850" y="620713"/>
            <a:ext cx="8208963" cy="1373187"/>
          </a:xfrm>
          <a:prstGeom prst="rect">
            <a:avLst/>
          </a:prstGeom>
          <a:solidFill>
            <a:schemeClr val="accent2">
              <a:lumMod val="20000"/>
              <a:lumOff val="80000"/>
            </a:schemeClr>
          </a:solidFill>
        </p:spPr>
        <p:txBody>
          <a:bodyPr>
            <a:spAutoFit/>
          </a:bodyPr>
          <a:lstStyle/>
          <a:p>
            <a:pPr algn="just">
              <a:defRPr/>
            </a:pPr>
            <a:r>
              <a:rPr lang="en-US" altLang="zh-CN" sz="2800">
                <a:latin typeface="Arial Narrow" pitchFamily="34" charset="0"/>
                <a:cs typeface="Times New Roman" pitchFamily="18" charset="0"/>
              </a:rPr>
              <a:t>9. (Para. 8) If King and Murray are correct about 2005 marking …… economically painful oil price shocks in the future.</a:t>
            </a:r>
            <a:endParaRPr lang="zh-CN" altLang="en-US" sz="2800">
              <a:latin typeface="Arial Narrow" pitchFamily="34" charset="0"/>
              <a:cs typeface="Times New Roman" pitchFamily="18" charset="0"/>
            </a:endParaRPr>
          </a:p>
        </p:txBody>
      </p:sp>
      <p:sp>
        <p:nvSpPr>
          <p:cNvPr id="9" name="TextBox 8"/>
          <p:cNvSpPr txBox="1"/>
          <p:nvPr/>
        </p:nvSpPr>
        <p:spPr>
          <a:xfrm>
            <a:off x="323850" y="1989138"/>
            <a:ext cx="8208963" cy="946150"/>
          </a:xfrm>
          <a:prstGeom prst="rect">
            <a:avLst/>
          </a:prstGeom>
          <a:solidFill>
            <a:schemeClr val="accent2">
              <a:lumMod val="20000"/>
              <a:lumOff val="80000"/>
            </a:schemeClr>
          </a:solidFill>
        </p:spPr>
        <p:txBody>
          <a:bodyPr>
            <a:spAutoFit/>
          </a:bodyPr>
          <a:lstStyle/>
          <a:p>
            <a:pPr>
              <a:defRPr/>
            </a:pPr>
            <a:r>
              <a:rPr lang="en-US" altLang="zh-CN" sz="2800">
                <a:latin typeface="Arial Narrow" pitchFamily="34" charset="0"/>
                <a:cs typeface="Times New Roman" pitchFamily="18" charset="0"/>
              </a:rPr>
              <a:t>10. (Para. 10) Even with large supplies of coal and natural gas, …… to cope with any decline in oil supplies be instituted</a:t>
            </a:r>
            <a:r>
              <a:rPr lang="en-US" altLang="zh-CN" sz="2800">
                <a:latin typeface="Times New Roman" pitchFamily="18" charset="0"/>
                <a:cs typeface="Times New Roman" pitchFamily="18" charset="0"/>
              </a:rPr>
              <a:t>.</a:t>
            </a:r>
            <a:endParaRPr lang="zh-CN" altLang="en-US" sz="280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9873"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pic>
        <p:nvPicPr>
          <p:cNvPr id="13" name="Picture 41" descr="C:\Documents and Settings\dongyn\Local Settings\Temporary Internet Files\Content.IE5\4KXP76FC\MCj04314950000[1].png"/>
          <p:cNvPicPr>
            <a:picLocks noChangeAspect="1" noChangeArrowheads="1"/>
          </p:cNvPicPr>
          <p:nvPr/>
        </p:nvPicPr>
        <p:blipFill>
          <a:blip r:embed="rId4">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pic>
        <p:nvPicPr>
          <p:cNvPr id="79875" name="图片 2"/>
          <p:cNvPicPr>
            <a:picLocks noChangeAspect="1"/>
          </p:cNvPicPr>
          <p:nvPr/>
        </p:nvPicPr>
        <p:blipFill>
          <a:blip r:embed="rId5"/>
          <a:srcRect/>
          <a:stretch>
            <a:fillRect/>
          </a:stretch>
        </p:blipFill>
        <p:spPr bwMode="auto">
          <a:xfrm>
            <a:off x="539750" y="908050"/>
            <a:ext cx="7685088" cy="4862513"/>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449" name="Group 201"/>
          <p:cNvGraphicFramePr>
            <a:graphicFrameLocks noGrp="1"/>
          </p:cNvGraphicFramePr>
          <p:nvPr/>
        </p:nvGraphicFramePr>
        <p:xfrm>
          <a:off x="179388" y="620713"/>
          <a:ext cx="8424862" cy="5319712"/>
        </p:xfrm>
        <a:graphic>
          <a:graphicData uri="http://schemas.openxmlformats.org/drawingml/2006/table">
            <a:tbl>
              <a:tblPr/>
              <a:tblGrid>
                <a:gridCol w="2084387"/>
                <a:gridCol w="1903413"/>
                <a:gridCol w="4437062"/>
              </a:tblGrid>
              <a:tr h="1189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champion</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['tʃæmpɪən] </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vt.</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支持，拥护</a:t>
                      </a:r>
                      <a:endParaRPr kumimoji="0" lang="zh-CN" altLang="en-US" sz="2400" b="0" i="0" u="none" strike="noStrike" cap="none" normalizeH="0" baseline="0" smtClean="0">
                        <a:ln>
                          <a:noFill/>
                        </a:ln>
                        <a:solidFill>
                          <a:srgbClr val="FF0000"/>
                        </a:solidFill>
                        <a:effectLst/>
                        <a:latin typeface="Arial"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冠军</a:t>
                      </a:r>
                      <a:endParaRPr kumimoji="0" lang="zh-CN" altLang="en-US" sz="2400" b="0" i="0" u="none" strike="noStrike" cap="none" normalizeH="0" baseline="0" smtClean="0">
                        <a:ln>
                          <a:noFill/>
                        </a:ln>
                        <a:solidFill>
                          <a:srgbClr val="FF0000"/>
                        </a:solidFill>
                        <a:effectLst/>
                        <a:latin typeface="Arial"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优胜的，一流的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proponent</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[prəˈpəʊnənt]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支持者</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methane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['mɪ</a:t>
                      </a:r>
                      <a:r>
                        <a:rPr kumimoji="0" lang="en-US" altLang="zh-CN" sz="2400" b="0" i="0" u="none" strike="noStrike" cap="none" normalizeH="0" baseline="0" smtClean="0">
                          <a:ln>
                            <a:noFill/>
                          </a:ln>
                          <a:solidFill>
                            <a:srgbClr val="000000"/>
                          </a:solidFill>
                          <a:effectLst/>
                          <a:latin typeface="Times New Roman" pitchFamily="18" charset="0"/>
                          <a:ea typeface="Batang" pitchFamily="18" charset="-127"/>
                          <a:cs typeface="Times New Roman" pitchFamily="18" charset="0"/>
                        </a:rPr>
                        <a:t>ː</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θeɪn] </a:t>
                      </a:r>
                      <a:endPar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00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甲烷</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comet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ˈkɒmɪt</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彗星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meteor</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['mi:tɪə]</a:t>
                      </a:r>
                      <a:endPar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流星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helium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['hi:lɪəm]</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氦</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speculate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['spekjʊleɪt]</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推测，推断</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deceased</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[di'sɪ:st]</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已故的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biomarker</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['baɪo,mɑrkɚ]</a:t>
                      </a:r>
                      <a:endPar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生物标记物</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progression</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[prəu'ɡreʃən] </a:t>
                      </a:r>
                      <a:endPar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前进，连续</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815" name="Text Box 239"/>
          <p:cNvSpPr txBox="1">
            <a:spLocks noChangeArrowheads="1"/>
          </p:cNvSpPr>
          <p:nvPr/>
        </p:nvSpPr>
        <p:spPr bwMode="auto">
          <a:xfrm>
            <a:off x="0" y="0"/>
            <a:ext cx="2051050"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New Words</a:t>
            </a:r>
          </a:p>
        </p:txBody>
      </p:sp>
      <p:sp>
        <p:nvSpPr>
          <p:cNvPr id="35" name="矩形 34">
            <a:hlinkClick r:id="rId2" action="ppaction://hlinksldjump"/>
          </p:cNvPr>
          <p:cNvSpPr/>
          <p:nvPr/>
        </p:nvSpPr>
        <p:spPr>
          <a:xfrm>
            <a:off x="3132138" y="0"/>
            <a:ext cx="2808287"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59" name="Group 55"/>
          <p:cNvGraphicFramePr>
            <a:graphicFrameLocks noGrp="1"/>
          </p:cNvGraphicFramePr>
          <p:nvPr/>
        </p:nvGraphicFramePr>
        <p:xfrm>
          <a:off x="323850" y="549275"/>
          <a:ext cx="8280400" cy="5761038"/>
        </p:xfrm>
        <a:graphic>
          <a:graphicData uri="http://schemas.openxmlformats.org/drawingml/2006/table">
            <a:tbl>
              <a:tblPr/>
              <a:tblGrid>
                <a:gridCol w="1406525"/>
                <a:gridCol w="2516188"/>
                <a:gridCol w="4357687"/>
              </a:tblGrid>
              <a:tr h="142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anthracite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['æn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θ</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rəsaɪt]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无烟煤</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algae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[ˈældʒɪː]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藻类，海藻</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stance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[stɑːns]</a:t>
                      </a:r>
                      <a:r>
                        <a:rPr kumimoji="0" lang="en-US" altLang="zh-CN" sz="2400" b="0" i="0" u="none" strike="noStrike" cap="none" normalizeH="0" baseline="0" smtClean="0">
                          <a:ln>
                            <a:noFill/>
                          </a:ln>
                          <a:solidFill>
                            <a:srgbClr val="FF0000"/>
                          </a:solidFill>
                          <a:effectLst/>
                          <a:latin typeface="宋体" charset="-122"/>
                          <a:ea typeface="宋体" charset="-122"/>
                          <a:cs typeface="Times New Roman" pitchFamily="18" charset="0"/>
                        </a:rPr>
                        <a:t> </a:t>
                      </a:r>
                      <a:endParaRPr kumimoji="0" lang="en-US" altLang="zh-CN" sz="2400" b="1" i="0" u="none" strike="noStrike" cap="none" normalizeH="0" baseline="0" smtClean="0">
                        <a:ln>
                          <a:noFill/>
                        </a:ln>
                        <a:solidFill>
                          <a:srgbClr val="FF0000"/>
                        </a:solidFill>
                        <a:effectLst/>
                        <a:latin typeface="宋体" charset="-122"/>
                        <a:ea typeface="宋体" charset="-122"/>
                        <a:cs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立场，观点</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spurious</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sng" strike="noStrike" cap="none" normalizeH="0" baseline="0" smtClean="0">
                          <a:ln>
                            <a:noFill/>
                          </a:ln>
                          <a:solidFill>
                            <a:schemeClr val="tx1"/>
                          </a:solidFill>
                          <a:effectLst/>
                          <a:latin typeface="Arial Narrow" pitchFamily="34" charset="0"/>
                          <a:ea typeface="宋体" charset="-122"/>
                          <a:cs typeface="Times New Roman" pitchFamily="18" charset="0"/>
                          <a:hlinkClick r:id="rId2" tooltip="真人发音"/>
                        </a:rPr>
                        <a:t>[</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hlinkClick r:id="rId2" tooltip="真人发音"/>
                        </a:rPr>
                        <a:t>ˈspjʊərɪəs</a:t>
                      </a:r>
                      <a:r>
                        <a:rPr kumimoji="0" lang="en-US" altLang="zh-CN" sz="2400" b="0" i="0" u="sng" strike="noStrike" cap="none" normalizeH="0" baseline="0" smtClean="0">
                          <a:ln>
                            <a:noFill/>
                          </a:ln>
                          <a:solidFill>
                            <a:schemeClr val="tx1"/>
                          </a:solidFill>
                          <a:effectLst/>
                          <a:latin typeface="Arial Narrow" pitchFamily="34" charset="0"/>
                          <a:ea typeface="宋体" charset="-122"/>
                          <a:cs typeface="Times New Roman" pitchFamily="18" charset="0"/>
                          <a:hlinkClick r:id="rId2" tooltip="真人发音"/>
                        </a:rPr>
                        <a:t>]</a:t>
                      </a:r>
                      <a:endParaRPr kumimoji="0" lang="en-US" altLang="zh-CN" sz="2400" b="0" i="0" u="sng" strike="noStrike" cap="none" normalizeH="0" baseline="0" smtClean="0">
                        <a:ln>
                          <a:noFill/>
                        </a:ln>
                        <a:solidFill>
                          <a:schemeClr val="tx1"/>
                        </a:solidFill>
                        <a:effectLst/>
                        <a:latin typeface="Arial Narrow" pitchFamily="34"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假的；伪造的；欺骗的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refilling</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[ri'fɪlɪŋ]</a:t>
                      </a:r>
                      <a:endParaRPr kumimoji="0" lang="en-US" altLang="zh-CN" sz="2400" b="1" i="0" u="none" strike="noStrike" cap="none" normalizeH="0" baseline="0" smtClean="0">
                        <a:ln>
                          <a:noFill/>
                        </a:ln>
                        <a:solidFill>
                          <a:schemeClr val="tx1"/>
                        </a:solidFill>
                        <a:effectLst/>
                        <a:latin typeface="宋体" charset="-122"/>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回填</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fault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[fɔːlt]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地质</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断层</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pocket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ˈpɒkɪt</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油槽，油腔</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tenet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ˈtenɪt</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原则；信条；教义</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viable</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ˈvaɪəbl</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lphaLcPeriod"/>
                        <a:tabLst>
                          <a:tab pos="2971800" algn="l"/>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切实可行的；有望实现的 </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magma</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[ˈm</a:t>
                      </a:r>
                      <a:r>
                        <a:rPr kumimoji="0" lang="en-US" altLang="zh-CN" sz="2400" b="0" i="0" u="none" strike="noStrike" cap="none" normalizeH="0" baseline="0" smtClean="0">
                          <a:ln>
                            <a:noFill/>
                          </a:ln>
                          <a:solidFill>
                            <a:srgbClr val="000000"/>
                          </a:solidFill>
                          <a:effectLst/>
                          <a:latin typeface="Arial" charset="0"/>
                          <a:ea typeface="宋体" charset="-122"/>
                          <a:cs typeface="Times New Roman" pitchFamily="18" charset="0"/>
                        </a:rPr>
                        <a:t>æ</a:t>
                      </a:r>
                      <a:r>
                        <a:rPr kumimoji="0" lang="en-US" altLang="zh-CN" sz="2400" b="0" i="0" u="none" strike="noStrike" cap="none" normalizeH="0" baseline="0" smtClean="0">
                          <a:ln>
                            <a:noFill/>
                          </a:ln>
                          <a:solidFill>
                            <a:srgbClr val="000000"/>
                          </a:solidFill>
                          <a:effectLst/>
                          <a:latin typeface="Times New Roman" pitchFamily="18" charset="0"/>
                          <a:ea typeface="宋体" charset="-122"/>
                          <a:cs typeface="Times New Roman" pitchFamily="18" charset="0"/>
                        </a:rPr>
                        <a:t>gmə]</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岩浆</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discount</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['dɪskaʊnt]</a:t>
                      </a: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endParaRPr kumimoji="0" lang="en-US" altLang="zh-CN" sz="2400" b="1" i="0" u="none" strike="noStrike" cap="none" normalizeH="0" baseline="0" smtClean="0">
                        <a:ln>
                          <a:noFill/>
                        </a:ln>
                        <a:solidFill>
                          <a:srgbClr val="FF0000"/>
                        </a:solidFill>
                        <a:effectLst/>
                        <a:latin typeface="宋体" charset="-122"/>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认为（某种思想、事实、理论）不重要；不重视；认为</a:t>
                      </a:r>
                      <a:r>
                        <a:rPr kumimoji="0" lang="en-US" altLang="zh-CN" sz="2400" b="0" i="0" u="none" strike="noStrike" cap="none" normalizeH="0" baseline="0" smtClean="0">
                          <a:ln>
                            <a:noFill/>
                          </a:ln>
                          <a:solidFill>
                            <a:srgbClr val="FF0000"/>
                          </a:solidFill>
                          <a:effectLst/>
                          <a:latin typeface="Arial" charset="0"/>
                          <a:ea typeface="宋体" charset="-122"/>
                          <a:cs typeface="Times New Roman" pitchFamily="18" charset="0"/>
                        </a:rPr>
                        <a:t>……</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不相关</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43" name="Text Box 239"/>
          <p:cNvSpPr txBox="1">
            <a:spLocks noChangeArrowheads="1"/>
          </p:cNvSpPr>
          <p:nvPr/>
        </p:nvSpPr>
        <p:spPr bwMode="auto">
          <a:xfrm>
            <a:off x="0" y="0"/>
            <a:ext cx="2051050"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New Words</a:t>
            </a:r>
          </a:p>
        </p:txBody>
      </p:sp>
      <p:sp>
        <p:nvSpPr>
          <p:cNvPr id="35" name="矩形 34">
            <a:hlinkClick r:id="rId3" action="ppaction://hlinksldjump"/>
          </p:cNvPr>
          <p:cNvSpPr/>
          <p:nvPr/>
        </p:nvSpPr>
        <p:spPr>
          <a:xfrm>
            <a:off x="3635375" y="0"/>
            <a:ext cx="2881313"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410" name="Group 58"/>
          <p:cNvGraphicFramePr>
            <a:graphicFrameLocks noGrp="1"/>
          </p:cNvGraphicFramePr>
          <p:nvPr/>
        </p:nvGraphicFramePr>
        <p:xfrm>
          <a:off x="214313" y="692150"/>
          <a:ext cx="8929687" cy="5851525"/>
        </p:xfrm>
        <a:graphic>
          <a:graphicData uri="http://schemas.openxmlformats.org/drawingml/2006/table">
            <a:tbl>
              <a:tblPr/>
              <a:tblGrid>
                <a:gridCol w="2016125"/>
                <a:gridCol w="2447925"/>
                <a:gridCol w="4465637"/>
              </a:tblGrid>
              <a:tr h="168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equation</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[ɪˈkweɪʃən]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等式；方程式</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errant</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[ˈerənt]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犯错误的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isotopic</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['aɪsətəʊp]</a:t>
                      </a: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n. </a:t>
                      </a: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同位素</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prestigious</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[preˈstɪdʒəs]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lphaLcPeriod"/>
                        <a:tabLst>
                          <a:tab pos="2971800" algn="l"/>
                        </a:tabLst>
                      </a:pP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受尊敬的；有声望的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dilemma</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[dɪˈlemə]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进退两难的局面；窘境</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oceanographic</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[əʊʃɪənəʊ'græfɪk]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lphaLcPeriod"/>
                        <a:tabLst>
                          <a:tab pos="2971800" algn="l"/>
                        </a:tabLst>
                      </a:pPr>
                      <a:r>
                        <a:rPr kumimoji="0" lang="zh-CN" altLang="en-US"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海洋学的；有关海洋学的</a:t>
                      </a:r>
                      <a:endParaRPr kumimoji="0" lang="zh-CN" altLang="en-US" sz="2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surmise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[səˈmaɪz]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 /v.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推测</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propel</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[prə'pel]</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vt.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推进；驱使；激励</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justification</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[dʒʌstɪfɪ'keɪʃ(ə)n]</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n.</a:t>
                      </a: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正当理由；合理的解释</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attributable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[ə'trɪbjʊtəbl]</a:t>
                      </a:r>
                      <a:r>
                        <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lphaLcPeriod"/>
                        <a:tabLst>
                          <a:tab pos="2971800" algn="l"/>
                        </a:tabLst>
                      </a:pP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 可归因于</a:t>
                      </a:r>
                      <a:r>
                        <a:rPr kumimoji="0" lang="en-US" altLang="zh-CN" sz="2400" b="0" i="0" u="none" strike="noStrike" cap="none" normalizeH="0" baseline="0" smtClean="0">
                          <a:ln>
                            <a:noFill/>
                          </a:ln>
                          <a:solidFill>
                            <a:srgbClr val="FF0000"/>
                          </a:solidFill>
                          <a:effectLst/>
                          <a:latin typeface="Arial" charset="0"/>
                          <a:ea typeface="宋体" charset="-122"/>
                          <a:cs typeface="Times New Roman" pitchFamily="18" charset="0"/>
                        </a:rPr>
                        <a:t>……</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的；由</a:t>
                      </a:r>
                      <a:r>
                        <a:rPr kumimoji="0" lang="en-US" altLang="zh-CN" sz="2400" b="0" i="0" u="none" strike="noStrike" cap="none" normalizeH="0" baseline="0" smtClean="0">
                          <a:ln>
                            <a:noFill/>
                          </a:ln>
                          <a:solidFill>
                            <a:srgbClr val="FF0000"/>
                          </a:solidFill>
                          <a:effectLst/>
                          <a:latin typeface="Arial" charset="0"/>
                          <a:ea typeface="宋体" charset="-122"/>
                          <a:cs typeface="Times New Roman" pitchFamily="18" charset="0"/>
                        </a:rPr>
                        <a:t>……</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引起的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immense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[ɪ'mens]</a:t>
                      </a:r>
                      <a:endParaRPr kumimoji="0" lang="en-US" altLang="zh-CN" sz="2400" b="1" i="0" u="none" strike="noStrike" cap="none" normalizeH="0" baseline="0" smtClean="0">
                        <a:ln>
                          <a:noFill/>
                        </a:ln>
                        <a:solidFill>
                          <a:srgbClr val="FF0000"/>
                        </a:solidFill>
                        <a:effectLst/>
                        <a:latin typeface="Times New Roman" pitchFamily="18"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巨大的，无边无际的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definitive</a:t>
                      </a:r>
                      <a:endParaRPr kumimoji="0" lang="en-US" altLang="zh-CN" sz="2400" b="0" i="0" u="none" strike="noStrike" cap="none" normalizeH="0" baseline="0" smtClean="0">
                        <a:ln>
                          <a:noFill/>
                        </a:ln>
                        <a:solidFill>
                          <a:srgbClr val="FF0000"/>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[dɪˈfɪnətɪv]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400" b="0" i="1" u="none" strike="noStrike" cap="none" normalizeH="0" baseline="0" smtClean="0">
                          <a:ln>
                            <a:noFill/>
                          </a:ln>
                          <a:solidFill>
                            <a:srgbClr val="FF0000"/>
                          </a:solidFill>
                          <a:effectLst/>
                          <a:latin typeface="Times New Roman" pitchFamily="18" charset="0"/>
                          <a:ea typeface="宋体" charset="-122"/>
                          <a:cs typeface="Times New Roman" pitchFamily="18" charset="0"/>
                        </a:rPr>
                        <a:t>a. </a:t>
                      </a:r>
                      <a:r>
                        <a:rPr kumimoji="0" lang="zh-CN" altLang="en-US" sz="2400" b="0" i="0" u="none" strike="noStrike" cap="none" normalizeH="0" baseline="0" smtClean="0">
                          <a:ln>
                            <a:noFill/>
                          </a:ln>
                          <a:solidFill>
                            <a:srgbClr val="FF0000"/>
                          </a:solidFill>
                          <a:effectLst/>
                          <a:latin typeface="Times New Roman" pitchFamily="18" charset="0"/>
                          <a:ea typeface="宋体" charset="-122"/>
                          <a:cs typeface="Times New Roman" pitchFamily="18" charset="0"/>
                        </a:rPr>
                        <a:t>最后的；决定性的；明确的</a:t>
                      </a:r>
                      <a:endParaRPr kumimoji="0" lang="zh-CN" altLang="en-US" sz="2400" b="0"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71" name="Text Box 239"/>
          <p:cNvSpPr txBox="1">
            <a:spLocks noChangeArrowheads="1"/>
          </p:cNvSpPr>
          <p:nvPr/>
        </p:nvSpPr>
        <p:spPr bwMode="auto">
          <a:xfrm>
            <a:off x="0" y="0"/>
            <a:ext cx="2051050"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New Words</a:t>
            </a:r>
          </a:p>
        </p:txBody>
      </p:sp>
      <p:sp>
        <p:nvSpPr>
          <p:cNvPr id="35" name="矩形 34">
            <a:hlinkClick r:id="rId2" action="ppaction://hlinksldjump"/>
          </p:cNvPr>
          <p:cNvSpPr/>
          <p:nvPr/>
        </p:nvSpPr>
        <p:spPr>
          <a:xfrm>
            <a:off x="3348038" y="0"/>
            <a:ext cx="2952750"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76" name="Group 24"/>
          <p:cNvGraphicFramePr>
            <a:graphicFrameLocks noGrp="1"/>
          </p:cNvGraphicFramePr>
          <p:nvPr/>
        </p:nvGraphicFramePr>
        <p:xfrm>
          <a:off x="539750" y="620713"/>
          <a:ext cx="7272338" cy="2771775"/>
        </p:xfrm>
        <a:graphic>
          <a:graphicData uri="http://schemas.openxmlformats.org/drawingml/2006/table">
            <a:tbl>
              <a:tblPr/>
              <a:tblGrid>
                <a:gridCol w="3086100"/>
                <a:gridCol w="4186238"/>
              </a:tblGrid>
              <a:tr h="69691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consist of</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组成，构成</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put forth</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提出</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in response to </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回应</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in power </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掌权，执政</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foot the bill</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负担费用；付账；买单</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5861" name="Text Box 239"/>
          <p:cNvSpPr txBox="1">
            <a:spLocks noChangeArrowheads="1"/>
          </p:cNvSpPr>
          <p:nvPr/>
        </p:nvSpPr>
        <p:spPr bwMode="auto">
          <a:xfrm>
            <a:off x="0" y="0"/>
            <a:ext cx="1547813"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Phrases</a:t>
            </a:r>
          </a:p>
        </p:txBody>
      </p:sp>
      <p:sp>
        <p:nvSpPr>
          <p:cNvPr id="35" name="矩形 34">
            <a:hlinkClick r:id="rId2" action="ppaction://hlinksldjump"/>
          </p:cNvPr>
          <p:cNvSpPr/>
          <p:nvPr/>
        </p:nvSpPr>
        <p:spPr>
          <a:xfrm>
            <a:off x="3059113" y="0"/>
            <a:ext cx="3025775"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7" name="Group 27"/>
          <p:cNvGraphicFramePr>
            <a:graphicFrameLocks noGrp="1"/>
          </p:cNvGraphicFramePr>
          <p:nvPr/>
        </p:nvGraphicFramePr>
        <p:xfrm>
          <a:off x="323850" y="692150"/>
          <a:ext cx="7488238" cy="3243263"/>
        </p:xfrm>
        <a:graphic>
          <a:graphicData uri="http://schemas.openxmlformats.org/drawingml/2006/table">
            <a:tbl>
              <a:tblPr/>
              <a:tblGrid>
                <a:gridCol w="3814763"/>
                <a:gridCol w="3673475"/>
              </a:tblGrid>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organic matter</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971800" algn="l"/>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有机物</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biotic oil formation</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石油有机成因说</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abiotic oil formation</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石油无机成因说</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porous rock</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多孔岩石</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oil reservoir</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油藏</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inert gas</a:t>
                      </a:r>
                      <a:endParaRPr kumimoji="0" lang="en-US" altLang="zh-CN"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惰性气体</a:t>
                      </a:r>
                      <a:endParaRPr kumimoji="0" lang="zh-CN" altLang="en-US" sz="28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888" name="Text Box 83"/>
          <p:cNvSpPr txBox="1">
            <a:spLocks noChangeArrowheads="1"/>
          </p:cNvSpPr>
          <p:nvPr/>
        </p:nvSpPr>
        <p:spPr bwMode="auto">
          <a:xfrm>
            <a:off x="0" y="0"/>
            <a:ext cx="2916238" cy="528638"/>
          </a:xfrm>
          <a:prstGeom prst="rect">
            <a:avLst/>
          </a:prstGeom>
          <a:noFill/>
          <a:ln w="9525">
            <a:pattFill prst="lgCheck">
              <a:fgClr>
                <a:srgbClr val="660066"/>
              </a:fgClr>
              <a:bgClr>
                <a:srgbClr val="FFFFFF"/>
              </a:bgClr>
            </a:pattFill>
            <a:miter lim="800000"/>
            <a:headEnd/>
            <a:tailEnd/>
          </a:ln>
          <a:effectLst>
            <a:prstShdw prst="shdw17" dist="17961" dir="2700000">
              <a:srgbClr val="2F4D71"/>
            </a:prstShdw>
          </a:effectLst>
        </p:spPr>
        <p:txBody>
          <a:bodyPr>
            <a:spAutoFit/>
          </a:bodyPr>
          <a:lstStyle/>
          <a:p>
            <a:pPr>
              <a:spcBef>
                <a:spcPct val="50000"/>
              </a:spcBef>
            </a:pPr>
            <a:r>
              <a:rPr lang="en-US" altLang="zh-CN" sz="2800" b="1">
                <a:solidFill>
                  <a:srgbClr val="660066"/>
                </a:solidFill>
                <a:latin typeface="Candara" pitchFamily="34" charset="0"/>
              </a:rPr>
              <a:t>Technical Terms</a:t>
            </a:r>
          </a:p>
        </p:txBody>
      </p:sp>
      <p:sp>
        <p:nvSpPr>
          <p:cNvPr id="35" name="矩形 34">
            <a:hlinkClick r:id="rId2" action="ppaction://hlinksldjump"/>
          </p:cNvPr>
          <p:cNvSpPr/>
          <p:nvPr/>
        </p:nvSpPr>
        <p:spPr>
          <a:xfrm>
            <a:off x="3635375" y="0"/>
            <a:ext cx="3024188" cy="519113"/>
          </a:xfrm>
          <a:prstGeom prst="rect">
            <a:avLst/>
          </a:prstGeom>
          <a:solidFill>
            <a:srgbClr val="00B0F0"/>
          </a:solidFill>
          <a:effectLst>
            <a:outerShdw blurRad="50800" dist="38100" dir="5400000" algn="t" rotWithShape="0">
              <a:prstClr val="black">
                <a:alpha val="40000"/>
              </a:prstClr>
            </a:outerShdw>
          </a:effectLst>
        </p:spPr>
        <p:txBody>
          <a:bodyPr>
            <a:spAutoFit/>
          </a:bodyPr>
          <a:lstStyle/>
          <a:p>
            <a:pPr>
              <a:defRPr/>
            </a:pPr>
            <a:r>
              <a:rPr lang="en-US" altLang="zh-CN" sz="2800" b="1">
                <a:solidFill>
                  <a:srgbClr val="FFFFFF"/>
                </a:solidFill>
                <a:effectLst>
                  <a:outerShdw blurRad="38100" dist="38100" dir="2700000" algn="tl">
                    <a:srgbClr val="000000"/>
                  </a:outerShdw>
                </a:effectLst>
                <a:latin typeface="Century Gothic" pitchFamily="34" charset="0"/>
              </a:rPr>
              <a:t>I. Words Study</a:t>
            </a:r>
            <a:endParaRPr lang="zh-CN" altLang="en-US" sz="2800" b="1">
              <a:solidFill>
                <a:srgbClr val="FFFFFF"/>
              </a:solidFill>
              <a:effectLst>
                <a:outerShdw blurRad="38100" dist="38100" dir="2700000" algn="tl">
                  <a:srgbClr val="000000"/>
                </a:outerShdw>
              </a:effectLst>
              <a:latin typeface="Century Gothic" pitchFamily="34"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89" name="圆角矩形 5"/>
          <p:cNvPicPr>
            <a:picLocks noChangeArrowheads="1"/>
          </p:cNvPicPr>
          <p:nvPr/>
        </p:nvPicPr>
        <p:blipFill>
          <a:blip r:embed="rId3"/>
          <a:srcRect/>
          <a:stretch>
            <a:fillRect/>
          </a:stretch>
        </p:blipFill>
        <p:spPr bwMode="auto">
          <a:xfrm>
            <a:off x="179388" y="692150"/>
            <a:ext cx="8785225" cy="5762625"/>
          </a:xfrm>
          <a:prstGeom prst="rect">
            <a:avLst/>
          </a:prstGeom>
          <a:noFill/>
          <a:ln w="9525">
            <a:noFill/>
            <a:miter lim="800000"/>
            <a:headEnd/>
            <a:tailEnd/>
          </a:ln>
        </p:spPr>
      </p:pic>
      <p:sp>
        <p:nvSpPr>
          <p:cNvPr id="37890" name="Rectangle 3"/>
          <p:cNvSpPr>
            <a:spLocks noGrp="1"/>
          </p:cNvSpPr>
          <p:nvPr>
            <p:ph type="title"/>
          </p:nvPr>
        </p:nvSpPr>
        <p:spPr>
          <a:xfrm>
            <a:off x="1908175" y="44450"/>
            <a:ext cx="4275138" cy="676275"/>
          </a:xfrm>
        </p:spPr>
        <p:txBody>
          <a:bodyPr/>
          <a:lstStyle/>
          <a:p>
            <a:pPr algn="l" eaLnBrk="1" hangingPunct="1"/>
            <a:r>
              <a:rPr lang="en-US" altLang="zh-CN" smtClean="0">
                <a:solidFill>
                  <a:srgbClr val="254061"/>
                </a:solidFill>
              </a:rPr>
              <a:t>II. Text Structure</a:t>
            </a:r>
          </a:p>
        </p:txBody>
      </p:sp>
      <p:sp>
        <p:nvSpPr>
          <p:cNvPr id="22" name="矩形 21"/>
          <p:cNvSpPr/>
          <p:nvPr/>
        </p:nvSpPr>
        <p:spPr>
          <a:xfrm>
            <a:off x="185738" y="7841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37892" name="Picture 2"/>
          <p:cNvPicPr>
            <a:picLocks noChangeAspect="1" noChangeArrowheads="1"/>
          </p:cNvPicPr>
          <p:nvPr/>
        </p:nvPicPr>
        <p:blipFill>
          <a:blip r:embed="rId4"/>
          <a:srcRect/>
          <a:stretch>
            <a:fillRect/>
          </a:stretch>
        </p:blipFill>
        <p:spPr bwMode="auto">
          <a:xfrm>
            <a:off x="6443663" y="4757738"/>
            <a:ext cx="2292350" cy="1624012"/>
          </a:xfrm>
          <a:prstGeom prst="rect">
            <a:avLst/>
          </a:prstGeom>
          <a:noFill/>
          <a:ln w="9525">
            <a:noFill/>
            <a:miter lim="800000"/>
            <a:headEnd/>
            <a:tailEnd/>
          </a:ln>
        </p:spPr>
      </p:pic>
      <p:sp>
        <p:nvSpPr>
          <p:cNvPr id="9" name="Rectangle 23"/>
          <p:cNvSpPr>
            <a:spLocks noChangeArrowheads="1"/>
          </p:cNvSpPr>
          <p:nvPr/>
        </p:nvSpPr>
        <p:spPr bwMode="auto">
          <a:xfrm>
            <a:off x="323850" y="981075"/>
            <a:ext cx="8496300" cy="3925888"/>
          </a:xfrm>
          <a:prstGeom prst="rect">
            <a:avLst/>
          </a:prstGeom>
          <a:noFill/>
          <a:ln w="9525">
            <a:noFill/>
            <a:miter lim="800000"/>
            <a:headEnd/>
            <a:tailEnd/>
          </a:ln>
        </p:spPr>
        <p:txBody>
          <a:bodyPr>
            <a:spAutoFit/>
          </a:bodyPr>
          <a:lstStyle/>
          <a:p>
            <a:pPr marL="1163638" indent="-1163638">
              <a:lnSpc>
                <a:spcPct val="150000"/>
              </a:lnSpc>
            </a:pPr>
            <a:r>
              <a:rPr kumimoji="1" lang="en-US" altLang="zh-CN" sz="2400" b="1">
                <a:solidFill>
                  <a:srgbClr val="0000CC"/>
                </a:solidFill>
                <a:latin typeface="Century Gothic" pitchFamily="34" charset="0"/>
              </a:rPr>
              <a:t>Another version of the text structure:</a:t>
            </a:r>
          </a:p>
          <a:p>
            <a:pPr marL="1163638" indent="-1163638">
              <a:lnSpc>
                <a:spcPct val="150000"/>
              </a:lnSpc>
            </a:pPr>
            <a:r>
              <a:rPr kumimoji="1" lang="en-US" altLang="zh-CN" sz="2400" b="1">
                <a:solidFill>
                  <a:srgbClr val="003366"/>
                </a:solidFill>
                <a:latin typeface="Century Gothic" pitchFamily="34" charset="0"/>
              </a:rPr>
              <a:t>Part 1 (Para. 1-5) </a:t>
            </a:r>
          </a:p>
          <a:p>
            <a:pPr marL="1163638" indent="-1163638">
              <a:lnSpc>
                <a:spcPct val="150000"/>
              </a:lnSpc>
            </a:pPr>
            <a:r>
              <a:rPr kumimoji="1" lang="en-US" altLang="zh-CN" sz="2400" b="1">
                <a:latin typeface="Century Gothic" pitchFamily="34" charset="0"/>
              </a:rPr>
              <a:t>The two theories about the origin of petroleum</a:t>
            </a:r>
          </a:p>
          <a:p>
            <a:pPr marL="1163638" indent="-1163638">
              <a:lnSpc>
                <a:spcPct val="150000"/>
              </a:lnSpc>
            </a:pPr>
            <a:r>
              <a:rPr kumimoji="1" lang="en-US" altLang="zh-CN" sz="2400" b="1">
                <a:solidFill>
                  <a:srgbClr val="003366"/>
                </a:solidFill>
                <a:latin typeface="Century Gothic" pitchFamily="34" charset="0"/>
              </a:rPr>
              <a:t>Part 2 (Para. 6-13) </a:t>
            </a:r>
          </a:p>
          <a:p>
            <a:pPr marL="1163638" indent="-1163638">
              <a:lnSpc>
                <a:spcPct val="150000"/>
              </a:lnSpc>
            </a:pPr>
            <a:r>
              <a:rPr kumimoji="1" lang="en-US" altLang="zh-CN" sz="2400" b="1">
                <a:latin typeface="Century Gothic" pitchFamily="34" charset="0"/>
              </a:rPr>
              <a:t>The argument between the two theories</a:t>
            </a:r>
            <a:r>
              <a:rPr kumimoji="1" lang="en-US" altLang="zh-CN" sz="2400">
                <a:solidFill>
                  <a:srgbClr val="003366"/>
                </a:solidFill>
                <a:latin typeface="Century Gothic" pitchFamily="34" charset="0"/>
              </a:rPr>
              <a:t> </a:t>
            </a:r>
          </a:p>
          <a:p>
            <a:pPr marL="1163638" indent="-1163638">
              <a:lnSpc>
                <a:spcPct val="150000"/>
              </a:lnSpc>
            </a:pPr>
            <a:r>
              <a:rPr kumimoji="1" lang="en-US" altLang="zh-CN" sz="2400" b="1">
                <a:solidFill>
                  <a:srgbClr val="003366"/>
                </a:solidFill>
                <a:latin typeface="Century Gothic" pitchFamily="34" charset="0"/>
              </a:rPr>
              <a:t>Part 3 (Para. 14-18) </a:t>
            </a:r>
          </a:p>
          <a:p>
            <a:pPr marL="1163638" indent="-1163638">
              <a:lnSpc>
                <a:spcPct val="150000"/>
              </a:lnSpc>
            </a:pPr>
            <a:r>
              <a:rPr kumimoji="1" lang="en-US" altLang="zh-CN" sz="2400" b="1">
                <a:latin typeface="Century Gothic" pitchFamily="34" charset="0"/>
              </a:rPr>
              <a:t>Conclusion</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entury Gothic"/>
        <a:ea typeface="宋体"/>
        <a:cs typeface=""/>
      </a:majorFont>
      <a:minorFont>
        <a:latin typeface="Century Gothic"/>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4961</TotalTime>
  <Words>2167</Words>
  <Application>Microsoft Office PowerPoint</Application>
  <PresentationFormat>On-screen Show (4:3)</PresentationFormat>
  <Paragraphs>343</Paragraphs>
  <Slides>31</Slides>
  <Notes>20</Notes>
  <HiddenSlides>0</HiddenSlides>
  <MMClips>1</MMClips>
  <ScaleCrop>false</ScaleCrop>
  <HeadingPairs>
    <vt:vector size="6" baseType="variant">
      <vt:variant>
        <vt:lpstr>已用的字体</vt:lpstr>
      </vt:variant>
      <vt:variant>
        <vt:i4>11</vt:i4>
      </vt:variant>
      <vt:variant>
        <vt:lpstr>演示文稿设计模板</vt:lpstr>
      </vt:variant>
      <vt:variant>
        <vt:i4>2</vt:i4>
      </vt:variant>
      <vt:variant>
        <vt:lpstr>幻灯片标题</vt:lpstr>
      </vt:variant>
      <vt:variant>
        <vt:i4>31</vt:i4>
      </vt:variant>
    </vt:vector>
  </HeadingPairs>
  <TitlesOfParts>
    <vt:vector size="44" baseType="lpstr">
      <vt:lpstr>Arial</vt:lpstr>
      <vt:lpstr>宋体</vt:lpstr>
      <vt:lpstr>Century Gothic</vt:lpstr>
      <vt:lpstr>Calibri</vt:lpstr>
      <vt:lpstr>Times New Roman</vt:lpstr>
      <vt:lpstr>Candara</vt:lpstr>
      <vt:lpstr>Batang</vt:lpstr>
      <vt:lpstr>Arial Narrow</vt:lpstr>
      <vt:lpstr>Comic Sans MS</vt:lpstr>
      <vt:lpstr>Wingdings</vt:lpstr>
      <vt:lpstr>微软雅黑</vt:lpstr>
      <vt:lpstr>2_Office 主题</vt:lpstr>
      <vt:lpstr>4_Office 主题</vt:lpstr>
      <vt:lpstr>幻灯片 1</vt:lpstr>
      <vt:lpstr>幻灯片 2</vt:lpstr>
      <vt:lpstr>幻灯片 3</vt:lpstr>
      <vt:lpstr>幻灯片 4</vt:lpstr>
      <vt:lpstr>幻灯片 5</vt:lpstr>
      <vt:lpstr>幻灯片 6</vt:lpstr>
      <vt:lpstr>幻灯片 7</vt:lpstr>
      <vt:lpstr>幻灯片 8</vt:lpstr>
      <vt:lpstr>II. Text Structure</vt:lpstr>
      <vt:lpstr>III. Content Analysis</vt:lpstr>
      <vt:lpstr>幻灯片 11</vt:lpstr>
      <vt:lpstr>幻灯片 12</vt:lpstr>
      <vt:lpstr>幻灯片 13</vt:lpstr>
      <vt:lpstr>II. Content Information</vt:lpstr>
      <vt:lpstr>幻灯片 15</vt:lpstr>
      <vt:lpstr>幻灯片 16</vt:lpstr>
      <vt:lpstr>幻灯片 17</vt:lpstr>
      <vt:lpstr>幻灯片 18</vt:lpstr>
      <vt:lpstr>幻灯片 19</vt:lpstr>
      <vt:lpstr>幻灯片 20</vt:lpstr>
      <vt:lpstr>II. Content Information</vt:lpstr>
      <vt:lpstr>幻灯片 22</vt:lpstr>
      <vt:lpstr>III. Summary</vt:lpstr>
      <vt:lpstr>IV. Theme Discussion</vt:lpstr>
      <vt:lpstr>幻灯片 25</vt:lpstr>
      <vt:lpstr>IV. Theme Discussion</vt:lpstr>
      <vt:lpstr>幻灯片 27</vt:lpstr>
      <vt:lpstr>幻灯片 28</vt:lpstr>
      <vt:lpstr>幻灯片 29</vt:lpstr>
      <vt:lpstr>幻灯片 30</vt:lpstr>
      <vt:lpstr>幻灯片 31</vt:lpstr>
    </vt:vector>
  </TitlesOfParts>
  <Company>Xtzj.Com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吴红</dc:creator>
  <cp:lastModifiedBy>Microsoft</cp:lastModifiedBy>
  <cp:revision>814</cp:revision>
  <dcterms:created xsi:type="dcterms:W3CDTF">2009-07-06T04:07:53Z</dcterms:created>
  <dcterms:modified xsi:type="dcterms:W3CDTF">2019-09-16T02:25:26Z</dcterms:modified>
</cp:coreProperties>
</file>