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481" r:id="rId2"/>
    <p:sldId id="527" r:id="rId3"/>
    <p:sldId id="526" r:id="rId4"/>
    <p:sldId id="528" r:id="rId5"/>
    <p:sldId id="529" r:id="rId6"/>
    <p:sldId id="483" r:id="rId7"/>
    <p:sldId id="530" r:id="rId8"/>
    <p:sldId id="488" r:id="rId9"/>
    <p:sldId id="535" r:id="rId10"/>
    <p:sldId id="536" r:id="rId11"/>
    <p:sldId id="537" r:id="rId12"/>
    <p:sldId id="534" r:id="rId13"/>
    <p:sldId id="449" r:id="rId14"/>
    <p:sldId id="484" r:id="rId15"/>
    <p:sldId id="450" r:id="rId16"/>
    <p:sldId id="451" r:id="rId17"/>
    <p:sldId id="452" r:id="rId18"/>
    <p:sldId id="538" r:id="rId19"/>
    <p:sldId id="531"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6600"/>
    <a:srgbClr val="0000CC"/>
    <a:srgbClr val="003300"/>
    <a:srgbClr val="003399"/>
    <a:srgbClr val="6600CC"/>
    <a:srgbClr val="D16309"/>
    <a:srgbClr val="CC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70" d="100"/>
          <a:sy n="70" d="100"/>
        </p:scale>
        <p:origin x="-1374" y="-90"/>
      </p:cViewPr>
      <p:guideLst>
        <p:guide orient="horz" pos="2160"/>
        <p:guide pos="1882"/>
      </p:guideLst>
    </p:cSldViewPr>
  </p:slideViewPr>
  <p:outlineViewPr>
    <p:cViewPr>
      <p:scale>
        <a:sx n="33" d="100"/>
        <a:sy n="33" d="100"/>
      </p:scale>
      <p:origin x="108" y="2163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A26321D-03BF-4419-9B56-6D3AF1B9CF58}" type="datetimeFigureOut">
              <a:rPr lang="zh-CN" altLang="en-US"/>
              <a:pPr>
                <a:defRPr/>
              </a:pPr>
              <a:t>2019/8/20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40C66CB9-2FD6-47F4-879D-66B7F5989BF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TextEdit="1"/>
          </p:cNvSpPr>
          <p:nvPr>
            <p:ph type="sldImg"/>
          </p:nvPr>
        </p:nvSpPr>
        <p:spPr bwMode="auto">
          <a:noFill/>
          <a:ln>
            <a:solidFill>
              <a:srgbClr val="000000"/>
            </a:solidFill>
            <a:miter lim="800000"/>
            <a:headEnd/>
            <a:tailEnd/>
          </a:ln>
        </p:spPr>
      </p:sp>
      <p:sp>
        <p:nvSpPr>
          <p:cNvPr id="2355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TextEdit="1"/>
          </p:cNvSpPr>
          <p:nvPr>
            <p:ph type="sldImg"/>
          </p:nvPr>
        </p:nvSpPr>
        <p:spPr bwMode="auto">
          <a:noFill/>
          <a:ln>
            <a:solidFill>
              <a:srgbClr val="000000"/>
            </a:solidFill>
            <a:miter lim="800000"/>
            <a:headEnd/>
            <a:tailEnd/>
          </a:ln>
        </p:spPr>
      </p:sp>
      <p:sp>
        <p:nvSpPr>
          <p:cNvPr id="2560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TextEdit="1"/>
          </p:cNvSpPr>
          <p:nvPr>
            <p:ph type="sldImg"/>
          </p:nvPr>
        </p:nvSpPr>
        <p:spPr bwMode="auto">
          <a:noFill/>
          <a:ln>
            <a:solidFill>
              <a:srgbClr val="000000"/>
            </a:solidFill>
            <a:miter lim="800000"/>
            <a:headEnd/>
            <a:tailEnd/>
          </a:ln>
        </p:spPr>
      </p:sp>
      <p:sp>
        <p:nvSpPr>
          <p:cNvPr id="27650"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TextEdit="1"/>
          </p:cNvSpPr>
          <p:nvPr>
            <p:ph type="sldImg"/>
          </p:nvPr>
        </p:nvSpPr>
        <p:spPr bwMode="auto">
          <a:noFill/>
          <a:ln>
            <a:solidFill>
              <a:srgbClr val="000000"/>
            </a:solidFill>
            <a:miter lim="800000"/>
            <a:headEnd/>
            <a:tailEnd/>
          </a:ln>
        </p:spPr>
      </p:sp>
      <p:sp>
        <p:nvSpPr>
          <p:cNvPr id="29698"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TextEdit="1"/>
          </p:cNvSpPr>
          <p:nvPr>
            <p:ph type="sldImg"/>
          </p:nvPr>
        </p:nvSpPr>
        <p:spPr bwMode="auto">
          <a:noFill/>
          <a:ln>
            <a:solidFill>
              <a:srgbClr val="000000"/>
            </a:solidFill>
            <a:miter lim="800000"/>
            <a:headEnd/>
            <a:tailEnd/>
          </a:ln>
        </p:spPr>
      </p:sp>
      <p:sp>
        <p:nvSpPr>
          <p:cNvPr id="31746"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TextEdit="1"/>
          </p:cNvSpPr>
          <p:nvPr>
            <p:ph type="sldImg"/>
          </p:nvPr>
        </p:nvSpPr>
        <p:spPr bwMode="auto">
          <a:noFill/>
          <a:ln>
            <a:solidFill>
              <a:srgbClr val="000000"/>
            </a:solidFill>
            <a:miter lim="800000"/>
            <a:headEnd/>
            <a:tailEnd/>
          </a:ln>
        </p:spPr>
      </p:sp>
      <p:sp>
        <p:nvSpPr>
          <p:cNvPr id="33794" name="Rectangle 3"/>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TextEdit="1"/>
          </p:cNvSpPr>
          <p:nvPr>
            <p:ph type="sldImg"/>
          </p:nvPr>
        </p:nvSpPr>
        <p:spPr bwMode="auto">
          <a:noFill/>
          <a:ln>
            <a:solidFill>
              <a:srgbClr val="000000"/>
            </a:solidFill>
            <a:miter lim="800000"/>
            <a:headEnd/>
            <a:tailEnd/>
          </a:ln>
        </p:spPr>
      </p:sp>
      <p:sp>
        <p:nvSpPr>
          <p:cNvPr id="35842" name="Rectangle 3"/>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TextEdit="1"/>
          </p:cNvSpPr>
          <p:nvPr>
            <p:ph type="sldImg"/>
          </p:nvPr>
        </p:nvSpPr>
        <p:spPr bwMode="auto">
          <a:noFill/>
          <a:ln>
            <a:solidFill>
              <a:srgbClr val="000000"/>
            </a:solidFill>
            <a:miter lim="800000"/>
            <a:headEnd/>
            <a:tailEnd/>
          </a:ln>
        </p:spPr>
      </p:sp>
      <p:sp>
        <p:nvSpPr>
          <p:cNvPr id="37890" name="Rectangle 3"/>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TextEdit="1"/>
          </p:cNvSpPr>
          <p:nvPr>
            <p:ph type="sldImg"/>
          </p:nvPr>
        </p:nvSpPr>
        <p:spPr bwMode="auto">
          <a:noFill/>
          <a:ln>
            <a:solidFill>
              <a:srgbClr val="000000"/>
            </a:solidFill>
            <a:miter lim="800000"/>
            <a:headEnd/>
            <a:tailEnd/>
          </a:ln>
        </p:spPr>
      </p:sp>
      <p:sp>
        <p:nvSpPr>
          <p:cNvPr id="43010"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2D83EC7-3104-4B33-AD57-5BC599C07A17}" type="datetimeFigureOut">
              <a:rPr lang="zh-CN" altLang="en-US"/>
              <a:pPr>
                <a:defRPr/>
              </a:pPr>
              <a:t>2019/8/20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27D5D75-5D33-43AE-AE41-91A5722CD7B2}"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0707039-FF6B-4C6C-8D44-A72DEF2AED79}" type="datetimeFigureOut">
              <a:rPr lang="zh-CN" altLang="en-US"/>
              <a:pPr>
                <a:defRPr/>
              </a:pPr>
              <a:t>2019/8/20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832151-ED2C-4FFB-909A-E84293BFFCE5}"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E011AFF-2C69-4D18-834D-670294448B5B}" type="datetimeFigureOut">
              <a:rPr lang="zh-CN" altLang="en-US"/>
              <a:pPr>
                <a:defRPr/>
              </a:pPr>
              <a:t>2019/8/20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FF54E3-8300-4C79-9FE3-F435EE272BB7}"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日期占位符 3"/>
          <p:cNvSpPr>
            <a:spLocks noGrp="1"/>
          </p:cNvSpPr>
          <p:nvPr>
            <p:ph type="dt" sz="half" idx="10"/>
          </p:nvPr>
        </p:nvSpPr>
        <p:spPr/>
        <p:txBody>
          <a:bodyPr/>
          <a:lstStyle>
            <a:lvl1pPr>
              <a:defRPr/>
            </a:lvl1pPr>
          </a:lstStyle>
          <a:p>
            <a:pPr>
              <a:defRPr/>
            </a:pPr>
            <a:fld id="{E764662F-43B5-4CE6-9D3E-C312B0FE0D25}" type="datetimeFigureOut">
              <a:rPr lang="zh-CN" altLang="en-US"/>
              <a:pPr>
                <a:defRPr/>
              </a:pPr>
              <a:t>2019/8/20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754BD2A-A4A4-4026-BED5-5AB2129F3787}"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821EE09-86FA-4107-A7A5-05B081161994}" type="datetimeFigureOut">
              <a:rPr lang="zh-CN" altLang="en-US"/>
              <a:pPr>
                <a:defRPr/>
              </a:pPr>
              <a:t>2019/8/20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8490E6A-1A5B-4837-99EE-4CB9AAD4B5BE}"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EF25D1B-8370-415D-8EB2-CB67FA5F0F07}" type="datetimeFigureOut">
              <a:rPr lang="zh-CN" altLang="en-US"/>
              <a:pPr>
                <a:defRPr/>
              </a:pPr>
              <a:t>2019/8/20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6362246-E87C-444C-BF7C-9C988A2D412E}"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4FDE587-65F8-437A-A90D-583038B95409}" type="datetimeFigureOut">
              <a:rPr lang="zh-CN" altLang="en-US"/>
              <a:pPr>
                <a:defRPr/>
              </a:pPr>
              <a:t>2019/8/20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A766861-26D6-4AC4-BACE-B84EF2FC3F1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989133B-2E62-4746-894A-88172F3546E2}" type="datetimeFigureOut">
              <a:rPr lang="zh-CN" altLang="en-US"/>
              <a:pPr>
                <a:defRPr/>
              </a:pPr>
              <a:t>2019/8/20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2FDD314-72A7-4AC7-B256-E95AE96EB2A7}"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009B635-B450-4100-87B2-A666CE840F46}" type="datetimeFigureOut">
              <a:rPr lang="zh-CN" altLang="en-US"/>
              <a:pPr>
                <a:defRPr/>
              </a:pPr>
              <a:t>2019/8/20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737E249-B815-4C69-AB51-5AB9B52CCBB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7928625-61EC-4E96-9F7B-1FB1DF7B612E}" type="datetimeFigureOut">
              <a:rPr lang="zh-CN" altLang="en-US"/>
              <a:pPr>
                <a:defRPr/>
              </a:pPr>
              <a:t>2019/8/20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DF0247F-E9DC-4693-9406-CDCBB294F67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989FAB2-9A0B-4AB7-A22E-7544EFA660F3}" type="datetimeFigureOut">
              <a:rPr lang="zh-CN" altLang="en-US"/>
              <a:pPr>
                <a:defRPr/>
              </a:pPr>
              <a:t>2019/8/20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7466FBB-00BF-4FA2-B883-76EB7877074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0AADA63-8D72-4CEE-8A86-F1EDE0D5FEA1}" type="datetimeFigureOut">
              <a:rPr lang="zh-CN" altLang="en-US"/>
              <a:pPr>
                <a:defRPr/>
              </a:pPr>
              <a:t>2019/8/20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FB2F3AC-5685-49A2-8396-D32893841C84}"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prstClr val="black">
                    <a:tint val="75000"/>
                  </a:prstClr>
                </a:solidFill>
                <a:latin typeface="+mn-lt"/>
                <a:ea typeface="+mn-ea"/>
              </a:defRPr>
            </a:lvl1pPr>
          </a:lstStyle>
          <a:p>
            <a:pPr>
              <a:defRPr/>
            </a:pPr>
            <a:fld id="{3E3E4475-029F-49C1-BB29-BB89A75002EF}" type="datetimeFigureOut">
              <a:rPr lang="zh-CN" altLang="en-US"/>
              <a:pPr>
                <a:defRPr/>
              </a:pPr>
              <a:t>2019/8/20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prstClr val="black">
                    <a:tint val="75000"/>
                  </a:prstClr>
                </a:solidFill>
                <a:latin typeface="+mn-lt"/>
                <a:ea typeface="+mn-ea"/>
              </a:defRPr>
            </a:lvl1pPr>
          </a:lstStyle>
          <a:p>
            <a:pPr>
              <a:defRPr/>
            </a:pPr>
            <a:fld id="{3CDE7849-4094-4490-ADE6-341B551F6D0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4" r:id="rId11"/>
    <p:sldLayoutId id="2147483673" r:id="rId12"/>
  </p:sldLayoutIdLst>
  <p:timing>
    <p:tnLst>
      <p:par>
        <p:cTn id="1" dur="indefinite" restart="never" nodeType="tmRoot"/>
      </p:par>
    </p:tnLst>
  </p:timing>
  <p:txStyles>
    <p:titleStyle>
      <a:lvl1pPr algn="ctr" rtl="0" eaLnBrk="0" fontAlgn="base" hangingPunct="0">
        <a:spcBef>
          <a:spcPct val="0"/>
        </a:spcBef>
        <a:spcAft>
          <a:spcPct val="0"/>
        </a:spcAft>
        <a:defRPr sz="3200" b="1" kern="1200">
          <a:solidFill>
            <a:srgbClr val="990033"/>
          </a:solidFill>
          <a:latin typeface="Century Gothic" pitchFamily="34" charset="0"/>
          <a:ea typeface="+mj-ea"/>
          <a:cs typeface="+mj-cs"/>
        </a:defRPr>
      </a:lvl1pPr>
      <a:lvl2pPr algn="ctr" rtl="0" eaLnBrk="0" fontAlgn="base" hangingPunct="0">
        <a:spcBef>
          <a:spcPct val="0"/>
        </a:spcBef>
        <a:spcAft>
          <a:spcPct val="0"/>
        </a:spcAft>
        <a:defRPr sz="3200" b="1">
          <a:solidFill>
            <a:srgbClr val="990033"/>
          </a:solidFill>
          <a:latin typeface="Century Gothic" pitchFamily="34" charset="0"/>
          <a:ea typeface="宋体" pitchFamily="2" charset="-122"/>
        </a:defRPr>
      </a:lvl2pPr>
      <a:lvl3pPr algn="ctr" rtl="0" eaLnBrk="0" fontAlgn="base" hangingPunct="0">
        <a:spcBef>
          <a:spcPct val="0"/>
        </a:spcBef>
        <a:spcAft>
          <a:spcPct val="0"/>
        </a:spcAft>
        <a:defRPr sz="3200" b="1">
          <a:solidFill>
            <a:srgbClr val="990033"/>
          </a:solidFill>
          <a:latin typeface="Century Gothic" pitchFamily="34" charset="0"/>
          <a:ea typeface="宋体" pitchFamily="2" charset="-122"/>
        </a:defRPr>
      </a:lvl3pPr>
      <a:lvl4pPr algn="ctr" rtl="0" eaLnBrk="0" fontAlgn="base" hangingPunct="0">
        <a:spcBef>
          <a:spcPct val="0"/>
        </a:spcBef>
        <a:spcAft>
          <a:spcPct val="0"/>
        </a:spcAft>
        <a:defRPr sz="3200" b="1">
          <a:solidFill>
            <a:srgbClr val="990033"/>
          </a:solidFill>
          <a:latin typeface="Century Gothic" pitchFamily="34" charset="0"/>
          <a:ea typeface="宋体" pitchFamily="2" charset="-122"/>
        </a:defRPr>
      </a:lvl4pPr>
      <a:lvl5pPr algn="ctr" rtl="0" eaLnBrk="0" fontAlgn="base" hangingPunct="0">
        <a:spcBef>
          <a:spcPct val="0"/>
        </a:spcBef>
        <a:spcAft>
          <a:spcPct val="0"/>
        </a:spcAft>
        <a:defRPr sz="3200" b="1">
          <a:solidFill>
            <a:srgbClr val="990033"/>
          </a:solidFill>
          <a:latin typeface="Century Gothic" pitchFamily="34" charset="0"/>
          <a:ea typeface="宋体" pitchFamily="2" charset="-122"/>
        </a:defRPr>
      </a:lvl5pPr>
      <a:lvl6pPr marL="457200" algn="ctr" rtl="0" fontAlgn="base">
        <a:spcBef>
          <a:spcPct val="0"/>
        </a:spcBef>
        <a:spcAft>
          <a:spcPct val="0"/>
        </a:spcAft>
        <a:defRPr sz="3200" b="1">
          <a:solidFill>
            <a:srgbClr val="990033"/>
          </a:solidFill>
          <a:latin typeface="Century Gothic" pitchFamily="34" charset="0"/>
          <a:ea typeface="宋体" pitchFamily="2" charset="-122"/>
        </a:defRPr>
      </a:lvl6pPr>
      <a:lvl7pPr marL="914400" algn="ctr" rtl="0" fontAlgn="base">
        <a:spcBef>
          <a:spcPct val="0"/>
        </a:spcBef>
        <a:spcAft>
          <a:spcPct val="0"/>
        </a:spcAft>
        <a:defRPr sz="3200" b="1">
          <a:solidFill>
            <a:srgbClr val="990033"/>
          </a:solidFill>
          <a:latin typeface="Century Gothic" pitchFamily="34" charset="0"/>
          <a:ea typeface="宋体" pitchFamily="2" charset="-122"/>
        </a:defRPr>
      </a:lvl7pPr>
      <a:lvl8pPr marL="1371600" algn="ctr" rtl="0" fontAlgn="base">
        <a:spcBef>
          <a:spcPct val="0"/>
        </a:spcBef>
        <a:spcAft>
          <a:spcPct val="0"/>
        </a:spcAft>
        <a:defRPr sz="3200" b="1">
          <a:solidFill>
            <a:srgbClr val="990033"/>
          </a:solidFill>
          <a:latin typeface="Century Gothic" pitchFamily="34" charset="0"/>
          <a:ea typeface="宋体" pitchFamily="2" charset="-122"/>
        </a:defRPr>
      </a:lvl8pPr>
      <a:lvl9pPr marL="1828800" algn="ctr" rtl="0" fontAlgn="base">
        <a:spcBef>
          <a:spcPct val="0"/>
        </a:spcBef>
        <a:spcAft>
          <a:spcPct val="0"/>
        </a:spcAft>
        <a:defRPr sz="3200" b="1">
          <a:solidFill>
            <a:srgbClr val="990033"/>
          </a:solidFill>
          <a:latin typeface="Century Gothic"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audio" Target="file:///D:\&#22823;&#23398;&#33521;&#35821;\2018&#32423;\3\&#30707;&#27833;&#33521;&#35821;U1%2018&#32423;\U1-Text%20B%20word%20bank.mp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descr="https://timgsa.baidu.com/timg?image&amp;quality=80&amp;size=b9999_10000&amp;sec=1519408116590&amp;di=6ba42fb6e0317915fc4dba4f9db66074&amp;imgtype=0&amp;src=http%3A%2F%2Fs.wsj.net%2Fpublic%2Fresources%2Fimages%2FED-AQ047_daniel_G_20121111155525.jpg"/>
          <p:cNvPicPr>
            <a:picLocks noChangeAspect="1" noChangeArrowheads="1"/>
          </p:cNvPicPr>
          <p:nvPr/>
        </p:nvPicPr>
        <p:blipFill>
          <a:blip r:embed="rId2"/>
          <a:srcRect/>
          <a:stretch>
            <a:fillRect/>
          </a:stretch>
        </p:blipFill>
        <p:spPr bwMode="auto">
          <a:xfrm>
            <a:off x="250825" y="1916113"/>
            <a:ext cx="4030663" cy="3652837"/>
          </a:xfrm>
          <a:prstGeom prst="rect">
            <a:avLst/>
          </a:prstGeom>
          <a:noFill/>
          <a:ln w="9525">
            <a:noFill/>
            <a:miter lim="800000"/>
            <a:headEnd/>
            <a:tailEnd/>
          </a:ln>
        </p:spPr>
      </p:pic>
      <p:sp>
        <p:nvSpPr>
          <p:cNvPr id="3" name="Text Box 14"/>
          <p:cNvSpPr txBox="1">
            <a:spLocks noChangeArrowheads="1"/>
          </p:cNvSpPr>
          <p:nvPr/>
        </p:nvSpPr>
        <p:spPr bwMode="auto">
          <a:xfrm>
            <a:off x="395288" y="174625"/>
            <a:ext cx="8496300" cy="1709738"/>
          </a:xfrm>
          <a:prstGeom prst="rect">
            <a:avLst/>
          </a:prstGeom>
          <a:noFill/>
          <a:ln>
            <a:noFill/>
          </a:ln>
          <a:effectLst>
            <a:prstShdw prst="shdw17" dist="17961" dir="2700000">
              <a:schemeClr val="accent1">
                <a:gamma/>
                <a:shade val="60000"/>
                <a:invGamma/>
              </a:schemeClr>
            </a:prstShdw>
          </a:effectLst>
          <a:extLst/>
        </p:spPr>
        <p:txBody>
          <a:bodyPr>
            <a:spAutoFit/>
          </a:bodyPr>
          <a:lstStyle/>
          <a:p>
            <a:pPr algn="ctr">
              <a:spcBef>
                <a:spcPct val="50000"/>
              </a:spcBef>
              <a:defRPr/>
            </a:pPr>
            <a:r>
              <a:rPr lang="en-US" altLang="zh-CN" sz="3600" b="1">
                <a:solidFill>
                  <a:srgbClr val="CC0000"/>
                </a:solidFill>
                <a:latin typeface="Comic Sans MS" pitchFamily="66" charset="0"/>
              </a:rPr>
              <a:t>Text B</a:t>
            </a:r>
            <a:r>
              <a:rPr lang="en-US" altLang="zh-CN" sz="2800" b="1">
                <a:solidFill>
                  <a:srgbClr val="002060"/>
                </a:solidFill>
                <a:latin typeface="Arial Black" pitchFamily="34" charset="0"/>
              </a:rPr>
              <a:t>  </a:t>
            </a:r>
          </a:p>
          <a:p>
            <a:pPr>
              <a:spcBef>
                <a:spcPct val="50000"/>
              </a:spcBef>
              <a:defRPr/>
            </a:pPr>
            <a:r>
              <a:rPr lang="en-US" altLang="zh-CN" sz="2800" b="1">
                <a:solidFill>
                  <a:srgbClr val="002060"/>
                </a:solidFill>
                <a:latin typeface="Arial Black" pitchFamily="34" charset="0"/>
              </a:rPr>
              <a:t>Has Petroleum Production Peaked, Ending the Era of Easy Oil?</a:t>
            </a:r>
          </a:p>
        </p:txBody>
      </p:sp>
      <p:sp>
        <p:nvSpPr>
          <p:cNvPr id="35" name="矩形 34"/>
          <p:cNvSpPr/>
          <p:nvPr/>
        </p:nvSpPr>
        <p:spPr>
          <a:xfrm>
            <a:off x="4356100" y="1916113"/>
            <a:ext cx="4787900" cy="519112"/>
          </a:xfrm>
          <a:prstGeom prst="rect">
            <a:avLst/>
          </a:prstGeom>
          <a:solidFill>
            <a:srgbClr val="00B0F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 Words Study</a:t>
            </a:r>
            <a:endParaRPr lang="zh-CN" altLang="en-US" sz="2800" b="1">
              <a:solidFill>
                <a:srgbClr val="FFFFFF"/>
              </a:solidFill>
              <a:effectLst>
                <a:outerShdw blurRad="38100" dist="38100" dir="2700000" algn="tl">
                  <a:srgbClr val="000000"/>
                </a:outerShdw>
              </a:effectLst>
              <a:latin typeface="Century Gothic" pitchFamily="34" charset="0"/>
            </a:endParaRPr>
          </a:p>
        </p:txBody>
      </p:sp>
      <p:sp>
        <p:nvSpPr>
          <p:cNvPr id="36" name="矩形 35"/>
          <p:cNvSpPr/>
          <p:nvPr/>
        </p:nvSpPr>
        <p:spPr>
          <a:xfrm>
            <a:off x="4356100" y="2565400"/>
            <a:ext cx="4787900" cy="519113"/>
          </a:xfrm>
          <a:prstGeom prst="rect">
            <a:avLst/>
          </a:prstGeom>
          <a:solidFill>
            <a:srgbClr val="FFC00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000000"/>
                </a:solidFill>
                <a:effectLst>
                  <a:outerShdw blurRad="38100" dist="38100" dir="2700000" algn="tl">
                    <a:srgbClr val="FFFFFF"/>
                  </a:outerShdw>
                </a:effectLst>
                <a:latin typeface="Century Gothic" pitchFamily="34" charset="0"/>
              </a:rPr>
              <a:t>II. Skimming &amp;Scanning</a:t>
            </a:r>
            <a:endParaRPr lang="zh-CN" altLang="en-US" sz="2800" b="1">
              <a:solidFill>
                <a:srgbClr val="000000"/>
              </a:solidFill>
              <a:effectLst>
                <a:outerShdw blurRad="38100" dist="38100" dir="2700000" algn="tl">
                  <a:srgbClr val="FFFFFF"/>
                </a:outerShdw>
              </a:effectLst>
              <a:latin typeface="Century Gothic" pitchFamily="34" charset="0"/>
            </a:endParaRPr>
          </a:p>
        </p:txBody>
      </p:sp>
      <p:sp>
        <p:nvSpPr>
          <p:cNvPr id="40" name="矩形 39"/>
          <p:cNvSpPr/>
          <p:nvPr/>
        </p:nvSpPr>
        <p:spPr>
          <a:xfrm>
            <a:off x="4356100" y="3284538"/>
            <a:ext cx="4787900" cy="519112"/>
          </a:xfrm>
          <a:prstGeom prst="rect">
            <a:avLst/>
          </a:prstGeom>
          <a:solidFill>
            <a:srgbClr val="7030A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III. Content Information</a:t>
            </a:r>
            <a:endParaRPr lang="zh-CN" altLang="en-US" sz="2800" b="1">
              <a:solidFill>
                <a:srgbClr val="FFFFFF"/>
              </a:solidFill>
              <a:effectLst>
                <a:outerShdw blurRad="38100" dist="38100" dir="2700000" algn="tl">
                  <a:srgbClr val="000000"/>
                </a:outerShdw>
              </a:effectLst>
              <a:latin typeface="Century Gothic" pitchFamily="34" charset="0"/>
            </a:endParaRPr>
          </a:p>
        </p:txBody>
      </p:sp>
      <p:sp>
        <p:nvSpPr>
          <p:cNvPr id="13" name="矩形 12"/>
          <p:cNvSpPr/>
          <p:nvPr/>
        </p:nvSpPr>
        <p:spPr>
          <a:xfrm>
            <a:off x="4356100" y="3933825"/>
            <a:ext cx="4787900" cy="519113"/>
          </a:xfrm>
          <a:prstGeom prst="rect">
            <a:avLst/>
          </a:prstGeom>
          <a:solidFill>
            <a:srgbClr val="00990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IV. Summary</a:t>
            </a:r>
            <a:endParaRPr lang="zh-CN" altLang="en-US" sz="2800" b="1">
              <a:solidFill>
                <a:srgbClr val="FFFFFF"/>
              </a:solidFill>
              <a:effectLst>
                <a:outerShdw blurRad="38100" dist="38100" dir="2700000" algn="tl">
                  <a:srgbClr val="000000"/>
                </a:outerShdw>
              </a:effectLst>
              <a:latin typeface="Century Gothic" pitchFamily="34" charset="0"/>
            </a:endParaRPr>
          </a:p>
        </p:txBody>
      </p:sp>
      <p:sp>
        <p:nvSpPr>
          <p:cNvPr id="11" name="矩形 10"/>
          <p:cNvSpPr/>
          <p:nvPr/>
        </p:nvSpPr>
        <p:spPr>
          <a:xfrm>
            <a:off x="4356100" y="4652963"/>
            <a:ext cx="4787900" cy="519112"/>
          </a:xfrm>
          <a:prstGeom prst="rect">
            <a:avLst/>
          </a:prstGeom>
          <a:solidFill>
            <a:schemeClr val="accent6">
              <a:lumMod val="75000"/>
            </a:schemeClr>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V. Key Sentences</a:t>
            </a:r>
            <a:endParaRPr lang="zh-CN" altLang="en-US" sz="2800" b="1">
              <a:solidFill>
                <a:srgbClr val="FFFFFF"/>
              </a:solidFill>
              <a:effectLst>
                <a:outerShdw blurRad="38100" dist="38100" dir="2700000" algn="tl">
                  <a:srgbClr val="000000"/>
                </a:outerShdw>
              </a:effectLst>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625" name="圆角矩形 5"/>
          <p:cNvPicPr>
            <a:picLocks noChangeArrowheads="1"/>
          </p:cNvPicPr>
          <p:nvPr/>
        </p:nvPicPr>
        <p:blipFill>
          <a:blip r:embed="rId3"/>
          <a:srcRect/>
          <a:stretch>
            <a:fillRect/>
          </a:stretch>
        </p:blipFill>
        <p:spPr bwMode="auto">
          <a:xfrm>
            <a:off x="0" y="765175"/>
            <a:ext cx="8785225" cy="5762625"/>
          </a:xfrm>
          <a:prstGeom prst="rect">
            <a:avLst/>
          </a:prstGeom>
          <a:noFill/>
          <a:ln w="9525">
            <a:noFill/>
            <a:miter lim="800000"/>
            <a:headEnd/>
            <a:tailEnd/>
          </a:ln>
        </p:spPr>
      </p:pic>
      <p:sp>
        <p:nvSpPr>
          <p:cNvPr id="2" name="Text Box 11"/>
          <p:cNvSpPr txBox="1">
            <a:spLocks noChangeArrowheads="1"/>
          </p:cNvSpPr>
          <p:nvPr/>
        </p:nvSpPr>
        <p:spPr bwMode="auto">
          <a:xfrm>
            <a:off x="395288" y="836613"/>
            <a:ext cx="8137525" cy="42354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2900" indent="-342900" algn="justLow">
              <a:lnSpc>
                <a:spcPct val="80000"/>
              </a:lnSpc>
              <a:spcBef>
                <a:spcPct val="50000"/>
              </a:spcBef>
              <a:defRPr/>
            </a:pPr>
            <a:r>
              <a:rPr lang="en-US" altLang="zh-CN" sz="2800">
                <a:latin typeface="Arial Narrow" pitchFamily="34" charset="0"/>
              </a:rPr>
              <a:t>3. What did the wild price fluctuation indicate to King and Murray?  (Para. 4)</a:t>
            </a:r>
          </a:p>
          <a:p>
            <a:pPr marL="342900" indent="-342900" algn="justLow">
              <a:lnSpc>
                <a:spcPct val="80000"/>
              </a:lnSpc>
              <a:spcBef>
                <a:spcPct val="50000"/>
              </a:spcBef>
              <a:defRPr/>
            </a:pPr>
            <a:endParaRPr lang="en-US" altLang="zh-CN" sz="2800">
              <a:latin typeface="Arial Narrow" pitchFamily="34" charset="0"/>
            </a:endParaRPr>
          </a:p>
          <a:p>
            <a:pPr marL="342900" indent="-342900" algn="justLow">
              <a:lnSpc>
                <a:spcPct val="80000"/>
              </a:lnSpc>
              <a:spcBef>
                <a:spcPct val="50000"/>
              </a:spcBef>
              <a:defRPr/>
            </a:pPr>
            <a:endParaRPr lang="en-US" altLang="zh-CN" sz="2800">
              <a:latin typeface="Arial Narrow" pitchFamily="34" charset="0"/>
            </a:endParaRPr>
          </a:p>
          <a:p>
            <a:pPr marL="342900" indent="-342900" algn="justLow">
              <a:lnSpc>
                <a:spcPct val="80000"/>
              </a:lnSpc>
              <a:spcBef>
                <a:spcPct val="50000"/>
              </a:spcBef>
              <a:defRPr/>
            </a:pPr>
            <a:endParaRPr lang="en-US" altLang="zh-CN" sz="2800">
              <a:latin typeface="Arial Narrow" pitchFamily="34" charset="0"/>
            </a:endParaRPr>
          </a:p>
          <a:p>
            <a:pPr marL="342900" indent="-342900" algn="justLow">
              <a:lnSpc>
                <a:spcPct val="80000"/>
              </a:lnSpc>
              <a:spcBef>
                <a:spcPct val="50000"/>
              </a:spcBef>
              <a:defRPr/>
            </a:pPr>
            <a:endParaRPr lang="en-US" altLang="zh-CN" sz="2800">
              <a:latin typeface="Arial Narrow" pitchFamily="34" charset="0"/>
            </a:endParaRPr>
          </a:p>
          <a:p>
            <a:pPr marL="342900" indent="-342900" algn="justLow">
              <a:lnSpc>
                <a:spcPct val="80000"/>
              </a:lnSpc>
              <a:spcBef>
                <a:spcPct val="50000"/>
              </a:spcBef>
              <a:defRPr/>
            </a:pPr>
            <a:r>
              <a:rPr lang="en-US" altLang="zh-CN" sz="2800">
                <a:latin typeface="Arial Narrow" pitchFamily="34" charset="0"/>
              </a:rPr>
              <a:t>4. In order to avoid more economically painful oil price shocks in the future, what might be the possible measures to be taken?  (Para. 8)</a:t>
            </a:r>
          </a:p>
        </p:txBody>
      </p:sp>
      <p:sp>
        <p:nvSpPr>
          <p:cNvPr id="43015" name="Text Box 7"/>
          <p:cNvSpPr txBox="1">
            <a:spLocks noChangeArrowheads="1"/>
          </p:cNvSpPr>
          <p:nvPr/>
        </p:nvSpPr>
        <p:spPr bwMode="auto">
          <a:xfrm>
            <a:off x="611188" y="1557338"/>
            <a:ext cx="7993062" cy="28686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justLow">
              <a:spcBef>
                <a:spcPct val="50000"/>
              </a:spcBef>
              <a:defRPr/>
            </a:pPr>
            <a:r>
              <a:rPr lang="en-US" altLang="zh-CN" sz="2800" b="1">
                <a:solidFill>
                  <a:schemeClr val="hlink"/>
                </a:solidFill>
                <a:latin typeface="Arial Narrow" pitchFamily="34" charset="0"/>
              </a:rPr>
              <a:t>---There is no longer any spare capacity to respond to increases in demand, whether it results from political unrest that cuts supply, as in the case of Libya’s political upheaval last year, or economic boom times in growing countries like China.</a:t>
            </a:r>
          </a:p>
          <a:p>
            <a:pPr>
              <a:spcBef>
                <a:spcPct val="50000"/>
              </a:spcBef>
              <a:defRPr/>
            </a:pPr>
            <a:endParaRPr lang="zh-CN" altLang="en-US" sz="2800" b="1">
              <a:solidFill>
                <a:schemeClr val="hlink"/>
              </a:solidFill>
              <a:latin typeface="Arial Narrow" pitchFamily="34" charset="0"/>
            </a:endParaRPr>
          </a:p>
        </p:txBody>
      </p:sp>
      <p:sp>
        <p:nvSpPr>
          <p:cNvPr id="43016" name="Text Box 8"/>
          <p:cNvSpPr txBox="1">
            <a:spLocks noChangeArrowheads="1"/>
          </p:cNvSpPr>
          <p:nvPr/>
        </p:nvSpPr>
        <p:spPr bwMode="auto">
          <a:xfrm>
            <a:off x="684213" y="5084763"/>
            <a:ext cx="7704137" cy="9461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justLow">
              <a:spcBef>
                <a:spcPct val="50000"/>
              </a:spcBef>
              <a:defRPr/>
            </a:pPr>
            <a:r>
              <a:rPr lang="en-US" altLang="zh-CN" sz="2800">
                <a:latin typeface="Arial Narrow" pitchFamily="34" charset="0"/>
              </a:rPr>
              <a:t> </a:t>
            </a:r>
            <a:r>
              <a:rPr lang="en-US" altLang="zh-CN" sz="2800" b="1">
                <a:solidFill>
                  <a:schemeClr val="hlink"/>
                </a:solidFill>
                <a:latin typeface="Arial Narrow" pitchFamily="34" charset="0"/>
              </a:rPr>
              <a:t>---Additional halving of demand, plus conservation and a rapid deployment of alternative energy.</a:t>
            </a:r>
            <a:r>
              <a:rPr lang="en-US" altLang="zh-CN"/>
              <a:t> </a:t>
            </a:r>
            <a:endParaRPr lang="zh-CN" altLang="en-US"/>
          </a:p>
        </p:txBody>
      </p:sp>
      <p:sp>
        <p:nvSpPr>
          <p:cNvPr id="145419" name="Text Box 11"/>
          <p:cNvSpPr txBox="1">
            <a:spLocks noChangeArrowheads="1"/>
          </p:cNvSpPr>
          <p:nvPr/>
        </p:nvSpPr>
        <p:spPr bwMode="auto">
          <a:xfrm>
            <a:off x="2124075" y="0"/>
            <a:ext cx="5256213" cy="6096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2900" indent="-342900">
              <a:spcBef>
                <a:spcPct val="50000"/>
              </a:spcBef>
              <a:defRPr/>
            </a:pPr>
            <a:r>
              <a:rPr lang="en-US" altLang="zh-CN" sz="3400" b="1">
                <a:solidFill>
                  <a:srgbClr val="D16309"/>
                </a:solidFill>
                <a:latin typeface="Mongolian Baiti" pitchFamily="66" charset="0"/>
              </a:rPr>
              <a:t>III. Content Information</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blinds(horizontal)">
                                      <p:cBhvr>
                                        <p:cTn id="7" dur="500"/>
                                        <p:tgtEl>
                                          <p:spTgt spid="430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6"/>
                                        </p:tgtEl>
                                        <p:attrNameLst>
                                          <p:attrName>style.visibility</p:attrName>
                                        </p:attrNameLst>
                                      </p:cBhvr>
                                      <p:to>
                                        <p:strVal val="visible"/>
                                      </p:to>
                                    </p:set>
                                    <p:animEffect transition="in" filter="blinds(horizontal)">
                                      <p:cBhvr>
                                        <p:cTn id="12" dur="500"/>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P spid="4301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3" name="圆角矩形 5"/>
          <p:cNvPicPr>
            <a:picLocks noChangeArrowheads="1"/>
          </p:cNvPicPr>
          <p:nvPr/>
        </p:nvPicPr>
        <p:blipFill>
          <a:blip r:embed="rId3"/>
          <a:srcRect/>
          <a:stretch>
            <a:fillRect/>
          </a:stretch>
        </p:blipFill>
        <p:spPr bwMode="auto">
          <a:xfrm>
            <a:off x="0" y="692150"/>
            <a:ext cx="8785225" cy="5762625"/>
          </a:xfrm>
          <a:prstGeom prst="rect">
            <a:avLst/>
          </a:prstGeom>
          <a:noFill/>
          <a:ln w="9525">
            <a:noFill/>
            <a:miter lim="800000"/>
            <a:headEnd/>
            <a:tailEnd/>
          </a:ln>
        </p:spPr>
      </p:pic>
      <p:sp>
        <p:nvSpPr>
          <p:cNvPr id="2" name="Text Box 11"/>
          <p:cNvSpPr txBox="1">
            <a:spLocks noChangeArrowheads="1"/>
          </p:cNvSpPr>
          <p:nvPr/>
        </p:nvSpPr>
        <p:spPr bwMode="auto">
          <a:xfrm>
            <a:off x="395288" y="836613"/>
            <a:ext cx="8137525" cy="24415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2900" indent="-342900" algn="justLow">
              <a:lnSpc>
                <a:spcPct val="80000"/>
              </a:lnSpc>
              <a:spcBef>
                <a:spcPct val="50000"/>
              </a:spcBef>
              <a:defRPr/>
            </a:pPr>
            <a:r>
              <a:rPr lang="en-US" altLang="zh-CN" sz="2800">
                <a:latin typeface="Arial Narrow" pitchFamily="34" charset="0"/>
              </a:rPr>
              <a:t>5. How will the easy-oil plateau affect the climate?  (Para. 9)</a:t>
            </a:r>
          </a:p>
          <a:p>
            <a:pPr marL="342900" indent="-342900" algn="justLow">
              <a:lnSpc>
                <a:spcPct val="80000"/>
              </a:lnSpc>
              <a:spcBef>
                <a:spcPct val="50000"/>
              </a:spcBef>
              <a:defRPr/>
            </a:pPr>
            <a:endParaRPr lang="en-US" altLang="zh-CN" sz="2800">
              <a:latin typeface="Arial Narrow" pitchFamily="34" charset="0"/>
            </a:endParaRPr>
          </a:p>
          <a:p>
            <a:pPr marL="342900" indent="-342900" algn="justLow">
              <a:lnSpc>
                <a:spcPct val="80000"/>
              </a:lnSpc>
              <a:spcBef>
                <a:spcPct val="50000"/>
              </a:spcBef>
              <a:defRPr/>
            </a:pPr>
            <a:endParaRPr lang="en-US" altLang="zh-CN" sz="2800">
              <a:latin typeface="Arial Narrow" pitchFamily="34" charset="0"/>
            </a:endParaRPr>
          </a:p>
          <a:p>
            <a:pPr marL="342900" indent="-342900" algn="justLow">
              <a:lnSpc>
                <a:spcPct val="80000"/>
              </a:lnSpc>
              <a:spcBef>
                <a:spcPct val="50000"/>
              </a:spcBef>
              <a:defRPr/>
            </a:pPr>
            <a:r>
              <a:rPr lang="en-US" altLang="zh-CN" sz="2800">
                <a:latin typeface="Arial Narrow" pitchFamily="34" charset="0"/>
              </a:rPr>
              <a:t>6. Why can’t we decouple economic growth from fossil-fuel dependence according to King?  (Para. 11)</a:t>
            </a:r>
          </a:p>
        </p:txBody>
      </p:sp>
      <p:sp>
        <p:nvSpPr>
          <p:cNvPr id="45063" name="Text Box 7"/>
          <p:cNvSpPr txBox="1">
            <a:spLocks noChangeArrowheads="1"/>
          </p:cNvSpPr>
          <p:nvPr/>
        </p:nvSpPr>
        <p:spPr bwMode="auto">
          <a:xfrm>
            <a:off x="611188" y="1341438"/>
            <a:ext cx="7704137" cy="9461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justLow">
              <a:spcBef>
                <a:spcPct val="50000"/>
              </a:spcBef>
              <a:defRPr/>
            </a:pPr>
            <a:r>
              <a:rPr lang="en-US" altLang="zh-CN" sz="2800">
                <a:latin typeface="Arial Narrow" pitchFamily="34" charset="0"/>
              </a:rPr>
              <a:t> </a:t>
            </a:r>
            <a:r>
              <a:rPr lang="en-US" altLang="zh-CN" sz="2800" b="1">
                <a:solidFill>
                  <a:schemeClr val="hlink"/>
                </a:solidFill>
                <a:latin typeface="Arial Narrow" pitchFamily="34" charset="0"/>
              </a:rPr>
              <a:t>---There will still be enough CO2 produced to result in significant climate warming.</a:t>
            </a:r>
            <a:endParaRPr lang="zh-CN" altLang="en-US" sz="2800" b="1">
              <a:solidFill>
                <a:schemeClr val="hlink"/>
              </a:solidFill>
              <a:latin typeface="Arial Narrow" pitchFamily="34" charset="0"/>
            </a:endParaRPr>
          </a:p>
        </p:txBody>
      </p:sp>
      <p:sp>
        <p:nvSpPr>
          <p:cNvPr id="45064" name="Text Box 8"/>
          <p:cNvSpPr txBox="1">
            <a:spLocks noChangeArrowheads="1"/>
          </p:cNvSpPr>
          <p:nvPr/>
        </p:nvSpPr>
        <p:spPr bwMode="auto">
          <a:xfrm>
            <a:off x="539750" y="3500438"/>
            <a:ext cx="7704138" cy="9461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justLow">
              <a:spcBef>
                <a:spcPct val="50000"/>
              </a:spcBef>
              <a:defRPr/>
            </a:pPr>
            <a:r>
              <a:rPr lang="en-US" altLang="zh-CN" sz="2800">
                <a:latin typeface="Arial Narrow" pitchFamily="34" charset="0"/>
              </a:rPr>
              <a:t> </a:t>
            </a:r>
            <a:r>
              <a:rPr lang="en-US" altLang="zh-CN" sz="2800" b="1">
                <a:solidFill>
                  <a:schemeClr val="hlink"/>
                </a:solidFill>
                <a:latin typeface="Arial Narrow" pitchFamily="34" charset="0"/>
              </a:rPr>
              <a:t>---Due to industrial, infrastructural, political and human behavioral inertia.</a:t>
            </a:r>
            <a:endParaRPr lang="zh-CN" altLang="en-US" sz="2800" b="1">
              <a:solidFill>
                <a:schemeClr val="hlink"/>
              </a:solidFill>
              <a:latin typeface="Arial Narrow" pitchFamily="34" charset="0"/>
            </a:endParaRPr>
          </a:p>
        </p:txBody>
      </p:sp>
      <p:sp>
        <p:nvSpPr>
          <p:cNvPr id="145419" name="Text Box 11"/>
          <p:cNvSpPr txBox="1">
            <a:spLocks noChangeArrowheads="1"/>
          </p:cNvSpPr>
          <p:nvPr/>
        </p:nvSpPr>
        <p:spPr bwMode="auto">
          <a:xfrm>
            <a:off x="2124075" y="0"/>
            <a:ext cx="5256213" cy="6096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2900" indent="-342900">
              <a:spcBef>
                <a:spcPct val="50000"/>
              </a:spcBef>
              <a:defRPr/>
            </a:pPr>
            <a:r>
              <a:rPr lang="en-US" altLang="zh-CN" sz="3400" b="1">
                <a:solidFill>
                  <a:srgbClr val="D16309"/>
                </a:solidFill>
                <a:latin typeface="Mongolian Baiti" pitchFamily="66" charset="0"/>
              </a:rPr>
              <a:t>III. Content Information</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blinds(horizontal)">
                                      <p:cBhvr>
                                        <p:cTn id="7" dur="500"/>
                                        <p:tgtEl>
                                          <p:spTgt spid="450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64"/>
                                        </p:tgtEl>
                                        <p:attrNameLst>
                                          <p:attrName>style.visibility</p:attrName>
                                        </p:attrNameLst>
                                      </p:cBhvr>
                                      <p:to>
                                        <p:strVal val="visible"/>
                                      </p:to>
                                    </p:set>
                                    <p:animEffect transition="in" filter="blinds(horizontal)">
                                      <p:cBhvr>
                                        <p:cTn id="12" dur="500"/>
                                        <p:tgtEl>
                                          <p:spTgt spid="45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P spid="4506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21" name="圆角矩形 5"/>
          <p:cNvPicPr>
            <a:picLocks noChangeArrowheads="1"/>
          </p:cNvPicPr>
          <p:nvPr/>
        </p:nvPicPr>
        <p:blipFill>
          <a:blip r:embed="rId3"/>
          <a:srcRect/>
          <a:stretch>
            <a:fillRect/>
          </a:stretch>
        </p:blipFill>
        <p:spPr bwMode="auto">
          <a:xfrm>
            <a:off x="358775" y="692150"/>
            <a:ext cx="8785225" cy="5762625"/>
          </a:xfrm>
          <a:prstGeom prst="rect">
            <a:avLst/>
          </a:prstGeom>
          <a:noFill/>
          <a:ln w="9525">
            <a:noFill/>
            <a:miter lim="800000"/>
            <a:headEnd/>
            <a:tailEnd/>
          </a:ln>
        </p:spPr>
      </p:pic>
      <p:sp>
        <p:nvSpPr>
          <p:cNvPr id="30722" name="内容占位符 1"/>
          <p:cNvSpPr>
            <a:spLocks noGrp="1"/>
          </p:cNvSpPr>
          <p:nvPr>
            <p:ph idx="4294967295"/>
          </p:nvPr>
        </p:nvSpPr>
        <p:spPr>
          <a:xfrm>
            <a:off x="611188" y="763588"/>
            <a:ext cx="8353425" cy="519112"/>
          </a:xfrm>
        </p:spPr>
        <p:txBody>
          <a:bodyPr>
            <a:spAutoFit/>
          </a:bodyPr>
          <a:lstStyle/>
          <a:p>
            <a:pPr marL="365125" indent="-365125" eaLnBrk="1" hangingPunct="1">
              <a:buFont typeface="Arial" charset="0"/>
              <a:buNone/>
            </a:pPr>
            <a:r>
              <a:rPr lang="en-US" altLang="zh-CN" sz="2800" smtClean="0">
                <a:solidFill>
                  <a:srgbClr val="D16309"/>
                </a:solidFill>
              </a:rPr>
              <a:t>Try to summarize the main idea of this passage.</a:t>
            </a:r>
            <a:endParaRPr lang="zh-CN" altLang="zh-CN" sz="2800" smtClean="0">
              <a:solidFill>
                <a:srgbClr val="D16309"/>
              </a:solidFill>
            </a:endParaRPr>
          </a:p>
        </p:txBody>
      </p:sp>
      <p:sp>
        <p:nvSpPr>
          <p:cNvPr id="9" name="Text Box 11"/>
          <p:cNvSpPr txBox="1">
            <a:spLocks noChangeArrowheads="1"/>
          </p:cNvSpPr>
          <p:nvPr/>
        </p:nvSpPr>
        <p:spPr bwMode="auto">
          <a:xfrm>
            <a:off x="539750" y="1268413"/>
            <a:ext cx="8280400" cy="4735512"/>
          </a:xfrm>
          <a:prstGeom prst="rect">
            <a:avLst/>
          </a:prstGeom>
          <a:solidFill>
            <a:schemeClr val="bg1"/>
          </a:solidFill>
          <a:ln>
            <a:noFill/>
          </a:ln>
          <a:effectLst>
            <a:prstShdw prst="shdw17" dist="17961" dir="2700000">
              <a:schemeClr val="accent1">
                <a:gamma/>
                <a:shade val="60000"/>
                <a:invGamma/>
              </a:schemeClr>
            </a:prstShdw>
          </a:effectLst>
          <a:extLst/>
        </p:spPr>
        <p:txBody>
          <a:bodyPr>
            <a:spAutoFit/>
          </a:bodyPr>
          <a:lstStyle/>
          <a:p>
            <a:pPr algn="just">
              <a:lnSpc>
                <a:spcPct val="90000"/>
              </a:lnSpc>
              <a:defRPr/>
            </a:pPr>
            <a:r>
              <a:rPr lang="en-US" altLang="zh-CN" sz="2600">
                <a:solidFill>
                  <a:srgbClr val="6600CC"/>
                </a:solidFill>
                <a:latin typeface="Calibri" pitchFamily="34" charset="0"/>
              </a:rPr>
              <a:t>      This argumentative passage focuses on</a:t>
            </a:r>
            <a:r>
              <a:rPr lang="en-US" altLang="zh-CN" sz="2600">
                <a:latin typeface="Calibri" pitchFamily="34" charset="0"/>
              </a:rPr>
              <a:t> the topic whether petroleum production has peaked. </a:t>
            </a:r>
            <a:r>
              <a:rPr lang="en-US" altLang="zh-CN" sz="2600">
                <a:solidFill>
                  <a:srgbClr val="6600CC"/>
                </a:solidFill>
                <a:latin typeface="Calibri" pitchFamily="34" charset="0"/>
              </a:rPr>
              <a:t>Some experts claim that</a:t>
            </a:r>
            <a:r>
              <a:rPr lang="en-US" altLang="zh-CN" sz="2600">
                <a:latin typeface="Calibri" pitchFamily="34" charset="0"/>
              </a:rPr>
              <a:t> the petroleum production is declining because of limited supplies and inaccessible locations of underground reserve. However, </a:t>
            </a:r>
            <a:r>
              <a:rPr lang="en-US" altLang="zh-CN" sz="2600">
                <a:solidFill>
                  <a:srgbClr val="6600CC"/>
                </a:solidFill>
                <a:latin typeface="Calibri" pitchFamily="34" charset="0"/>
              </a:rPr>
              <a:t>others hold an opposing attitude</a:t>
            </a:r>
            <a:r>
              <a:rPr lang="en-US" altLang="zh-CN" sz="2600">
                <a:latin typeface="Calibri" pitchFamily="34" charset="0"/>
              </a:rPr>
              <a:t> by citing evidence of technological improvements and oil price. But in case easy-oil plateau is correct, there would be high oil prices due to extraction difficulties and negative impact on the climate because of emission of CO2 in burning dirtier oil. </a:t>
            </a:r>
            <a:r>
              <a:rPr lang="en-US" altLang="zh-CN" sz="2600">
                <a:solidFill>
                  <a:srgbClr val="6600CC"/>
                </a:solidFill>
                <a:latin typeface="Calibri" pitchFamily="34" charset="0"/>
              </a:rPr>
              <a:t>To resolve the above-mentioned problems</a:t>
            </a:r>
            <a:r>
              <a:rPr lang="en-US" altLang="zh-CN" sz="2600">
                <a:latin typeface="Calibri" pitchFamily="34" charset="0"/>
              </a:rPr>
              <a:t>, the U.S. Department of Energy suggested a “crash program” and some experts argue that economic growth should be independent of fossil fuels.</a:t>
            </a:r>
          </a:p>
        </p:txBody>
      </p:sp>
      <p:sp>
        <p:nvSpPr>
          <p:cNvPr id="11" name="矩形 10"/>
          <p:cNvSpPr/>
          <p:nvPr/>
        </p:nvSpPr>
        <p:spPr>
          <a:xfrm>
            <a:off x="75878" y="65578"/>
            <a:ext cx="2585283" cy="437546"/>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B</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45419" name="Text Box 11"/>
          <p:cNvSpPr txBox="1">
            <a:spLocks noChangeArrowheads="1"/>
          </p:cNvSpPr>
          <p:nvPr/>
        </p:nvSpPr>
        <p:spPr bwMode="auto">
          <a:xfrm>
            <a:off x="2843213" y="0"/>
            <a:ext cx="2881312" cy="6096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2900" indent="-342900">
              <a:spcBef>
                <a:spcPct val="50000"/>
              </a:spcBef>
              <a:defRPr/>
            </a:pPr>
            <a:r>
              <a:rPr lang="en-US" altLang="zh-CN" sz="3400" b="1">
                <a:solidFill>
                  <a:srgbClr val="D16309"/>
                </a:solidFill>
                <a:latin typeface="Mongolian Baiti" pitchFamily="66" charset="0"/>
              </a:rPr>
              <a:t>IV. Summary</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2769" name="Picture 3"/>
          <p:cNvPicPr>
            <a:picLocks noChangeAspect="1" noChangeArrowheads="1"/>
          </p:cNvPicPr>
          <p:nvPr/>
        </p:nvPicPr>
        <p:blipFill>
          <a:blip r:embed="rId3"/>
          <a:srcRect/>
          <a:stretch>
            <a:fillRect/>
          </a:stretch>
        </p:blipFill>
        <p:spPr bwMode="auto">
          <a:xfrm>
            <a:off x="0" y="0"/>
            <a:ext cx="9144000" cy="6853238"/>
          </a:xfrm>
          <a:prstGeom prst="rect">
            <a:avLst/>
          </a:prstGeom>
          <a:noFill/>
          <a:ln w="9525">
            <a:noFill/>
            <a:miter lim="800000"/>
            <a:headEnd/>
            <a:tailEnd/>
          </a:ln>
        </p:spPr>
      </p:pic>
      <p:pic>
        <p:nvPicPr>
          <p:cNvPr id="32770" name="圆角矩形 5"/>
          <p:cNvPicPr>
            <a:picLocks noChangeArrowheads="1"/>
          </p:cNvPicPr>
          <p:nvPr/>
        </p:nvPicPr>
        <p:blipFill>
          <a:blip r:embed="rId4"/>
          <a:srcRect/>
          <a:stretch>
            <a:fillRect/>
          </a:stretch>
        </p:blipFill>
        <p:spPr bwMode="auto">
          <a:xfrm>
            <a:off x="179388" y="692150"/>
            <a:ext cx="8785225" cy="5762625"/>
          </a:xfrm>
          <a:prstGeom prst="rect">
            <a:avLst/>
          </a:prstGeom>
          <a:noFill/>
          <a:ln w="9525">
            <a:noFill/>
            <a:miter lim="800000"/>
            <a:headEnd/>
            <a:tailEnd/>
          </a:ln>
        </p:spPr>
      </p:pic>
      <p:sp>
        <p:nvSpPr>
          <p:cNvPr id="10" name="矩形 9"/>
          <p:cNvSpPr/>
          <p:nvPr/>
        </p:nvSpPr>
        <p:spPr>
          <a:xfrm>
            <a:off x="179512" y="97468"/>
            <a:ext cx="1947970"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Exercises</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8" name="TextBox 7"/>
          <p:cNvSpPr txBox="1"/>
          <p:nvPr/>
        </p:nvSpPr>
        <p:spPr>
          <a:xfrm>
            <a:off x="257870" y="139122"/>
            <a:ext cx="5040560" cy="584774"/>
          </a:xfrm>
          <a:prstGeom prst="rect">
            <a:avLst/>
          </a:prstGeom>
          <a:scene3d>
            <a:camera prst="orthographicFront"/>
            <a:lightRig rig="threePt" dir="t"/>
          </a:scene3d>
          <a:sp3d>
            <a:bevelT prst="convex"/>
          </a:sp3d>
        </p:spPr>
        <p:style>
          <a:lnRef idx="1">
            <a:schemeClr val="accent2"/>
          </a:lnRef>
          <a:fillRef idx="2">
            <a:schemeClr val="accent2"/>
          </a:fillRef>
          <a:effectRef idx="1">
            <a:schemeClr val="accent2"/>
          </a:effectRef>
          <a:fontRef idx="minor">
            <a:schemeClr val="dk1"/>
          </a:fontRef>
        </p:style>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fontAlgn="auto">
              <a:spcBef>
                <a:spcPts val="0"/>
              </a:spcBef>
              <a:spcAft>
                <a:spcPts val="0"/>
              </a:spcAft>
              <a:defRPr/>
            </a:pPr>
            <a:r>
              <a:rPr lang="en-US" altLang="zh-CN"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Key Sentences in Text B</a:t>
            </a:r>
            <a:endParaRPr lang="zh-CN" alt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2" name="TextBox 1"/>
          <p:cNvSpPr txBox="1"/>
          <p:nvPr/>
        </p:nvSpPr>
        <p:spPr>
          <a:xfrm>
            <a:off x="620713" y="758825"/>
            <a:ext cx="8132762" cy="1385888"/>
          </a:xfrm>
          <a:prstGeom prst="rect">
            <a:avLst/>
          </a:prstGeom>
          <a:solidFill>
            <a:schemeClr val="accent6">
              <a:lumMod val="20000"/>
              <a:lumOff val="80000"/>
            </a:schemeClr>
          </a:solidFill>
        </p:spPr>
        <p:txBody>
          <a:bodyPr>
            <a:spAutoFit/>
          </a:bodyPr>
          <a:lstStyle/>
          <a:p>
            <a:pPr fontAlgn="auto">
              <a:spcBef>
                <a:spcPts val="0"/>
              </a:spcBef>
              <a:spcAft>
                <a:spcPts val="0"/>
              </a:spcAft>
              <a:defRPr/>
            </a:pPr>
            <a:r>
              <a:rPr lang="en-US" altLang="zh-CN" sz="2800" dirty="0">
                <a:latin typeface="Times New Roman" panose="02020603050405020304" pitchFamily="18" charset="0"/>
                <a:ea typeface="+mn-ea"/>
                <a:cs typeface="Times New Roman" panose="02020603050405020304" pitchFamily="18" charset="0"/>
              </a:rPr>
              <a:t>1. (Para. 1) Despite major oil finds off </a:t>
            </a:r>
            <a:r>
              <a:rPr lang="zh-CN" altLang="en-US" sz="2800" dirty="0">
                <a:latin typeface="Times New Roman" panose="02020603050405020304" pitchFamily="18" charset="0"/>
                <a:ea typeface="+mn-ea"/>
                <a:cs typeface="Times New Roman" panose="02020603050405020304" pitchFamily="18" charset="0"/>
              </a:rPr>
              <a:t> </a:t>
            </a:r>
            <a:r>
              <a:rPr lang="en-US" altLang="zh-CN" sz="2800" dirty="0">
                <a:latin typeface="Times New Roman" panose="02020603050405020304" pitchFamily="18" charset="0"/>
                <a:ea typeface="+mn-ea"/>
                <a:cs typeface="Times New Roman" panose="02020603050405020304" pitchFamily="18" charset="0"/>
              </a:rPr>
              <a:t>Brazil’s coast, …… to offset the production decline from older fields. </a:t>
            </a:r>
            <a:endParaRPr lang="zh-CN" altLang="en-US" sz="2800" dirty="0">
              <a:latin typeface="Times New Roman" panose="02020603050405020304" pitchFamily="18" charset="0"/>
              <a:ea typeface="+mn-ea"/>
              <a:cs typeface="Times New Roman" panose="02020603050405020304" pitchFamily="18" charset="0"/>
            </a:endParaRPr>
          </a:p>
        </p:txBody>
      </p:sp>
      <p:sp>
        <p:nvSpPr>
          <p:cNvPr id="3" name="TextBox 2"/>
          <p:cNvSpPr txBox="1"/>
          <p:nvPr/>
        </p:nvSpPr>
        <p:spPr>
          <a:xfrm>
            <a:off x="647700" y="2133600"/>
            <a:ext cx="8105775" cy="1187450"/>
          </a:xfrm>
          <a:prstGeom prst="rect">
            <a:avLst/>
          </a:prstGeom>
          <a:solidFill>
            <a:schemeClr val="accent1">
              <a:lumMod val="40000"/>
              <a:lumOff val="60000"/>
            </a:schemeClr>
          </a:solidFill>
        </p:spPr>
        <p:txBody>
          <a:bodyPr>
            <a:spAutoFit/>
          </a:bodyPr>
          <a:lstStyle/>
          <a:p>
            <a:pPr>
              <a:defRPr/>
            </a:pPr>
            <a:r>
              <a:rPr lang="zh-CN" altLang="en-US" sz="2400">
                <a:latin typeface="Calibri" pitchFamily="34" charset="0"/>
                <a:ea typeface="微软雅黑" pitchFamily="34" charset="-122"/>
              </a:rPr>
              <a:t>尽管在巴西近海发现了大量石油，在北达科他州找到了新油田，在加拿大油砂正不断被转化为石油，但是，新增的石油供应仅够弥补老油田下滑的产量</a:t>
            </a:r>
            <a:r>
              <a:rPr lang="zh-CN" altLang="en-US">
                <a:latin typeface="Calibri" pitchFamily="34" charset="0"/>
                <a:ea typeface="微软雅黑" pitchFamily="34" charset="-122"/>
              </a:rPr>
              <a:t>。</a:t>
            </a:r>
          </a:p>
        </p:txBody>
      </p:sp>
      <p:sp>
        <p:nvSpPr>
          <p:cNvPr id="4" name="TextBox 3"/>
          <p:cNvSpPr txBox="1"/>
          <p:nvPr/>
        </p:nvSpPr>
        <p:spPr>
          <a:xfrm>
            <a:off x="684213" y="3357563"/>
            <a:ext cx="8105775" cy="1373187"/>
          </a:xfrm>
          <a:prstGeom prst="rect">
            <a:avLst/>
          </a:prstGeom>
          <a:solidFill>
            <a:schemeClr val="accent6">
              <a:lumMod val="20000"/>
              <a:lumOff val="80000"/>
            </a:schemeClr>
          </a:solidFill>
        </p:spPr>
        <p:txBody>
          <a:bodyPr>
            <a:spAutoFit/>
          </a:bodyPr>
          <a:lstStyle/>
          <a:p>
            <a:pPr>
              <a:defRPr/>
            </a:pPr>
            <a:r>
              <a:rPr lang="en-US" altLang="zh-CN" sz="2800">
                <a:latin typeface="Times New Roman" pitchFamily="18" charset="0"/>
                <a:cs typeface="Times New Roman" pitchFamily="18" charset="0"/>
              </a:rPr>
              <a:t>2. (Para. 1) At best, the world is now living off an oil plateau– roughly 75 million barrels of oil produced each and every …published in </a:t>
            </a:r>
            <a:r>
              <a:rPr lang="en-US" altLang="zh-CN" sz="2800" i="1">
                <a:latin typeface="Times New Roman" pitchFamily="18" charset="0"/>
                <a:cs typeface="Times New Roman" pitchFamily="18" charset="0"/>
              </a:rPr>
              <a:t>Nature</a:t>
            </a:r>
            <a:r>
              <a:rPr lang="en-US" altLang="zh-CN" sz="2800">
                <a:latin typeface="Times New Roman" pitchFamily="18" charset="0"/>
                <a:cs typeface="Times New Roman" pitchFamily="18" charset="0"/>
              </a:rPr>
              <a:t> on January 26.</a:t>
            </a:r>
            <a:endParaRPr lang="zh-CN" altLang="en-US" sz="2800">
              <a:latin typeface="Times New Roman" pitchFamily="18" charset="0"/>
              <a:cs typeface="Times New Roman" pitchFamily="18" charset="0"/>
            </a:endParaRPr>
          </a:p>
        </p:txBody>
      </p:sp>
      <p:sp>
        <p:nvSpPr>
          <p:cNvPr id="5" name="TextBox 4"/>
          <p:cNvSpPr txBox="1"/>
          <p:nvPr/>
        </p:nvSpPr>
        <p:spPr>
          <a:xfrm>
            <a:off x="684213" y="4797425"/>
            <a:ext cx="8105775" cy="1296988"/>
          </a:xfrm>
          <a:prstGeom prst="rect">
            <a:avLst/>
          </a:prstGeom>
          <a:solidFill>
            <a:schemeClr val="accent1">
              <a:lumMod val="40000"/>
              <a:lumOff val="60000"/>
            </a:schemeClr>
          </a:solidFill>
        </p:spPr>
        <p:txBody>
          <a:bodyPr>
            <a:spAutoFit/>
          </a:bodyPr>
          <a:lstStyle/>
          <a:p>
            <a:pPr>
              <a:lnSpc>
                <a:spcPct val="110000"/>
              </a:lnSpc>
              <a:defRPr/>
            </a:pPr>
            <a:r>
              <a:rPr lang="zh-CN" altLang="zh-CN" sz="2400">
                <a:latin typeface="微软雅黑" pitchFamily="34" charset="-122"/>
                <a:ea typeface="微软雅黑" pitchFamily="34" charset="-122"/>
              </a:rPr>
              <a:t>根据</a:t>
            </a:r>
            <a:r>
              <a:rPr lang="en-US" altLang="zh-CN" sz="2400">
                <a:latin typeface="微软雅黑" pitchFamily="34" charset="-122"/>
                <a:ea typeface="微软雅黑" pitchFamily="34" charset="-122"/>
              </a:rPr>
              <a:t>1</a:t>
            </a:r>
            <a:r>
              <a:rPr lang="zh-CN" altLang="zh-CN" sz="2400">
                <a:latin typeface="微软雅黑" pitchFamily="34" charset="-122"/>
                <a:ea typeface="微软雅黑" pitchFamily="34" charset="-122"/>
              </a:rPr>
              <a:t>月</a:t>
            </a:r>
            <a:r>
              <a:rPr lang="en-US" altLang="zh-CN" sz="2400">
                <a:latin typeface="微软雅黑" pitchFamily="34" charset="-122"/>
                <a:ea typeface="微软雅黑" pitchFamily="34" charset="-122"/>
              </a:rPr>
              <a:t>26</a:t>
            </a:r>
            <a:r>
              <a:rPr lang="zh-CN" altLang="zh-CN" sz="2400">
                <a:latin typeface="微软雅黑" pitchFamily="34" charset="-122"/>
                <a:ea typeface="微软雅黑" pitchFamily="34" charset="-122"/>
              </a:rPr>
              <a:t>日发表在《自然》上的最新评论，就最乐观的一面看，至少自</a:t>
            </a:r>
            <a:r>
              <a:rPr lang="en-US" altLang="zh-CN" sz="2400">
                <a:latin typeface="微软雅黑" pitchFamily="34" charset="-122"/>
                <a:ea typeface="微软雅黑" pitchFamily="34" charset="-122"/>
              </a:rPr>
              <a:t>2005</a:t>
            </a:r>
            <a:r>
              <a:rPr lang="zh-CN" altLang="zh-CN" sz="2400">
                <a:latin typeface="微软雅黑" pitchFamily="34" charset="-122"/>
                <a:ea typeface="微软雅黑" pitchFamily="34" charset="-122"/>
              </a:rPr>
              <a:t>年以来，全球正在依赖大约每天</a:t>
            </a:r>
            <a:r>
              <a:rPr lang="en-US" altLang="zh-CN" sz="2400">
                <a:latin typeface="微软雅黑" pitchFamily="34" charset="-122"/>
                <a:ea typeface="微软雅黑" pitchFamily="34" charset="-122"/>
              </a:rPr>
              <a:t>750</a:t>
            </a:r>
            <a:r>
              <a:rPr lang="zh-CN" altLang="zh-CN" sz="2400">
                <a:latin typeface="微软雅黑" pitchFamily="34" charset="-122"/>
                <a:ea typeface="微软雅黑" pitchFamily="34" charset="-122"/>
              </a:rPr>
              <a:t>万桶石油的稳定产量维持生存。</a:t>
            </a:r>
            <a:endParaRPr lang="zh-CN" altLang="en-US" sz="2400">
              <a:latin typeface="微软雅黑" pitchFamily="34" charset="-122"/>
              <a:ea typeface="微软雅黑" pitchFamily="34" charset="-122"/>
            </a:endParaRPr>
          </a:p>
        </p:txBody>
      </p:sp>
      <p:sp>
        <p:nvSpPr>
          <p:cNvPr id="32778" name="AutoShape 2" descr="http://img1.imgtn.bdimg.com/it/u=3351146397,108444598&amp;fm=27&amp;gp=0.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zh-CN" altLang="en-US"/>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4817" name="Picture 3"/>
          <p:cNvPicPr>
            <a:picLocks noChangeAspect="1" noChangeArrowheads="1"/>
          </p:cNvPicPr>
          <p:nvPr/>
        </p:nvPicPr>
        <p:blipFill>
          <a:blip r:embed="rId3"/>
          <a:srcRect/>
          <a:stretch>
            <a:fillRect/>
          </a:stretch>
        </p:blipFill>
        <p:spPr bwMode="auto">
          <a:xfrm>
            <a:off x="0" y="-30163"/>
            <a:ext cx="9144000" cy="6853238"/>
          </a:xfrm>
          <a:prstGeom prst="rect">
            <a:avLst/>
          </a:prstGeom>
          <a:noFill/>
          <a:ln w="9525">
            <a:noFill/>
            <a:miter lim="800000"/>
            <a:headEnd/>
            <a:tailEnd/>
          </a:ln>
        </p:spPr>
      </p:pic>
      <p:pic>
        <p:nvPicPr>
          <p:cNvPr id="34818" name="圆角矩形 5"/>
          <p:cNvPicPr>
            <a:picLocks noChangeArrowheads="1"/>
          </p:cNvPicPr>
          <p:nvPr/>
        </p:nvPicPr>
        <p:blipFill>
          <a:blip r:embed="rId4"/>
          <a:srcRect/>
          <a:stretch>
            <a:fillRect/>
          </a:stretch>
        </p:blipFill>
        <p:spPr bwMode="auto">
          <a:xfrm>
            <a:off x="179388" y="692150"/>
            <a:ext cx="8785225" cy="5762625"/>
          </a:xfrm>
          <a:prstGeom prst="rect">
            <a:avLst/>
          </a:prstGeom>
          <a:noFill/>
          <a:ln w="9525">
            <a:noFill/>
            <a:miter lim="800000"/>
            <a:headEnd/>
            <a:tailEnd/>
          </a:ln>
        </p:spPr>
      </p:pic>
      <p:sp>
        <p:nvSpPr>
          <p:cNvPr id="10" name="矩形 9"/>
          <p:cNvSpPr/>
          <p:nvPr/>
        </p:nvSpPr>
        <p:spPr>
          <a:xfrm>
            <a:off x="179512" y="97468"/>
            <a:ext cx="1947970"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Exercises</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8" name="TextBox 7"/>
          <p:cNvSpPr txBox="1"/>
          <p:nvPr/>
        </p:nvSpPr>
        <p:spPr>
          <a:xfrm>
            <a:off x="251520" y="42284"/>
            <a:ext cx="5040560" cy="584775"/>
          </a:xfrm>
          <a:prstGeom prst="rect">
            <a:avLst/>
          </a:prstGeom>
          <a:scene3d>
            <a:camera prst="orthographicFront"/>
            <a:lightRig rig="threePt" dir="t"/>
          </a:scene3d>
          <a:sp3d>
            <a:bevelT prst="convex"/>
          </a:sp3d>
        </p:spPr>
        <p:style>
          <a:lnRef idx="1">
            <a:schemeClr val="accent2"/>
          </a:lnRef>
          <a:fillRef idx="2">
            <a:schemeClr val="accent2"/>
          </a:fillRef>
          <a:effectRef idx="1">
            <a:schemeClr val="accent2"/>
          </a:effectRef>
          <a:fontRef idx="minor">
            <a:schemeClr val="dk1"/>
          </a:fontRef>
        </p:style>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fontAlgn="auto">
              <a:spcBef>
                <a:spcPts val="0"/>
              </a:spcBef>
              <a:spcAft>
                <a:spcPts val="0"/>
              </a:spcAft>
              <a:defRPr/>
            </a:pPr>
            <a:r>
              <a:rPr lang="en-US" altLang="zh-CN"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Key Sentences in Text B</a:t>
            </a:r>
            <a:endParaRPr lang="zh-CN" alt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4" name="TextBox 3"/>
          <p:cNvSpPr txBox="1"/>
          <p:nvPr/>
        </p:nvSpPr>
        <p:spPr>
          <a:xfrm>
            <a:off x="539750" y="3141663"/>
            <a:ext cx="8105775" cy="1373187"/>
          </a:xfrm>
          <a:prstGeom prst="rect">
            <a:avLst/>
          </a:prstGeom>
          <a:solidFill>
            <a:schemeClr val="accent6">
              <a:lumMod val="20000"/>
              <a:lumOff val="80000"/>
            </a:schemeClr>
          </a:solidFill>
        </p:spPr>
        <p:txBody>
          <a:bodyPr>
            <a:spAutoFit/>
          </a:bodyPr>
          <a:lstStyle/>
          <a:p>
            <a:pPr>
              <a:defRPr/>
            </a:pPr>
            <a:r>
              <a:rPr lang="en-US" altLang="zh-CN" sz="2800">
                <a:latin typeface="Times New Roman" pitchFamily="18" charset="0"/>
                <a:cs typeface="Times New Roman" pitchFamily="18" charset="0"/>
              </a:rPr>
              <a:t>4. (Para. 2) The  global economy is severely knocked by oil prices of $100 per barrel or more, creating economic downturn and preventing economic recovery. </a:t>
            </a:r>
            <a:endParaRPr lang="zh-CN" altLang="en-US" sz="2800">
              <a:latin typeface="Times New Roman" pitchFamily="18" charset="0"/>
              <a:cs typeface="Times New Roman" pitchFamily="18" charset="0"/>
            </a:endParaRPr>
          </a:p>
        </p:txBody>
      </p:sp>
      <p:sp>
        <p:nvSpPr>
          <p:cNvPr id="5" name="TextBox 4"/>
          <p:cNvSpPr txBox="1"/>
          <p:nvPr/>
        </p:nvSpPr>
        <p:spPr>
          <a:xfrm>
            <a:off x="539750" y="4652963"/>
            <a:ext cx="8105775" cy="822325"/>
          </a:xfrm>
          <a:prstGeom prst="rect">
            <a:avLst/>
          </a:prstGeom>
          <a:solidFill>
            <a:schemeClr val="accent1">
              <a:lumMod val="40000"/>
              <a:lumOff val="60000"/>
            </a:schemeClr>
          </a:solidFill>
        </p:spPr>
        <p:txBody>
          <a:bodyPr>
            <a:spAutoFit/>
          </a:bodyPr>
          <a:lstStyle/>
          <a:p>
            <a:pPr>
              <a:defRPr/>
            </a:pPr>
            <a:r>
              <a:rPr lang="zh-CN" altLang="en-US" sz="2400">
                <a:latin typeface="Calibri" pitchFamily="34" charset="0"/>
                <a:ea typeface="微软雅黑" pitchFamily="34" charset="-122"/>
              </a:rPr>
              <a:t>待油价达到或高于每桶</a:t>
            </a:r>
            <a:r>
              <a:rPr lang="en-US" altLang="zh-CN" sz="2400">
                <a:latin typeface="Calibri" pitchFamily="34" charset="0"/>
                <a:ea typeface="微软雅黑" pitchFamily="34" charset="-122"/>
              </a:rPr>
              <a:t>100</a:t>
            </a:r>
            <a:r>
              <a:rPr lang="zh-CN" altLang="en-US" sz="2400">
                <a:latin typeface="Calibri" pitchFamily="34" charset="0"/>
                <a:ea typeface="微软雅黑" pitchFamily="34" charset="-122"/>
              </a:rPr>
              <a:t>美元，全球经济将会遭到沉重打击 </a:t>
            </a:r>
            <a:r>
              <a:rPr lang="en-US" altLang="zh-CN" sz="2400">
                <a:latin typeface="微软雅黑"/>
                <a:ea typeface="微软雅黑" pitchFamily="34" charset="-122"/>
              </a:rPr>
              <a:t>—</a:t>
            </a:r>
            <a:r>
              <a:rPr lang="en-US" altLang="zh-CN" sz="2400">
                <a:latin typeface="Calibri" pitchFamily="34" charset="0"/>
                <a:ea typeface="微软雅黑" pitchFamily="34" charset="-122"/>
              </a:rPr>
              <a:t> </a:t>
            </a:r>
            <a:r>
              <a:rPr lang="zh-CN" altLang="en-US" sz="2400">
                <a:latin typeface="Calibri" pitchFamily="34" charset="0"/>
                <a:ea typeface="微软雅黑" pitchFamily="34" charset="-122"/>
              </a:rPr>
              <a:t>导致经济下滑并阻碍其复苏。</a:t>
            </a:r>
          </a:p>
        </p:txBody>
      </p:sp>
      <p:sp>
        <p:nvSpPr>
          <p:cNvPr id="14" name="TextBox 13"/>
          <p:cNvSpPr txBox="1"/>
          <p:nvPr/>
        </p:nvSpPr>
        <p:spPr>
          <a:xfrm>
            <a:off x="539750" y="908050"/>
            <a:ext cx="8105775" cy="1373188"/>
          </a:xfrm>
          <a:prstGeom prst="rect">
            <a:avLst/>
          </a:prstGeom>
          <a:solidFill>
            <a:schemeClr val="accent6">
              <a:lumMod val="20000"/>
              <a:lumOff val="80000"/>
            </a:schemeClr>
          </a:solidFill>
        </p:spPr>
        <p:txBody>
          <a:bodyPr>
            <a:spAutoFit/>
          </a:bodyPr>
          <a:lstStyle/>
          <a:p>
            <a:pPr>
              <a:defRPr/>
            </a:pPr>
            <a:r>
              <a:rPr lang="en-US" altLang="zh-CN" sz="2800">
                <a:latin typeface="Times New Roman" pitchFamily="18" charset="0"/>
                <a:cs typeface="Times New Roman" pitchFamily="18" charset="0"/>
              </a:rPr>
              <a:t>3. (Para. 1) That is a year earlier than estimated by the International Energy Agency– an energy cartel for oil consuming nations. </a:t>
            </a:r>
            <a:endParaRPr lang="zh-CN" altLang="en-US" sz="2800">
              <a:latin typeface="Times New Roman" pitchFamily="18" charset="0"/>
              <a:cs typeface="Times New Roman" pitchFamily="18" charset="0"/>
            </a:endParaRPr>
          </a:p>
        </p:txBody>
      </p:sp>
      <p:sp>
        <p:nvSpPr>
          <p:cNvPr id="15" name="TextBox 14"/>
          <p:cNvSpPr txBox="1"/>
          <p:nvPr/>
        </p:nvSpPr>
        <p:spPr>
          <a:xfrm>
            <a:off x="539750" y="2276475"/>
            <a:ext cx="8105775" cy="822325"/>
          </a:xfrm>
          <a:prstGeom prst="rect">
            <a:avLst/>
          </a:prstGeom>
          <a:solidFill>
            <a:schemeClr val="accent1">
              <a:lumMod val="40000"/>
              <a:lumOff val="60000"/>
            </a:schemeClr>
          </a:solidFill>
        </p:spPr>
        <p:txBody>
          <a:bodyPr>
            <a:spAutoFit/>
          </a:bodyPr>
          <a:lstStyle/>
          <a:p>
            <a:pPr>
              <a:defRPr/>
            </a:pPr>
            <a:r>
              <a:rPr lang="zh-CN" altLang="zh-CN" sz="2400">
                <a:latin typeface="Calibri" pitchFamily="34" charset="0"/>
                <a:ea typeface="微软雅黑" pitchFamily="34" charset="-122"/>
              </a:rPr>
              <a:t>这比作为石油消费国联合体的国际能源机构的估计提前了一年</a:t>
            </a:r>
            <a:r>
              <a:rPr lang="zh-CN" altLang="en-US" sz="2400">
                <a:latin typeface="Calibri" pitchFamily="34" charset="0"/>
                <a:ea typeface="微软雅黑" pitchFamily="34" charset="-122"/>
              </a:rPr>
              <a:t>。</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6865" name="Picture 3"/>
          <p:cNvPicPr>
            <a:picLocks noChangeAspect="1" noChangeArrowheads="1"/>
          </p:cNvPicPr>
          <p:nvPr/>
        </p:nvPicPr>
        <p:blipFill>
          <a:blip r:embed="rId3"/>
          <a:srcRect/>
          <a:stretch>
            <a:fillRect/>
          </a:stretch>
        </p:blipFill>
        <p:spPr bwMode="auto">
          <a:xfrm>
            <a:off x="0" y="0"/>
            <a:ext cx="9144000" cy="6853238"/>
          </a:xfrm>
          <a:prstGeom prst="rect">
            <a:avLst/>
          </a:prstGeom>
          <a:noFill/>
          <a:ln w="9525">
            <a:noFill/>
            <a:miter lim="800000"/>
            <a:headEnd/>
            <a:tailEnd/>
          </a:ln>
        </p:spPr>
      </p:pic>
      <p:pic>
        <p:nvPicPr>
          <p:cNvPr id="36866" name="圆角矩形 5"/>
          <p:cNvPicPr>
            <a:picLocks noChangeArrowheads="1"/>
          </p:cNvPicPr>
          <p:nvPr/>
        </p:nvPicPr>
        <p:blipFill>
          <a:blip r:embed="rId4"/>
          <a:srcRect/>
          <a:stretch>
            <a:fillRect/>
          </a:stretch>
        </p:blipFill>
        <p:spPr bwMode="auto">
          <a:xfrm>
            <a:off x="179388" y="692150"/>
            <a:ext cx="8785225" cy="5762625"/>
          </a:xfrm>
          <a:prstGeom prst="rect">
            <a:avLst/>
          </a:prstGeom>
          <a:noFill/>
          <a:ln w="9525">
            <a:noFill/>
            <a:miter lim="800000"/>
            <a:headEnd/>
            <a:tailEnd/>
          </a:ln>
        </p:spPr>
      </p:pic>
      <p:sp>
        <p:nvSpPr>
          <p:cNvPr id="10" name="矩形 9"/>
          <p:cNvSpPr/>
          <p:nvPr/>
        </p:nvSpPr>
        <p:spPr>
          <a:xfrm>
            <a:off x="179512" y="97468"/>
            <a:ext cx="1947970"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Exercises</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2" name="TextBox 11"/>
          <p:cNvSpPr txBox="1"/>
          <p:nvPr/>
        </p:nvSpPr>
        <p:spPr>
          <a:xfrm>
            <a:off x="251520" y="42284"/>
            <a:ext cx="5040560" cy="584775"/>
          </a:xfrm>
          <a:prstGeom prst="rect">
            <a:avLst/>
          </a:prstGeom>
          <a:scene3d>
            <a:camera prst="orthographicFront"/>
            <a:lightRig rig="threePt" dir="t"/>
          </a:scene3d>
          <a:sp3d>
            <a:bevelT prst="convex"/>
          </a:sp3d>
        </p:spPr>
        <p:style>
          <a:lnRef idx="1">
            <a:schemeClr val="accent2"/>
          </a:lnRef>
          <a:fillRef idx="2">
            <a:schemeClr val="accent2"/>
          </a:fillRef>
          <a:effectRef idx="1">
            <a:schemeClr val="accent2"/>
          </a:effectRef>
          <a:fontRef idx="minor">
            <a:schemeClr val="dk1"/>
          </a:fontRef>
        </p:style>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fontAlgn="auto">
              <a:spcBef>
                <a:spcPts val="0"/>
              </a:spcBef>
              <a:spcAft>
                <a:spcPts val="0"/>
              </a:spcAft>
              <a:defRPr/>
            </a:pPr>
            <a:r>
              <a:rPr lang="en-US" altLang="zh-CN"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Key Sentences in Text B</a:t>
            </a:r>
            <a:endParaRPr lang="zh-CN" alt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2" name="TextBox 1"/>
          <p:cNvSpPr txBox="1"/>
          <p:nvPr/>
        </p:nvSpPr>
        <p:spPr>
          <a:xfrm>
            <a:off x="611188" y="908050"/>
            <a:ext cx="8059737" cy="954088"/>
          </a:xfrm>
          <a:prstGeom prst="rect">
            <a:avLst/>
          </a:prstGeom>
          <a:solidFill>
            <a:schemeClr val="accent2">
              <a:lumMod val="20000"/>
              <a:lumOff val="80000"/>
            </a:schemeClr>
          </a:solidFill>
        </p:spPr>
        <p:txBody>
          <a:bodyPr>
            <a:spAutoFit/>
          </a:bodyPr>
          <a:lstStyle/>
          <a:p>
            <a:pPr fontAlgn="auto">
              <a:spcBef>
                <a:spcPts val="0"/>
              </a:spcBef>
              <a:spcAft>
                <a:spcPts val="0"/>
              </a:spcAft>
              <a:defRPr/>
            </a:pPr>
            <a:r>
              <a:rPr lang="en-US" altLang="zh-CN" sz="2800" dirty="0">
                <a:latin typeface="Times New Roman" panose="02020603050405020304" pitchFamily="18" charset="0"/>
                <a:ea typeface="+mn-ea"/>
                <a:cs typeface="Times New Roman" panose="02020603050405020304" pitchFamily="18" charset="0"/>
              </a:rPr>
              <a:t>5. (Para. 4) Looking at use and production trends, …… (a surrogate for demand) have fluctuated wildly. </a:t>
            </a:r>
          </a:p>
        </p:txBody>
      </p:sp>
      <p:sp>
        <p:nvSpPr>
          <p:cNvPr id="3" name="TextBox 2"/>
          <p:cNvSpPr txBox="1"/>
          <p:nvPr/>
        </p:nvSpPr>
        <p:spPr>
          <a:xfrm>
            <a:off x="684213" y="2020888"/>
            <a:ext cx="7915275" cy="822325"/>
          </a:xfrm>
          <a:prstGeom prst="rect">
            <a:avLst/>
          </a:prstGeom>
          <a:solidFill>
            <a:schemeClr val="tx2">
              <a:lumMod val="20000"/>
              <a:lumOff val="80000"/>
            </a:schemeClr>
          </a:solidFill>
        </p:spPr>
        <p:txBody>
          <a:bodyPr>
            <a:spAutoFit/>
          </a:bodyPr>
          <a:lstStyle/>
          <a:p>
            <a:pPr>
              <a:defRPr/>
            </a:pPr>
            <a:r>
              <a:rPr lang="zh-CN" altLang="en-US" sz="2400">
                <a:latin typeface="Calibri" pitchFamily="34" charset="0"/>
                <a:ea typeface="微软雅黑" pitchFamily="34" charset="-122"/>
              </a:rPr>
              <a:t>展望石油消耗与生产的趋势，他们指出，由于</a:t>
            </a:r>
            <a:r>
              <a:rPr lang="en-US" altLang="zh-CN" sz="2400">
                <a:latin typeface="Calibri" pitchFamily="34" charset="0"/>
                <a:ea typeface="微软雅黑" pitchFamily="34" charset="-122"/>
              </a:rPr>
              <a:t>2005</a:t>
            </a:r>
            <a:r>
              <a:rPr lang="zh-CN" altLang="en-US" sz="2400">
                <a:latin typeface="Calibri" pitchFamily="34" charset="0"/>
                <a:ea typeface="微软雅黑" pitchFamily="34" charset="-122"/>
              </a:rPr>
              <a:t>年以来产量基本保持稳定，但代表需求的价格却大幅波动。</a:t>
            </a:r>
            <a:r>
              <a:rPr lang="zh-CN" altLang="en-US" sz="2400">
                <a:latin typeface="宋体" charset="-122"/>
              </a:rPr>
              <a:t> </a:t>
            </a:r>
          </a:p>
        </p:txBody>
      </p:sp>
      <p:sp>
        <p:nvSpPr>
          <p:cNvPr id="4" name="TextBox 3"/>
          <p:cNvSpPr txBox="1"/>
          <p:nvPr/>
        </p:nvSpPr>
        <p:spPr>
          <a:xfrm>
            <a:off x="684213" y="3068638"/>
            <a:ext cx="7915275" cy="1373187"/>
          </a:xfrm>
          <a:prstGeom prst="rect">
            <a:avLst/>
          </a:prstGeom>
          <a:solidFill>
            <a:schemeClr val="accent2">
              <a:lumMod val="20000"/>
              <a:lumOff val="80000"/>
            </a:schemeClr>
          </a:solidFill>
        </p:spPr>
        <p:txBody>
          <a:bodyPr>
            <a:spAutoFit/>
          </a:bodyPr>
          <a:lstStyle/>
          <a:p>
            <a:pPr>
              <a:defRPr/>
            </a:pPr>
            <a:r>
              <a:rPr lang="en-US" altLang="zh-CN" sz="2800">
                <a:latin typeface="Times New Roman" pitchFamily="18" charset="0"/>
                <a:cs typeface="Times New Roman" pitchFamily="18" charset="0"/>
              </a:rPr>
              <a:t>6. (Para. 4)This suggests to the authors that there is no longer any spare capacity to,……in growing countries like China.</a:t>
            </a:r>
            <a:endParaRPr lang="zh-CN" altLang="en-US" sz="2800">
              <a:latin typeface="Times New Roman" pitchFamily="18" charset="0"/>
              <a:cs typeface="Times New Roman" pitchFamily="18" charset="0"/>
            </a:endParaRPr>
          </a:p>
        </p:txBody>
      </p:sp>
      <p:sp>
        <p:nvSpPr>
          <p:cNvPr id="5" name="TextBox 4"/>
          <p:cNvSpPr txBox="1"/>
          <p:nvPr/>
        </p:nvSpPr>
        <p:spPr>
          <a:xfrm>
            <a:off x="736600" y="4581525"/>
            <a:ext cx="7867650" cy="1552575"/>
          </a:xfrm>
          <a:prstGeom prst="rect">
            <a:avLst/>
          </a:prstGeom>
          <a:solidFill>
            <a:schemeClr val="tx2">
              <a:lumMod val="20000"/>
              <a:lumOff val="80000"/>
            </a:schemeClr>
          </a:solidFill>
        </p:spPr>
        <p:txBody>
          <a:bodyPr>
            <a:spAutoFit/>
          </a:bodyPr>
          <a:lstStyle/>
          <a:p>
            <a:pPr>
              <a:defRPr/>
            </a:pPr>
            <a:r>
              <a:rPr lang="zh-CN" altLang="en-US" sz="2400">
                <a:latin typeface="Calibri" pitchFamily="34" charset="0"/>
                <a:ea typeface="微软雅黑" pitchFamily="34" charset="-122"/>
              </a:rPr>
              <a:t>这就意味着我们不再有备用产能来应对需求的增长，无论这是因为政局动荡使供应减少，例如去年发生在利比亚的政治动乱，还是因为像中国这样的新兴国家正处于经济繁荣期（而需求增长）。</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3"/>
          <p:cNvPicPr>
            <a:picLocks noChangeAspect="1" noChangeArrowheads="1"/>
          </p:cNvPicPr>
          <p:nvPr/>
        </p:nvPicPr>
        <p:blipFill>
          <a:blip r:embed="rId2"/>
          <a:srcRect/>
          <a:stretch>
            <a:fillRect/>
          </a:stretch>
        </p:blipFill>
        <p:spPr bwMode="auto">
          <a:xfrm>
            <a:off x="0" y="0"/>
            <a:ext cx="9144000" cy="6853238"/>
          </a:xfrm>
          <a:prstGeom prst="rect">
            <a:avLst/>
          </a:prstGeom>
          <a:noFill/>
          <a:ln w="9525">
            <a:noFill/>
            <a:miter lim="800000"/>
            <a:headEnd/>
            <a:tailEnd/>
          </a:ln>
        </p:spPr>
      </p:pic>
      <p:sp>
        <p:nvSpPr>
          <p:cNvPr id="6" name="TextBox 5"/>
          <p:cNvSpPr txBox="1"/>
          <p:nvPr/>
        </p:nvSpPr>
        <p:spPr>
          <a:xfrm>
            <a:off x="251520" y="42284"/>
            <a:ext cx="5040560" cy="584775"/>
          </a:xfrm>
          <a:prstGeom prst="rect">
            <a:avLst/>
          </a:prstGeom>
          <a:scene3d>
            <a:camera prst="orthographicFront"/>
            <a:lightRig rig="threePt" dir="t"/>
          </a:scene3d>
          <a:sp3d>
            <a:bevelT prst="convex"/>
          </a:sp3d>
        </p:spPr>
        <p:style>
          <a:lnRef idx="1">
            <a:schemeClr val="accent2"/>
          </a:lnRef>
          <a:fillRef idx="2">
            <a:schemeClr val="accent2"/>
          </a:fillRef>
          <a:effectRef idx="1">
            <a:schemeClr val="accent2"/>
          </a:effectRef>
          <a:fontRef idx="minor">
            <a:schemeClr val="dk1"/>
          </a:fontRef>
        </p:style>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fontAlgn="auto">
              <a:spcBef>
                <a:spcPts val="0"/>
              </a:spcBef>
              <a:spcAft>
                <a:spcPts val="0"/>
              </a:spcAft>
              <a:defRPr/>
            </a:pPr>
            <a:r>
              <a:rPr lang="en-US" altLang="zh-CN"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Key Sentences in Text B</a:t>
            </a:r>
            <a:endParaRPr lang="zh-CN" alt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7" name="TextBox 6"/>
          <p:cNvSpPr txBox="1"/>
          <p:nvPr/>
        </p:nvSpPr>
        <p:spPr>
          <a:xfrm>
            <a:off x="395288" y="765175"/>
            <a:ext cx="8207375" cy="946150"/>
          </a:xfrm>
          <a:prstGeom prst="rect">
            <a:avLst/>
          </a:prstGeom>
          <a:solidFill>
            <a:schemeClr val="accent2">
              <a:lumMod val="20000"/>
              <a:lumOff val="80000"/>
            </a:schemeClr>
          </a:solidFill>
        </p:spPr>
        <p:txBody>
          <a:bodyPr>
            <a:spAutoFit/>
          </a:bodyPr>
          <a:lstStyle/>
          <a:p>
            <a:pPr>
              <a:defRPr/>
            </a:pPr>
            <a:r>
              <a:rPr lang="en-US" altLang="zh-CN" sz="2800">
                <a:latin typeface="Arial Narrow" pitchFamily="34" charset="0"/>
                <a:cs typeface="Times New Roman" pitchFamily="18" charset="0"/>
              </a:rPr>
              <a:t>7. (Para. 5) That difference may be the result of the increasing use ……co-produced with oil extraction.</a:t>
            </a:r>
            <a:endParaRPr lang="zh-CN" altLang="en-US" sz="2800">
              <a:latin typeface="Arial Narrow" pitchFamily="34" charset="0"/>
              <a:cs typeface="Times New Roman" pitchFamily="18" charset="0"/>
            </a:endParaRPr>
          </a:p>
        </p:txBody>
      </p:sp>
      <p:sp>
        <p:nvSpPr>
          <p:cNvPr id="8" name="TextBox 7"/>
          <p:cNvSpPr txBox="1"/>
          <p:nvPr/>
        </p:nvSpPr>
        <p:spPr>
          <a:xfrm>
            <a:off x="395288" y="1916113"/>
            <a:ext cx="8280400" cy="968375"/>
          </a:xfrm>
          <a:prstGeom prst="rect">
            <a:avLst/>
          </a:prstGeom>
          <a:solidFill>
            <a:schemeClr val="tx2">
              <a:lumMod val="20000"/>
              <a:lumOff val="80000"/>
            </a:schemeClr>
          </a:solidFill>
        </p:spPr>
        <p:txBody>
          <a:bodyPr>
            <a:spAutoFit/>
          </a:bodyPr>
          <a:lstStyle/>
          <a:p>
            <a:pPr>
              <a:lnSpc>
                <a:spcPct val="120000"/>
              </a:lnSpc>
              <a:defRPr/>
            </a:pPr>
            <a:r>
              <a:rPr lang="zh-CN" altLang="en-US" sz="2400">
                <a:latin typeface="Calibri" pitchFamily="34" charset="0"/>
                <a:ea typeface="微软雅黑" pitchFamily="34" charset="-122"/>
              </a:rPr>
              <a:t>其差额可能源于越来越多地采用了</a:t>
            </a:r>
            <a:r>
              <a:rPr lang="zh-CN" altLang="en-US" sz="2400">
                <a:latin typeface="微软雅黑"/>
                <a:ea typeface="微软雅黑" pitchFamily="34" charset="-122"/>
              </a:rPr>
              <a:t>“</a:t>
            </a:r>
            <a:r>
              <a:rPr lang="zh-CN" altLang="en-US" sz="2400">
                <a:latin typeface="Calibri" pitchFamily="34" charset="0"/>
                <a:ea typeface="微软雅黑" pitchFamily="34" charset="-122"/>
              </a:rPr>
              <a:t>非常规能源</a:t>
            </a:r>
            <a:r>
              <a:rPr lang="zh-CN" altLang="en-US" sz="2400">
                <a:latin typeface="微软雅黑"/>
                <a:ea typeface="微软雅黑" pitchFamily="34" charset="-122"/>
              </a:rPr>
              <a:t>”</a:t>
            </a:r>
            <a:r>
              <a:rPr lang="zh-CN" altLang="en-US" sz="2400">
                <a:latin typeface="Calibri" pitchFamily="34" charset="0"/>
                <a:ea typeface="微软雅黑" pitchFamily="34" charset="-122"/>
              </a:rPr>
              <a:t> </a:t>
            </a:r>
            <a:r>
              <a:rPr lang="en-US" altLang="zh-CN" sz="2400">
                <a:latin typeface="微软雅黑"/>
                <a:ea typeface="微软雅黑" pitchFamily="34" charset="-122"/>
              </a:rPr>
              <a:t>——</a:t>
            </a:r>
            <a:r>
              <a:rPr lang="zh-CN" altLang="en-US" sz="2400">
                <a:latin typeface="Calibri" pitchFamily="34" charset="0"/>
                <a:ea typeface="微软雅黑" pitchFamily="34" charset="-122"/>
              </a:rPr>
              <a:t>加拿大的油砂或石油开采过程中同时获取的液态天然气。</a:t>
            </a:r>
          </a:p>
        </p:txBody>
      </p:sp>
      <p:sp>
        <p:nvSpPr>
          <p:cNvPr id="9" name="TextBox 8"/>
          <p:cNvSpPr txBox="1"/>
          <p:nvPr/>
        </p:nvSpPr>
        <p:spPr>
          <a:xfrm>
            <a:off x="395288" y="2997200"/>
            <a:ext cx="8280400" cy="946150"/>
          </a:xfrm>
          <a:prstGeom prst="rect">
            <a:avLst/>
          </a:prstGeom>
          <a:solidFill>
            <a:schemeClr val="accent2">
              <a:lumMod val="20000"/>
              <a:lumOff val="80000"/>
            </a:schemeClr>
          </a:solidFill>
        </p:spPr>
        <p:txBody>
          <a:bodyPr>
            <a:spAutoFit/>
          </a:bodyPr>
          <a:lstStyle/>
          <a:p>
            <a:pPr>
              <a:defRPr/>
            </a:pPr>
            <a:r>
              <a:rPr lang="en-US" altLang="zh-CN" sz="2800">
                <a:latin typeface="Arial Narrow" pitchFamily="34" charset="0"/>
                <a:cs typeface="Times New Roman" pitchFamily="18" charset="0"/>
              </a:rPr>
              <a:t>8. (Para. 7) The U.S. and other developed countries have maintained …… such as steel production.</a:t>
            </a:r>
            <a:r>
              <a:rPr lang="en-US" altLang="zh-CN" sz="2400">
                <a:latin typeface="Times New Roman" pitchFamily="18" charset="0"/>
                <a:cs typeface="Times New Roman" pitchFamily="18" charset="0"/>
              </a:rPr>
              <a:t> </a:t>
            </a:r>
            <a:endParaRPr lang="zh-CN" altLang="en-US" sz="2400">
              <a:latin typeface="Times New Roman" pitchFamily="18" charset="0"/>
              <a:cs typeface="Times New Roman" pitchFamily="18" charset="0"/>
            </a:endParaRPr>
          </a:p>
        </p:txBody>
      </p:sp>
      <p:sp>
        <p:nvSpPr>
          <p:cNvPr id="10" name="TextBox 9"/>
          <p:cNvSpPr txBox="1"/>
          <p:nvPr/>
        </p:nvSpPr>
        <p:spPr>
          <a:xfrm>
            <a:off x="395288" y="4005263"/>
            <a:ext cx="8315325" cy="1516062"/>
          </a:xfrm>
          <a:prstGeom prst="rect">
            <a:avLst/>
          </a:prstGeom>
          <a:solidFill>
            <a:schemeClr val="tx2">
              <a:lumMod val="20000"/>
              <a:lumOff val="80000"/>
            </a:schemeClr>
          </a:solidFill>
        </p:spPr>
        <p:txBody>
          <a:bodyPr>
            <a:spAutoFit/>
          </a:bodyPr>
          <a:lstStyle/>
          <a:p>
            <a:pPr>
              <a:lnSpc>
                <a:spcPct val="130000"/>
              </a:lnSpc>
              <a:defRPr/>
            </a:pPr>
            <a:r>
              <a:rPr lang="zh-CN" altLang="en-US" sz="2400">
                <a:latin typeface="Calibri" pitchFamily="34" charset="0"/>
                <a:ea typeface="微软雅黑" pitchFamily="34" charset="-122"/>
              </a:rPr>
              <a:t>美国及其他发达国家在保持经济增长的同时降低了增长所需的石油或其它能源消耗尽管这种表面上的高效来自于将能源密集型经济活动，如钢铁工业，进行外包</a:t>
            </a:r>
            <a:r>
              <a:rPr lang="zh-CN" altLang="en-US" sz="2400">
                <a:latin typeface="Calibri" pitchFamily="34"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3"/>
          <p:cNvPicPr>
            <a:picLocks noChangeAspect="1" noChangeArrowheads="1"/>
          </p:cNvPicPr>
          <p:nvPr/>
        </p:nvPicPr>
        <p:blipFill>
          <a:blip r:embed="rId2"/>
          <a:srcRect/>
          <a:stretch>
            <a:fillRect/>
          </a:stretch>
        </p:blipFill>
        <p:spPr bwMode="auto">
          <a:xfrm>
            <a:off x="0" y="0"/>
            <a:ext cx="9144000" cy="6853238"/>
          </a:xfrm>
          <a:prstGeom prst="rect">
            <a:avLst/>
          </a:prstGeom>
          <a:noFill/>
          <a:ln w="9525">
            <a:noFill/>
            <a:miter lim="800000"/>
            <a:headEnd/>
            <a:tailEnd/>
          </a:ln>
        </p:spPr>
      </p:pic>
      <p:sp>
        <p:nvSpPr>
          <p:cNvPr id="6" name="TextBox 5"/>
          <p:cNvSpPr txBox="1"/>
          <p:nvPr/>
        </p:nvSpPr>
        <p:spPr>
          <a:xfrm>
            <a:off x="251520" y="42284"/>
            <a:ext cx="5040560" cy="584775"/>
          </a:xfrm>
          <a:prstGeom prst="rect">
            <a:avLst/>
          </a:prstGeom>
          <a:scene3d>
            <a:camera prst="orthographicFront"/>
            <a:lightRig rig="threePt" dir="t"/>
          </a:scene3d>
          <a:sp3d>
            <a:bevelT prst="convex"/>
          </a:sp3d>
        </p:spPr>
        <p:style>
          <a:lnRef idx="1">
            <a:schemeClr val="accent2"/>
          </a:lnRef>
          <a:fillRef idx="2">
            <a:schemeClr val="accent2"/>
          </a:fillRef>
          <a:effectRef idx="1">
            <a:schemeClr val="accent2"/>
          </a:effectRef>
          <a:fontRef idx="minor">
            <a:schemeClr val="dk1"/>
          </a:fontRef>
        </p:style>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fontAlgn="auto">
              <a:spcBef>
                <a:spcPts val="0"/>
              </a:spcBef>
              <a:spcAft>
                <a:spcPts val="0"/>
              </a:spcAft>
              <a:defRPr/>
            </a:pPr>
            <a:r>
              <a:rPr lang="en-US" altLang="zh-CN"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Key Sentences in Text B</a:t>
            </a:r>
            <a:endParaRPr lang="zh-CN" alt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7" name="TextBox 6"/>
          <p:cNvSpPr txBox="1"/>
          <p:nvPr/>
        </p:nvSpPr>
        <p:spPr>
          <a:xfrm>
            <a:off x="323850" y="620713"/>
            <a:ext cx="8208963" cy="822325"/>
          </a:xfrm>
          <a:prstGeom prst="rect">
            <a:avLst/>
          </a:prstGeom>
          <a:solidFill>
            <a:schemeClr val="accent2">
              <a:lumMod val="20000"/>
              <a:lumOff val="80000"/>
            </a:schemeClr>
          </a:solidFill>
        </p:spPr>
        <p:txBody>
          <a:bodyPr>
            <a:spAutoFit/>
          </a:bodyPr>
          <a:lstStyle/>
          <a:p>
            <a:pPr algn="just">
              <a:defRPr/>
            </a:pPr>
            <a:r>
              <a:rPr lang="en-US" altLang="zh-CN" sz="2400">
                <a:latin typeface="Arial Narrow" pitchFamily="34" charset="0"/>
                <a:cs typeface="Times New Roman" pitchFamily="18" charset="0"/>
              </a:rPr>
              <a:t>9. (Para. 8) If King and Murray are correct about 2005 marking …… economically painful oil price shocks in the future.</a:t>
            </a:r>
            <a:endParaRPr lang="zh-CN" altLang="en-US" sz="2400">
              <a:latin typeface="Arial Narrow" pitchFamily="34" charset="0"/>
              <a:cs typeface="Times New Roman" pitchFamily="18" charset="0"/>
            </a:endParaRPr>
          </a:p>
        </p:txBody>
      </p:sp>
      <p:sp>
        <p:nvSpPr>
          <p:cNvPr id="8" name="TextBox 7"/>
          <p:cNvSpPr txBox="1"/>
          <p:nvPr/>
        </p:nvSpPr>
        <p:spPr>
          <a:xfrm>
            <a:off x="323850" y="1557338"/>
            <a:ext cx="8208963" cy="1757362"/>
          </a:xfrm>
          <a:prstGeom prst="rect">
            <a:avLst/>
          </a:prstGeom>
          <a:solidFill>
            <a:schemeClr val="tx2">
              <a:lumMod val="20000"/>
              <a:lumOff val="80000"/>
            </a:schemeClr>
          </a:solidFill>
        </p:spPr>
        <p:txBody>
          <a:bodyPr>
            <a:spAutoFit/>
          </a:bodyPr>
          <a:lstStyle/>
          <a:p>
            <a:pPr>
              <a:lnSpc>
                <a:spcPct val="130000"/>
              </a:lnSpc>
              <a:defRPr/>
            </a:pPr>
            <a:r>
              <a:rPr lang="zh-CN" altLang="en-US" sz="2000" b="1">
                <a:latin typeface="Calibri" pitchFamily="34" charset="0"/>
                <a:ea typeface="微软雅黑" pitchFamily="34" charset="-122"/>
              </a:rPr>
              <a:t>假如</a:t>
            </a:r>
            <a:r>
              <a:rPr lang="en-US" altLang="zh-CN" sz="2000" b="1">
                <a:latin typeface="Calibri" pitchFamily="34" charset="0"/>
                <a:ea typeface="微软雅黑" pitchFamily="34" charset="-122"/>
              </a:rPr>
              <a:t>King</a:t>
            </a:r>
            <a:r>
              <a:rPr lang="zh-CN" altLang="en-US" sz="2000" b="1">
                <a:latin typeface="Calibri" pitchFamily="34" charset="0"/>
                <a:ea typeface="微软雅黑" pitchFamily="34" charset="-122"/>
              </a:rPr>
              <a:t>和</a:t>
            </a:r>
            <a:r>
              <a:rPr lang="en-US" altLang="zh-CN" sz="2000" b="1">
                <a:latin typeface="Calibri" pitchFamily="34" charset="0"/>
                <a:ea typeface="微软雅黑" pitchFamily="34" charset="-122"/>
              </a:rPr>
              <a:t>Murray</a:t>
            </a:r>
            <a:r>
              <a:rPr lang="zh-CN" altLang="en-US" sz="2000" b="1">
                <a:latin typeface="Calibri" pitchFamily="34" charset="0"/>
                <a:ea typeface="微软雅黑" pitchFamily="34" charset="-122"/>
              </a:rPr>
              <a:t>关于易采时代将石油于</a:t>
            </a:r>
            <a:r>
              <a:rPr lang="en-US" altLang="zh-CN" sz="2000" b="1">
                <a:latin typeface="Calibri" pitchFamily="34" charset="0"/>
                <a:ea typeface="微软雅黑" pitchFamily="34" charset="-122"/>
              </a:rPr>
              <a:t>2005</a:t>
            </a:r>
            <a:r>
              <a:rPr lang="zh-CN" altLang="en-US" sz="2000" b="1">
                <a:latin typeface="Calibri" pitchFamily="34" charset="0"/>
                <a:ea typeface="微软雅黑" pitchFamily="34" charset="-122"/>
              </a:rPr>
              <a:t>年终结的预言正确的话，那么，要想在未来避免因为石油高价而带来的经济衰退，就必须实现史密尔所倡导的需求再次减半，同时实行节能并加快对替代能源的开发和利用</a:t>
            </a:r>
            <a:r>
              <a:rPr lang="zh-CN" altLang="en-US" sz="2400" b="1">
                <a:latin typeface="Calibri" pitchFamily="34" charset="0"/>
                <a:ea typeface="微软雅黑" pitchFamily="34" charset="-122"/>
              </a:rPr>
              <a:t>。</a:t>
            </a:r>
          </a:p>
        </p:txBody>
      </p:sp>
      <p:sp>
        <p:nvSpPr>
          <p:cNvPr id="9" name="TextBox 8"/>
          <p:cNvSpPr txBox="1"/>
          <p:nvPr/>
        </p:nvSpPr>
        <p:spPr>
          <a:xfrm>
            <a:off x="323850" y="3284538"/>
            <a:ext cx="8208963" cy="822325"/>
          </a:xfrm>
          <a:prstGeom prst="rect">
            <a:avLst/>
          </a:prstGeom>
          <a:solidFill>
            <a:schemeClr val="accent2">
              <a:lumMod val="20000"/>
              <a:lumOff val="80000"/>
            </a:schemeClr>
          </a:solidFill>
        </p:spPr>
        <p:txBody>
          <a:bodyPr>
            <a:spAutoFit/>
          </a:bodyPr>
          <a:lstStyle/>
          <a:p>
            <a:pPr>
              <a:defRPr/>
            </a:pPr>
            <a:r>
              <a:rPr lang="en-US" altLang="zh-CN" sz="2400">
                <a:latin typeface="Arial Narrow" pitchFamily="34" charset="0"/>
                <a:cs typeface="Times New Roman" pitchFamily="18" charset="0"/>
              </a:rPr>
              <a:t>10. (Para. 10) Even with large supplies of coal and natural gas, …… to cope with any decline in oil supplies be instituted</a:t>
            </a: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10" name="TextBox 9"/>
          <p:cNvSpPr txBox="1"/>
          <p:nvPr/>
        </p:nvSpPr>
        <p:spPr>
          <a:xfrm>
            <a:off x="250825" y="4149725"/>
            <a:ext cx="8281988" cy="1373188"/>
          </a:xfrm>
          <a:prstGeom prst="rect">
            <a:avLst/>
          </a:prstGeom>
          <a:solidFill>
            <a:schemeClr val="tx2">
              <a:lumMod val="20000"/>
              <a:lumOff val="80000"/>
            </a:schemeClr>
          </a:solidFill>
        </p:spPr>
        <p:txBody>
          <a:bodyPr>
            <a:spAutoFit/>
          </a:bodyPr>
          <a:lstStyle/>
          <a:p>
            <a:pPr>
              <a:lnSpc>
                <a:spcPct val="140000"/>
              </a:lnSpc>
              <a:defRPr/>
            </a:pPr>
            <a:r>
              <a:rPr lang="zh-CN" altLang="en-US" sz="2000" b="1">
                <a:latin typeface="Calibri" pitchFamily="34" charset="0"/>
                <a:ea typeface="微软雅黑" pitchFamily="34" charset="-122"/>
              </a:rPr>
              <a:t>即使有大量的煤和天然气供应，世界仍面临着潜在的能源短缺。美国能源部在</a:t>
            </a:r>
            <a:r>
              <a:rPr lang="en-US" altLang="zh-CN" sz="2000" b="1">
                <a:latin typeface="Calibri" pitchFamily="34" charset="0"/>
                <a:ea typeface="微软雅黑" pitchFamily="34" charset="-122"/>
              </a:rPr>
              <a:t>2005</a:t>
            </a:r>
            <a:r>
              <a:rPr lang="zh-CN" altLang="en-US" sz="2000" b="1">
                <a:latin typeface="Calibri" pitchFamily="34" charset="0"/>
                <a:ea typeface="微软雅黑" pitchFamily="34" charset="-122"/>
              </a:rPr>
              <a:t>年的一份报告中提出了建立</a:t>
            </a:r>
            <a:r>
              <a:rPr lang="zh-CN" altLang="en-US" sz="2000" b="1">
                <a:latin typeface="微软雅黑"/>
                <a:ea typeface="微软雅黑" pitchFamily="34" charset="-122"/>
              </a:rPr>
              <a:t>“</a:t>
            </a:r>
            <a:r>
              <a:rPr lang="zh-CN" altLang="en-US" sz="2000" b="1">
                <a:latin typeface="Calibri" pitchFamily="34" charset="0"/>
                <a:ea typeface="微软雅黑" pitchFamily="34" charset="-122"/>
              </a:rPr>
              <a:t>应急计划</a:t>
            </a:r>
            <a:r>
              <a:rPr lang="zh-CN" altLang="en-US" sz="2000" b="1">
                <a:latin typeface="微软雅黑"/>
                <a:ea typeface="微软雅黑" pitchFamily="34" charset="-122"/>
              </a:rPr>
              <a:t>”</a:t>
            </a:r>
            <a:r>
              <a:rPr lang="zh-CN" altLang="en-US" sz="2000" b="1">
                <a:latin typeface="Calibri" pitchFamily="34" charset="0"/>
                <a:ea typeface="微软雅黑" pitchFamily="34" charset="-122"/>
              </a:rPr>
              <a:t>以应对石油供应衰减的建议，这正是原因之一。</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WordArt 2"/>
          <p:cNvSpPr>
            <a:spLocks noChangeArrowheads="1" noChangeShapeType="1" noTextEdit="1"/>
          </p:cNvSpPr>
          <p:nvPr/>
        </p:nvSpPr>
        <p:spPr bwMode="auto">
          <a:xfrm>
            <a:off x="2700338" y="333375"/>
            <a:ext cx="3311525" cy="715963"/>
          </a:xfrm>
          <a:prstGeom prst="rect">
            <a:avLst/>
          </a:prstGeom>
        </p:spPr>
        <p:txBody>
          <a:bodyPr wrap="none" fromWordArt="1">
            <a:prstTxWarp prst="textPlain">
              <a:avLst>
                <a:gd name="adj" fmla="val 50000"/>
              </a:avLst>
            </a:prstTxWarp>
          </a:bodyPr>
          <a:lstStyle/>
          <a:p>
            <a:pPr algn="ctr"/>
            <a:r>
              <a:rPr lang="en-US" altLang="zh-CN" sz="44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华文新魏"/>
                <a:ea typeface="华文新魏"/>
              </a:rPr>
              <a:t>Assignment</a:t>
            </a:r>
            <a:endParaRPr lang="zh-CN" altLang="en-US" sz="44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华文新魏"/>
              <a:ea typeface="华文新魏"/>
            </a:endParaRPr>
          </a:p>
        </p:txBody>
      </p:sp>
      <p:sp>
        <p:nvSpPr>
          <p:cNvPr id="43011" name="Text Box 3"/>
          <p:cNvSpPr txBox="1">
            <a:spLocks noChangeArrowheads="1"/>
          </p:cNvSpPr>
          <p:nvPr/>
        </p:nvSpPr>
        <p:spPr bwMode="auto">
          <a:xfrm>
            <a:off x="250825" y="1196975"/>
            <a:ext cx="8532813" cy="2879725"/>
          </a:xfrm>
          <a:prstGeom prst="rect">
            <a:avLst/>
          </a:prstGeom>
          <a:noFill/>
          <a:ln w="9525">
            <a:pattFill prst="smConfetti">
              <a:fgClr>
                <a:schemeClr val="accent2"/>
              </a:fgClr>
              <a:bgClr>
                <a:srgbClr val="FFFFFF"/>
              </a:bgClr>
            </a:pattFill>
            <a:miter lim="800000"/>
            <a:headEnd/>
            <a:tailEnd/>
          </a:ln>
          <a:effectLst>
            <a:prstShdw prst="shdw17" dist="17961" dir="2700000">
              <a:schemeClr val="accent2">
                <a:gamma/>
                <a:shade val="60000"/>
                <a:invGamma/>
              </a:schemeClr>
            </a:prstShdw>
          </a:effectLst>
        </p:spPr>
        <p:txBody>
          <a:bodyPr>
            <a:spAutoFit/>
          </a:bodyPr>
          <a:lstStyle/>
          <a:p>
            <a:pPr marL="342900" indent="-342900">
              <a:spcBef>
                <a:spcPct val="50000"/>
              </a:spcBef>
              <a:buFontTx/>
              <a:buAutoNum type="arabicPeriod"/>
              <a:defRPr/>
            </a:pPr>
            <a:r>
              <a:rPr lang="en-US" altLang="zh-CN" sz="2800" b="1">
                <a:latin typeface="Candara" pitchFamily="34" charset="0"/>
              </a:rPr>
              <a:t>Review Text B.</a:t>
            </a:r>
          </a:p>
          <a:p>
            <a:pPr marL="342900" indent="-342900">
              <a:spcBef>
                <a:spcPct val="50000"/>
              </a:spcBef>
              <a:buFontTx/>
              <a:buAutoNum type="arabicPeriod" startAt="2"/>
              <a:defRPr/>
            </a:pPr>
            <a:r>
              <a:rPr lang="en-US" altLang="zh-CN" sz="2800" b="1">
                <a:latin typeface="Candara" pitchFamily="34" charset="0"/>
              </a:rPr>
              <a:t>Finish the vocabulary exercise on P6 and  Ex.4-5 on P16-19, Extended Book.</a:t>
            </a:r>
          </a:p>
          <a:p>
            <a:pPr marL="342900" indent="-342900">
              <a:spcBef>
                <a:spcPct val="50000"/>
              </a:spcBef>
              <a:buFontTx/>
              <a:buAutoNum type="arabicPeriod" startAt="2"/>
              <a:defRPr/>
            </a:pPr>
            <a:r>
              <a:rPr lang="en-US" altLang="zh-CN" sz="2800" b="1">
                <a:latin typeface="Candara" pitchFamily="34" charset="0"/>
              </a:rPr>
              <a:t>Prepare for quiz.</a:t>
            </a:r>
          </a:p>
          <a:p>
            <a:pPr marL="342900" indent="-342900">
              <a:spcBef>
                <a:spcPct val="50000"/>
              </a:spcBef>
              <a:defRPr/>
            </a:pPr>
            <a:r>
              <a:rPr lang="en-US" altLang="zh-CN" sz="2800">
                <a:latin typeface="Candara" pitchFamily="34" charset="0"/>
              </a:rPr>
              <a:t>    </a:t>
            </a:r>
          </a:p>
        </p:txBody>
      </p:sp>
      <p:sp>
        <p:nvSpPr>
          <p:cNvPr id="13" name="椭圆 12"/>
          <p:cNvSpPr/>
          <p:nvPr>
            <p:custDataLst>
              <p:tags r:id="rId1"/>
            </p:custDataLst>
          </p:nvPr>
        </p:nvSpPr>
        <p:spPr>
          <a:xfrm>
            <a:off x="6732588" y="4365625"/>
            <a:ext cx="2159000" cy="2133600"/>
          </a:xfrm>
          <a:prstGeom prst="ellipse">
            <a:avLst/>
          </a:prstGeom>
          <a:blipFill dpi="0" rotWithShape="1">
            <a:blip r:embed="rId3" cstate="print"/>
            <a:srcRect/>
            <a:stretch>
              <a:fillRect/>
            </a:stretch>
          </a:blipFill>
          <a:ln w="57150" cap="flat" cmpd="sng" algn="ctr">
            <a:solidFill>
              <a:sysClr val="window" lastClr="FFFFFF"/>
            </a:solidFill>
            <a:prstDash val="solid"/>
            <a:miter lim="800000"/>
          </a:ln>
          <a:effectLst/>
        </p:spPr>
        <p:txBody>
          <a:bodyPr anchor="ctr"/>
          <a:lstStyle/>
          <a:p>
            <a:pPr algn="ctr" fontAlgn="auto">
              <a:spcBef>
                <a:spcPts val="0"/>
              </a:spcBef>
              <a:spcAft>
                <a:spcPts val="0"/>
              </a:spcAft>
              <a:defRPr/>
            </a:pPr>
            <a:endParaRPr lang="zh-CN" altLang="en-US" kern="0">
              <a:solidFill>
                <a:prstClr val="white"/>
              </a:solidFill>
              <a:ea typeface="宋体"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985"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pic>
        <p:nvPicPr>
          <p:cNvPr id="13" name="Picture 41" descr="C:\Documents and Settings\dongyn\Local Settings\Temporary Internet Files\Content.IE5\4KXP76FC\MCj04314950000[1].png"/>
          <p:cNvPicPr>
            <a:picLocks noChangeAspect="1" noChangeArrowheads="1"/>
          </p:cNvPicPr>
          <p:nvPr/>
        </p:nvPicPr>
        <p:blipFill>
          <a:blip r:embed="rId4">
            <a:duotone>
              <a:schemeClr val="accent5">
                <a:shade val="45000"/>
                <a:satMod val="135000"/>
              </a:schemeClr>
              <a:prstClr val="white"/>
            </a:duotone>
          </a:blip>
          <a:srcRect/>
          <a:stretch>
            <a:fillRect/>
          </a:stretch>
        </p:blipFill>
        <p:spPr bwMode="auto">
          <a:xfrm>
            <a:off x="8200186" y="6385759"/>
            <a:ext cx="470931" cy="472482"/>
          </a:xfrm>
          <a:prstGeom prst="rect">
            <a:avLst/>
          </a:prstGeom>
          <a:noFill/>
          <a:ln w="9525">
            <a:noFill/>
            <a:miter lim="800000"/>
            <a:headEnd/>
            <a:tailEnd/>
          </a:ln>
          <a:effectLst>
            <a:innerShdw blurRad="114300">
              <a:prstClr val="black"/>
            </a:innerShdw>
          </a:effectLst>
        </p:spPr>
      </p:pic>
      <p:pic>
        <p:nvPicPr>
          <p:cNvPr id="41987" name="图片 2"/>
          <p:cNvPicPr>
            <a:picLocks noChangeAspect="1"/>
          </p:cNvPicPr>
          <p:nvPr/>
        </p:nvPicPr>
        <p:blipFill>
          <a:blip r:embed="rId5"/>
          <a:srcRect/>
          <a:stretch>
            <a:fillRect/>
          </a:stretch>
        </p:blipFill>
        <p:spPr bwMode="auto">
          <a:xfrm>
            <a:off x="703263" y="1014413"/>
            <a:ext cx="7685087" cy="4862512"/>
          </a:xfrm>
          <a:prstGeom prst="rect">
            <a:avLst/>
          </a:prstGeom>
          <a:noFill/>
          <a:ln w="9525">
            <a:noFill/>
            <a:miter lim="800000"/>
            <a:headEnd/>
            <a:tailEnd/>
          </a:ln>
        </p:spPr>
      </p:pic>
    </p:spTree>
  </p:cSld>
  <p:clrMapOvr>
    <a:masterClrMapping/>
  </p:clrMapOvr>
  <p:transition>
    <p:split orient="vert"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73" name="Group 41"/>
          <p:cNvGraphicFramePr>
            <a:graphicFrameLocks noGrp="1"/>
          </p:cNvGraphicFramePr>
          <p:nvPr/>
        </p:nvGraphicFramePr>
        <p:xfrm>
          <a:off x="539750" y="620713"/>
          <a:ext cx="7848600" cy="5121275"/>
        </p:xfrm>
        <a:graphic>
          <a:graphicData uri="http://schemas.openxmlformats.org/drawingml/2006/table">
            <a:tbl>
              <a:tblPr/>
              <a:tblGrid>
                <a:gridCol w="1628775"/>
                <a:gridCol w="1925638"/>
                <a:gridCol w="4294187"/>
              </a:tblGrid>
              <a:tr h="360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offset</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[ˈɒfset]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v./n.</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抵消；补偿</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plateau</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[ˈpl</a:t>
                      </a:r>
                      <a:r>
                        <a:rPr kumimoji="0" lang="en-US" altLang="zh-CN" sz="2400" b="0" i="0" u="none" strike="noStrike" cap="none" normalizeH="0" baseline="0" smtClean="0">
                          <a:ln>
                            <a:noFill/>
                          </a:ln>
                          <a:solidFill>
                            <a:schemeClr val="tx1"/>
                          </a:solidFill>
                          <a:effectLst/>
                          <a:latin typeface="Arial" charset="0"/>
                          <a:ea typeface="宋体" charset="-122"/>
                          <a:cs typeface="Times New Roman" pitchFamily="18" charset="0"/>
                        </a:rPr>
                        <a:t>æ</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təʊ]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高原；（活动或进程中的）稳定阶段，停滞时期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v</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进入停滞期</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cartel</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[kɑrˈtel]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卡特尔；同业联盟；企业联合</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trillion</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[ˈtrɪljən]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万亿</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downturn</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[ˈdaʊntɜ:n]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（价格或活动）开始下降；衰退，低迷时期</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surrogate</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[ˈsʌrəgət]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/v.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代理；代表；代替</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fluctuate</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[ˈflʌktʃueɪt]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v.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波动；涨落</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upheaval</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[ʌpˈhɪ:vl]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突变；剧变；动乱</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423" name="Text Box 162"/>
          <p:cNvSpPr txBox="1">
            <a:spLocks noChangeArrowheads="1"/>
          </p:cNvSpPr>
          <p:nvPr/>
        </p:nvSpPr>
        <p:spPr bwMode="auto">
          <a:xfrm>
            <a:off x="0" y="0"/>
            <a:ext cx="2159000" cy="528638"/>
          </a:xfrm>
          <a:prstGeom prst="rect">
            <a:avLst/>
          </a:prstGeom>
          <a:noFill/>
          <a:ln w="9525">
            <a:pattFill prst="lgCheck">
              <a:fgClr>
                <a:srgbClr val="6600CC"/>
              </a:fgClr>
              <a:bgClr>
                <a:srgbClr val="FFFFFF"/>
              </a:bgClr>
            </a:pattFill>
            <a:miter lim="800000"/>
            <a:headEnd/>
            <a:tailEnd/>
          </a:ln>
          <a:effectLst>
            <a:prstShdw prst="shdw17" dist="17961" dir="2700000">
              <a:srgbClr val="3D007A"/>
            </a:prstShdw>
          </a:effectLst>
        </p:spPr>
        <p:txBody>
          <a:bodyPr>
            <a:spAutoFit/>
          </a:bodyPr>
          <a:lstStyle/>
          <a:p>
            <a:pPr>
              <a:spcBef>
                <a:spcPct val="50000"/>
              </a:spcBef>
            </a:pPr>
            <a:r>
              <a:rPr lang="en-US" altLang="zh-CN" sz="2800" b="1">
                <a:solidFill>
                  <a:srgbClr val="6600CC"/>
                </a:solidFill>
              </a:rPr>
              <a:t>New Words</a:t>
            </a:r>
          </a:p>
        </p:txBody>
      </p:sp>
      <p:pic>
        <p:nvPicPr>
          <p:cNvPr id="18474" name="U1-Text B word bank.mp3">
            <a:hlinkClick r:id="" action="ppaction://media"/>
          </p:cNvPr>
          <p:cNvPicPr>
            <a:picLocks noRot="1" noChangeAspect="1" noChangeArrowheads="1"/>
          </p:cNvPicPr>
          <p:nvPr>
            <a:audioFile r:link="rId1"/>
          </p:nvPr>
        </p:nvPicPr>
        <p:blipFill>
          <a:blip r:embed="rId3"/>
          <a:srcRect/>
          <a:stretch>
            <a:fillRect/>
          </a:stretch>
        </p:blipFill>
        <p:spPr bwMode="auto">
          <a:xfrm>
            <a:off x="2411413" y="0"/>
            <a:ext cx="576262" cy="576263"/>
          </a:xfrm>
          <a:prstGeom prst="rect">
            <a:avLst/>
          </a:prstGeom>
          <a:noFill/>
          <a:ln w="9525">
            <a:noFill/>
            <a:miter lim="800000"/>
            <a:headEnd/>
            <a:tailEnd/>
          </a:ln>
        </p:spPr>
      </p:pic>
      <p:sp>
        <p:nvSpPr>
          <p:cNvPr id="35" name="矩形 34"/>
          <p:cNvSpPr/>
          <p:nvPr/>
        </p:nvSpPr>
        <p:spPr>
          <a:xfrm>
            <a:off x="3708400" y="0"/>
            <a:ext cx="2879725" cy="519113"/>
          </a:xfrm>
          <a:prstGeom prst="rect">
            <a:avLst/>
          </a:prstGeom>
          <a:solidFill>
            <a:srgbClr val="00B0F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 Words Study</a:t>
            </a:r>
            <a:endParaRPr lang="zh-CN" altLang="en-US" sz="2800" b="1">
              <a:solidFill>
                <a:srgbClr val="FFFFFF"/>
              </a:solidFill>
              <a:effectLst>
                <a:outerShdw blurRad="38100" dist="38100" dir="2700000" algn="tl">
                  <a:srgbClr val="000000"/>
                </a:outerShdw>
              </a:effectLst>
              <a:latin typeface="Century Gothic" pitchFamily="34"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47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8474"/>
                                        </p:tgtEl>
                                      </p:cBhvr>
                                    </p:cmd>
                                  </p:childTnLst>
                                </p:cTn>
                              </p:par>
                            </p:childTnLst>
                          </p:cTn>
                        </p:par>
                      </p:childTnLst>
                    </p:cTn>
                  </p:par>
                </p:childTnLst>
              </p:cTn>
              <p:nextCondLst>
                <p:cond evt="onClick" delay="0">
                  <p:tgtEl>
                    <p:spTgt spid="18474"/>
                  </p:tgtEl>
                </p:cond>
              </p:nextCondLst>
            </p:seq>
            <p:audio>
              <p:cMediaNode numSld="4">
                <p:cTn id="7" fill="hold" display="0">
                  <p:stCondLst>
                    <p:cond delay="indefinite"/>
                  </p:stCondLst>
                  <p:endCondLst>
                    <p:cond evt="onPrev" delay="0">
                      <p:tgtEl>
                        <p:sldTgt/>
                      </p:tgtEl>
                    </p:cond>
                    <p:cond evt="onStopAudio" delay="0">
                      <p:tgtEl>
                        <p:sldTgt/>
                      </p:tgtEl>
                    </p:cond>
                  </p:endCondLst>
                </p:cTn>
                <p:tgtEl>
                  <p:spTgt spid="1847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994" name="Group 146"/>
          <p:cNvGraphicFramePr>
            <a:graphicFrameLocks noGrp="1"/>
          </p:cNvGraphicFramePr>
          <p:nvPr/>
        </p:nvGraphicFramePr>
        <p:xfrm>
          <a:off x="179388" y="692150"/>
          <a:ext cx="8353425" cy="5030788"/>
        </p:xfrm>
        <a:graphic>
          <a:graphicData uri="http://schemas.openxmlformats.org/drawingml/2006/table">
            <a:tbl>
              <a:tblPr/>
              <a:tblGrid>
                <a:gridCol w="2482850"/>
                <a:gridCol w="2484437"/>
                <a:gridCol w="3386138"/>
              </a:tblGrid>
              <a:tr h="822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unconventional</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[ˌʌnkənˈvenʃənl]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a.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非传统的；非常规的；不依惯例的</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outsource</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[ˈaʊtsɔ:s]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v.</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外购，外包</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halve</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[hɑ:v]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vt.</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把</a:t>
                      </a:r>
                      <a:r>
                        <a:rPr kumimoji="0" lang="en-US" altLang="zh-CN" sz="2400" b="0" i="0" u="none" strike="noStrike" cap="none" normalizeH="0" baseline="0" smtClean="0">
                          <a:ln>
                            <a:noFill/>
                          </a:ln>
                          <a:solidFill>
                            <a:schemeClr val="tx1"/>
                          </a:solidFill>
                          <a:effectLst/>
                          <a:latin typeface="Arial" charset="0"/>
                          <a:ea typeface="宋体" charset="-122"/>
                          <a:cs typeface="Times New Roman" pitchFamily="18" charset="0"/>
                        </a:rPr>
                        <a:t>……</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分成两半</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shortfall</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[ˈʃɔ:tfɔ:l]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缺少</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不足之数</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亏空</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institute</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[ˈɪnstɪtju:t]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v.</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建立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学院</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机构</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concurrent</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[kənˈkʌrənt]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同时发生的；同时完成的；同时存在的</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89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decouple</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[di:ˈkʌpl]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v.</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使（国家、机构或观点）分离</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（使）脱离</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（使）互不相干</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443" name="Text Box 147"/>
          <p:cNvSpPr txBox="1">
            <a:spLocks noChangeArrowheads="1"/>
          </p:cNvSpPr>
          <p:nvPr/>
        </p:nvSpPr>
        <p:spPr bwMode="auto">
          <a:xfrm>
            <a:off x="0" y="0"/>
            <a:ext cx="2159000" cy="528638"/>
          </a:xfrm>
          <a:prstGeom prst="rect">
            <a:avLst/>
          </a:prstGeom>
          <a:noFill/>
          <a:ln w="9525">
            <a:pattFill prst="lgCheck">
              <a:fgClr>
                <a:srgbClr val="6600CC"/>
              </a:fgClr>
              <a:bgClr>
                <a:srgbClr val="FFFFFF"/>
              </a:bgClr>
            </a:pattFill>
            <a:miter lim="800000"/>
            <a:headEnd/>
            <a:tailEnd/>
          </a:ln>
          <a:effectLst>
            <a:prstShdw prst="shdw17" dist="17961" dir="2700000">
              <a:srgbClr val="3D007A"/>
            </a:prstShdw>
          </a:effectLst>
        </p:spPr>
        <p:txBody>
          <a:bodyPr>
            <a:spAutoFit/>
          </a:bodyPr>
          <a:lstStyle/>
          <a:p>
            <a:pPr>
              <a:spcBef>
                <a:spcPct val="50000"/>
              </a:spcBef>
            </a:pPr>
            <a:r>
              <a:rPr lang="en-US" altLang="zh-CN" sz="2800" b="1">
                <a:solidFill>
                  <a:srgbClr val="6600CC"/>
                </a:solidFill>
              </a:rPr>
              <a:t>New Words</a:t>
            </a:r>
          </a:p>
        </p:txBody>
      </p:sp>
      <p:sp>
        <p:nvSpPr>
          <p:cNvPr id="35" name="矩形 34"/>
          <p:cNvSpPr/>
          <p:nvPr/>
        </p:nvSpPr>
        <p:spPr>
          <a:xfrm>
            <a:off x="3779838" y="0"/>
            <a:ext cx="3097212" cy="519113"/>
          </a:xfrm>
          <a:prstGeom prst="rect">
            <a:avLst/>
          </a:prstGeom>
          <a:solidFill>
            <a:srgbClr val="00B0F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 Words Study</a:t>
            </a:r>
            <a:endParaRPr lang="zh-CN" altLang="en-US" sz="2800" b="1">
              <a:solidFill>
                <a:srgbClr val="FFFFFF"/>
              </a:solidFill>
              <a:effectLst>
                <a:outerShdw blurRad="38100" dist="38100" dir="2700000" algn="tl">
                  <a:srgbClr val="000000"/>
                </a:outerShdw>
              </a:effectLst>
              <a:latin typeface="Century Gothic"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981" name="Group 85"/>
          <p:cNvGraphicFramePr>
            <a:graphicFrameLocks noGrp="1"/>
          </p:cNvGraphicFramePr>
          <p:nvPr/>
        </p:nvGraphicFramePr>
        <p:xfrm>
          <a:off x="684213" y="620713"/>
          <a:ext cx="6985000" cy="2790825"/>
        </p:xfrm>
        <a:graphic>
          <a:graphicData uri="http://schemas.openxmlformats.org/drawingml/2006/table">
            <a:tbl>
              <a:tblPr/>
              <a:tblGrid>
                <a:gridCol w="3559175"/>
                <a:gridCol w="3425825"/>
              </a:tblGrid>
              <a:tr h="50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best</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至多，充其量</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to date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至今，迄今为止</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spare capacity</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备用产能</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political unrest</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政治动荡，政治动乱</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energy intensive</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能源密集型的</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alternative energy</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替代性能源</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456" name="Text Box 82"/>
          <p:cNvSpPr txBox="1">
            <a:spLocks noChangeArrowheads="1"/>
          </p:cNvSpPr>
          <p:nvPr/>
        </p:nvSpPr>
        <p:spPr bwMode="auto">
          <a:xfrm>
            <a:off x="0" y="0"/>
            <a:ext cx="2159000" cy="528638"/>
          </a:xfrm>
          <a:prstGeom prst="rect">
            <a:avLst/>
          </a:prstGeom>
          <a:noFill/>
          <a:ln w="9525">
            <a:pattFill prst="lgCheck">
              <a:fgClr>
                <a:srgbClr val="6600CC"/>
              </a:fgClr>
              <a:bgClr>
                <a:srgbClr val="FFFFFF"/>
              </a:bgClr>
            </a:pattFill>
            <a:miter lim="800000"/>
            <a:headEnd/>
            <a:tailEnd/>
          </a:ln>
          <a:effectLst>
            <a:prstShdw prst="shdw17" dist="17961" dir="2700000">
              <a:srgbClr val="3D007A"/>
            </a:prstShdw>
          </a:effectLst>
        </p:spPr>
        <p:txBody>
          <a:bodyPr>
            <a:spAutoFit/>
          </a:bodyPr>
          <a:lstStyle/>
          <a:p>
            <a:pPr>
              <a:spcBef>
                <a:spcPct val="50000"/>
              </a:spcBef>
            </a:pPr>
            <a:r>
              <a:rPr lang="en-US" altLang="zh-CN" sz="2800" b="1">
                <a:solidFill>
                  <a:srgbClr val="6600CC"/>
                </a:solidFill>
              </a:rPr>
              <a:t>Phrases</a:t>
            </a:r>
          </a:p>
        </p:txBody>
      </p:sp>
      <p:sp>
        <p:nvSpPr>
          <p:cNvPr id="35" name="矩形 34"/>
          <p:cNvSpPr/>
          <p:nvPr/>
        </p:nvSpPr>
        <p:spPr>
          <a:xfrm>
            <a:off x="3276600" y="0"/>
            <a:ext cx="2951163" cy="519113"/>
          </a:xfrm>
          <a:prstGeom prst="rect">
            <a:avLst/>
          </a:prstGeom>
          <a:solidFill>
            <a:srgbClr val="00B0F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 Words Study</a:t>
            </a:r>
            <a:endParaRPr lang="zh-CN" altLang="en-US" sz="2800" b="1">
              <a:solidFill>
                <a:srgbClr val="FFFFFF"/>
              </a:solidFill>
              <a:effectLst>
                <a:outerShdw blurRad="38100" dist="38100" dir="2700000" algn="tl">
                  <a:srgbClr val="000000"/>
                </a:outerShdw>
              </a:effectLst>
              <a:latin typeface="Century Gothic"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89" name="Group 69"/>
          <p:cNvGraphicFramePr>
            <a:graphicFrameLocks noGrp="1"/>
          </p:cNvGraphicFramePr>
          <p:nvPr/>
        </p:nvGraphicFramePr>
        <p:xfrm>
          <a:off x="539750" y="692150"/>
          <a:ext cx="7775575" cy="3749675"/>
        </p:xfrm>
        <a:graphic>
          <a:graphicData uri="http://schemas.openxmlformats.org/drawingml/2006/table">
            <a:tbl>
              <a:tblPr/>
              <a:tblGrid>
                <a:gridCol w="3960813"/>
                <a:gridCol w="3814762"/>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Narrow" pitchFamily="34" charset="0"/>
                          <a:ea typeface="宋体" charset="-122"/>
                          <a:cs typeface="Times New Roman" pitchFamily="18" charset="0"/>
                        </a:rPr>
                        <a:t>International Energy Agency</a:t>
                      </a:r>
                      <a:endParaRPr kumimoji="0" lang="en-US" altLang="zh-CN" sz="2400" b="0" i="0" u="none" strike="noStrike" cap="none" normalizeH="0" baseline="0" smtClean="0">
                        <a:ln>
                          <a:noFill/>
                        </a:ln>
                        <a:solidFill>
                          <a:schemeClr val="tx1"/>
                        </a:solidFill>
                        <a:effectLst/>
                        <a:latin typeface="Arial Narrow" pitchFamily="34"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国际能源署（石油消费国政府间的经济联合组织）</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Narrow" pitchFamily="34" charset="0"/>
                          <a:ea typeface="宋体" charset="-122"/>
                          <a:cs typeface="Times New Roman" pitchFamily="18" charset="0"/>
                        </a:rPr>
                        <a:t>U.S. Energy Information Administration</a:t>
                      </a:r>
                      <a:endParaRPr kumimoji="0" lang="en-US" altLang="zh-CN" sz="2400" b="0" i="0" u="none" strike="noStrike" cap="none" normalizeH="0" baseline="0" smtClean="0">
                        <a:ln>
                          <a:noFill/>
                        </a:ln>
                        <a:solidFill>
                          <a:schemeClr val="tx1"/>
                        </a:solidFill>
                        <a:effectLst/>
                        <a:latin typeface="Arial Narrow" pitchFamily="34"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美国能源情报署</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Narrow" pitchFamily="34" charset="0"/>
                          <a:ea typeface="宋体" charset="-122"/>
                          <a:cs typeface="Times New Roman" pitchFamily="18" charset="0"/>
                        </a:rPr>
                        <a:t>BP (British Petroleum)</a:t>
                      </a:r>
                      <a:endParaRPr kumimoji="0" lang="en-US" altLang="zh-CN" sz="2400" b="0" i="0" u="none" strike="noStrike" cap="none" normalizeH="0" baseline="0" smtClean="0">
                        <a:ln>
                          <a:noFill/>
                        </a:ln>
                        <a:solidFill>
                          <a:schemeClr val="tx1"/>
                        </a:solidFill>
                        <a:effectLst/>
                        <a:latin typeface="Arial Narrow" pitchFamily="34"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英国石油公司</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Narrow" pitchFamily="34" charset="0"/>
                          <a:ea typeface="宋体" charset="-122"/>
                          <a:cs typeface="Times New Roman" pitchFamily="18" charset="0"/>
                        </a:rPr>
                        <a:t>University of Manitoba </a:t>
                      </a:r>
                      <a:endParaRPr kumimoji="0" lang="en-US" altLang="zh-CN" sz="2400" b="0" i="0" u="none" strike="noStrike" cap="none" normalizeH="0" baseline="0" smtClean="0">
                        <a:ln>
                          <a:noFill/>
                        </a:ln>
                        <a:solidFill>
                          <a:schemeClr val="tx1"/>
                        </a:solidFill>
                        <a:effectLst/>
                        <a:latin typeface="Arial Narrow" pitchFamily="34"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曼尼托巴大学（位于加拿大曼尼托巴省温尼伯市，加拿大顶级大学之一）</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Narrow" pitchFamily="34" charset="0"/>
                          <a:ea typeface="宋体" charset="-122"/>
                          <a:cs typeface="Times New Roman" pitchFamily="18" charset="0"/>
                        </a:rPr>
                        <a:t>New America Foundation</a:t>
                      </a:r>
                      <a:endParaRPr kumimoji="0" lang="en-US" altLang="zh-CN" sz="2400" b="0" i="0" u="none" strike="noStrike" cap="none" normalizeH="0" baseline="0" smtClean="0">
                        <a:ln>
                          <a:noFill/>
                        </a:ln>
                        <a:solidFill>
                          <a:schemeClr val="tx1"/>
                        </a:solidFill>
                        <a:effectLst/>
                        <a:latin typeface="Arial Narrow" pitchFamily="34"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新美基金会</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477" name="Text Box 70"/>
          <p:cNvSpPr txBox="1">
            <a:spLocks noChangeArrowheads="1"/>
          </p:cNvSpPr>
          <p:nvPr/>
        </p:nvSpPr>
        <p:spPr bwMode="auto">
          <a:xfrm>
            <a:off x="0" y="0"/>
            <a:ext cx="5364163" cy="528638"/>
          </a:xfrm>
          <a:prstGeom prst="rect">
            <a:avLst/>
          </a:prstGeom>
          <a:noFill/>
          <a:ln w="9525">
            <a:pattFill prst="lgCheck">
              <a:fgClr>
                <a:srgbClr val="6600CC"/>
              </a:fgClr>
              <a:bgClr>
                <a:srgbClr val="FFFFFF"/>
              </a:bgClr>
            </a:pattFill>
            <a:miter lim="800000"/>
            <a:headEnd/>
            <a:tailEnd/>
          </a:ln>
          <a:effectLst>
            <a:prstShdw prst="shdw17" dist="17961" dir="2700000">
              <a:srgbClr val="3D007A"/>
            </a:prstShdw>
          </a:effectLst>
        </p:spPr>
        <p:txBody>
          <a:bodyPr>
            <a:spAutoFit/>
          </a:bodyPr>
          <a:lstStyle/>
          <a:p>
            <a:pPr>
              <a:spcBef>
                <a:spcPct val="50000"/>
              </a:spcBef>
            </a:pPr>
            <a:r>
              <a:rPr lang="en-US" altLang="zh-CN" sz="2800" b="1">
                <a:solidFill>
                  <a:srgbClr val="6600CC"/>
                </a:solidFill>
              </a:rPr>
              <a:t>Proper &amp; Technical Names</a:t>
            </a:r>
          </a:p>
        </p:txBody>
      </p:sp>
      <p:graphicFrame>
        <p:nvGraphicFramePr>
          <p:cNvPr id="82019" name="Group 99"/>
          <p:cNvGraphicFramePr>
            <a:graphicFrameLocks noGrp="1"/>
          </p:cNvGraphicFramePr>
          <p:nvPr/>
        </p:nvGraphicFramePr>
        <p:xfrm>
          <a:off x="539750" y="4797425"/>
          <a:ext cx="7705725" cy="914400"/>
        </p:xfrm>
        <a:graphic>
          <a:graphicData uri="http://schemas.openxmlformats.org/drawingml/2006/table">
            <a:tbl>
              <a:tblPr/>
              <a:tblGrid>
                <a:gridCol w="3925888"/>
                <a:gridCol w="3779837"/>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Narrow" pitchFamily="34" charset="0"/>
                          <a:ea typeface="宋体" charset="-122"/>
                          <a:cs typeface="Times New Roman" pitchFamily="18" charset="0"/>
                        </a:rPr>
                        <a:t>oil plateau</a:t>
                      </a:r>
                      <a:endParaRPr kumimoji="0" lang="en-US" altLang="zh-CN" sz="2400" b="0" i="0" u="none" strike="noStrike" cap="none" normalizeH="0" baseline="0" smtClean="0">
                        <a:ln>
                          <a:noFill/>
                        </a:ln>
                        <a:solidFill>
                          <a:schemeClr val="tx1"/>
                        </a:solidFill>
                        <a:effectLst/>
                        <a:latin typeface="Arial Narrow" pitchFamily="34"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石油（产量）停滞期</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Narrow" pitchFamily="34" charset="0"/>
                          <a:ea typeface="宋体" charset="-122"/>
                          <a:cs typeface="Times New Roman" pitchFamily="18" charset="0"/>
                        </a:rPr>
                        <a:t>crash program</a:t>
                      </a:r>
                      <a:endParaRPr kumimoji="0" lang="en-US" altLang="zh-CN" sz="2400" b="0" i="0" u="none" strike="noStrike" cap="none" normalizeH="0" baseline="0" smtClean="0">
                        <a:ln>
                          <a:noFill/>
                        </a:ln>
                        <a:solidFill>
                          <a:schemeClr val="tx1"/>
                        </a:solidFill>
                        <a:effectLst/>
                        <a:latin typeface="Arial Narrow" pitchFamily="34"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应急计划，应急措施</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5" name="矩形 34"/>
          <p:cNvSpPr/>
          <p:nvPr/>
        </p:nvSpPr>
        <p:spPr>
          <a:xfrm>
            <a:off x="5580063" y="0"/>
            <a:ext cx="2663825" cy="519113"/>
          </a:xfrm>
          <a:prstGeom prst="rect">
            <a:avLst/>
          </a:prstGeom>
          <a:solidFill>
            <a:srgbClr val="00B0F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 Words Study</a:t>
            </a:r>
            <a:endParaRPr lang="zh-CN" altLang="en-US" sz="2800" b="1">
              <a:solidFill>
                <a:srgbClr val="FFFFFF"/>
              </a:solidFill>
              <a:effectLst>
                <a:outerShdw blurRad="38100" dist="38100" dir="2700000" algn="tl">
                  <a:srgbClr val="000000"/>
                </a:outerShdw>
              </a:effectLst>
              <a:latin typeface="Century Gothic"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850" y="1341438"/>
            <a:ext cx="8208963" cy="1438275"/>
          </a:xfrm>
          <a:prstGeom prst="rect">
            <a:avLst/>
          </a:prstGeom>
          <a:solidFill>
            <a:schemeClr val="accent6">
              <a:lumMod val="20000"/>
              <a:lumOff val="80000"/>
            </a:schemeClr>
          </a:solidFill>
        </p:spPr>
        <p:txBody>
          <a:bodyPr>
            <a:spAutoFit/>
          </a:bodyPr>
          <a:lstStyle/>
          <a:p>
            <a:pPr>
              <a:lnSpc>
                <a:spcPct val="130000"/>
              </a:lnSpc>
              <a:defRPr/>
            </a:pPr>
            <a:r>
              <a:rPr lang="en-US" altLang="zh-CN" sz="3400" b="1">
                <a:latin typeface="Candara" pitchFamily="34" charset="0"/>
              </a:rPr>
              <a:t>Please locate the following statements by skimming and scanning as soon as possible.</a:t>
            </a:r>
            <a:endParaRPr lang="zh-CN" altLang="en-US" sz="3400" b="1">
              <a:latin typeface="Candara" pitchFamily="34" charset="0"/>
            </a:endParaRPr>
          </a:p>
        </p:txBody>
      </p:sp>
      <p:pic>
        <p:nvPicPr>
          <p:cNvPr id="20482" name="Picture 2" descr="http://pic.58pic.com/58pic/14/64/79/16I58PICwrJ_1024.jpg"/>
          <p:cNvPicPr>
            <a:picLocks noChangeAspect="1" noChangeArrowheads="1"/>
          </p:cNvPicPr>
          <p:nvPr/>
        </p:nvPicPr>
        <p:blipFill>
          <a:blip r:embed="rId2"/>
          <a:srcRect/>
          <a:stretch>
            <a:fillRect/>
          </a:stretch>
        </p:blipFill>
        <p:spPr bwMode="auto">
          <a:xfrm>
            <a:off x="2635250" y="3068638"/>
            <a:ext cx="3382963" cy="3384550"/>
          </a:xfrm>
          <a:prstGeom prst="rect">
            <a:avLst/>
          </a:prstGeom>
          <a:noFill/>
          <a:ln w="9525">
            <a:noFill/>
            <a:miter lim="800000"/>
            <a:headEnd/>
            <a:tailEnd/>
          </a:ln>
        </p:spPr>
      </p:pic>
      <p:sp>
        <p:nvSpPr>
          <p:cNvPr id="36" name="矩形 35"/>
          <p:cNvSpPr/>
          <p:nvPr/>
        </p:nvSpPr>
        <p:spPr>
          <a:xfrm>
            <a:off x="0" y="0"/>
            <a:ext cx="4787900" cy="519113"/>
          </a:xfrm>
          <a:prstGeom prst="rect">
            <a:avLst/>
          </a:prstGeom>
          <a:solidFill>
            <a:srgbClr val="FFC00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000000"/>
                </a:solidFill>
                <a:effectLst>
                  <a:outerShdw blurRad="38100" dist="38100" dir="2700000" algn="tl">
                    <a:srgbClr val="FFFFFF"/>
                  </a:outerShdw>
                </a:effectLst>
                <a:latin typeface="Century Gothic" pitchFamily="34" charset="0"/>
              </a:rPr>
              <a:t>II. Skimming &amp;Scanning</a:t>
            </a:r>
            <a:endParaRPr lang="zh-CN" altLang="en-US" sz="2800" b="1">
              <a:solidFill>
                <a:srgbClr val="000000"/>
              </a:solidFill>
              <a:effectLst>
                <a:outerShdw blurRad="38100" dist="38100" dir="2700000" algn="tl">
                  <a:srgbClr val="FFFFFF"/>
                </a:outerShdw>
              </a:effectLst>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p:cNvSpPr txBox="1">
            <a:spLocks noChangeArrowheads="1"/>
          </p:cNvSpPr>
          <p:nvPr/>
        </p:nvSpPr>
        <p:spPr bwMode="auto">
          <a:xfrm>
            <a:off x="179388" y="260350"/>
            <a:ext cx="8642350" cy="6288088"/>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2900" indent="-342900">
              <a:spcBef>
                <a:spcPct val="50000"/>
              </a:spcBef>
              <a:buFontTx/>
              <a:buAutoNum type="arabicPeriod"/>
              <a:defRPr/>
            </a:pPr>
            <a:r>
              <a:rPr lang="en-US" altLang="zh-CN" sz="2800">
                <a:latin typeface="Arial Narrow" pitchFamily="34" charset="0"/>
              </a:rPr>
              <a:t>Supplies of petroleum are just enough to offset the production decline from older fields.  </a:t>
            </a:r>
            <a:r>
              <a:rPr lang="en-US" altLang="zh-CN" sz="2800">
                <a:solidFill>
                  <a:srgbClr val="6600CC"/>
                </a:solidFill>
                <a:latin typeface="Arial Narrow" pitchFamily="34" charset="0"/>
              </a:rPr>
              <a:t>(Para. 1)</a:t>
            </a:r>
          </a:p>
          <a:p>
            <a:pPr marL="342900" indent="-342900">
              <a:spcBef>
                <a:spcPct val="50000"/>
              </a:spcBef>
              <a:buFontTx/>
              <a:buAutoNum type="arabicPeriod"/>
              <a:defRPr/>
            </a:pPr>
            <a:r>
              <a:rPr lang="en-US" altLang="zh-CN" sz="2800">
                <a:latin typeface="Arial Narrow" pitchFamily="34" charset="0"/>
              </a:rPr>
              <a:t>The price of petroleum is stable because of the increased efficiency. </a:t>
            </a:r>
            <a:r>
              <a:rPr lang="en-US" altLang="zh-CN" sz="2800">
                <a:solidFill>
                  <a:srgbClr val="6600CC"/>
                </a:solidFill>
                <a:latin typeface="Arial Narrow" pitchFamily="34" charset="0"/>
              </a:rPr>
              <a:t>(Para. 7)</a:t>
            </a:r>
          </a:p>
          <a:p>
            <a:pPr marL="342900" indent="-342900">
              <a:spcBef>
                <a:spcPct val="50000"/>
              </a:spcBef>
              <a:buFontTx/>
              <a:buAutoNum type="arabicPeriod"/>
              <a:defRPr/>
            </a:pPr>
            <a:r>
              <a:rPr lang="en-US" altLang="zh-CN" sz="2800">
                <a:latin typeface="Arial Narrow" pitchFamily="34" charset="0"/>
              </a:rPr>
              <a:t>Today, the price of $100 per barrel is almost the same to prices in 1981 due to the factor of inflation. </a:t>
            </a:r>
            <a:r>
              <a:rPr lang="en-US" altLang="zh-CN" sz="2800">
                <a:solidFill>
                  <a:srgbClr val="6600CC"/>
                </a:solidFill>
                <a:latin typeface="Arial Narrow" pitchFamily="34" charset="0"/>
              </a:rPr>
              <a:t>(Para. 6)</a:t>
            </a:r>
          </a:p>
          <a:p>
            <a:pPr marL="342900" indent="-342900">
              <a:spcBef>
                <a:spcPct val="50000"/>
              </a:spcBef>
              <a:buFontTx/>
              <a:buAutoNum type="arabicPeriod"/>
              <a:defRPr/>
            </a:pPr>
            <a:r>
              <a:rPr lang="en-US" altLang="zh-CN" sz="2800">
                <a:latin typeface="Arial Narrow" pitchFamily="34" charset="0"/>
              </a:rPr>
              <a:t>Production of oil has increased in some countries, which results from technological improvements. </a:t>
            </a:r>
            <a:r>
              <a:rPr lang="en-US" altLang="zh-CN" sz="2800">
                <a:solidFill>
                  <a:srgbClr val="6600CC"/>
                </a:solidFill>
                <a:latin typeface="Arial Narrow" pitchFamily="34" charset="0"/>
              </a:rPr>
              <a:t>(Para. 5)</a:t>
            </a:r>
          </a:p>
          <a:p>
            <a:pPr marL="342900" indent="-342900">
              <a:spcBef>
                <a:spcPct val="50000"/>
              </a:spcBef>
              <a:buFontTx/>
              <a:buAutoNum type="arabicPeriod"/>
              <a:defRPr/>
            </a:pPr>
            <a:r>
              <a:rPr lang="en-US" altLang="zh-CN" sz="2800">
                <a:latin typeface="Arial Narrow" pitchFamily="34" charset="0"/>
              </a:rPr>
              <a:t>It is getting more difficult to tap petroleum underground today. </a:t>
            </a:r>
            <a:r>
              <a:rPr lang="en-US" altLang="zh-CN" sz="2800">
                <a:solidFill>
                  <a:srgbClr val="6600CC"/>
                </a:solidFill>
                <a:latin typeface="Arial Narrow" pitchFamily="34" charset="0"/>
              </a:rPr>
              <a:t>(Para. 2)</a:t>
            </a:r>
          </a:p>
          <a:p>
            <a:pPr marL="342900" indent="-342900">
              <a:spcBef>
                <a:spcPct val="50000"/>
              </a:spcBef>
              <a:buFontTx/>
              <a:buAutoNum type="arabicPeriod"/>
              <a:defRPr/>
            </a:pPr>
            <a:r>
              <a:rPr lang="en-US" altLang="zh-CN" sz="2800">
                <a:latin typeface="Arial Narrow" pitchFamily="34" charset="0"/>
              </a:rPr>
              <a:t>King and Murray noticed that oil production has remained basically unchanged but prices have fluctuated wildly. </a:t>
            </a:r>
            <a:r>
              <a:rPr lang="en-US" altLang="zh-CN" sz="2800">
                <a:solidFill>
                  <a:srgbClr val="6600CC"/>
                </a:solidFill>
                <a:latin typeface="Arial Narrow" pitchFamily="34" charset="0"/>
              </a:rPr>
              <a:t>(Para. 4)</a:t>
            </a:r>
          </a:p>
        </p:txBody>
      </p:sp>
      <p:sp>
        <p:nvSpPr>
          <p:cNvPr id="82949" name="Text Box 5"/>
          <p:cNvSpPr txBox="1">
            <a:spLocks noChangeArrowheads="1"/>
          </p:cNvSpPr>
          <p:nvPr/>
        </p:nvSpPr>
        <p:spPr bwMode="auto">
          <a:xfrm>
            <a:off x="3924300" y="765175"/>
            <a:ext cx="1225550" cy="366713"/>
          </a:xfrm>
          <a:prstGeom prst="rect">
            <a:avLst/>
          </a:prstGeom>
          <a:solidFill>
            <a:schemeClr val="accent2"/>
          </a:solidFill>
          <a:ln w="9525">
            <a:noFill/>
            <a:miter lim="800000"/>
            <a:headEnd/>
            <a:tailEnd/>
          </a:ln>
          <a:effectLst>
            <a:prstShdw prst="shdw17" dist="17961" dir="2700000">
              <a:schemeClr val="accent2">
                <a:gamma/>
                <a:shade val="60000"/>
                <a:invGamma/>
              </a:schemeClr>
            </a:prstShdw>
          </a:effectLst>
        </p:spPr>
        <p:txBody>
          <a:bodyPr>
            <a:spAutoFit/>
          </a:bodyPr>
          <a:lstStyle/>
          <a:p>
            <a:pPr>
              <a:spcBef>
                <a:spcPct val="50000"/>
              </a:spcBef>
              <a:defRPr/>
            </a:pPr>
            <a:endParaRPr lang="zh-CN" altLang="en-US"/>
          </a:p>
        </p:txBody>
      </p:sp>
      <p:sp>
        <p:nvSpPr>
          <p:cNvPr id="82950" name="Text Box 6"/>
          <p:cNvSpPr txBox="1">
            <a:spLocks noChangeArrowheads="1"/>
          </p:cNvSpPr>
          <p:nvPr/>
        </p:nvSpPr>
        <p:spPr bwMode="auto">
          <a:xfrm>
            <a:off x="1979613" y="1844675"/>
            <a:ext cx="1225550" cy="366713"/>
          </a:xfrm>
          <a:prstGeom prst="rect">
            <a:avLst/>
          </a:prstGeom>
          <a:solidFill>
            <a:schemeClr val="accent2"/>
          </a:solidFill>
          <a:ln w="9525">
            <a:noFill/>
            <a:miter lim="800000"/>
            <a:headEnd/>
            <a:tailEnd/>
          </a:ln>
          <a:effectLst>
            <a:prstShdw prst="shdw17" dist="17961" dir="2700000">
              <a:schemeClr val="accent2">
                <a:gamma/>
                <a:shade val="60000"/>
                <a:invGamma/>
              </a:schemeClr>
            </a:prstShdw>
          </a:effectLst>
        </p:spPr>
        <p:txBody>
          <a:bodyPr>
            <a:spAutoFit/>
          </a:bodyPr>
          <a:lstStyle/>
          <a:p>
            <a:pPr>
              <a:spcBef>
                <a:spcPct val="50000"/>
              </a:spcBef>
              <a:defRPr/>
            </a:pPr>
            <a:endParaRPr lang="zh-CN" altLang="en-US"/>
          </a:p>
        </p:txBody>
      </p:sp>
      <p:sp>
        <p:nvSpPr>
          <p:cNvPr id="82951" name="Text Box 7"/>
          <p:cNvSpPr txBox="1">
            <a:spLocks noChangeArrowheads="1"/>
          </p:cNvSpPr>
          <p:nvPr/>
        </p:nvSpPr>
        <p:spPr bwMode="auto">
          <a:xfrm>
            <a:off x="6227763" y="2924175"/>
            <a:ext cx="1225550" cy="366713"/>
          </a:xfrm>
          <a:prstGeom prst="rect">
            <a:avLst/>
          </a:prstGeom>
          <a:solidFill>
            <a:schemeClr val="accent2"/>
          </a:solidFill>
          <a:ln w="9525">
            <a:noFill/>
            <a:miter lim="800000"/>
            <a:headEnd/>
            <a:tailEnd/>
          </a:ln>
          <a:effectLst>
            <a:prstShdw prst="shdw17" dist="17961" dir="2700000">
              <a:schemeClr val="accent2">
                <a:gamma/>
                <a:shade val="60000"/>
                <a:invGamma/>
              </a:schemeClr>
            </a:prstShdw>
          </a:effectLst>
        </p:spPr>
        <p:txBody>
          <a:bodyPr>
            <a:spAutoFit/>
          </a:bodyPr>
          <a:lstStyle/>
          <a:p>
            <a:pPr>
              <a:spcBef>
                <a:spcPct val="50000"/>
              </a:spcBef>
              <a:defRPr/>
            </a:pPr>
            <a:endParaRPr lang="zh-CN" altLang="en-US"/>
          </a:p>
        </p:txBody>
      </p:sp>
      <p:sp>
        <p:nvSpPr>
          <p:cNvPr id="82952" name="Text Box 8"/>
          <p:cNvSpPr txBox="1">
            <a:spLocks noChangeArrowheads="1"/>
          </p:cNvSpPr>
          <p:nvPr/>
        </p:nvSpPr>
        <p:spPr bwMode="auto">
          <a:xfrm>
            <a:off x="6011863" y="4005263"/>
            <a:ext cx="1225550" cy="366712"/>
          </a:xfrm>
          <a:prstGeom prst="rect">
            <a:avLst/>
          </a:prstGeom>
          <a:solidFill>
            <a:schemeClr val="accent2"/>
          </a:solidFill>
          <a:ln w="9525">
            <a:noFill/>
            <a:miter lim="800000"/>
            <a:headEnd/>
            <a:tailEnd/>
          </a:ln>
          <a:effectLst>
            <a:prstShdw prst="shdw17" dist="17961" dir="2700000">
              <a:schemeClr val="accent2">
                <a:gamma/>
                <a:shade val="60000"/>
                <a:invGamma/>
              </a:schemeClr>
            </a:prstShdw>
          </a:effectLst>
        </p:spPr>
        <p:txBody>
          <a:bodyPr>
            <a:spAutoFit/>
          </a:bodyPr>
          <a:lstStyle/>
          <a:p>
            <a:pPr>
              <a:spcBef>
                <a:spcPct val="50000"/>
              </a:spcBef>
              <a:defRPr/>
            </a:pPr>
            <a:endParaRPr lang="zh-CN" altLang="en-US"/>
          </a:p>
        </p:txBody>
      </p:sp>
      <p:sp>
        <p:nvSpPr>
          <p:cNvPr id="82953" name="Text Box 9"/>
          <p:cNvSpPr txBox="1">
            <a:spLocks noChangeArrowheads="1"/>
          </p:cNvSpPr>
          <p:nvPr/>
        </p:nvSpPr>
        <p:spPr bwMode="auto">
          <a:xfrm>
            <a:off x="539750" y="5084763"/>
            <a:ext cx="1225550" cy="366712"/>
          </a:xfrm>
          <a:prstGeom prst="rect">
            <a:avLst/>
          </a:prstGeom>
          <a:solidFill>
            <a:schemeClr val="accent2"/>
          </a:solidFill>
          <a:ln w="9525">
            <a:noFill/>
            <a:miter lim="800000"/>
            <a:headEnd/>
            <a:tailEnd/>
          </a:ln>
          <a:effectLst>
            <a:prstShdw prst="shdw17" dist="17961" dir="2700000">
              <a:schemeClr val="accent2">
                <a:gamma/>
                <a:shade val="60000"/>
                <a:invGamma/>
              </a:schemeClr>
            </a:prstShdw>
          </a:effectLst>
        </p:spPr>
        <p:txBody>
          <a:bodyPr>
            <a:spAutoFit/>
          </a:bodyPr>
          <a:lstStyle/>
          <a:p>
            <a:pPr>
              <a:spcBef>
                <a:spcPct val="50000"/>
              </a:spcBef>
              <a:defRPr/>
            </a:pPr>
            <a:endParaRPr lang="zh-CN" altLang="en-US"/>
          </a:p>
        </p:txBody>
      </p:sp>
      <p:sp>
        <p:nvSpPr>
          <p:cNvPr id="82954" name="Text Box 10"/>
          <p:cNvSpPr txBox="1">
            <a:spLocks noChangeArrowheads="1"/>
          </p:cNvSpPr>
          <p:nvPr/>
        </p:nvSpPr>
        <p:spPr bwMode="auto">
          <a:xfrm>
            <a:off x="7596188" y="6092825"/>
            <a:ext cx="1225550" cy="366713"/>
          </a:xfrm>
          <a:prstGeom prst="rect">
            <a:avLst/>
          </a:prstGeom>
          <a:solidFill>
            <a:schemeClr val="accent2"/>
          </a:solidFill>
          <a:ln w="9525">
            <a:noFill/>
            <a:miter lim="800000"/>
            <a:headEnd/>
            <a:tailEnd/>
          </a:ln>
          <a:effectLst>
            <a:prstShdw prst="shdw17" dist="17961" dir="2700000">
              <a:schemeClr val="accent2">
                <a:gamma/>
                <a:shade val="60000"/>
                <a:invGamma/>
              </a:schemeClr>
            </a:prstShdw>
          </a:effectLst>
        </p:spPr>
        <p:txBody>
          <a:bodyPr>
            <a:spAutoFit/>
          </a:bodyPr>
          <a:lstStyle/>
          <a:p>
            <a:pPr>
              <a:spcBef>
                <a:spcPct val="50000"/>
              </a:spcBef>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82949"/>
                                        </p:tgtEl>
                                      </p:cBhvr>
                                    </p:animEffect>
                                    <p:set>
                                      <p:cBhvr>
                                        <p:cTn id="7" dur="1" fill="hold">
                                          <p:stCondLst>
                                            <p:cond delay="499"/>
                                          </p:stCondLst>
                                        </p:cTn>
                                        <p:tgtEl>
                                          <p:spTgt spid="8294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82950"/>
                                        </p:tgtEl>
                                      </p:cBhvr>
                                    </p:animEffect>
                                    <p:set>
                                      <p:cBhvr>
                                        <p:cTn id="12" dur="1" fill="hold">
                                          <p:stCondLst>
                                            <p:cond delay="499"/>
                                          </p:stCondLst>
                                        </p:cTn>
                                        <p:tgtEl>
                                          <p:spTgt spid="8295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82951"/>
                                        </p:tgtEl>
                                      </p:cBhvr>
                                    </p:animEffect>
                                    <p:set>
                                      <p:cBhvr>
                                        <p:cTn id="17" dur="1" fill="hold">
                                          <p:stCondLst>
                                            <p:cond delay="499"/>
                                          </p:stCondLst>
                                        </p:cTn>
                                        <p:tgtEl>
                                          <p:spTgt spid="8295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2952"/>
                                        </p:tgtEl>
                                      </p:cBhvr>
                                    </p:animEffect>
                                    <p:set>
                                      <p:cBhvr>
                                        <p:cTn id="22" dur="1" fill="hold">
                                          <p:stCondLst>
                                            <p:cond delay="499"/>
                                          </p:stCondLst>
                                        </p:cTn>
                                        <p:tgtEl>
                                          <p:spTgt spid="8295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82953"/>
                                        </p:tgtEl>
                                      </p:cBhvr>
                                    </p:animEffect>
                                    <p:set>
                                      <p:cBhvr>
                                        <p:cTn id="27" dur="1" fill="hold">
                                          <p:stCondLst>
                                            <p:cond delay="499"/>
                                          </p:stCondLst>
                                        </p:cTn>
                                        <p:tgtEl>
                                          <p:spTgt spid="8295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82954"/>
                                        </p:tgtEl>
                                      </p:cBhvr>
                                    </p:animEffect>
                                    <p:set>
                                      <p:cBhvr>
                                        <p:cTn id="32" dur="1" fill="hold">
                                          <p:stCondLst>
                                            <p:cond delay="499"/>
                                          </p:stCondLst>
                                        </p:cTn>
                                        <p:tgtEl>
                                          <p:spTgt spid="829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nimBg="1"/>
      <p:bldP spid="82950" grpId="0" animBg="1"/>
      <p:bldP spid="82951" grpId="0" animBg="1"/>
      <p:bldP spid="82952" grpId="0" animBg="1"/>
      <p:bldP spid="82953" grpId="0" animBg="1"/>
      <p:bldP spid="8295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2529" name="圆角矩形 5"/>
          <p:cNvPicPr>
            <a:picLocks noChangeArrowheads="1"/>
          </p:cNvPicPr>
          <p:nvPr/>
        </p:nvPicPr>
        <p:blipFill>
          <a:blip r:embed="rId3"/>
          <a:srcRect/>
          <a:stretch>
            <a:fillRect/>
          </a:stretch>
        </p:blipFill>
        <p:spPr bwMode="auto">
          <a:xfrm>
            <a:off x="0" y="692150"/>
            <a:ext cx="8785225" cy="5762625"/>
          </a:xfrm>
          <a:prstGeom prst="rect">
            <a:avLst/>
          </a:prstGeom>
          <a:noFill/>
          <a:ln w="9525">
            <a:noFill/>
            <a:miter lim="800000"/>
            <a:headEnd/>
            <a:tailEnd/>
          </a:ln>
        </p:spPr>
      </p:pic>
      <p:sp>
        <p:nvSpPr>
          <p:cNvPr id="145419" name="Text Box 11"/>
          <p:cNvSpPr txBox="1">
            <a:spLocks noChangeArrowheads="1"/>
          </p:cNvSpPr>
          <p:nvPr/>
        </p:nvSpPr>
        <p:spPr bwMode="auto">
          <a:xfrm>
            <a:off x="2124075" y="0"/>
            <a:ext cx="5256213" cy="6096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2900" indent="-342900">
              <a:spcBef>
                <a:spcPct val="50000"/>
              </a:spcBef>
              <a:defRPr/>
            </a:pPr>
            <a:r>
              <a:rPr lang="en-US" altLang="zh-CN" sz="3400" b="1">
                <a:solidFill>
                  <a:srgbClr val="D16309"/>
                </a:solidFill>
                <a:latin typeface="Mongolian Baiti" pitchFamily="66" charset="0"/>
              </a:rPr>
              <a:t>III. Content Information</a:t>
            </a:r>
          </a:p>
        </p:txBody>
      </p:sp>
      <p:sp>
        <p:nvSpPr>
          <p:cNvPr id="2" name="Text Box 11"/>
          <p:cNvSpPr txBox="1">
            <a:spLocks noChangeArrowheads="1"/>
          </p:cNvSpPr>
          <p:nvPr/>
        </p:nvSpPr>
        <p:spPr bwMode="auto">
          <a:xfrm>
            <a:off x="395288" y="836613"/>
            <a:ext cx="8137525" cy="49180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2900" indent="-342900" algn="justLow">
              <a:lnSpc>
                <a:spcPct val="80000"/>
              </a:lnSpc>
              <a:spcBef>
                <a:spcPct val="50000"/>
              </a:spcBef>
              <a:buFontTx/>
              <a:buAutoNum type="arabicPeriod"/>
              <a:defRPr/>
            </a:pPr>
            <a:r>
              <a:rPr lang="en-US" altLang="zh-CN" sz="2800">
                <a:latin typeface="Arial Narrow" pitchFamily="34" charset="0"/>
              </a:rPr>
              <a:t>What do we know about the status of supply &amp; demand of petroleum?  (Para. 1)</a:t>
            </a:r>
          </a:p>
          <a:p>
            <a:pPr marL="342900" indent="-342900" algn="justLow">
              <a:lnSpc>
                <a:spcPct val="80000"/>
              </a:lnSpc>
              <a:spcBef>
                <a:spcPct val="50000"/>
              </a:spcBef>
              <a:buFontTx/>
              <a:buAutoNum type="arabicPeriod"/>
              <a:defRPr/>
            </a:pPr>
            <a:r>
              <a:rPr lang="en-US" altLang="zh-CN" sz="2800">
                <a:latin typeface="Arial Narrow" pitchFamily="34" charset="0"/>
              </a:rPr>
              <a:t>What is the impact of oil prices on economy?  (Para. 2)</a:t>
            </a:r>
          </a:p>
          <a:p>
            <a:pPr marL="342900" indent="-342900" algn="justLow">
              <a:lnSpc>
                <a:spcPct val="80000"/>
              </a:lnSpc>
              <a:spcBef>
                <a:spcPct val="50000"/>
              </a:spcBef>
              <a:buFontTx/>
              <a:buAutoNum type="arabicPeriod"/>
              <a:defRPr/>
            </a:pPr>
            <a:r>
              <a:rPr lang="en-US" altLang="zh-CN" sz="2800">
                <a:latin typeface="Arial Narrow" pitchFamily="34" charset="0"/>
              </a:rPr>
              <a:t>What did the wild price fluctuation indicate to King and Murray?  (Para. 4)</a:t>
            </a:r>
          </a:p>
          <a:p>
            <a:pPr marL="342900" indent="-342900" algn="justLow">
              <a:lnSpc>
                <a:spcPct val="80000"/>
              </a:lnSpc>
              <a:spcBef>
                <a:spcPct val="50000"/>
              </a:spcBef>
              <a:buFontTx/>
              <a:buAutoNum type="arabicPeriod"/>
              <a:defRPr/>
            </a:pPr>
            <a:r>
              <a:rPr lang="en-US" altLang="zh-CN" sz="2800">
                <a:latin typeface="Arial Narrow" pitchFamily="34" charset="0"/>
              </a:rPr>
              <a:t>In order to avoid more economically painful oil price shocks in the future, what might be the possible measures to be taken?  (Para. 8)</a:t>
            </a:r>
          </a:p>
          <a:p>
            <a:pPr marL="342900" indent="-342900" algn="justLow">
              <a:lnSpc>
                <a:spcPct val="80000"/>
              </a:lnSpc>
              <a:spcBef>
                <a:spcPct val="50000"/>
              </a:spcBef>
              <a:buFontTx/>
              <a:buAutoNum type="arabicPeriod"/>
              <a:defRPr/>
            </a:pPr>
            <a:r>
              <a:rPr lang="en-US" altLang="zh-CN" sz="2800">
                <a:latin typeface="Arial Narrow" pitchFamily="34" charset="0"/>
              </a:rPr>
              <a:t>How will the easy-oil plateau affect the climate?  (Para. 9)</a:t>
            </a:r>
          </a:p>
          <a:p>
            <a:pPr marL="342900" indent="-342900" algn="justLow">
              <a:lnSpc>
                <a:spcPct val="80000"/>
              </a:lnSpc>
              <a:spcBef>
                <a:spcPct val="50000"/>
              </a:spcBef>
              <a:buFontTx/>
              <a:buAutoNum type="arabicPeriod"/>
              <a:defRPr/>
            </a:pPr>
            <a:r>
              <a:rPr lang="en-US" altLang="zh-CN" sz="2800">
                <a:latin typeface="Arial Narrow" pitchFamily="34" charset="0"/>
              </a:rPr>
              <a:t>Why can’t we decouple economic growth from fossil-fuel dependence according to King?  (Para. 11)</a:t>
            </a:r>
          </a:p>
        </p:txBody>
      </p:sp>
    </p:spTree>
  </p:cSld>
  <p:clrMapOvr>
    <a:masterClrMapping/>
  </p:clrMapOvr>
  <p:transition>
    <p:split orient="ver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4577" name="圆角矩形 5"/>
          <p:cNvPicPr>
            <a:picLocks noChangeArrowheads="1"/>
          </p:cNvPicPr>
          <p:nvPr/>
        </p:nvPicPr>
        <p:blipFill>
          <a:blip r:embed="rId3"/>
          <a:srcRect/>
          <a:stretch>
            <a:fillRect/>
          </a:stretch>
        </p:blipFill>
        <p:spPr bwMode="auto">
          <a:xfrm>
            <a:off x="0" y="692150"/>
            <a:ext cx="8785225" cy="5762625"/>
          </a:xfrm>
          <a:prstGeom prst="rect">
            <a:avLst/>
          </a:prstGeom>
          <a:noFill/>
          <a:ln w="9525">
            <a:noFill/>
            <a:miter lim="800000"/>
            <a:headEnd/>
            <a:tailEnd/>
          </a:ln>
        </p:spPr>
      </p:pic>
      <p:sp>
        <p:nvSpPr>
          <p:cNvPr id="2" name="Text Box 11"/>
          <p:cNvSpPr txBox="1">
            <a:spLocks noChangeArrowheads="1"/>
          </p:cNvSpPr>
          <p:nvPr/>
        </p:nvSpPr>
        <p:spPr bwMode="auto">
          <a:xfrm>
            <a:off x="179388" y="836613"/>
            <a:ext cx="8064500" cy="3417887"/>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2900" indent="-342900" algn="justLow">
              <a:spcBef>
                <a:spcPct val="50000"/>
              </a:spcBef>
              <a:buFontTx/>
              <a:buAutoNum type="arabicPeriod"/>
              <a:defRPr/>
            </a:pPr>
            <a:r>
              <a:rPr lang="en-US" altLang="zh-CN" sz="2800">
                <a:latin typeface="Arial Narrow" pitchFamily="34" charset="0"/>
              </a:rPr>
              <a:t>What do we know about the status of supply &amp; demand of petroleum?  (Para. 1)</a:t>
            </a:r>
          </a:p>
          <a:p>
            <a:pPr marL="342900" indent="-342900" algn="justLow">
              <a:spcBef>
                <a:spcPct val="50000"/>
              </a:spcBef>
              <a:defRPr/>
            </a:pPr>
            <a:endParaRPr lang="en-US" altLang="zh-CN" sz="2800">
              <a:latin typeface="Arial Narrow" pitchFamily="34" charset="0"/>
            </a:endParaRPr>
          </a:p>
          <a:p>
            <a:pPr marL="342900" indent="-342900" algn="justLow">
              <a:spcBef>
                <a:spcPct val="50000"/>
              </a:spcBef>
              <a:defRPr/>
            </a:pPr>
            <a:endParaRPr lang="en-US" altLang="zh-CN" sz="2800">
              <a:latin typeface="Arial Narrow" pitchFamily="34" charset="0"/>
            </a:endParaRPr>
          </a:p>
          <a:p>
            <a:pPr marL="342900" indent="-342900" algn="justLow">
              <a:spcBef>
                <a:spcPct val="50000"/>
              </a:spcBef>
              <a:buFontTx/>
              <a:buAutoNum type="arabicPeriod" startAt="2"/>
              <a:defRPr/>
            </a:pPr>
            <a:r>
              <a:rPr lang="en-US" altLang="zh-CN" sz="2800">
                <a:latin typeface="Arial Narrow" pitchFamily="34" charset="0"/>
              </a:rPr>
              <a:t>What is the impact of oil prices on economy?  (Para. 2)</a:t>
            </a:r>
          </a:p>
          <a:p>
            <a:pPr marL="342900" indent="-342900" algn="justLow">
              <a:spcBef>
                <a:spcPct val="50000"/>
              </a:spcBef>
              <a:defRPr/>
            </a:pPr>
            <a:r>
              <a:rPr lang="en-US" altLang="zh-CN" sz="2400">
                <a:solidFill>
                  <a:schemeClr val="hlink"/>
                </a:solidFill>
                <a:latin typeface="Arial Narrow" pitchFamily="34" charset="0"/>
              </a:rPr>
              <a:t>   </a:t>
            </a:r>
            <a:endParaRPr lang="en-US" altLang="zh-CN"/>
          </a:p>
        </p:txBody>
      </p:sp>
      <p:sp>
        <p:nvSpPr>
          <p:cNvPr id="40968" name="Text Box 8"/>
          <p:cNvSpPr txBox="1">
            <a:spLocks noChangeArrowheads="1"/>
          </p:cNvSpPr>
          <p:nvPr/>
        </p:nvSpPr>
        <p:spPr bwMode="auto">
          <a:xfrm>
            <a:off x="539750" y="1773238"/>
            <a:ext cx="7704138" cy="1493837"/>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justLow">
              <a:spcBef>
                <a:spcPct val="50000"/>
              </a:spcBef>
              <a:defRPr/>
            </a:pPr>
            <a:r>
              <a:rPr lang="en-US" altLang="zh-CN" sz="2800">
                <a:latin typeface="Arial Narrow" pitchFamily="34" charset="0"/>
              </a:rPr>
              <a:t> </a:t>
            </a:r>
            <a:r>
              <a:rPr lang="en-US" altLang="zh-CN" sz="2800" b="1">
                <a:solidFill>
                  <a:schemeClr val="hlink"/>
                </a:solidFill>
                <a:latin typeface="Arial Narrow" pitchFamily="34" charset="0"/>
              </a:rPr>
              <a:t>---Fresh supplies of petroleum are only just enough to offset the production decline from older fields.</a:t>
            </a:r>
            <a:r>
              <a:rPr lang="en-US" altLang="zh-CN" sz="2400" b="1">
                <a:latin typeface="Candara" pitchFamily="34" charset="0"/>
              </a:rPr>
              <a:t> </a:t>
            </a:r>
          </a:p>
          <a:p>
            <a:pPr>
              <a:spcBef>
                <a:spcPct val="50000"/>
              </a:spcBef>
              <a:defRPr/>
            </a:pPr>
            <a:endParaRPr lang="zh-CN" altLang="en-US" sz="2400" b="1">
              <a:latin typeface="Candara" pitchFamily="34" charset="0"/>
            </a:endParaRPr>
          </a:p>
        </p:txBody>
      </p:sp>
      <p:sp>
        <p:nvSpPr>
          <p:cNvPr id="40969" name="Text Box 9"/>
          <p:cNvSpPr txBox="1">
            <a:spLocks noChangeArrowheads="1"/>
          </p:cNvSpPr>
          <p:nvPr/>
        </p:nvSpPr>
        <p:spPr bwMode="auto">
          <a:xfrm>
            <a:off x="539750" y="3860800"/>
            <a:ext cx="7848600" cy="1373188"/>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zh-CN" sz="2800">
                <a:solidFill>
                  <a:schemeClr val="hlink"/>
                </a:solidFill>
                <a:latin typeface="Arial Narrow" pitchFamily="34" charset="0"/>
              </a:rPr>
              <a:t>---</a:t>
            </a:r>
            <a:r>
              <a:rPr lang="en-US" altLang="zh-CN" sz="2800" b="1">
                <a:solidFill>
                  <a:schemeClr val="hlink"/>
                </a:solidFill>
                <a:latin typeface="Arial Narrow" pitchFamily="34" charset="0"/>
              </a:rPr>
              <a:t>The global economy is severely knocked by oil prices of $100 per barrel or more, creating economic downturn and preventing economic recovery</a:t>
            </a:r>
            <a:r>
              <a:rPr lang="en-US" altLang="zh-CN" sz="2800">
                <a:latin typeface="Arial Narrow" pitchFamily="34" charset="0"/>
              </a:rPr>
              <a:t>.</a:t>
            </a:r>
            <a:endParaRPr lang="zh-CN" altLang="en-US" sz="2800">
              <a:latin typeface="Arial Narrow" pitchFamily="34" charset="0"/>
            </a:endParaRPr>
          </a:p>
        </p:txBody>
      </p:sp>
      <p:sp>
        <p:nvSpPr>
          <p:cNvPr id="145419" name="Text Box 11"/>
          <p:cNvSpPr txBox="1">
            <a:spLocks noChangeArrowheads="1"/>
          </p:cNvSpPr>
          <p:nvPr/>
        </p:nvSpPr>
        <p:spPr bwMode="auto">
          <a:xfrm>
            <a:off x="2124075" y="0"/>
            <a:ext cx="5256213" cy="6096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2900" indent="-342900">
              <a:spcBef>
                <a:spcPct val="50000"/>
              </a:spcBef>
              <a:defRPr/>
            </a:pPr>
            <a:r>
              <a:rPr lang="en-US" altLang="zh-CN" sz="3400" b="1">
                <a:solidFill>
                  <a:srgbClr val="D16309"/>
                </a:solidFill>
                <a:latin typeface="Mongolian Baiti" pitchFamily="66" charset="0"/>
              </a:rPr>
              <a:t>III. Content Information</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8"/>
                                        </p:tgtEl>
                                        <p:attrNameLst>
                                          <p:attrName>style.visibility</p:attrName>
                                        </p:attrNameLst>
                                      </p:cBhvr>
                                      <p:to>
                                        <p:strVal val="visible"/>
                                      </p:to>
                                    </p:set>
                                    <p:animEffect transition="in" filter="blinds(horizontal)">
                                      <p:cBhvr>
                                        <p:cTn id="7" dur="500"/>
                                        <p:tgtEl>
                                          <p:spTgt spid="409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9"/>
                                        </p:tgtEl>
                                        <p:attrNameLst>
                                          <p:attrName>style.visibility</p:attrName>
                                        </p:attrNameLst>
                                      </p:cBhvr>
                                      <p:to>
                                        <p:strVal val="visible"/>
                                      </p:to>
                                    </p:set>
                                    <p:animEffect transition="in" filter="blinds(horizontal)">
                                      <p:cBhvr>
                                        <p:cTn id="12"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8" grpId="0"/>
      <p:bldP spid="40969"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70702121134"/>
  <p:tag name="MH_LIBRARY" val="GRAPHIC"/>
  <p:tag name="MH_ORDER" val="椭圆 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9798</TotalTime>
  <Words>1713</Words>
  <Application>Microsoft Office PowerPoint</Application>
  <PresentationFormat>On-screen Show (4:3)</PresentationFormat>
  <Paragraphs>154</Paragraphs>
  <Slides>19</Slides>
  <Notes>9</Notes>
  <HiddenSlides>0</HiddenSlides>
  <MMClips>1</MMClips>
  <ScaleCrop>false</ScaleCrop>
  <HeadingPairs>
    <vt:vector size="6" baseType="variant">
      <vt:variant>
        <vt:lpstr>已用的字体</vt:lpstr>
      </vt:variant>
      <vt:variant>
        <vt:i4>11</vt:i4>
      </vt:variant>
      <vt:variant>
        <vt:lpstr>演示文稿设计模板</vt:lpstr>
      </vt:variant>
      <vt:variant>
        <vt:i4>1</vt:i4>
      </vt:variant>
      <vt:variant>
        <vt:lpstr>幻灯片标题</vt:lpstr>
      </vt:variant>
      <vt:variant>
        <vt:i4>19</vt:i4>
      </vt:variant>
    </vt:vector>
  </HeadingPairs>
  <TitlesOfParts>
    <vt:vector size="31" baseType="lpstr">
      <vt:lpstr>Arial</vt:lpstr>
      <vt:lpstr>宋体</vt:lpstr>
      <vt:lpstr>Century Gothic</vt:lpstr>
      <vt:lpstr>Calibri</vt:lpstr>
      <vt:lpstr>Comic Sans MS</vt:lpstr>
      <vt:lpstr>Arial Black</vt:lpstr>
      <vt:lpstr>Times New Roman</vt:lpstr>
      <vt:lpstr>Arial Narrow</vt:lpstr>
      <vt:lpstr>Candara</vt:lpstr>
      <vt:lpstr>Mongolian Baiti</vt:lpstr>
      <vt:lpstr>微软雅黑</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Company>Xtzj.Com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吴红</dc:creator>
  <cp:lastModifiedBy>Microsoft</cp:lastModifiedBy>
  <cp:revision>935</cp:revision>
  <dcterms:created xsi:type="dcterms:W3CDTF">2009-07-06T04:07:53Z</dcterms:created>
  <dcterms:modified xsi:type="dcterms:W3CDTF">2019-08-20T07:08:56Z</dcterms:modified>
</cp:coreProperties>
</file>