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711" r:id="rId2"/>
    <p:sldMasterId id="2147483725" r:id="rId3"/>
  </p:sldMasterIdLst>
  <p:notesMasterIdLst>
    <p:notesMasterId r:id="rId34"/>
  </p:notesMasterIdLst>
  <p:sldIdLst>
    <p:sldId id="260" r:id="rId4"/>
    <p:sldId id="512"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7" r:id="rId20"/>
    <p:sldId id="528" r:id="rId21"/>
    <p:sldId id="529" r:id="rId22"/>
    <p:sldId id="530" r:id="rId23"/>
    <p:sldId id="531" r:id="rId24"/>
    <p:sldId id="532" r:id="rId25"/>
    <p:sldId id="533" r:id="rId26"/>
    <p:sldId id="534" r:id="rId27"/>
    <p:sldId id="535" r:id="rId28"/>
    <p:sldId id="283" r:id="rId29"/>
    <p:sldId id="496" r:id="rId30"/>
    <p:sldId id="424" r:id="rId31"/>
    <p:sldId id="497" r:id="rId32"/>
    <p:sldId id="380"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1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CC"/>
    <a:srgbClr val="660066"/>
    <a:srgbClr val="00CC99"/>
    <a:srgbClr val="D16309"/>
    <a:srgbClr val="DD6909"/>
    <a:srgbClr val="FF9933"/>
    <a:srgbClr val="25FF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8" d="100"/>
          <a:sy n="68" d="100"/>
        </p:scale>
        <p:origin x="1446" y="78"/>
      </p:cViewPr>
      <p:guideLst>
        <p:guide orient="horz" pos="2160"/>
        <p:guide pos="1882"/>
      </p:guideLst>
    </p:cSldViewPr>
  </p:slideViewPr>
  <p:outlineViewPr>
    <p:cViewPr>
      <p:scale>
        <a:sx n="33" d="100"/>
        <a:sy n="33" d="100"/>
      </p:scale>
      <p:origin x="108" y="2163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650DD99-6E49-4051-9487-C71247C690B9}" type="datetimeFigureOut">
              <a:rPr lang="zh-CN" altLang="en-US"/>
              <a:pPr>
                <a:defRPr/>
              </a:pPr>
              <a:t>2019/10/9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F408CB-385E-411A-97D8-E5BD87E08F31}" type="slidenum">
              <a:rPr lang="zh-CN" altLang="en-US"/>
              <a:pPr>
                <a:defRPr/>
              </a:pPr>
              <a:t>‹#›</a:t>
            </a:fld>
            <a:endParaRPr lang="zh-CN" altLang="en-US"/>
          </a:p>
        </p:txBody>
      </p:sp>
    </p:spTree>
    <p:extLst>
      <p:ext uri="{BB962C8B-B14F-4D97-AF65-F5344CB8AC3E}">
        <p14:creationId xmlns:p14="http://schemas.microsoft.com/office/powerpoint/2010/main" val="4639053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945838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75158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129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2885CFE-F434-4B7B-B7FD-091AC0F1050A}"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551EDC2-5E58-4CFB-A842-A370C4E37BB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85017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F0BB407-BB16-429D-BED1-D77F5BC81F39}"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AB380D5-3EE7-42F5-AEC3-0CEE14A7513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17405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0AE7AC1-B60A-4F23-A5DA-B3087D885B4C}"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EFA89F8-38F6-4593-BD0F-F0D1375CDFD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873742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356350"/>
            <a:ext cx="2133600" cy="365125"/>
          </a:xfrm>
        </p:spPr>
        <p:txBody>
          <a:bodyPr/>
          <a:lstStyle>
            <a:lvl1pPr>
              <a:defRPr/>
            </a:lvl1pPr>
          </a:lstStyle>
          <a:p>
            <a:pPr>
              <a:defRPr/>
            </a:pPr>
            <a:fld id="{C0651758-5B9E-43E5-9517-7D5BD7CC6C3B}"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a:xfrm>
            <a:off x="6553200" y="6356350"/>
            <a:ext cx="2133600" cy="365125"/>
          </a:xfrm>
        </p:spPr>
        <p:txBody>
          <a:bodyPr/>
          <a:lstStyle>
            <a:lvl1pPr>
              <a:defRPr/>
            </a:lvl1pPr>
          </a:lstStyle>
          <a:p>
            <a:pPr>
              <a:defRPr/>
            </a:pPr>
            <a:fld id="{53BA506C-5092-4311-9064-596E0533251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425646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117C366E-018A-4663-93F1-594D5DF6ED8B}" type="datetimeFigureOut">
              <a:rPr lang="zh-CN" altLang="en-US"/>
              <a:pPr>
                <a:defRPr/>
              </a:pPr>
              <a:t>2019/10/9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A4CF59F7-83C6-4356-8416-54A4FC2E2A78}" type="slidenum">
              <a:rPr lang="zh-CN" altLang="en-US"/>
              <a:pPr>
                <a:defRPr/>
              </a:pPr>
              <a:t>‹#›</a:t>
            </a:fld>
            <a:endParaRPr lang="zh-CN" altLang="en-US"/>
          </a:p>
        </p:txBody>
      </p:sp>
    </p:spTree>
    <p:extLst>
      <p:ext uri="{BB962C8B-B14F-4D97-AF65-F5344CB8AC3E}">
        <p14:creationId xmlns:p14="http://schemas.microsoft.com/office/powerpoint/2010/main" val="3894252767"/>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D865A929-3414-4C49-921E-57AB6478311D}" type="datetimeFigureOut">
              <a:rPr lang="zh-CN" altLang="en-US"/>
              <a:pPr>
                <a:defRPr/>
              </a:pPr>
              <a:t>2019/10/9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C20A3CE7-96F7-4A34-97D7-CA4183C0A056}" type="slidenum">
              <a:rPr lang="zh-CN" altLang="en-US"/>
              <a:pPr>
                <a:defRPr/>
              </a:pPr>
              <a:t>‹#›</a:t>
            </a:fld>
            <a:endParaRPr lang="zh-CN" altLang="en-US"/>
          </a:p>
        </p:txBody>
      </p:sp>
    </p:spTree>
    <p:extLst>
      <p:ext uri="{BB962C8B-B14F-4D97-AF65-F5344CB8AC3E}">
        <p14:creationId xmlns:p14="http://schemas.microsoft.com/office/powerpoint/2010/main" val="2336816388"/>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AC4FB31E-2CCB-4ADA-BC44-392592FAF0F3}" type="datetimeFigureOut">
              <a:rPr lang="zh-CN" altLang="en-US"/>
              <a:pPr>
                <a:defRPr/>
              </a:pPr>
              <a:t>2019/10/9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BB6A36F7-3B0D-4364-BD08-79FC03C02E70}" type="slidenum">
              <a:rPr lang="zh-CN" altLang="en-US"/>
              <a:pPr>
                <a:defRPr/>
              </a:pPr>
              <a:t>‹#›</a:t>
            </a:fld>
            <a:endParaRPr lang="zh-CN" altLang="en-US"/>
          </a:p>
        </p:txBody>
      </p:sp>
    </p:spTree>
    <p:extLst>
      <p:ext uri="{BB962C8B-B14F-4D97-AF65-F5344CB8AC3E}">
        <p14:creationId xmlns:p14="http://schemas.microsoft.com/office/powerpoint/2010/main" val="905295783"/>
      </p:ext>
    </p:extLst>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26F57852-8AC0-4F9A-B84F-19626F250F3B}" type="datetimeFigureOut">
              <a:rPr lang="zh-CN" altLang="en-US"/>
              <a:pPr>
                <a:defRPr/>
              </a:pPr>
              <a:t>2019/10/9</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039CDD35-F15A-498E-BB62-AB55D4285576}" type="slidenum">
              <a:rPr lang="zh-CN" altLang="en-US"/>
              <a:pPr>
                <a:defRPr/>
              </a:pPr>
              <a:t>‹#›</a:t>
            </a:fld>
            <a:endParaRPr lang="zh-CN" altLang="en-US"/>
          </a:p>
        </p:txBody>
      </p:sp>
    </p:spTree>
    <p:extLst>
      <p:ext uri="{BB962C8B-B14F-4D97-AF65-F5344CB8AC3E}">
        <p14:creationId xmlns:p14="http://schemas.microsoft.com/office/powerpoint/2010/main" val="3867919913"/>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BF7DE572-6EAB-4012-8A11-9F21DC478A51}" type="datetimeFigureOut">
              <a:rPr lang="zh-CN" altLang="en-US"/>
              <a:pPr>
                <a:defRPr/>
              </a:pPr>
              <a:t>2019/10/9</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smtClean="0"/>
            </a:lvl1pPr>
          </a:lstStyle>
          <a:p>
            <a:pPr>
              <a:defRPr/>
            </a:pPr>
            <a:fld id="{FDCB3D96-1DD9-47FE-BA10-2FE1F0EAC045}" type="slidenum">
              <a:rPr lang="zh-CN" altLang="en-US"/>
              <a:pPr>
                <a:defRPr/>
              </a:pPr>
              <a:t>‹#›</a:t>
            </a:fld>
            <a:endParaRPr lang="zh-CN" altLang="en-US"/>
          </a:p>
        </p:txBody>
      </p:sp>
    </p:spTree>
    <p:extLst>
      <p:ext uri="{BB962C8B-B14F-4D97-AF65-F5344CB8AC3E}">
        <p14:creationId xmlns:p14="http://schemas.microsoft.com/office/powerpoint/2010/main" val="3784406735"/>
      </p:ext>
    </p:extLst>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5D677503-B957-4297-ABF5-B4EE8DA2910E}" type="datetimeFigureOut">
              <a:rPr lang="zh-CN" altLang="en-US"/>
              <a:pPr>
                <a:defRPr/>
              </a:pPr>
              <a:t>2019/10/9</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smtClean="0"/>
            </a:lvl1pPr>
          </a:lstStyle>
          <a:p>
            <a:pPr>
              <a:defRPr/>
            </a:pPr>
            <a:fld id="{C5310410-64CE-4915-98D3-30849084259B}" type="slidenum">
              <a:rPr lang="zh-CN" altLang="en-US"/>
              <a:pPr>
                <a:defRPr/>
              </a:pPr>
              <a:t>‹#›</a:t>
            </a:fld>
            <a:endParaRPr lang="zh-CN" altLang="en-US"/>
          </a:p>
        </p:txBody>
      </p:sp>
    </p:spTree>
    <p:extLst>
      <p:ext uri="{BB962C8B-B14F-4D97-AF65-F5344CB8AC3E}">
        <p14:creationId xmlns:p14="http://schemas.microsoft.com/office/powerpoint/2010/main" val="4199947017"/>
      </p:ext>
    </p:extLst>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858C67FD-EA65-466A-9354-C5C3F380D757}" type="datetimeFigureOut">
              <a:rPr lang="zh-CN" altLang="en-US"/>
              <a:pPr>
                <a:defRPr/>
              </a:pPr>
              <a:t>2019/10/9</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smtClean="0"/>
            </a:lvl1pPr>
          </a:lstStyle>
          <a:p>
            <a:pPr>
              <a:defRPr/>
            </a:pPr>
            <a:fld id="{08D756A5-57C4-43F5-A014-70D237C7B65D}" type="slidenum">
              <a:rPr lang="zh-CN" altLang="en-US"/>
              <a:pPr>
                <a:defRPr/>
              </a:pPr>
              <a:t>‹#›</a:t>
            </a:fld>
            <a:endParaRPr lang="zh-CN" altLang="en-US"/>
          </a:p>
        </p:txBody>
      </p:sp>
    </p:spTree>
    <p:extLst>
      <p:ext uri="{BB962C8B-B14F-4D97-AF65-F5344CB8AC3E}">
        <p14:creationId xmlns:p14="http://schemas.microsoft.com/office/powerpoint/2010/main" val="2948515749"/>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0CC58B0-DF38-4A53-B67C-F238C1C49C40}"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AF37194-1F50-484E-B400-C255B1593E26}"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0567998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A3067DED-AB5A-48DB-8C41-46AB84E488B7}" type="datetimeFigureOut">
              <a:rPr lang="zh-CN" altLang="en-US"/>
              <a:pPr>
                <a:defRPr/>
              </a:pPr>
              <a:t>2019/10/9</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6F5EBB35-0B2F-4EF9-BC7E-479351985D58}" type="slidenum">
              <a:rPr lang="zh-CN" altLang="en-US"/>
              <a:pPr>
                <a:defRPr/>
              </a:pPr>
              <a:t>‹#›</a:t>
            </a:fld>
            <a:endParaRPr lang="zh-CN" altLang="en-US"/>
          </a:p>
        </p:txBody>
      </p:sp>
    </p:spTree>
    <p:extLst>
      <p:ext uri="{BB962C8B-B14F-4D97-AF65-F5344CB8AC3E}">
        <p14:creationId xmlns:p14="http://schemas.microsoft.com/office/powerpoint/2010/main" val="2680601858"/>
      </p:ext>
    </p:extLst>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D9C28CEE-3E71-478A-AC74-022296E9A119}" type="datetimeFigureOut">
              <a:rPr lang="zh-CN" altLang="en-US"/>
              <a:pPr>
                <a:defRPr/>
              </a:pPr>
              <a:t>2019/10/9</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0F77C10F-776A-4885-80AA-0CF7D07B9788}" type="slidenum">
              <a:rPr lang="zh-CN" altLang="en-US"/>
              <a:pPr>
                <a:defRPr/>
              </a:pPr>
              <a:t>‹#›</a:t>
            </a:fld>
            <a:endParaRPr lang="zh-CN" altLang="en-US"/>
          </a:p>
        </p:txBody>
      </p:sp>
    </p:spTree>
    <p:extLst>
      <p:ext uri="{BB962C8B-B14F-4D97-AF65-F5344CB8AC3E}">
        <p14:creationId xmlns:p14="http://schemas.microsoft.com/office/powerpoint/2010/main" val="562716672"/>
      </p:ext>
    </p:extLst>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5F7504A3-7837-493E-B2E8-F177CE6B960A}" type="datetimeFigureOut">
              <a:rPr lang="zh-CN" altLang="en-US"/>
              <a:pPr>
                <a:defRPr/>
              </a:pPr>
              <a:t>2019/10/9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DCCA6525-922D-4EC1-90A4-D9BB17D16F94}" type="slidenum">
              <a:rPr lang="zh-CN" altLang="en-US"/>
              <a:pPr>
                <a:defRPr/>
              </a:pPr>
              <a:t>‹#›</a:t>
            </a:fld>
            <a:endParaRPr lang="zh-CN" altLang="en-US"/>
          </a:p>
        </p:txBody>
      </p:sp>
    </p:spTree>
    <p:extLst>
      <p:ext uri="{BB962C8B-B14F-4D97-AF65-F5344CB8AC3E}">
        <p14:creationId xmlns:p14="http://schemas.microsoft.com/office/powerpoint/2010/main" val="3328483159"/>
      </p:ext>
    </p:extLst>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04813"/>
            <a:ext cx="2058988" cy="5721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04813"/>
            <a:ext cx="6029325" cy="5721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13578A06-290D-4786-8850-0CC687013D59}" type="datetimeFigureOut">
              <a:rPr lang="zh-CN" altLang="en-US"/>
              <a:pPr>
                <a:defRPr/>
              </a:pPr>
              <a:t>2019/10/9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15934650-5E74-48F7-AC69-92FA50AE928F}" type="slidenum">
              <a:rPr lang="zh-CN" altLang="en-US"/>
              <a:pPr>
                <a:defRPr/>
              </a:pPr>
              <a:t>‹#›</a:t>
            </a:fld>
            <a:endParaRPr lang="zh-CN" altLang="en-US"/>
          </a:p>
        </p:txBody>
      </p:sp>
    </p:spTree>
    <p:extLst>
      <p:ext uri="{BB962C8B-B14F-4D97-AF65-F5344CB8AC3E}">
        <p14:creationId xmlns:p14="http://schemas.microsoft.com/office/powerpoint/2010/main" val="482201046"/>
      </p:ext>
    </p:extLst>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356350"/>
            <a:ext cx="2133600" cy="365125"/>
          </a:xfrm>
        </p:spPr>
        <p:txBody>
          <a:bodyPr/>
          <a:lstStyle>
            <a:lvl1pPr>
              <a:defRPr smtClean="0"/>
            </a:lvl1pPr>
          </a:lstStyle>
          <a:p>
            <a:pPr>
              <a:defRPr/>
            </a:pPr>
            <a:fld id="{996EF07B-43AD-411E-A85A-5D924DA3F0CE}" type="datetimeFigureOut">
              <a:rPr lang="zh-CN" altLang="en-US"/>
              <a:pPr>
                <a:defRPr/>
              </a:pPr>
              <a:t>2019/10/9</a:t>
            </a:fld>
            <a:endParaRPr lang="zh-CN" altLang="en-US"/>
          </a:p>
        </p:txBody>
      </p:sp>
      <p:sp>
        <p:nvSpPr>
          <p:cNvPr id="5" name="页脚占位符 4"/>
          <p:cNvSpPr>
            <a:spLocks noGrp="1"/>
          </p:cNvSpPr>
          <p:nvPr>
            <p:ph type="ftr" sz="quarter" idx="11"/>
          </p:nvPr>
        </p:nvSpPr>
        <p:spPr>
          <a:xfrm>
            <a:off x="3124200" y="6356350"/>
            <a:ext cx="2895600" cy="365125"/>
          </a:xfr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p:spPr>
        <p:txBody>
          <a:bodyPr/>
          <a:lstStyle>
            <a:lvl1pPr>
              <a:defRPr smtClean="0"/>
            </a:lvl1pPr>
          </a:lstStyle>
          <a:p>
            <a:pPr>
              <a:defRPr/>
            </a:pPr>
            <a:fld id="{856DD7A4-D8B3-4237-9D2B-9AF3BD3B1249}" type="slidenum">
              <a:rPr lang="zh-CN" altLang="en-US"/>
              <a:pPr>
                <a:defRPr/>
              </a:pPr>
              <a:t>‹#›</a:t>
            </a:fld>
            <a:endParaRPr lang="zh-CN" altLang="en-US"/>
          </a:p>
        </p:txBody>
      </p:sp>
    </p:spTree>
    <p:extLst>
      <p:ext uri="{BB962C8B-B14F-4D97-AF65-F5344CB8AC3E}">
        <p14:creationId xmlns:p14="http://schemas.microsoft.com/office/powerpoint/2010/main" val="904699414"/>
      </p:ext>
    </p:extLst>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356350"/>
            <a:ext cx="2133600" cy="365125"/>
          </a:xfrm>
        </p:spPr>
        <p:txBody>
          <a:bodyPr/>
          <a:lstStyle>
            <a:lvl1pPr>
              <a:defRPr smtClean="0"/>
            </a:lvl1pPr>
          </a:lstStyle>
          <a:p>
            <a:pPr>
              <a:defRPr/>
            </a:pPr>
            <a:fld id="{3C44C06F-6FCF-4C06-AE42-D6D15B0B2A8D}" type="datetimeFigureOut">
              <a:rPr lang="zh-CN" altLang="en-US"/>
              <a:pPr>
                <a:defRPr/>
              </a:pPr>
              <a:t>2019/10/9</a:t>
            </a:fld>
            <a:endParaRPr lang="zh-CN" altLang="en-US"/>
          </a:p>
        </p:txBody>
      </p:sp>
      <p:sp>
        <p:nvSpPr>
          <p:cNvPr id="7" name="页脚占位符 6"/>
          <p:cNvSpPr>
            <a:spLocks noGrp="1"/>
          </p:cNvSpPr>
          <p:nvPr>
            <p:ph type="ftr" sz="quarter" idx="11"/>
          </p:nvPr>
        </p:nvSpPr>
        <p:spPr>
          <a:xfrm>
            <a:off x="3124200" y="6356350"/>
            <a:ext cx="2895600" cy="365125"/>
          </a:xfrm>
        </p:spPr>
        <p:txBody>
          <a:bodyPr/>
          <a:lstStyle>
            <a:lvl1pPr>
              <a:defRPr/>
            </a:lvl1pPr>
          </a:lstStyle>
          <a:p>
            <a:pPr>
              <a:defRPr/>
            </a:pPr>
            <a:endParaRPr lang="zh-CN" altLang="en-US"/>
          </a:p>
        </p:txBody>
      </p:sp>
      <p:sp>
        <p:nvSpPr>
          <p:cNvPr id="8" name="灯片编号占位符 7"/>
          <p:cNvSpPr>
            <a:spLocks noGrp="1"/>
          </p:cNvSpPr>
          <p:nvPr>
            <p:ph type="sldNum" sz="quarter" idx="12"/>
          </p:nvPr>
        </p:nvSpPr>
        <p:spPr>
          <a:xfrm>
            <a:off x="6553200" y="6356350"/>
            <a:ext cx="2133600" cy="365125"/>
          </a:xfrm>
        </p:spPr>
        <p:txBody>
          <a:bodyPr/>
          <a:lstStyle>
            <a:lvl1pPr>
              <a:defRPr smtClean="0"/>
            </a:lvl1pPr>
          </a:lstStyle>
          <a:p>
            <a:pPr>
              <a:defRPr/>
            </a:pPr>
            <a:fld id="{9976D672-2332-411A-9165-E2617AEC4113}" type="slidenum">
              <a:rPr lang="zh-CN" altLang="en-US"/>
              <a:pPr>
                <a:defRPr/>
              </a:pPr>
              <a:t>‹#›</a:t>
            </a:fld>
            <a:endParaRPr lang="zh-CN" altLang="en-US"/>
          </a:p>
        </p:txBody>
      </p:sp>
    </p:spTree>
    <p:extLst>
      <p:ext uri="{BB962C8B-B14F-4D97-AF65-F5344CB8AC3E}">
        <p14:creationId xmlns:p14="http://schemas.microsoft.com/office/powerpoint/2010/main" val="2800128830"/>
      </p:ext>
    </p:extLst>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2"/>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817581" y="3132290"/>
            <a:ext cx="7175351" cy="1793167"/>
          </a:xfrm>
          <a:effectLst/>
        </p:spPr>
        <p:txBody>
          <a:bodyPr/>
          <a:lstStyle>
            <a:lvl1pPr marL="640080" indent="-457200" algn="l">
              <a:defRPr sz="5400"/>
            </a:lvl1pPr>
          </a:lstStyle>
          <a:p>
            <a:r>
              <a:rPr lang="zh-CN" altLang="en-US" smtClean="0"/>
              <a:t>单击此处编辑母版标题样式</a:t>
            </a:r>
            <a:endParaRPr lang="en-US" dirty="0"/>
          </a:p>
        </p:txBody>
      </p:sp>
      <p:sp>
        <p:nvSpPr>
          <p:cNvPr id="8" name="Date Placeholder 3"/>
          <p:cNvSpPr>
            <a:spLocks noGrp="1"/>
          </p:cNvSpPr>
          <p:nvPr>
            <p:ph type="dt" sz="half" idx="10"/>
          </p:nvPr>
        </p:nvSpPr>
        <p:spPr/>
        <p:txBody>
          <a:bodyPr/>
          <a:lstStyle>
            <a:lvl1pPr>
              <a:defRPr/>
            </a:lvl1pPr>
          </a:lstStyle>
          <a:p>
            <a:pPr>
              <a:defRPr/>
            </a:pPr>
            <a:fld id="{40FFE36E-76AF-4816-A289-070CDD90C82B}" type="datetimeFigureOut">
              <a:rPr lang="zh-CN" altLang="en-US"/>
              <a:pPr>
                <a:defRPr/>
              </a:pPr>
              <a:t>2019/10/9</a:t>
            </a:fld>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4BDD5F90-EC86-4CCA-BDF4-B0A2830F91A6}" type="slidenum">
              <a:rPr lang="zh-CN" altLang="en-US"/>
              <a:pPr>
                <a:defRPr/>
              </a:pPr>
              <a:t>‹#›</a:t>
            </a:fld>
            <a:endParaRPr lang="zh-CN" altLang="en-US"/>
          </a:p>
        </p:txBody>
      </p:sp>
    </p:spTree>
    <p:extLst>
      <p:ext uri="{BB962C8B-B14F-4D97-AF65-F5344CB8AC3E}">
        <p14:creationId xmlns:p14="http://schemas.microsoft.com/office/powerpoint/2010/main" val="2935798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4"/>
          </p:nvPr>
        </p:nvSpPr>
        <p:spPr/>
        <p:txBody>
          <a:bodyPr/>
          <a:lstStyle>
            <a:lvl1pPr>
              <a:defRPr/>
            </a:lvl1pPr>
          </a:lstStyle>
          <a:p>
            <a:pPr>
              <a:defRPr/>
            </a:pPr>
            <a:fld id="{00879161-552E-4294-8F01-FDED2C547CC5}" type="datetimeFigureOut">
              <a:rPr lang="zh-CN" altLang="en-US"/>
              <a:pPr>
                <a:defRPr/>
              </a:pPr>
              <a:t>2019/10/9</a:t>
            </a:fld>
            <a:endParaRPr lang="zh-CN" altLang="en-US"/>
          </a:p>
        </p:txBody>
      </p:sp>
      <p:sp>
        <p:nvSpPr>
          <p:cNvPr id="5" name="Footer Placeholder 4"/>
          <p:cNvSpPr>
            <a:spLocks noGrp="1"/>
          </p:cNvSpPr>
          <p:nvPr>
            <p:ph type="ftr" sz="quarter" idx="15"/>
          </p:nvPr>
        </p:nvSpPr>
        <p:spPr/>
        <p:txBody>
          <a:bodyPr/>
          <a:lstStyle>
            <a:lvl1pPr>
              <a:defRPr/>
            </a:lvl1pPr>
          </a:lstStyle>
          <a:p>
            <a:pPr>
              <a:defRPr/>
            </a:pPr>
            <a:endParaRPr lang="zh-CN" altLang="en-US"/>
          </a:p>
        </p:txBody>
      </p:sp>
      <p:sp>
        <p:nvSpPr>
          <p:cNvPr id="6" name="Slide Number Placeholder 5"/>
          <p:cNvSpPr>
            <a:spLocks noGrp="1"/>
          </p:cNvSpPr>
          <p:nvPr>
            <p:ph type="sldNum" sz="quarter" idx="16"/>
          </p:nvPr>
        </p:nvSpPr>
        <p:spPr/>
        <p:txBody>
          <a:bodyPr/>
          <a:lstStyle>
            <a:lvl1pPr>
              <a:defRPr/>
            </a:lvl1pPr>
          </a:lstStyle>
          <a:p>
            <a:pPr>
              <a:defRPr/>
            </a:pPr>
            <a:fld id="{B9FB4D68-0473-4864-8537-9361D0628A5F}" type="slidenum">
              <a:rPr lang="zh-CN" altLang="en-US"/>
              <a:pPr>
                <a:defRPr/>
              </a:pPr>
              <a:t>‹#›</a:t>
            </a:fld>
            <a:endParaRPr lang="zh-CN" altLang="en-US"/>
          </a:p>
        </p:txBody>
      </p:sp>
    </p:spTree>
    <p:extLst>
      <p:ext uri="{BB962C8B-B14F-4D97-AF65-F5344CB8AC3E}">
        <p14:creationId xmlns:p14="http://schemas.microsoft.com/office/powerpoint/2010/main" val="1566505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Date Placeholder 3"/>
          <p:cNvSpPr>
            <a:spLocks noGrp="1"/>
          </p:cNvSpPr>
          <p:nvPr>
            <p:ph type="dt" sz="half" idx="10"/>
          </p:nvPr>
        </p:nvSpPr>
        <p:spPr/>
        <p:txBody>
          <a:bodyPr/>
          <a:lstStyle>
            <a:lvl1pPr>
              <a:defRPr/>
            </a:lvl1pPr>
          </a:lstStyle>
          <a:p>
            <a:pPr>
              <a:defRPr/>
            </a:pPr>
            <a:fld id="{0BE2C5BF-3E7E-4396-82A9-53DE0E016507}" type="datetimeFigureOut">
              <a:rPr lang="zh-CN" altLang="en-US"/>
              <a:pPr>
                <a:defRPr/>
              </a:pPr>
              <a:t>2019/10/9</a:t>
            </a:fld>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0A90CCF4-47D2-4F15-A273-D24B33441DFE}" type="slidenum">
              <a:rPr lang="zh-CN" altLang="en-US"/>
              <a:pPr>
                <a:defRPr/>
              </a:pPr>
              <a:t>‹#›</a:t>
            </a:fld>
            <a:endParaRPr lang="zh-CN" altLang="en-US"/>
          </a:p>
        </p:txBody>
      </p:sp>
    </p:spTree>
    <p:extLst>
      <p:ext uri="{BB962C8B-B14F-4D97-AF65-F5344CB8AC3E}">
        <p14:creationId xmlns:p14="http://schemas.microsoft.com/office/powerpoint/2010/main" val="33928288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fld id="{D0211028-6047-4C9B-A72D-38209322F6E8}" type="datetimeFigureOut">
              <a:rPr lang="zh-CN" altLang="en-US"/>
              <a:pPr>
                <a:defRPr/>
              </a:pPr>
              <a:t>2019/10/9</a:t>
            </a:fld>
            <a:endParaRPr lang="zh-CN" altLang="en-US"/>
          </a:p>
        </p:txBody>
      </p:sp>
      <p:sp>
        <p:nvSpPr>
          <p:cNvPr id="6" name="Footer Placeholder 4"/>
          <p:cNvSpPr>
            <a:spLocks noGrp="1"/>
          </p:cNvSpPr>
          <p:nvPr>
            <p:ph type="ftr" sz="quarter" idx="16"/>
          </p:nvPr>
        </p:nvSpPr>
        <p:spPr/>
        <p:txBody>
          <a:bodyPr/>
          <a:lstStyle>
            <a:lvl1pPr>
              <a:defRPr/>
            </a:lvl1pPr>
          </a:lstStyle>
          <a:p>
            <a:pPr>
              <a:defRPr/>
            </a:pPr>
            <a:endParaRPr lang="zh-CN" altLang="en-US"/>
          </a:p>
        </p:txBody>
      </p:sp>
      <p:sp>
        <p:nvSpPr>
          <p:cNvPr id="7" name="Slide Number Placeholder 5"/>
          <p:cNvSpPr>
            <a:spLocks noGrp="1"/>
          </p:cNvSpPr>
          <p:nvPr>
            <p:ph type="sldNum" sz="quarter" idx="17"/>
          </p:nvPr>
        </p:nvSpPr>
        <p:spPr/>
        <p:txBody>
          <a:bodyPr/>
          <a:lstStyle>
            <a:lvl1pPr>
              <a:defRPr/>
            </a:lvl1pPr>
          </a:lstStyle>
          <a:p>
            <a:pPr>
              <a:defRPr/>
            </a:pPr>
            <a:fld id="{0FE7B430-6EC2-497E-B569-C35FEA73DD4F}" type="slidenum">
              <a:rPr lang="zh-CN" altLang="en-US"/>
              <a:pPr>
                <a:defRPr/>
              </a:pPr>
              <a:t>‹#›</a:t>
            </a:fld>
            <a:endParaRPr lang="zh-CN" altLang="en-US"/>
          </a:p>
        </p:txBody>
      </p:sp>
    </p:spTree>
    <p:extLst>
      <p:ext uri="{BB962C8B-B14F-4D97-AF65-F5344CB8AC3E}">
        <p14:creationId xmlns:p14="http://schemas.microsoft.com/office/powerpoint/2010/main" val="171687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4E28D2E-54C6-4649-989F-86D7EC197BE1}"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EC73B02F-A081-438D-A633-B59AE0E77E5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1610466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7" name="Date Placeholder 3"/>
          <p:cNvSpPr>
            <a:spLocks noGrp="1"/>
          </p:cNvSpPr>
          <p:nvPr>
            <p:ph type="dt" sz="half" idx="10"/>
          </p:nvPr>
        </p:nvSpPr>
        <p:spPr/>
        <p:txBody>
          <a:bodyPr/>
          <a:lstStyle>
            <a:lvl1pPr>
              <a:defRPr/>
            </a:lvl1pPr>
          </a:lstStyle>
          <a:p>
            <a:pPr>
              <a:defRPr/>
            </a:pPr>
            <a:fld id="{28435153-21BB-40CF-8D3B-AB36E8257D8E}" type="datetimeFigureOut">
              <a:rPr lang="zh-CN" altLang="en-US"/>
              <a:pPr>
                <a:defRPr/>
              </a:pPr>
              <a:t>2019/10/9</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BA5C1BE0-08A2-4D20-99C3-EDAC9CF330EE}" type="slidenum">
              <a:rPr lang="zh-CN" altLang="en-US"/>
              <a:pPr>
                <a:defRPr/>
              </a:pPr>
              <a:t>‹#›</a:t>
            </a:fld>
            <a:endParaRPr lang="zh-CN" altLang="en-US"/>
          </a:p>
        </p:txBody>
      </p:sp>
    </p:spTree>
    <p:extLst>
      <p:ext uri="{BB962C8B-B14F-4D97-AF65-F5344CB8AC3E}">
        <p14:creationId xmlns:p14="http://schemas.microsoft.com/office/powerpoint/2010/main" val="5329597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6A04394E-108B-44B9-95D2-65B4FBF149CF}" type="datetimeFigureOut">
              <a:rPr lang="zh-CN" altLang="en-US"/>
              <a:pPr>
                <a:defRPr/>
              </a:pPr>
              <a:t>2019/10/9</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EF13EDF5-8F56-42B5-BAFE-D58201442AFD}" type="slidenum">
              <a:rPr lang="zh-CN" altLang="en-US"/>
              <a:pPr>
                <a:defRPr/>
              </a:pPr>
              <a:t>‹#›</a:t>
            </a:fld>
            <a:endParaRPr lang="zh-CN" altLang="en-US"/>
          </a:p>
        </p:txBody>
      </p:sp>
    </p:spTree>
    <p:extLst>
      <p:ext uri="{BB962C8B-B14F-4D97-AF65-F5344CB8AC3E}">
        <p14:creationId xmlns:p14="http://schemas.microsoft.com/office/powerpoint/2010/main" val="11248365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5D82081-DEA1-4BFD-96F6-BBE4CE735848}" type="datetimeFigureOut">
              <a:rPr lang="zh-CN" altLang="en-US"/>
              <a:pPr>
                <a:defRPr/>
              </a:pPr>
              <a:t>2019/10/9</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16EBB86E-6F73-4655-9044-8092271E541E}" type="slidenum">
              <a:rPr lang="zh-CN" altLang="en-US"/>
              <a:pPr>
                <a:defRPr/>
              </a:pPr>
              <a:t>‹#›</a:t>
            </a:fld>
            <a:endParaRPr lang="zh-CN" altLang="en-US"/>
          </a:p>
        </p:txBody>
      </p:sp>
    </p:spTree>
    <p:extLst>
      <p:ext uri="{BB962C8B-B14F-4D97-AF65-F5344CB8AC3E}">
        <p14:creationId xmlns:p14="http://schemas.microsoft.com/office/powerpoint/2010/main" val="25581439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26023DA-DEF4-42FB-8A45-32ED468DBF39}" type="datetimeFigureOut">
              <a:rPr lang="zh-CN" altLang="en-US"/>
              <a:pPr>
                <a:defRPr/>
              </a:pPr>
              <a:t>2019/10/9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95B063C7-596C-46F3-80AF-8C51E6079B6F}" type="slidenum">
              <a:rPr lang="zh-CN" altLang="en-US"/>
              <a:pPr>
                <a:defRPr/>
              </a:pPr>
              <a:t>‹#›</a:t>
            </a:fld>
            <a:endParaRPr lang="zh-CN" altLang="en-US"/>
          </a:p>
        </p:txBody>
      </p:sp>
    </p:spTree>
    <p:extLst>
      <p:ext uri="{BB962C8B-B14F-4D97-AF65-F5344CB8AC3E}">
        <p14:creationId xmlns:p14="http://schemas.microsoft.com/office/powerpoint/2010/main" val="2533616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rtlCol="0">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727268" y="4464421"/>
            <a:ext cx="6383538" cy="1143000"/>
          </a:xfrm>
        </p:spPr>
        <p:txBody>
          <a:bodyPr anchor="b"/>
          <a:lstStyle>
            <a:lvl1pPr algn="l">
              <a:defRPr sz="4600" b="1"/>
            </a:lvl1pPr>
          </a:lstStyle>
          <a:p>
            <a:r>
              <a:rPr lang="zh-CN" altLang="en-US" smtClean="0"/>
              <a:t>单击此处编辑母版标题样式</a:t>
            </a:r>
            <a:endParaRPr lang="en-US" dirty="0"/>
          </a:p>
        </p:txBody>
      </p:sp>
      <p:sp>
        <p:nvSpPr>
          <p:cNvPr id="9" name="Date Placeholder 4"/>
          <p:cNvSpPr>
            <a:spLocks noGrp="1"/>
          </p:cNvSpPr>
          <p:nvPr>
            <p:ph type="dt" sz="half" idx="10"/>
          </p:nvPr>
        </p:nvSpPr>
        <p:spPr/>
        <p:txBody>
          <a:bodyPr/>
          <a:lstStyle>
            <a:lvl1pPr>
              <a:defRPr/>
            </a:lvl1pPr>
          </a:lstStyle>
          <a:p>
            <a:pPr>
              <a:defRPr/>
            </a:pPr>
            <a:fld id="{EEE74310-6211-42E6-91B1-EE03955DA3BB}" type="datetimeFigureOut">
              <a:rPr lang="zh-CN" altLang="en-US"/>
              <a:pPr>
                <a:defRPr/>
              </a:pPr>
              <a:t>2019/10/9</a:t>
            </a:fld>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C2512E07-0F26-40A3-BFE2-8382CF2F2858}" type="slidenum">
              <a:rPr lang="zh-CN" altLang="en-US"/>
              <a:pPr>
                <a:defRPr/>
              </a:pPr>
              <a:t>‹#›</a:t>
            </a:fld>
            <a:endParaRPr lang="zh-CN" altLang="en-US"/>
          </a:p>
        </p:txBody>
      </p:sp>
    </p:spTree>
    <p:extLst>
      <p:ext uri="{BB962C8B-B14F-4D97-AF65-F5344CB8AC3E}">
        <p14:creationId xmlns:p14="http://schemas.microsoft.com/office/powerpoint/2010/main" val="15649208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BB24EACB-37C0-42D4-A033-B811D79C6E17}" type="datetimeFigureOut">
              <a:rPr lang="zh-CN" altLang="en-US"/>
              <a:pPr>
                <a:defRPr/>
              </a:pPr>
              <a:t>2019/10/9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8CFE4DC-2F71-4B03-BB6E-9049E6C744AD}" type="slidenum">
              <a:rPr lang="zh-CN" altLang="en-US"/>
              <a:pPr>
                <a:defRPr/>
              </a:pPr>
              <a:t>‹#›</a:t>
            </a:fld>
            <a:endParaRPr lang="zh-CN" altLang="en-US"/>
          </a:p>
        </p:txBody>
      </p:sp>
    </p:spTree>
    <p:extLst>
      <p:ext uri="{BB962C8B-B14F-4D97-AF65-F5344CB8AC3E}">
        <p14:creationId xmlns:p14="http://schemas.microsoft.com/office/powerpoint/2010/main" val="173152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EA01F18F-9374-4FBC-908F-F2257045D703}" type="datetimeFigureOut">
              <a:rPr lang="zh-CN" altLang="en-US"/>
              <a:pPr>
                <a:defRPr/>
              </a:pPr>
              <a:t>2019/10/9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FC81E24-719D-4841-A952-BBD9E19A7770}" type="slidenum">
              <a:rPr lang="zh-CN" altLang="en-US"/>
              <a:pPr>
                <a:defRPr/>
              </a:pPr>
              <a:t>‹#›</a:t>
            </a:fld>
            <a:endParaRPr lang="zh-CN" altLang="en-US"/>
          </a:p>
        </p:txBody>
      </p:sp>
    </p:spTree>
    <p:extLst>
      <p:ext uri="{BB962C8B-B14F-4D97-AF65-F5344CB8AC3E}">
        <p14:creationId xmlns:p14="http://schemas.microsoft.com/office/powerpoint/2010/main" val="376359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A98BF1E1-B147-49E4-A7A3-6ED35E97E13C}"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234EB29-BD46-40DE-AE4D-A4182186B72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88860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E17BBB3-F8AD-4635-AFAF-727A79C4DA54}"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2865B0A9-27F5-4798-8070-55DF6057B24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350692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DB4D490-1CBE-4693-81F9-090BC652B2D4}"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E877E07D-469E-44BA-AD25-F03AD7ED3D7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7067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13DBC5B-451B-410A-9EE9-E7A9A73C278F}"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E8A38C3C-255D-4229-AF02-D99B46DCECB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88508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A776000-5D2F-4D7D-AA76-672CFA3C66B2}"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22C13CDD-BF9A-4D88-8CC2-8E58466D7D0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00430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220160-DFBE-42E9-8096-352D1509E890}"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034B9B0-8369-4F23-A08F-9C467A76036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05802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mn-lt"/>
                <a:ea typeface="+mn-ea"/>
              </a:defRPr>
            </a:lvl1pPr>
          </a:lstStyle>
          <a:p>
            <a:pPr>
              <a:defRPr/>
            </a:pPr>
            <a:fld id="{9220BADB-EFCA-4FEA-B618-432ED5838FDF}"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smtClean="0">
                <a:solidFill>
                  <a:schemeClr val="tx1">
                    <a:tint val="75000"/>
                  </a:schemeClr>
                </a:solidFill>
                <a:latin typeface="+mn-lt"/>
                <a:ea typeface="+mn-ea"/>
              </a:defRPr>
            </a:lvl1pPr>
          </a:lstStyle>
          <a:p>
            <a:pPr>
              <a:defRPr/>
            </a:pPr>
            <a:fld id="{F0D00104-8159-45CE-A629-9266184A8A4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01915964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ctr" rtl="0" fontAlgn="base">
        <a:spcBef>
          <a:spcPct val="0"/>
        </a:spcBef>
        <a:spcAft>
          <a:spcPct val="0"/>
        </a:spcAft>
        <a:defRPr sz="3200" b="1" kern="1200">
          <a:solidFill>
            <a:srgbClr val="990033"/>
          </a:solidFill>
          <a:latin typeface="Century Gothic" pitchFamily="34" charset="0"/>
          <a:ea typeface="+mj-ea"/>
          <a:cs typeface="+mj-cs"/>
        </a:defRPr>
      </a:lvl1pPr>
      <a:lvl2pPr algn="ctr" rtl="0" fontAlgn="base">
        <a:spcBef>
          <a:spcPct val="0"/>
        </a:spcBef>
        <a:spcAft>
          <a:spcPct val="0"/>
        </a:spcAft>
        <a:defRPr sz="3200" b="1">
          <a:solidFill>
            <a:srgbClr val="990033"/>
          </a:solidFill>
          <a:latin typeface="Century Gothic" pitchFamily="34" charset="0"/>
          <a:ea typeface="宋体" pitchFamily="2" charset="-122"/>
        </a:defRPr>
      </a:lvl2pPr>
      <a:lvl3pPr algn="ctr" rtl="0" fontAlgn="base">
        <a:spcBef>
          <a:spcPct val="0"/>
        </a:spcBef>
        <a:spcAft>
          <a:spcPct val="0"/>
        </a:spcAft>
        <a:defRPr sz="3200" b="1">
          <a:solidFill>
            <a:srgbClr val="990033"/>
          </a:solidFill>
          <a:latin typeface="Century Gothic" pitchFamily="34" charset="0"/>
          <a:ea typeface="宋体" pitchFamily="2" charset="-122"/>
        </a:defRPr>
      </a:lvl3pPr>
      <a:lvl4pPr algn="ctr" rtl="0" fontAlgn="base">
        <a:spcBef>
          <a:spcPct val="0"/>
        </a:spcBef>
        <a:spcAft>
          <a:spcPct val="0"/>
        </a:spcAft>
        <a:defRPr sz="3200" b="1">
          <a:solidFill>
            <a:srgbClr val="990033"/>
          </a:solidFill>
          <a:latin typeface="Century Gothic" pitchFamily="34" charset="0"/>
          <a:ea typeface="宋体" pitchFamily="2" charset="-122"/>
        </a:defRPr>
      </a:lvl4pPr>
      <a:lvl5pPr algn="ctr" rtl="0" fontAlgn="base">
        <a:spcBef>
          <a:spcPct val="0"/>
        </a:spcBef>
        <a:spcAft>
          <a:spcPct val="0"/>
        </a:spcAft>
        <a:defRPr sz="3200" b="1">
          <a:solidFill>
            <a:srgbClr val="990033"/>
          </a:solidFill>
          <a:latin typeface="Century Gothic" pitchFamily="34" charset="0"/>
          <a:ea typeface="宋体" pitchFamily="2" charset="-122"/>
        </a:defRPr>
      </a:lvl5pPr>
      <a:lvl6pPr marL="457200" algn="ctr" rtl="0" fontAlgn="base">
        <a:spcBef>
          <a:spcPct val="0"/>
        </a:spcBef>
        <a:spcAft>
          <a:spcPct val="0"/>
        </a:spcAft>
        <a:defRPr sz="3200" b="1">
          <a:solidFill>
            <a:srgbClr val="990033"/>
          </a:solidFill>
          <a:latin typeface="Century Gothic" pitchFamily="34" charset="0"/>
          <a:ea typeface="宋体" pitchFamily="2" charset="-122"/>
        </a:defRPr>
      </a:lvl6pPr>
      <a:lvl7pPr marL="914400" algn="ctr" rtl="0" fontAlgn="base">
        <a:spcBef>
          <a:spcPct val="0"/>
        </a:spcBef>
        <a:spcAft>
          <a:spcPct val="0"/>
        </a:spcAft>
        <a:defRPr sz="3200" b="1">
          <a:solidFill>
            <a:srgbClr val="990033"/>
          </a:solidFill>
          <a:latin typeface="Century Gothic" pitchFamily="34" charset="0"/>
          <a:ea typeface="宋体" pitchFamily="2" charset="-122"/>
        </a:defRPr>
      </a:lvl7pPr>
      <a:lvl8pPr marL="1371600" algn="ctr" rtl="0" fontAlgn="base">
        <a:spcBef>
          <a:spcPct val="0"/>
        </a:spcBef>
        <a:spcAft>
          <a:spcPct val="0"/>
        </a:spcAft>
        <a:defRPr sz="3200" b="1">
          <a:solidFill>
            <a:srgbClr val="990033"/>
          </a:solidFill>
          <a:latin typeface="Century Gothic" pitchFamily="34" charset="0"/>
          <a:ea typeface="宋体" pitchFamily="2" charset="-122"/>
        </a:defRPr>
      </a:lvl8pPr>
      <a:lvl9pPr marL="1828800" algn="ctr" rtl="0" fontAlgn="base">
        <a:spcBef>
          <a:spcPct val="0"/>
        </a:spcBef>
        <a:spcAft>
          <a:spcPct val="0"/>
        </a:spcAft>
        <a:defRPr sz="3200" b="1">
          <a:solidFill>
            <a:srgbClr val="990033"/>
          </a:solidFill>
          <a:latin typeface="Century Gothic"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标题占位符 1"/>
          <p:cNvSpPr>
            <a:spLocks noGrp="1"/>
          </p:cNvSpPr>
          <p:nvPr>
            <p:ph type="title"/>
          </p:nvPr>
        </p:nvSpPr>
        <p:spPr bwMode="auto">
          <a:xfrm>
            <a:off x="468313" y="4048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301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prstClr val="black">
                    <a:tint val="75000"/>
                  </a:prstClr>
                </a:solidFill>
                <a:latin typeface="+mn-lt"/>
                <a:ea typeface="+mn-ea"/>
              </a:defRPr>
            </a:lvl1pPr>
          </a:lstStyle>
          <a:p>
            <a:pPr>
              <a:defRPr/>
            </a:pPr>
            <a:fld id="{C2BFD5EB-B670-47F6-97F3-93B59C3D8A72}" type="datetimeFigureOut">
              <a:rPr lang="zh-CN" altLang="en-US"/>
              <a:pPr>
                <a:defRPr/>
              </a:pPr>
              <a:t>2019/10/9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prstClr val="black">
                    <a:tint val="75000"/>
                  </a:prstClr>
                </a:solidFill>
                <a:latin typeface="+mn-lt"/>
                <a:ea typeface="+mn-ea"/>
              </a:defRPr>
            </a:lvl1pPr>
          </a:lstStyle>
          <a:p>
            <a:pPr>
              <a:defRPr/>
            </a:pPr>
            <a:fld id="{D5E8A5E1-893D-4305-AC39-9E6015D42569}" type="slidenum">
              <a:rPr lang="zh-CN" altLang="en-US"/>
              <a:pPr>
                <a:defRPr/>
              </a:pPr>
              <a:t>‹#›</a:t>
            </a:fld>
            <a:endParaRPr lang="zh-CN" altLang="en-US"/>
          </a:p>
        </p:txBody>
      </p:sp>
    </p:spTree>
    <p:extLst>
      <p:ext uri="{BB962C8B-B14F-4D97-AF65-F5344CB8AC3E}">
        <p14:creationId xmlns:p14="http://schemas.microsoft.com/office/powerpoint/2010/main" val="92700702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transition>
    <p:wipe dir="d"/>
  </p:transition>
  <p:txStyles>
    <p:titleStyle>
      <a:lvl1pPr algn="ctr" rtl="0" fontAlgn="base">
        <a:spcBef>
          <a:spcPct val="0"/>
        </a:spcBef>
        <a:spcAft>
          <a:spcPct val="0"/>
        </a:spcAft>
        <a:defRPr sz="3200" b="1">
          <a:solidFill>
            <a:srgbClr val="C00000"/>
          </a:solidFill>
          <a:latin typeface="+mj-lt"/>
          <a:ea typeface="+mj-ea"/>
          <a:cs typeface="+mj-cs"/>
        </a:defRPr>
      </a:lvl1pPr>
      <a:lvl2pPr algn="ctr" rtl="0" fontAlgn="base">
        <a:spcBef>
          <a:spcPct val="0"/>
        </a:spcBef>
        <a:spcAft>
          <a:spcPct val="0"/>
        </a:spcAft>
        <a:defRPr sz="3200" b="1">
          <a:solidFill>
            <a:srgbClr val="C00000"/>
          </a:solidFill>
          <a:latin typeface="Century Gothic" pitchFamily="34" charset="0"/>
          <a:ea typeface="宋体" pitchFamily="2" charset="-122"/>
        </a:defRPr>
      </a:lvl2pPr>
      <a:lvl3pPr algn="ctr" rtl="0" fontAlgn="base">
        <a:spcBef>
          <a:spcPct val="0"/>
        </a:spcBef>
        <a:spcAft>
          <a:spcPct val="0"/>
        </a:spcAft>
        <a:defRPr sz="3200" b="1">
          <a:solidFill>
            <a:srgbClr val="C00000"/>
          </a:solidFill>
          <a:latin typeface="Century Gothic" pitchFamily="34" charset="0"/>
          <a:ea typeface="宋体" pitchFamily="2" charset="-122"/>
        </a:defRPr>
      </a:lvl3pPr>
      <a:lvl4pPr algn="ctr" rtl="0" fontAlgn="base">
        <a:spcBef>
          <a:spcPct val="0"/>
        </a:spcBef>
        <a:spcAft>
          <a:spcPct val="0"/>
        </a:spcAft>
        <a:defRPr sz="3200" b="1">
          <a:solidFill>
            <a:srgbClr val="C00000"/>
          </a:solidFill>
          <a:latin typeface="Century Gothic" pitchFamily="34" charset="0"/>
          <a:ea typeface="宋体" pitchFamily="2" charset="-122"/>
        </a:defRPr>
      </a:lvl4pPr>
      <a:lvl5pPr algn="ctr" rtl="0" fontAlgn="base">
        <a:spcBef>
          <a:spcPct val="0"/>
        </a:spcBef>
        <a:spcAft>
          <a:spcPct val="0"/>
        </a:spcAft>
        <a:defRPr sz="3200" b="1">
          <a:solidFill>
            <a:srgbClr val="C00000"/>
          </a:solidFill>
          <a:latin typeface="Century Gothic" pitchFamily="34" charset="0"/>
          <a:ea typeface="宋体" pitchFamily="2" charset="-122"/>
        </a:defRPr>
      </a:lvl5pPr>
      <a:lvl6pPr marL="457200" algn="ctr" rtl="0" fontAlgn="base">
        <a:spcBef>
          <a:spcPct val="0"/>
        </a:spcBef>
        <a:spcAft>
          <a:spcPct val="0"/>
        </a:spcAft>
        <a:defRPr sz="3200" b="1">
          <a:solidFill>
            <a:srgbClr val="C00000"/>
          </a:solidFill>
          <a:latin typeface="Century Gothic" pitchFamily="34" charset="0"/>
          <a:ea typeface="宋体" pitchFamily="2" charset="-122"/>
        </a:defRPr>
      </a:lvl6pPr>
      <a:lvl7pPr marL="914400" algn="ctr" rtl="0" fontAlgn="base">
        <a:spcBef>
          <a:spcPct val="0"/>
        </a:spcBef>
        <a:spcAft>
          <a:spcPct val="0"/>
        </a:spcAft>
        <a:defRPr sz="3200" b="1">
          <a:solidFill>
            <a:srgbClr val="C00000"/>
          </a:solidFill>
          <a:latin typeface="Century Gothic" pitchFamily="34" charset="0"/>
          <a:ea typeface="宋体" pitchFamily="2" charset="-122"/>
        </a:defRPr>
      </a:lvl7pPr>
      <a:lvl8pPr marL="1371600" algn="ctr" rtl="0" fontAlgn="base">
        <a:spcBef>
          <a:spcPct val="0"/>
        </a:spcBef>
        <a:spcAft>
          <a:spcPct val="0"/>
        </a:spcAft>
        <a:defRPr sz="3200" b="1">
          <a:solidFill>
            <a:srgbClr val="C00000"/>
          </a:solidFill>
          <a:latin typeface="Century Gothic" pitchFamily="34" charset="0"/>
          <a:ea typeface="宋体" pitchFamily="2" charset="-122"/>
        </a:defRPr>
      </a:lvl8pPr>
      <a:lvl9pPr marL="1828800" algn="ctr" rtl="0" fontAlgn="base">
        <a:spcBef>
          <a:spcPct val="0"/>
        </a:spcBef>
        <a:spcAft>
          <a:spcPct val="0"/>
        </a:spcAft>
        <a:defRPr sz="3200" b="1">
          <a:solidFill>
            <a:srgbClr val="C00000"/>
          </a:solidFill>
          <a:latin typeface="Century Gothic"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b="1">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b="1">
          <a:solidFill>
            <a:schemeClr val="tx1"/>
          </a:solidFill>
          <a:latin typeface="+mn-lt"/>
          <a:ea typeface="+mn-ea"/>
        </a:defRPr>
      </a:lvl2pPr>
      <a:lvl3pPr marL="1143000" indent="-228600" algn="l" rtl="0" fontAlgn="base">
        <a:spcBef>
          <a:spcPct val="20000"/>
        </a:spcBef>
        <a:spcAft>
          <a:spcPct val="0"/>
        </a:spcAft>
        <a:buFont typeface="Arial" pitchFamily="34" charset="0"/>
        <a:buChar char="•"/>
        <a:defRPr sz="2400" b="1">
          <a:solidFill>
            <a:schemeClr val="tx1"/>
          </a:solidFill>
          <a:latin typeface="Calibri" pitchFamily="34" charset="0"/>
          <a:ea typeface="+mn-ea"/>
        </a:defRPr>
      </a:lvl3pPr>
      <a:lvl4pPr marL="16002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4pPr>
      <a:lvl5pPr marL="20574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5pPr>
      <a:lvl6pPr marL="25146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6pPr>
      <a:lvl7pPr marL="29718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7pPr>
      <a:lvl8pPr marL="34290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8pPr>
      <a:lvl9pPr marL="38862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0" y="3768725"/>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1793875" y="4371975"/>
            <a:ext cx="6511925"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1037" name="Text Placeholder 2"/>
          <p:cNvSpPr>
            <a:spLocks noGrp="1"/>
          </p:cNvSpPr>
          <p:nvPr>
            <p:ph type="body" idx="1"/>
          </p:nvPr>
        </p:nvSpPr>
        <p:spPr bwMode="auto">
          <a:xfrm>
            <a:off x="1143000" y="731838"/>
            <a:ext cx="6400800" cy="3475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fontAlgn="auto">
              <a:spcBef>
                <a:spcPts val="0"/>
              </a:spcBef>
              <a:spcAft>
                <a:spcPts val="0"/>
              </a:spcAft>
              <a:defRPr sz="1100" b="1">
                <a:solidFill>
                  <a:schemeClr val="tx1">
                    <a:lumMod val="50000"/>
                    <a:lumOff val="50000"/>
                  </a:schemeClr>
                </a:solidFill>
                <a:latin typeface="+mn-lt"/>
                <a:ea typeface="+mn-ea"/>
                <a:cs typeface="+mn-cs"/>
              </a:defRPr>
            </a:lvl1pPr>
          </a:lstStyle>
          <a:p>
            <a:pPr>
              <a:defRPr/>
            </a:pPr>
            <a:fld id="{DDAF5C54-2836-4A2B-8515-59F1C2286EEE}" type="datetimeFigureOut">
              <a:rPr lang="zh-CN" altLang="en-US"/>
              <a:pPr>
                <a:defRPr/>
              </a:pPr>
              <a:t>2019/10/9</a:t>
            </a:fld>
            <a:endParaRPr lang="zh-CN" altLang="en-US"/>
          </a:p>
        </p:txBody>
      </p:sp>
      <p:sp>
        <p:nvSpPr>
          <p:cNvPr id="5" name="Footer Placeholder 4"/>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lgn="l" fontAlgn="auto">
              <a:spcBef>
                <a:spcPts val="0"/>
              </a:spcBef>
              <a:spcAft>
                <a:spcPts val="0"/>
              </a:spcAft>
              <a:defRPr sz="1100" b="1">
                <a:solidFill>
                  <a:schemeClr val="tx1">
                    <a:lumMod val="50000"/>
                    <a:lumOff val="50000"/>
                  </a:schemeClr>
                </a:solidFill>
                <a:latin typeface="+mn-lt"/>
                <a:ea typeface="+mn-ea"/>
                <a:cs typeface="+mn-cs"/>
              </a:defRPr>
            </a:lvl1pPr>
          </a:lstStyle>
          <a:p>
            <a:pPr>
              <a:defRPr/>
            </a:pPr>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fontAlgn="auto">
              <a:spcBef>
                <a:spcPts val="0"/>
              </a:spcBef>
              <a:spcAft>
                <a:spcPts val="0"/>
              </a:spcAft>
              <a:defRPr sz="1200" b="1">
                <a:solidFill>
                  <a:schemeClr val="tx1">
                    <a:lumMod val="50000"/>
                    <a:lumOff val="50000"/>
                  </a:schemeClr>
                </a:solidFill>
                <a:latin typeface="+mn-lt"/>
                <a:ea typeface="+mn-ea"/>
                <a:cs typeface="+mn-cs"/>
              </a:defRPr>
            </a:lvl1pPr>
          </a:lstStyle>
          <a:p>
            <a:pPr>
              <a:defRPr/>
            </a:pPr>
            <a:fld id="{5E18AE7D-B78D-43D9-AD4F-5A89D7DD88B3}" type="slidenum">
              <a:rPr lang="zh-CN" altLang="en-US"/>
              <a:pPr>
                <a:defRPr/>
              </a:pPr>
              <a:t>‹#›</a:t>
            </a:fld>
            <a:endParaRPr lang="zh-CN" altLang="en-US"/>
          </a:p>
        </p:txBody>
      </p:sp>
    </p:spTree>
    <p:extLst>
      <p:ext uri="{BB962C8B-B14F-4D97-AF65-F5344CB8AC3E}">
        <p14:creationId xmlns:p14="http://schemas.microsoft.com/office/powerpoint/2010/main" val="1961728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iming>
    <p:tnLst>
      <p:par>
        <p:cTn id="1" dur="indefinite" restart="never" nodeType="tmRoot"/>
      </p:par>
    </p:tnLst>
  </p:timing>
  <p:txStyles>
    <p:titleStyle>
      <a:lvl1pPr marL="319088" indent="-319088" algn="r" rtl="0" eaLnBrk="0" fontAlgn="base" hangingPunct="0">
        <a:spcBef>
          <a:spcPct val="0"/>
        </a:spcBef>
        <a:spcAft>
          <a:spcPct val="0"/>
        </a:spcAft>
        <a:buClr>
          <a:srgbClr val="C3260C"/>
        </a:buClr>
        <a:buSzPct val="128000"/>
        <a:buFont typeface="Georgia"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方正姚体"/>
        </a:defRPr>
      </a:lvl1pPr>
      <a:lvl2pPr marL="319088" indent="-319088" algn="r" rtl="0" eaLnBrk="0" fontAlgn="base" hangingPunct="0">
        <a:spcBef>
          <a:spcPct val="0"/>
        </a:spcBef>
        <a:spcAft>
          <a:spcPct val="0"/>
        </a:spcAft>
        <a:buClr>
          <a:srgbClr val="C3260C"/>
        </a:buClr>
        <a:buSzPct val="128000"/>
        <a:buFont typeface="Georgia" pitchFamily="18" charset="0"/>
        <a:buChar char="*"/>
        <a:defRPr sz="4600" b="1">
          <a:solidFill>
            <a:schemeClr val="tx1"/>
          </a:solidFill>
          <a:latin typeface="Rockwell"/>
          <a:ea typeface="方正姚体"/>
          <a:cs typeface="方正姚体"/>
        </a:defRPr>
      </a:lvl2pPr>
      <a:lvl3pPr marL="319088" indent="-319088" algn="r" rtl="0" eaLnBrk="0" fontAlgn="base" hangingPunct="0">
        <a:spcBef>
          <a:spcPct val="0"/>
        </a:spcBef>
        <a:spcAft>
          <a:spcPct val="0"/>
        </a:spcAft>
        <a:buClr>
          <a:srgbClr val="C3260C"/>
        </a:buClr>
        <a:buSzPct val="128000"/>
        <a:buFont typeface="Georgia" pitchFamily="18" charset="0"/>
        <a:buChar char="*"/>
        <a:defRPr sz="4600" b="1">
          <a:solidFill>
            <a:schemeClr val="tx1"/>
          </a:solidFill>
          <a:latin typeface="Rockwell"/>
          <a:ea typeface="方正姚体"/>
          <a:cs typeface="方正姚体"/>
        </a:defRPr>
      </a:lvl3pPr>
      <a:lvl4pPr marL="319088" indent="-319088" algn="r" rtl="0" eaLnBrk="0" fontAlgn="base" hangingPunct="0">
        <a:spcBef>
          <a:spcPct val="0"/>
        </a:spcBef>
        <a:spcAft>
          <a:spcPct val="0"/>
        </a:spcAft>
        <a:buClr>
          <a:srgbClr val="C3260C"/>
        </a:buClr>
        <a:buSzPct val="128000"/>
        <a:buFont typeface="Georgia" pitchFamily="18" charset="0"/>
        <a:buChar char="*"/>
        <a:defRPr sz="4600" b="1">
          <a:solidFill>
            <a:schemeClr val="tx1"/>
          </a:solidFill>
          <a:latin typeface="Rockwell"/>
          <a:ea typeface="方正姚体"/>
          <a:cs typeface="方正姚体"/>
        </a:defRPr>
      </a:lvl4pPr>
      <a:lvl5pPr marL="319088" indent="-319088" algn="r" rtl="0" eaLnBrk="0" fontAlgn="base" hangingPunct="0">
        <a:spcBef>
          <a:spcPct val="0"/>
        </a:spcBef>
        <a:spcAft>
          <a:spcPct val="0"/>
        </a:spcAft>
        <a:buClr>
          <a:srgbClr val="C3260C"/>
        </a:buClr>
        <a:buSzPct val="128000"/>
        <a:buFont typeface="Georgia" pitchFamily="18" charset="0"/>
        <a:buChar char="*"/>
        <a:defRPr sz="4600" b="1">
          <a:solidFill>
            <a:schemeClr val="tx1"/>
          </a:solidFill>
          <a:latin typeface="Rockwell"/>
          <a:ea typeface="方正姚体"/>
          <a:cs typeface="方正姚体"/>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563" algn="l" rtl="0" eaLnBrk="0" fontAlgn="base" hangingPunct="0">
        <a:spcBef>
          <a:spcPct val="20000"/>
        </a:spcBef>
        <a:spcAft>
          <a:spcPts val="300"/>
        </a:spcAft>
        <a:buClr>
          <a:srgbClr val="C3260C"/>
        </a:buClr>
        <a:buSzPct val="130000"/>
        <a:buFont typeface="Georgia" pitchFamily="18" charset="0"/>
        <a:buChar char="*"/>
        <a:defRPr sz="2200" kern="1200">
          <a:solidFill>
            <a:srgbClr val="404040"/>
          </a:solidFill>
          <a:latin typeface="+mn-lt"/>
          <a:ea typeface="+mn-ea"/>
          <a:cs typeface="方正姚体"/>
        </a:defRPr>
      </a:lvl1pPr>
      <a:lvl2pPr marL="547688" indent="-182563" algn="l" rtl="0" eaLnBrk="0" fontAlgn="base" hangingPunct="0">
        <a:spcBef>
          <a:spcPct val="20000"/>
        </a:spcBef>
        <a:spcAft>
          <a:spcPts val="300"/>
        </a:spcAft>
        <a:buClr>
          <a:srgbClr val="C3260C"/>
        </a:buClr>
        <a:buSzPct val="130000"/>
        <a:buFont typeface="Georgia" pitchFamily="18" charset="0"/>
        <a:buChar char="*"/>
        <a:defRPr sz="2000" kern="1200">
          <a:solidFill>
            <a:srgbClr val="404040"/>
          </a:solidFill>
          <a:latin typeface="+mn-lt"/>
          <a:ea typeface="+mn-ea"/>
          <a:cs typeface="方正姚体"/>
        </a:defRPr>
      </a:lvl2pPr>
      <a:lvl3pPr marL="822325" indent="-182563" algn="l" rtl="0" eaLnBrk="0" fontAlgn="base" hangingPunct="0">
        <a:spcBef>
          <a:spcPct val="20000"/>
        </a:spcBef>
        <a:spcAft>
          <a:spcPts val="300"/>
        </a:spcAft>
        <a:buClr>
          <a:srgbClr val="C3260C"/>
        </a:buClr>
        <a:buSzPct val="130000"/>
        <a:buFont typeface="Georgia" pitchFamily="18" charset="0"/>
        <a:buChar char="*"/>
        <a:defRPr kern="1200">
          <a:solidFill>
            <a:srgbClr val="404040"/>
          </a:solidFill>
          <a:latin typeface="+mn-lt"/>
          <a:ea typeface="+mn-ea"/>
          <a:cs typeface="方正姚体"/>
        </a:defRPr>
      </a:lvl3pPr>
      <a:lvl4pPr marL="1096963" indent="-182563" algn="l" rtl="0" eaLnBrk="0" fontAlgn="base" hangingPunct="0">
        <a:spcBef>
          <a:spcPct val="20000"/>
        </a:spcBef>
        <a:spcAft>
          <a:spcPts val="300"/>
        </a:spcAft>
        <a:buClr>
          <a:srgbClr val="C3260C"/>
        </a:buClr>
        <a:buSzPct val="130000"/>
        <a:buFont typeface="Georgia" pitchFamily="18" charset="0"/>
        <a:buChar char="*"/>
        <a:defRPr sz="1600" kern="1200">
          <a:solidFill>
            <a:srgbClr val="404040"/>
          </a:solidFill>
          <a:latin typeface="+mn-lt"/>
          <a:ea typeface="+mn-ea"/>
          <a:cs typeface="方正姚体"/>
        </a:defRPr>
      </a:lvl4pPr>
      <a:lvl5pPr marL="1389063" indent="-182563" algn="l" rtl="0" eaLnBrk="0" fontAlgn="base" hangingPunct="0">
        <a:spcBef>
          <a:spcPct val="20000"/>
        </a:spcBef>
        <a:spcAft>
          <a:spcPts val="300"/>
        </a:spcAft>
        <a:buClr>
          <a:srgbClr val="C3260C"/>
        </a:buClr>
        <a:buSzPct val="130000"/>
        <a:buFont typeface="Georgia" pitchFamily="18" charset="0"/>
        <a:buChar char="*"/>
        <a:defRPr sz="1400" kern="1200">
          <a:solidFill>
            <a:srgbClr val="404040"/>
          </a:solidFill>
          <a:latin typeface="+mn-lt"/>
          <a:ea typeface="+mn-ea"/>
          <a:cs typeface="方正姚体"/>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 Target="slide28.xml"/><Relationship Id="rId7" Type="http://schemas.openxmlformats.org/officeDocument/2006/relationships/slide" Target="slide19.xml"/><Relationship Id="rId2" Type="http://schemas.openxmlformats.org/officeDocument/2006/relationships/slide" Target="slide27.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slide" Target="slide1.xml"/><Relationship Id="rId10" Type="http://schemas.openxmlformats.org/officeDocument/2006/relationships/image" Target="../media/image3.jpg"/><Relationship Id="rId4" Type="http://schemas.openxmlformats.org/officeDocument/2006/relationships/slide" Target="slide30.xml"/><Relationship Id="rId9" Type="http://schemas.openxmlformats.org/officeDocument/2006/relationships/slide" Target="slide25.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slide" Target="slide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slide" Target="slide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slide" Target="slide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492326" y="260648"/>
            <a:ext cx="7202280" cy="923330"/>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36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text </a:t>
            </a:r>
            <a:r>
              <a:rPr lang="en-US" altLang="zh-CN" sz="3600" b="1" cap="all" dirty="0">
                <a:ln w="0"/>
                <a:solidFill>
                  <a:srgbClr val="00B0F0"/>
                </a:solidFill>
                <a:effectLst>
                  <a:reflection blurRad="6350" stA="50000" endA="300" endPos="50000" dist="29997" dir="5400000" sy="-100000" algn="bl" rotWithShape="0"/>
                </a:effectLst>
                <a:latin typeface="Century Gothic" pitchFamily="34" charset="0"/>
                <a:ea typeface="宋体"/>
              </a:rPr>
              <a:t>A</a:t>
            </a:r>
            <a:endParaRPr lang="zh-CN" altLang="en-US" sz="36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5" name="矩形 34">
            <a:hlinkClick r:id="rId2" action="ppaction://hlinksldjump"/>
          </p:cNvPr>
          <p:cNvSpPr/>
          <p:nvPr/>
        </p:nvSpPr>
        <p:spPr>
          <a:xfrm>
            <a:off x="4741011" y="2499271"/>
            <a:ext cx="4223477" cy="523220"/>
          </a:xfrm>
          <a:prstGeom prst="rect">
            <a:avLst/>
          </a:prstGeom>
          <a:solidFill>
            <a:srgbClr val="00B0F0"/>
          </a:solidFill>
          <a:effectLst>
            <a:outerShdw blurRad="50800" dist="38100" dir="5400000" algn="t" rotWithShape="0">
              <a:prstClr val="black">
                <a:alpha val="40000"/>
              </a:prstClr>
            </a:outerShdw>
          </a:effectLst>
        </p:spPr>
        <p:txBody>
          <a:bodyPr wrap="square">
            <a:spAutoFit/>
          </a:bodyPr>
          <a:lstStyle/>
          <a:p>
            <a:r>
              <a:rPr lang="en-US" altLang="zh-CN" sz="2800" b="1" dirty="0">
                <a:solidFill>
                  <a:prstClr val="white"/>
                </a:solidFill>
                <a:effectLst>
                  <a:outerShdw blurRad="38100" dist="38100" dir="2700000" algn="tl">
                    <a:srgbClr val="000000"/>
                  </a:outerShdw>
                </a:effectLst>
                <a:latin typeface="Century Gothic" pitchFamily="34" charset="0"/>
              </a:rPr>
              <a:t>I. </a:t>
            </a:r>
            <a:r>
              <a:rPr lang="en-US" altLang="zh-CN" sz="2800" b="1" dirty="0" smtClean="0">
                <a:solidFill>
                  <a:prstClr val="white"/>
                </a:solidFill>
                <a:effectLst>
                  <a:outerShdw blurRad="38100" dist="38100" dir="2700000" algn="tl">
                    <a:srgbClr val="000000"/>
                  </a:outerShdw>
                </a:effectLst>
                <a:latin typeface="Century Gothic" pitchFamily="34" charset="0"/>
              </a:rPr>
              <a:t>Text Organization</a:t>
            </a:r>
            <a:endParaRPr lang="zh-CN" altLang="en-US" sz="2800" b="1" dirty="0">
              <a:solidFill>
                <a:prstClr val="white"/>
              </a:solidFill>
              <a:effectLst>
                <a:outerShdw blurRad="38100" dist="38100" dir="2700000" algn="tl">
                  <a:srgbClr val="000000"/>
                </a:outerShdw>
              </a:effectLst>
              <a:latin typeface="Century Gothic" pitchFamily="34" charset="0"/>
            </a:endParaRPr>
          </a:p>
        </p:txBody>
      </p:sp>
      <p:sp>
        <p:nvSpPr>
          <p:cNvPr id="36" name="矩形 35">
            <a:hlinkClick r:id="rId3" action="ppaction://hlinksldjump"/>
          </p:cNvPr>
          <p:cNvSpPr/>
          <p:nvPr/>
        </p:nvSpPr>
        <p:spPr>
          <a:xfrm>
            <a:off x="4741011" y="3272383"/>
            <a:ext cx="4223477" cy="523220"/>
          </a:xfrm>
          <a:prstGeom prst="rect">
            <a:avLst/>
          </a:prstGeom>
          <a:solidFill>
            <a:srgbClr val="FFC000"/>
          </a:solidFill>
          <a:effectLst>
            <a:outerShdw blurRad="50800" dist="38100" dir="5400000" algn="t" rotWithShape="0">
              <a:prstClr val="black">
                <a:alpha val="40000"/>
              </a:prstClr>
            </a:outerShdw>
          </a:effectLst>
        </p:spPr>
        <p:txBody>
          <a:bodyPr wrap="square">
            <a:spAutoFit/>
          </a:bodyPr>
          <a:lstStyle/>
          <a:p>
            <a:r>
              <a:rPr lang="en-US" altLang="zh-CN" sz="2800" b="1" dirty="0">
                <a:solidFill>
                  <a:prstClr val="black"/>
                </a:solidFill>
                <a:effectLst>
                  <a:outerShdw blurRad="38100" dist="38100" dir="2700000" algn="tl">
                    <a:srgbClr val="FFFFFF"/>
                  </a:outerShdw>
                </a:effectLst>
                <a:latin typeface="Century Gothic" pitchFamily="34" charset="0"/>
              </a:rPr>
              <a:t>II. </a:t>
            </a:r>
            <a:r>
              <a:rPr lang="en-US" altLang="zh-CN" sz="2800" b="1" dirty="0" smtClean="0">
                <a:solidFill>
                  <a:prstClr val="black"/>
                </a:solidFill>
                <a:effectLst>
                  <a:outerShdw blurRad="38100" dist="38100" dir="2700000" algn="tl">
                    <a:srgbClr val="FFFFFF"/>
                  </a:outerShdw>
                </a:effectLst>
                <a:latin typeface="Century Gothic" pitchFamily="34" charset="0"/>
              </a:rPr>
              <a:t>Language Points</a:t>
            </a:r>
            <a:endParaRPr lang="zh-CN" altLang="en-US" sz="2800" b="1" dirty="0">
              <a:solidFill>
                <a:prstClr val="black"/>
              </a:solidFill>
              <a:effectLst>
                <a:outerShdw blurRad="38100" dist="38100" dir="2700000" algn="tl">
                  <a:srgbClr val="FFFFFF"/>
                </a:outerShdw>
              </a:effectLst>
              <a:latin typeface="Century Gothic" pitchFamily="34" charset="0"/>
            </a:endParaRPr>
          </a:p>
        </p:txBody>
      </p:sp>
      <p:sp>
        <p:nvSpPr>
          <p:cNvPr id="40" name="矩形 39">
            <a:hlinkClick r:id="rId4" action="ppaction://hlinksldjump"/>
          </p:cNvPr>
          <p:cNvSpPr/>
          <p:nvPr/>
        </p:nvSpPr>
        <p:spPr>
          <a:xfrm>
            <a:off x="4741011" y="4057908"/>
            <a:ext cx="4223477" cy="523220"/>
          </a:xfrm>
          <a:prstGeom prst="rect">
            <a:avLst/>
          </a:prstGeom>
          <a:solidFill>
            <a:srgbClr val="7030A0"/>
          </a:solidFill>
          <a:effectLst>
            <a:outerShdw blurRad="50800" dist="38100" dir="5400000" algn="t" rotWithShape="0">
              <a:prstClr val="black">
                <a:alpha val="40000"/>
              </a:prstClr>
            </a:outerShdw>
          </a:effectLst>
        </p:spPr>
        <p:txBody>
          <a:bodyPr wrap="square">
            <a:spAutoFit/>
          </a:bodyPr>
          <a:lstStyle/>
          <a:p>
            <a:r>
              <a:rPr lang="en-US" altLang="zh-CN" sz="2800" b="1" dirty="0">
                <a:solidFill>
                  <a:prstClr val="white"/>
                </a:solidFill>
                <a:effectLst>
                  <a:outerShdw blurRad="38100" dist="38100" dir="2700000" algn="tl">
                    <a:srgbClr val="000000"/>
                  </a:outerShdw>
                </a:effectLst>
                <a:latin typeface="Century Gothic" pitchFamily="34" charset="0"/>
              </a:rPr>
              <a:t>III. </a:t>
            </a:r>
            <a:r>
              <a:rPr lang="en-US" altLang="zh-CN" sz="2800" b="1" dirty="0" smtClean="0">
                <a:solidFill>
                  <a:prstClr val="white"/>
                </a:solidFill>
                <a:effectLst>
                  <a:outerShdw blurRad="38100" dist="38100" dir="2700000" algn="tl">
                    <a:srgbClr val="000000"/>
                  </a:outerShdw>
                </a:effectLst>
                <a:latin typeface="Century Gothic" pitchFamily="34" charset="0"/>
              </a:rPr>
              <a:t>Mind Mapping</a:t>
            </a:r>
            <a:endParaRPr lang="zh-CN" altLang="en-US" sz="2800" b="1" dirty="0">
              <a:solidFill>
                <a:prstClr val="white"/>
              </a:solidFill>
              <a:effectLst>
                <a:outerShdw blurRad="38100" dist="38100" dir="2700000" algn="tl">
                  <a:srgbClr val="000000"/>
                </a:outerShdw>
              </a:effectLst>
              <a:latin typeface="Century Gothic" pitchFamily="34" charset="0"/>
            </a:endParaRPr>
          </a:p>
        </p:txBody>
      </p:sp>
      <p:pic>
        <p:nvPicPr>
          <p:cNvPr id="10" name="Picture 41" descr="C:\Documents and Settings\dongyn\Local Settings\Temporary Internet Files\Content.IE5\4KXP76FC\MCj04314950000[1].png">
            <a:hlinkClick r:id="rId5" action="ppaction://hlinksldjump"/>
          </p:cNvPr>
          <p:cNvPicPr>
            <a:picLocks noChangeAspect="1" noChangeArrowheads="1"/>
          </p:cNvPicPr>
          <p:nvPr/>
        </p:nvPicPr>
        <p:blipFill>
          <a:blip r:embed="rId6">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sp>
        <p:nvSpPr>
          <p:cNvPr id="13" name="矩形 12">
            <a:hlinkClick r:id="rId7" action="ppaction://hlinksldjump"/>
          </p:cNvPr>
          <p:cNvSpPr/>
          <p:nvPr/>
        </p:nvSpPr>
        <p:spPr>
          <a:xfrm>
            <a:off x="4738158" y="4922004"/>
            <a:ext cx="4226330" cy="523220"/>
          </a:xfrm>
          <a:prstGeom prst="rect">
            <a:avLst/>
          </a:prstGeom>
          <a:solidFill>
            <a:srgbClr val="009900"/>
          </a:solidFill>
          <a:effectLst>
            <a:outerShdw blurRad="50800" dist="38100" dir="5400000" algn="t" rotWithShape="0">
              <a:prstClr val="black">
                <a:alpha val="40000"/>
              </a:prstClr>
            </a:outerShdw>
          </a:effectLst>
        </p:spPr>
        <p:txBody>
          <a:bodyPr wrap="square">
            <a:spAutoFit/>
          </a:bodyPr>
          <a:lstStyle/>
          <a:p>
            <a:r>
              <a:rPr lang="en-US" altLang="zh-CN" sz="2800" b="1" dirty="0">
                <a:solidFill>
                  <a:prstClr val="white"/>
                </a:solidFill>
                <a:effectLst>
                  <a:outerShdw blurRad="38100" dist="38100" dir="2700000" algn="tl">
                    <a:srgbClr val="000000"/>
                  </a:outerShdw>
                </a:effectLst>
                <a:latin typeface="Century Gothic" pitchFamily="34" charset="0"/>
              </a:rPr>
              <a:t>IV. </a:t>
            </a:r>
            <a:r>
              <a:rPr lang="en-US" altLang="zh-CN" sz="2800" b="1" dirty="0" smtClean="0">
                <a:solidFill>
                  <a:prstClr val="white"/>
                </a:solidFill>
                <a:effectLst>
                  <a:outerShdw blurRad="38100" dist="38100" dir="2700000" algn="tl">
                    <a:srgbClr val="000000"/>
                  </a:outerShdw>
                </a:effectLst>
                <a:latin typeface="Century Gothic" pitchFamily="34" charset="0"/>
              </a:rPr>
              <a:t>Content Information</a:t>
            </a:r>
            <a:endParaRPr lang="zh-CN" altLang="en-US" sz="2800" b="1" dirty="0">
              <a:solidFill>
                <a:prstClr val="white"/>
              </a:solidFill>
              <a:effectLst>
                <a:outerShdw blurRad="38100" dist="38100" dir="2700000" algn="tl">
                  <a:srgbClr val="000000"/>
                </a:outerShdw>
              </a:effectLst>
              <a:latin typeface="Century Gothic" pitchFamily="34" charset="0"/>
            </a:endParaRPr>
          </a:p>
        </p:txBody>
      </p:sp>
      <p:sp>
        <p:nvSpPr>
          <p:cNvPr id="14" name="Rectangle 38"/>
          <p:cNvSpPr>
            <a:spLocks noChangeArrowheads="1"/>
          </p:cNvSpPr>
          <p:nvPr/>
        </p:nvSpPr>
        <p:spPr bwMode="auto">
          <a:xfrm>
            <a:off x="492325" y="1393612"/>
            <a:ext cx="81121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buSzPct val="160000"/>
            </a:pPr>
            <a:r>
              <a:rPr lang="en-US" altLang="zh-CN" sz="3200" b="1" dirty="0">
                <a:solidFill>
                  <a:srgbClr val="FF0000"/>
                </a:solidFill>
              </a:rPr>
              <a:t>The Three Subdivisions of Oil Industry</a:t>
            </a:r>
            <a:endParaRPr lang="zh-CN" altLang="en-US" sz="3200" b="1" dirty="0">
              <a:solidFill>
                <a:srgbClr val="FF0000"/>
              </a:solidFill>
            </a:endParaRPr>
          </a:p>
        </p:txBody>
      </p:sp>
      <p:pic>
        <p:nvPicPr>
          <p:cNvPr id="19" name="图片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41632" y="1584"/>
            <a:ext cx="1823109" cy="1123160"/>
          </a:xfrm>
          <a:prstGeom prst="rect">
            <a:avLst/>
          </a:prstGeom>
        </p:spPr>
      </p:pic>
      <p:sp>
        <p:nvSpPr>
          <p:cNvPr id="11" name="矩形 10">
            <a:hlinkClick r:id="rId9" action="ppaction://hlinksldjump"/>
          </p:cNvPr>
          <p:cNvSpPr/>
          <p:nvPr/>
        </p:nvSpPr>
        <p:spPr>
          <a:xfrm>
            <a:off x="4788024" y="5714092"/>
            <a:ext cx="4226330" cy="523220"/>
          </a:xfrm>
          <a:prstGeom prst="rect">
            <a:avLst/>
          </a:prstGeom>
          <a:solidFill>
            <a:schemeClr val="accent6">
              <a:lumMod val="75000"/>
            </a:schemeClr>
          </a:solidFill>
          <a:effectLst>
            <a:outerShdw blurRad="50800" dist="38100" dir="5400000" algn="t" rotWithShape="0">
              <a:prstClr val="black">
                <a:alpha val="40000"/>
              </a:prstClr>
            </a:outerShdw>
          </a:effectLst>
        </p:spPr>
        <p:txBody>
          <a:bodyPr wrap="square">
            <a:spAutoFit/>
          </a:bodyPr>
          <a:lstStyle/>
          <a:p>
            <a:r>
              <a:rPr lang="en-US" altLang="zh-CN" sz="2800" b="1" dirty="0">
                <a:solidFill>
                  <a:prstClr val="white"/>
                </a:solidFill>
                <a:effectLst>
                  <a:outerShdw blurRad="38100" dist="38100" dir="2700000" algn="tl">
                    <a:srgbClr val="000000"/>
                  </a:outerShdw>
                </a:effectLst>
                <a:latin typeface="Century Gothic" pitchFamily="34" charset="0"/>
              </a:rPr>
              <a:t>V. </a:t>
            </a:r>
            <a:r>
              <a:rPr lang="en-US" altLang="zh-CN" sz="2800" b="1" dirty="0" smtClean="0">
                <a:solidFill>
                  <a:prstClr val="white"/>
                </a:solidFill>
                <a:effectLst>
                  <a:outerShdw blurRad="38100" dist="38100" dir="2700000" algn="tl">
                    <a:srgbClr val="000000"/>
                  </a:outerShdw>
                </a:effectLst>
                <a:latin typeface="Century Gothic" pitchFamily="34" charset="0"/>
              </a:rPr>
              <a:t>Summary</a:t>
            </a:r>
            <a:endParaRPr lang="zh-CN" altLang="en-US" sz="2800" b="1" dirty="0">
              <a:solidFill>
                <a:prstClr val="white"/>
              </a:solidFill>
              <a:effectLst>
                <a:outerShdw blurRad="38100" dist="38100" dir="2700000" algn="tl">
                  <a:srgbClr val="000000"/>
                </a:outerShdw>
              </a:effectLst>
              <a:latin typeface="Century Gothic" pitchFamily="34" charset="0"/>
            </a:endParaRPr>
          </a:p>
        </p:txBody>
      </p:sp>
      <p:pic>
        <p:nvPicPr>
          <p:cNvPr id="8" name="图片 7">
            <a:extLst>
              <a:ext uri="{FF2B5EF4-FFF2-40B4-BE49-F238E27FC236}">
                <a16:creationId xmlns:a16="http://schemas.microsoft.com/office/drawing/2014/main" id="{D2C1ECC7-78C7-4C4B-992A-81CE176780B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512" y="2286000"/>
            <a:ext cx="4743305" cy="3303240"/>
          </a:xfrm>
          <a:prstGeom prst="rect">
            <a:avLst/>
          </a:prstGeom>
        </p:spPr>
      </p:pic>
    </p:spTree>
    <p:extLst>
      <p:ext uri="{BB962C8B-B14F-4D97-AF65-F5344CB8AC3E}">
        <p14:creationId xmlns:p14="http://schemas.microsoft.com/office/powerpoint/2010/main" val="377705254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liu yan\Desktop\u=4146875922,308542117&amp;fm=21&amp;gp=0.jpg"/>
          <p:cNvPicPr>
            <a:picLocks noChangeAspect="1" noChangeArrowheads="1"/>
          </p:cNvPicPr>
          <p:nvPr/>
        </p:nvPicPr>
        <p:blipFill>
          <a:blip r:embed="rId2" cstate="print"/>
          <a:srcRect/>
          <a:stretch>
            <a:fillRect/>
          </a:stretch>
        </p:blipFill>
        <p:spPr bwMode="auto">
          <a:xfrm>
            <a:off x="7524328" y="5405648"/>
            <a:ext cx="1619672" cy="1452351"/>
          </a:xfrm>
          <a:prstGeom prst="rect">
            <a:avLst/>
          </a:prstGeom>
          <a:noFill/>
        </p:spPr>
      </p:pic>
      <p:sp>
        <p:nvSpPr>
          <p:cNvPr id="29701" name="TextBox 2"/>
          <p:cNvSpPr txBox="1">
            <a:spLocks noChangeArrowheads="1"/>
          </p:cNvSpPr>
          <p:nvPr/>
        </p:nvSpPr>
        <p:spPr bwMode="auto">
          <a:xfrm>
            <a:off x="414649" y="1073999"/>
            <a:ext cx="7829312" cy="5078313"/>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   Para 15-17 The Midstream of the Future</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1. How will the midstream sector benefit? </a:t>
            </a:r>
            <a:endPar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It will benefit by anticipating demand and delivering customized crude blends and dynamic storage options to end-users.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2. Who will dominate this sector in the future?</a:t>
            </a:r>
            <a:endPar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457200" marR="0" lvl="0" indent="-45720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Midstream majors will dominate the sector, but niche </a:t>
            </a:r>
          </a:p>
          <a:p>
            <a:pPr marL="457200" marR="0" lvl="0" indent="-45720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opportunities will continue to exist for innovative and </a:t>
            </a:r>
          </a:p>
          <a:p>
            <a:pPr marL="457200" marR="0" lvl="0" indent="-45720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opportunistic smaller players.</a:t>
            </a: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p:txBody>
      </p:sp>
      <p:sp>
        <p:nvSpPr>
          <p:cNvPr id="6" name="矩形 5"/>
          <p:cNvSpPr/>
          <p:nvPr/>
        </p:nvSpPr>
        <p:spPr>
          <a:xfrm>
            <a:off x="359692" y="212704"/>
            <a:ext cx="5400600"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28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7" name="TextBox 2"/>
          <p:cNvSpPr txBox="1"/>
          <p:nvPr/>
        </p:nvSpPr>
        <p:spPr>
          <a:xfrm>
            <a:off x="4680073" y="412519"/>
            <a:ext cx="3563888"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Information  Analysis</a:t>
            </a:r>
            <a:endParaRPr kumimoji="0" lang="en-US" altLang="zh-CN" sz="24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106663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1">
                                            <p:txEl>
                                              <p:pRg st="2" end="2"/>
                                            </p:txEl>
                                          </p:spTgt>
                                        </p:tgtEl>
                                        <p:attrNameLst>
                                          <p:attrName>style.visibility</p:attrName>
                                        </p:attrNameLst>
                                      </p:cBhvr>
                                      <p:to>
                                        <p:strVal val="visible"/>
                                      </p:to>
                                    </p:set>
                                    <p:animEffect transition="in" filter="blinds(horizontal)">
                                      <p:cBhvr>
                                        <p:cTn id="7" dur="500"/>
                                        <p:tgtEl>
                                          <p:spTgt spid="2970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1">
                                            <p:txEl>
                                              <p:pRg st="4" end="4"/>
                                            </p:txEl>
                                          </p:spTgt>
                                        </p:tgtEl>
                                        <p:attrNameLst>
                                          <p:attrName>style.visibility</p:attrName>
                                        </p:attrNameLst>
                                      </p:cBhvr>
                                      <p:to>
                                        <p:strVal val="visible"/>
                                      </p:to>
                                    </p:set>
                                    <p:animEffect transition="in" filter="blinds(horizontal)">
                                      <p:cBhvr>
                                        <p:cTn id="12" dur="500"/>
                                        <p:tgtEl>
                                          <p:spTgt spid="29701">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9701">
                                            <p:txEl>
                                              <p:pRg st="5" end="5"/>
                                            </p:txEl>
                                          </p:spTgt>
                                        </p:tgtEl>
                                        <p:attrNameLst>
                                          <p:attrName>style.visibility</p:attrName>
                                        </p:attrNameLst>
                                      </p:cBhvr>
                                      <p:to>
                                        <p:strVal val="visible"/>
                                      </p:to>
                                    </p:set>
                                    <p:animEffect transition="in" filter="blinds(horizontal)">
                                      <p:cBhvr>
                                        <p:cTn id="15" dur="500"/>
                                        <p:tgtEl>
                                          <p:spTgt spid="29701">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9701">
                                            <p:txEl>
                                              <p:pRg st="6" end="6"/>
                                            </p:txEl>
                                          </p:spTgt>
                                        </p:tgtEl>
                                        <p:attrNameLst>
                                          <p:attrName>style.visibility</p:attrName>
                                        </p:attrNameLst>
                                      </p:cBhvr>
                                      <p:to>
                                        <p:strVal val="visible"/>
                                      </p:to>
                                    </p:set>
                                    <p:animEffect transition="in" filter="blinds(horizontal)">
                                      <p:cBhvr>
                                        <p:cTn id="18" dur="500"/>
                                        <p:tgtEl>
                                          <p:spTgt spid="297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extBox 2"/>
          <p:cNvSpPr txBox="1">
            <a:spLocks noChangeArrowheads="1"/>
          </p:cNvSpPr>
          <p:nvPr/>
        </p:nvSpPr>
        <p:spPr bwMode="auto">
          <a:xfrm>
            <a:off x="359692" y="1073999"/>
            <a:ext cx="8420849" cy="5724644"/>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18-25 Downstream</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18-21 What is Downstream?</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Definition</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the part of the petroleum industry responsible for final processing, product distribution and marketing.</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Work involved in this sector:</a:t>
            </a:r>
            <a:endPar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457200" marR="0" lvl="0" indent="-45720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1.Processing crude oil into finished products like </a:t>
            </a:r>
          </a:p>
          <a:p>
            <a:pPr marL="457200" marR="0" lvl="0" indent="-45720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heating oil, asphalt, lubricants, synthetic rubber, plastics,</a:t>
            </a:r>
          </a:p>
          <a:p>
            <a:pPr marL="457200" marR="0" lvl="0" indent="-45720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fertilizers, pesticides, and pharmaceuticals.</a:t>
            </a:r>
          </a:p>
          <a:p>
            <a:pPr marL="457200" marR="0" lvl="0" indent="-45720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2.Marketing, customer service and strategic planning for </a:t>
            </a:r>
          </a:p>
          <a:p>
            <a:pPr marL="457200" marR="0" lvl="0" indent="-45720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the sale and distribution of finished products.</a:t>
            </a:r>
          </a:p>
        </p:txBody>
      </p:sp>
      <p:sp>
        <p:nvSpPr>
          <p:cNvPr id="6" name="矩形 5"/>
          <p:cNvSpPr/>
          <p:nvPr/>
        </p:nvSpPr>
        <p:spPr>
          <a:xfrm>
            <a:off x="359692" y="212704"/>
            <a:ext cx="5400600"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28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7" name="TextBox 2"/>
          <p:cNvSpPr txBox="1"/>
          <p:nvPr/>
        </p:nvSpPr>
        <p:spPr>
          <a:xfrm>
            <a:off x="4680073" y="412519"/>
            <a:ext cx="3563888"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Information  Analysis</a:t>
            </a:r>
            <a:endParaRPr kumimoji="0" lang="en-US" altLang="zh-CN" sz="24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20930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1">
                                            <p:txEl>
                                              <p:pRg st="2" end="2"/>
                                            </p:txEl>
                                          </p:spTgt>
                                        </p:tgtEl>
                                        <p:attrNameLst>
                                          <p:attrName>style.visibility</p:attrName>
                                        </p:attrNameLst>
                                      </p:cBhvr>
                                      <p:to>
                                        <p:strVal val="visible"/>
                                      </p:to>
                                    </p:set>
                                    <p:animEffect transition="in" filter="blinds(horizontal)">
                                      <p:cBhvr>
                                        <p:cTn id="7" dur="500"/>
                                        <p:tgtEl>
                                          <p:spTgt spid="2970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1">
                                            <p:txEl>
                                              <p:pRg st="4" end="4"/>
                                            </p:txEl>
                                          </p:spTgt>
                                        </p:tgtEl>
                                        <p:attrNameLst>
                                          <p:attrName>style.visibility</p:attrName>
                                        </p:attrNameLst>
                                      </p:cBhvr>
                                      <p:to>
                                        <p:strVal val="visible"/>
                                      </p:to>
                                    </p:set>
                                    <p:animEffect transition="in" filter="blinds(horizontal)">
                                      <p:cBhvr>
                                        <p:cTn id="12" dur="500"/>
                                        <p:tgtEl>
                                          <p:spTgt spid="2970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701">
                                            <p:txEl>
                                              <p:pRg st="5" end="5"/>
                                            </p:txEl>
                                          </p:spTgt>
                                        </p:tgtEl>
                                        <p:attrNameLst>
                                          <p:attrName>style.visibility</p:attrName>
                                        </p:attrNameLst>
                                      </p:cBhvr>
                                      <p:to>
                                        <p:strVal val="visible"/>
                                      </p:to>
                                    </p:set>
                                    <p:animEffect transition="in" filter="blinds(horizontal)">
                                      <p:cBhvr>
                                        <p:cTn id="17" dur="500"/>
                                        <p:tgtEl>
                                          <p:spTgt spid="2970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701">
                                            <p:txEl>
                                              <p:pRg st="6" end="6"/>
                                            </p:txEl>
                                          </p:spTgt>
                                        </p:tgtEl>
                                        <p:attrNameLst>
                                          <p:attrName>style.visibility</p:attrName>
                                        </p:attrNameLst>
                                      </p:cBhvr>
                                      <p:to>
                                        <p:strVal val="visible"/>
                                      </p:to>
                                    </p:set>
                                    <p:animEffect transition="in" filter="blinds(horizontal)">
                                      <p:cBhvr>
                                        <p:cTn id="22" dur="500"/>
                                        <p:tgtEl>
                                          <p:spTgt spid="2970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701">
                                            <p:txEl>
                                              <p:pRg st="7" end="7"/>
                                            </p:txEl>
                                          </p:spTgt>
                                        </p:tgtEl>
                                        <p:attrNameLst>
                                          <p:attrName>style.visibility</p:attrName>
                                        </p:attrNameLst>
                                      </p:cBhvr>
                                      <p:to>
                                        <p:strVal val="visible"/>
                                      </p:to>
                                    </p:set>
                                    <p:animEffect transition="in" filter="blinds(horizontal)">
                                      <p:cBhvr>
                                        <p:cTn id="27" dur="500"/>
                                        <p:tgtEl>
                                          <p:spTgt spid="29701">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9701">
                                            <p:txEl>
                                              <p:pRg st="8" end="8"/>
                                            </p:txEl>
                                          </p:spTgt>
                                        </p:tgtEl>
                                        <p:attrNameLst>
                                          <p:attrName>style.visibility</p:attrName>
                                        </p:attrNameLst>
                                      </p:cBhvr>
                                      <p:to>
                                        <p:strVal val="visible"/>
                                      </p:to>
                                    </p:set>
                                    <p:animEffect transition="in" filter="blinds(horizontal)">
                                      <p:cBhvr>
                                        <p:cTn id="30" dur="500"/>
                                        <p:tgtEl>
                                          <p:spTgt spid="2970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extBox 2"/>
          <p:cNvSpPr txBox="1">
            <a:spLocks noChangeArrowheads="1"/>
          </p:cNvSpPr>
          <p:nvPr/>
        </p:nvSpPr>
        <p:spPr bwMode="auto">
          <a:xfrm>
            <a:off x="359692" y="1073999"/>
            <a:ext cx="8460780" cy="5632311"/>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Jobs in this sector:</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process hazard analysts, tax accountants, plant operators, maintenance supervisors, contracts managers and instrument engineers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22 Oil and Gas Refining</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Describe the refining process</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a:t>
            </a:r>
          </a:p>
          <a:p>
            <a:pPr lvl="0">
              <a:lnSpc>
                <a:spcPct val="150000"/>
              </a:lnSpc>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The refining is done by means of distillation. The first step involves separating different hydrocarbons apart into different groups or fractions, by taking advantage of their different boiling points. The lightest of </a:t>
            </a:r>
            <a:r>
              <a:rPr kumimoji="1" lang="en-US" altLang="zh-CN" sz="2400" dirty="0">
                <a:solidFill>
                  <a:prstClr val="black"/>
                </a:solidFill>
                <a:latin typeface="Arial" pitchFamily="34" charset="0"/>
                <a:ea typeface="方正姚体"/>
                <a:cs typeface="Arial" pitchFamily="34" charset="0"/>
              </a:rPr>
              <a:t>the chemicals evaporate </a:t>
            </a:r>
            <a:endPar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p:txBody>
      </p:sp>
      <p:sp>
        <p:nvSpPr>
          <p:cNvPr id="6" name="矩形 5"/>
          <p:cNvSpPr/>
          <p:nvPr/>
        </p:nvSpPr>
        <p:spPr>
          <a:xfrm>
            <a:off x="359692" y="212704"/>
            <a:ext cx="5400600"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28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7" name="TextBox 2"/>
          <p:cNvSpPr txBox="1"/>
          <p:nvPr/>
        </p:nvSpPr>
        <p:spPr>
          <a:xfrm>
            <a:off x="4680073" y="412519"/>
            <a:ext cx="3563888"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Information  Analysis</a:t>
            </a:r>
            <a:endParaRPr kumimoji="0" lang="en-US" altLang="zh-CN" sz="24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52272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1">
                                            <p:txEl>
                                              <p:pRg st="1" end="1"/>
                                            </p:txEl>
                                          </p:spTgt>
                                        </p:tgtEl>
                                        <p:attrNameLst>
                                          <p:attrName>style.visibility</p:attrName>
                                        </p:attrNameLst>
                                      </p:cBhvr>
                                      <p:to>
                                        <p:strVal val="visible"/>
                                      </p:to>
                                    </p:set>
                                    <p:animEffect transition="in" filter="blinds(horizontal)">
                                      <p:cBhvr>
                                        <p:cTn id="7" dur="500"/>
                                        <p:tgtEl>
                                          <p:spTgt spid="297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1">
                                            <p:txEl>
                                              <p:pRg st="4" end="4"/>
                                            </p:txEl>
                                          </p:spTgt>
                                        </p:tgtEl>
                                        <p:attrNameLst>
                                          <p:attrName>style.visibility</p:attrName>
                                        </p:attrNameLst>
                                      </p:cBhvr>
                                      <p:to>
                                        <p:strVal val="visible"/>
                                      </p:to>
                                    </p:set>
                                    <p:animEffect transition="in" filter="blinds(horizontal)">
                                      <p:cBhvr>
                                        <p:cTn id="12" dur="500"/>
                                        <p:tgtEl>
                                          <p:spTgt spid="297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liu yan\Desktop\u=4146875922,308542117&amp;fm=21&amp;gp=0.jpg"/>
          <p:cNvPicPr>
            <a:picLocks noChangeAspect="1" noChangeArrowheads="1"/>
          </p:cNvPicPr>
          <p:nvPr/>
        </p:nvPicPr>
        <p:blipFill>
          <a:blip r:embed="rId2" cstate="print"/>
          <a:srcRect/>
          <a:stretch>
            <a:fillRect/>
          </a:stretch>
        </p:blipFill>
        <p:spPr bwMode="auto">
          <a:xfrm>
            <a:off x="7236296" y="5048220"/>
            <a:ext cx="1907704" cy="1809779"/>
          </a:xfrm>
          <a:prstGeom prst="rect">
            <a:avLst/>
          </a:prstGeom>
          <a:noFill/>
        </p:spPr>
      </p:pic>
      <p:sp>
        <p:nvSpPr>
          <p:cNvPr id="29701" name="TextBox 2"/>
          <p:cNvSpPr txBox="1">
            <a:spLocks noChangeArrowheads="1"/>
          </p:cNvSpPr>
          <p:nvPr/>
        </p:nvSpPr>
        <p:spPr bwMode="auto">
          <a:xfrm>
            <a:off x="611560" y="1073999"/>
            <a:ext cx="7829312" cy="5078313"/>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first and further processed into liquid petroleum or naphtha. Hydrocarbons with middle evaporate temperatures produce jet fuel and kerosene while the heaviest elements form residual fuel oil.</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23-25 Products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   Main products</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a:t>
            </a: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liquefied petroleum gases, naphtha, gasoline, kerosene, diesel, fuel oil, lubricant oils, asphalt, and petroleum coke.</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   </a:t>
            </a:r>
            <a:endPar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p:txBody>
      </p:sp>
      <p:sp>
        <p:nvSpPr>
          <p:cNvPr id="6" name="矩形 5"/>
          <p:cNvSpPr/>
          <p:nvPr/>
        </p:nvSpPr>
        <p:spPr>
          <a:xfrm>
            <a:off x="359692" y="212704"/>
            <a:ext cx="5400600"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28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7" name="TextBox 2"/>
          <p:cNvSpPr txBox="1"/>
          <p:nvPr/>
        </p:nvSpPr>
        <p:spPr>
          <a:xfrm>
            <a:off x="4680073" y="412519"/>
            <a:ext cx="3563888"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Information  Analysis</a:t>
            </a:r>
            <a:endParaRPr kumimoji="0" lang="en-US" altLang="zh-CN" sz="24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140744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blinds(horizontal)">
                                      <p:cBhvr>
                                        <p:cTn id="7" dur="500"/>
                                        <p:tgtEl>
                                          <p:spTgt spid="297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1">
                                            <p:txEl>
                                              <p:pRg st="2" end="2"/>
                                            </p:txEl>
                                          </p:spTgt>
                                        </p:tgtEl>
                                        <p:attrNameLst>
                                          <p:attrName>style.visibility</p:attrName>
                                        </p:attrNameLst>
                                      </p:cBhvr>
                                      <p:to>
                                        <p:strVal val="visible"/>
                                      </p:to>
                                    </p:set>
                                    <p:animEffect transition="in" filter="blinds(horizontal)">
                                      <p:cBhvr>
                                        <p:cTn id="12" dur="5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liu yan\Desktop\6608733_202934636000_2.jpg"/>
          <p:cNvPicPr>
            <a:picLocks noChangeAspect="1" noChangeArrowheads="1"/>
          </p:cNvPicPr>
          <p:nvPr/>
        </p:nvPicPr>
        <p:blipFill>
          <a:blip r:embed="rId2" cstate="print"/>
          <a:srcRect/>
          <a:stretch>
            <a:fillRect/>
          </a:stretch>
        </p:blipFill>
        <p:spPr bwMode="auto">
          <a:xfrm>
            <a:off x="5702488" y="4797152"/>
            <a:ext cx="3441511" cy="2060848"/>
          </a:xfrm>
          <a:prstGeom prst="rect">
            <a:avLst/>
          </a:prstGeom>
          <a:noFill/>
        </p:spPr>
      </p:pic>
      <p:sp>
        <p:nvSpPr>
          <p:cNvPr id="29701" name="TextBox 2"/>
          <p:cNvSpPr txBox="1">
            <a:spLocks noChangeArrowheads="1"/>
          </p:cNvSpPr>
          <p:nvPr/>
        </p:nvSpPr>
        <p:spPr bwMode="auto">
          <a:xfrm>
            <a:off x="585336" y="1151183"/>
            <a:ext cx="7829312" cy="452431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Uses :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every day applications (transportation, heating, etc), petrochemical industry for manufacturing rubber, nylon, plastics and other kinds of derivatives.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 Factors taken into account in operating refinery: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wide variation in price and the seasonality of consumption for the products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   </a:t>
            </a:r>
            <a:endPar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p:txBody>
      </p:sp>
      <p:sp>
        <p:nvSpPr>
          <p:cNvPr id="6" name="矩形 5"/>
          <p:cNvSpPr/>
          <p:nvPr/>
        </p:nvSpPr>
        <p:spPr>
          <a:xfrm>
            <a:off x="359692" y="212704"/>
            <a:ext cx="5400600"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28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7" name="TextBox 2"/>
          <p:cNvSpPr txBox="1"/>
          <p:nvPr/>
        </p:nvSpPr>
        <p:spPr>
          <a:xfrm>
            <a:off x="4680073" y="412519"/>
            <a:ext cx="3563888"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Information  Analysis</a:t>
            </a:r>
            <a:endParaRPr kumimoji="0" lang="en-US" altLang="zh-CN" sz="24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123207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1">
                                            <p:txEl>
                                              <p:pRg st="1" end="1"/>
                                            </p:txEl>
                                          </p:spTgt>
                                        </p:tgtEl>
                                        <p:attrNameLst>
                                          <p:attrName>style.visibility</p:attrName>
                                        </p:attrNameLst>
                                      </p:cBhvr>
                                      <p:to>
                                        <p:strVal val="visible"/>
                                      </p:to>
                                    </p:set>
                                    <p:animEffect transition="in" filter="blinds(horizontal)">
                                      <p:cBhvr>
                                        <p:cTn id="7" dur="500"/>
                                        <p:tgtEl>
                                          <p:spTgt spid="297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1">
                                            <p:txEl>
                                              <p:pRg st="3" end="3"/>
                                            </p:txEl>
                                          </p:spTgt>
                                        </p:tgtEl>
                                        <p:attrNameLst>
                                          <p:attrName>style.visibility</p:attrName>
                                        </p:attrNameLst>
                                      </p:cBhvr>
                                      <p:to>
                                        <p:strVal val="visible"/>
                                      </p:to>
                                    </p:set>
                                    <p:animEffect transition="in" filter="blinds(horizontal)">
                                      <p:cBhvr>
                                        <p:cTn id="12" dur="500"/>
                                        <p:tgtEl>
                                          <p:spTgt spid="2970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t>
            </a:r>
            <a:r>
              <a:rPr kumimoji="0" lang="en-US" altLang="zh-CN"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entury Gothic"/>
                <a:ea typeface="宋体"/>
                <a:cs typeface="+mn-cs"/>
              </a:rPr>
              <a:t>Language points</a:t>
            </a:r>
            <a:endParaRPr kumimoji="0" lang="zh-CN" altLang="en-US" sz="2400" b="1" i="0" u="none" strike="noStrike" kern="1200" cap="none" spc="0" normalizeH="0" baseline="0" noProof="0" dirty="0">
              <a:ln>
                <a:noFill/>
              </a:ln>
              <a:solidFill>
                <a:srgbClr val="000000"/>
              </a:solidFill>
              <a:effectLst/>
              <a:uLnTx/>
              <a:uFillTx/>
              <a:latin typeface="Century Gothic"/>
              <a:ea typeface="宋体"/>
              <a:cs typeface="+mn-cs"/>
            </a:endParaRPr>
          </a:p>
        </p:txBody>
      </p:sp>
      <p:sp>
        <p:nvSpPr>
          <p:cNvPr id="30726" name="TextBox 3"/>
          <p:cNvSpPr txBox="1">
            <a:spLocks noChangeArrowheads="1"/>
          </p:cNvSpPr>
          <p:nvPr/>
        </p:nvSpPr>
        <p:spPr bwMode="auto">
          <a:xfrm>
            <a:off x="323528" y="908720"/>
            <a:ext cx="8820472" cy="461665"/>
          </a:xfrm>
          <a:prstGeom prst="rect">
            <a:avLst/>
          </a:prstGeom>
          <a:noFill/>
          <a:ln w="9525">
            <a:noFill/>
            <a:miter lim="800000"/>
            <a:headEnd/>
            <a:tailEnd/>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CC0066"/>
                </a:solidFill>
                <a:effectLst/>
                <a:uLnTx/>
                <a:uFillTx/>
                <a:latin typeface="Arial" charset="0"/>
                <a:ea typeface="宋体" pitchFamily="2" charset="-122"/>
                <a:cs typeface="+mn-cs"/>
              </a:rPr>
              <a:t>Para 1 </a:t>
            </a:r>
            <a:endParaRPr kumimoji="0" lang="zh-CN" altLang="en-US" sz="2400" b="0" i="0" u="none" strike="noStrike" kern="1200" cap="none" spc="0" normalizeH="0" baseline="0" noProof="0" dirty="0">
              <a:ln>
                <a:noFill/>
              </a:ln>
              <a:solidFill>
                <a:srgbClr val="CC0066"/>
              </a:solidFill>
              <a:effectLst/>
              <a:uLnTx/>
              <a:uFillTx/>
              <a:latin typeface="Rockwell"/>
              <a:ea typeface="宋体" pitchFamily="2" charset="-122"/>
              <a:cs typeface="+mn-cs"/>
            </a:endParaRPr>
          </a:p>
        </p:txBody>
      </p:sp>
      <p:sp>
        <p:nvSpPr>
          <p:cNvPr id="30729" name="Rectangle 12"/>
          <p:cNvSpPr>
            <a:spLocks noChangeArrowheads="1"/>
          </p:cNvSpPr>
          <p:nvPr/>
        </p:nvSpPr>
        <p:spPr bwMode="auto">
          <a:xfrm>
            <a:off x="323528" y="1412776"/>
            <a:ext cx="8820472" cy="3970318"/>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The oil industry is a massive, multi-faceted environment that  spans a number of different processes and occupations. Because it is so complex and encompasses so much, it is divided into three distinct sections based on the steps form drilling to refinement.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石油工业是一个范围广大、方面众多、涵盖一系列不同生产过程和职业的行业。因其复杂性和综合性，人们根据从钻井到炼制的不同步骤，将其分成三个不同的分支。</a:t>
            </a:r>
            <a:endParaRPr kumimoji="0" lang="zh-CN" altLang="en-US" sz="2800" b="0" i="0" u="none" strike="noStrike" kern="1200" cap="none" spc="0" normalizeH="0" baseline="0" noProof="0" dirty="0">
              <a:ln>
                <a:noFill/>
              </a:ln>
              <a:solidFill>
                <a:srgbClr val="FF0000"/>
              </a:solidFill>
              <a:effectLst/>
              <a:uLnTx/>
              <a:uFillTx/>
              <a:latin typeface="仿宋" pitchFamily="49" charset="-122"/>
              <a:ea typeface="仿宋" pitchFamily="49" charset="-122"/>
              <a:cs typeface="Arial" pitchFamily="34" charset="0"/>
            </a:endParaRPr>
          </a:p>
        </p:txBody>
      </p:sp>
    </p:spTree>
    <p:extLst>
      <p:ext uri="{BB962C8B-B14F-4D97-AF65-F5344CB8AC3E}">
        <p14:creationId xmlns:p14="http://schemas.microsoft.com/office/powerpoint/2010/main" val="319605245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9">
                                            <p:txEl>
                                              <p:pRg st="1" end="1"/>
                                            </p:txEl>
                                          </p:spTgt>
                                        </p:tgtEl>
                                        <p:attrNameLst>
                                          <p:attrName>style.visibility</p:attrName>
                                        </p:attrNameLst>
                                      </p:cBhvr>
                                      <p:to>
                                        <p:strVal val="visible"/>
                                      </p:to>
                                    </p:set>
                                    <p:animEffect transition="in" filter="blinds(horizontal)">
                                      <p:cBhvr>
                                        <p:cTn id="7" dur="500"/>
                                        <p:tgtEl>
                                          <p:spTgt spid="307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entury Gothic"/>
                <a:ea typeface="宋体"/>
                <a:cs typeface="+mn-cs"/>
              </a:rPr>
              <a:t>Language Points</a:t>
            </a:r>
            <a:endParaRPr kumimoji="0" lang="zh-CN" altLang="en-US" sz="2400" b="1" i="0" u="none" strike="noStrike" kern="1200" cap="none" spc="0" normalizeH="0" baseline="0" noProof="0" dirty="0">
              <a:ln>
                <a:noFill/>
              </a:ln>
              <a:solidFill>
                <a:srgbClr val="000000"/>
              </a:solidFill>
              <a:effectLst/>
              <a:uLnTx/>
              <a:uFillTx/>
              <a:latin typeface="Century Gothic"/>
              <a:ea typeface="宋体"/>
              <a:cs typeface="+mn-cs"/>
            </a:endParaRPr>
          </a:p>
        </p:txBody>
      </p:sp>
      <p:sp>
        <p:nvSpPr>
          <p:cNvPr id="30726" name="TextBox 3"/>
          <p:cNvSpPr txBox="1">
            <a:spLocks noChangeArrowheads="1"/>
          </p:cNvSpPr>
          <p:nvPr/>
        </p:nvSpPr>
        <p:spPr bwMode="auto">
          <a:xfrm>
            <a:off x="683568" y="692696"/>
            <a:ext cx="7416824" cy="461665"/>
          </a:xfrm>
          <a:prstGeom prst="rect">
            <a:avLst/>
          </a:prstGeom>
          <a:noFill/>
          <a:ln w="9525">
            <a:noFill/>
            <a:miter lim="800000"/>
            <a:headEnd/>
            <a:tailEnd/>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CC0066"/>
                </a:solidFill>
                <a:effectLst/>
                <a:uLnTx/>
                <a:uFillTx/>
                <a:latin typeface="Arial" charset="0"/>
                <a:ea typeface="宋体" pitchFamily="2" charset="-122"/>
                <a:cs typeface="+mn-cs"/>
              </a:rPr>
              <a:t>Para 6</a:t>
            </a:r>
            <a:endParaRPr kumimoji="0" lang="zh-CN" altLang="en-US" sz="2400" b="0" i="0" u="none" strike="noStrike" kern="1200" cap="none" spc="0" normalizeH="0" baseline="0" noProof="0" dirty="0">
              <a:ln>
                <a:noFill/>
              </a:ln>
              <a:solidFill>
                <a:srgbClr val="CC0066"/>
              </a:solidFill>
              <a:effectLst/>
              <a:uLnTx/>
              <a:uFillTx/>
              <a:latin typeface="Rockwell"/>
              <a:ea typeface="宋体" pitchFamily="2" charset="-122"/>
              <a:cs typeface="+mn-cs"/>
            </a:endParaRPr>
          </a:p>
        </p:txBody>
      </p:sp>
      <p:sp>
        <p:nvSpPr>
          <p:cNvPr id="30729" name="Rectangle 12"/>
          <p:cNvSpPr>
            <a:spLocks noChangeArrowheads="1"/>
          </p:cNvSpPr>
          <p:nvPr/>
        </p:nvSpPr>
        <p:spPr bwMode="auto">
          <a:xfrm>
            <a:off x="395536" y="1083508"/>
            <a:ext cx="8208714" cy="3869329"/>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This stage of the process represents a significant financial risk to the oil company because exploratory drilling is expensive and there is no guarantee that there will be a return on investment.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这一阶段对石油公司来说意味着很大的经济风险</a:t>
            </a:r>
            <a:r>
              <a:rPr kumimoji="0" lang="en-US"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a:t>
            </a:r>
            <a:r>
              <a:rPr kumimoji="0" lang="zh-CN" altLang="en-US"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因为探井造价高昂并且不一定确保有投资回报。</a:t>
            </a:r>
            <a:endParaRPr kumimoji="0" lang="zh-CN" altLang="en-US" sz="2800" b="0" i="0" u="none" strike="noStrike" kern="1200" cap="none" spc="0" normalizeH="0" baseline="0" noProof="0" dirty="0">
              <a:ln>
                <a:noFill/>
              </a:ln>
              <a:solidFill>
                <a:srgbClr val="FF0000"/>
              </a:solidFill>
              <a:effectLst/>
              <a:uLnTx/>
              <a:uFillTx/>
              <a:latin typeface="仿宋" pitchFamily="49" charset="-122"/>
              <a:ea typeface="仿宋" pitchFamily="49" charset="-122"/>
              <a:cs typeface="Arial" pitchFamily="34" charset="0"/>
            </a:endParaRPr>
          </a:p>
        </p:txBody>
      </p:sp>
      <p:pic>
        <p:nvPicPr>
          <p:cNvPr id="26626" name="Picture 2" descr="C:\Users\liu yan\Desktop\u=1081868592,1158107726&amp;fm=21&amp;gp=0.jpg"/>
          <p:cNvPicPr>
            <a:picLocks noChangeAspect="1" noChangeArrowheads="1"/>
          </p:cNvPicPr>
          <p:nvPr/>
        </p:nvPicPr>
        <p:blipFill>
          <a:blip r:embed="rId3" cstate="print"/>
          <a:srcRect/>
          <a:stretch>
            <a:fillRect/>
          </a:stretch>
        </p:blipFill>
        <p:spPr bwMode="auto">
          <a:xfrm>
            <a:off x="7416824" y="4683616"/>
            <a:ext cx="1979712" cy="2204864"/>
          </a:xfrm>
          <a:prstGeom prst="rect">
            <a:avLst/>
          </a:prstGeom>
          <a:noFill/>
        </p:spPr>
      </p:pic>
    </p:spTree>
    <p:extLst>
      <p:ext uri="{BB962C8B-B14F-4D97-AF65-F5344CB8AC3E}">
        <p14:creationId xmlns:p14="http://schemas.microsoft.com/office/powerpoint/2010/main" val="737587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9">
                                            <p:txEl>
                                              <p:pRg st="1" end="1"/>
                                            </p:txEl>
                                          </p:spTgt>
                                        </p:tgtEl>
                                        <p:attrNameLst>
                                          <p:attrName>style.visibility</p:attrName>
                                        </p:attrNameLst>
                                      </p:cBhvr>
                                      <p:to>
                                        <p:strVal val="visible"/>
                                      </p:to>
                                    </p:set>
                                    <p:animEffect transition="in" filter="blinds(horizontal)">
                                      <p:cBhvr>
                                        <p:cTn id="7" dur="500"/>
                                        <p:tgtEl>
                                          <p:spTgt spid="307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entury Gothic"/>
                <a:ea typeface="宋体"/>
                <a:cs typeface="+mn-cs"/>
              </a:rPr>
              <a:t>Language Points</a:t>
            </a:r>
            <a:endParaRPr kumimoji="0" lang="zh-CN" altLang="en-US" sz="2400" b="1" i="0" u="none" strike="noStrike" kern="1200" cap="none" spc="0" normalizeH="0" baseline="0" noProof="0" dirty="0">
              <a:ln>
                <a:noFill/>
              </a:ln>
              <a:solidFill>
                <a:srgbClr val="000000"/>
              </a:solidFill>
              <a:effectLst/>
              <a:uLnTx/>
              <a:uFillTx/>
              <a:latin typeface="Century Gothic"/>
              <a:ea typeface="宋体"/>
              <a:cs typeface="+mn-cs"/>
            </a:endParaRPr>
          </a:p>
        </p:txBody>
      </p:sp>
      <p:sp>
        <p:nvSpPr>
          <p:cNvPr id="30726" name="TextBox 3"/>
          <p:cNvSpPr txBox="1">
            <a:spLocks noChangeArrowheads="1"/>
          </p:cNvSpPr>
          <p:nvPr/>
        </p:nvSpPr>
        <p:spPr bwMode="auto">
          <a:xfrm>
            <a:off x="683568" y="620688"/>
            <a:ext cx="7416824" cy="461665"/>
          </a:xfrm>
          <a:prstGeom prst="rect">
            <a:avLst/>
          </a:prstGeom>
          <a:noFill/>
          <a:ln w="9525">
            <a:noFill/>
            <a:miter lim="800000"/>
            <a:headEnd/>
            <a:tailEnd/>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CC0066"/>
                </a:solidFill>
                <a:effectLst/>
                <a:uLnTx/>
                <a:uFillTx/>
                <a:latin typeface="Arial" charset="0"/>
                <a:ea typeface="宋体" pitchFamily="2" charset="-122"/>
                <a:cs typeface="+mn-cs"/>
              </a:rPr>
              <a:t>Para 8</a:t>
            </a:r>
            <a:endParaRPr kumimoji="0" lang="zh-CN" altLang="en-US" sz="2400" b="0" i="0" u="none" strike="noStrike" kern="1200" cap="none" spc="0" normalizeH="0" baseline="0" noProof="0" dirty="0">
              <a:ln>
                <a:noFill/>
              </a:ln>
              <a:solidFill>
                <a:srgbClr val="CC0066"/>
              </a:solidFill>
              <a:effectLst/>
              <a:uLnTx/>
              <a:uFillTx/>
              <a:latin typeface="Rockwell"/>
              <a:ea typeface="宋体" pitchFamily="2" charset="-122"/>
              <a:cs typeface="+mn-cs"/>
            </a:endParaRPr>
          </a:p>
        </p:txBody>
      </p:sp>
      <p:sp>
        <p:nvSpPr>
          <p:cNvPr id="30729" name="Rectangle 12"/>
          <p:cNvSpPr>
            <a:spLocks noChangeArrowheads="1"/>
          </p:cNvSpPr>
          <p:nvPr/>
        </p:nvSpPr>
        <p:spPr bwMode="auto">
          <a:xfrm>
            <a:off x="323528" y="980728"/>
            <a:ext cx="8496944" cy="6454652"/>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lumMod val="95000"/>
                    <a:lumOff val="5000"/>
                  </a:srgbClr>
                </a:solidFill>
                <a:effectLst/>
                <a:uLnTx/>
                <a:uFillTx/>
                <a:latin typeface="Arial" panose="020B0604020202020204" pitchFamily="34" charset="0"/>
                <a:ea typeface="宋体" pitchFamily="2" charset="-122"/>
                <a:cs typeface="Arial" panose="020B0604020202020204" pitchFamily="34" charset="0"/>
              </a:rPr>
              <a:t>Often times </a:t>
            </a: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the exploratory drilling must be done in underwater conditions… The step of exploratory drilling cannot be skipped because without actually digging down and collecting physical samples, even the most advanced seismic surveys </a:t>
            </a:r>
            <a:r>
              <a:rPr kumimoji="0" lang="en-US" altLang="zh-CN" sz="2800" b="0" i="0" u="none" strike="noStrike" kern="1200" cap="none" spc="0" normalizeH="0" baseline="0" noProof="0" dirty="0">
                <a:ln>
                  <a:noFill/>
                </a:ln>
                <a:solidFill>
                  <a:srgbClr val="FF0000"/>
                </a:solidFill>
                <a:effectLst/>
                <a:uLnTx/>
                <a:uFillTx/>
                <a:latin typeface="Arial" panose="020B0604020202020204" pitchFamily="34" charset="0"/>
                <a:ea typeface="宋体" pitchFamily="2" charset="-122"/>
                <a:cs typeface="Arial" panose="020B0604020202020204" pitchFamily="34" charset="0"/>
              </a:rPr>
              <a:t>yield</a:t>
            </a: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rPr>
              <a:t> incomplete or potentially false information. </a:t>
            </a:r>
            <a:r>
              <a:rPr kumimoji="0" lang="zh-CN" altLang="en-US" sz="2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勘探钻井常常需要在水下操作。勘探钻井是必不可少的，如果没有地层钻探和实体样品收集，即使是最先进的地震勘探采集到的信息也是不完整的或可能是错误信息。</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a:t>
            </a:r>
            <a:endParaRPr kumimoji="0" lang="zh-CN" altLang="en-US" sz="2800" b="0" i="0" u="none" strike="noStrike" kern="1200" cap="none" spc="0" normalizeH="0" baseline="0" noProof="0" dirty="0">
              <a:ln>
                <a:noFill/>
              </a:ln>
              <a:solidFill>
                <a:srgbClr val="FF0000"/>
              </a:solidFill>
              <a:effectLst/>
              <a:uLnTx/>
              <a:uFillTx/>
              <a:latin typeface="仿宋" pitchFamily="49" charset="-122"/>
              <a:ea typeface="仿宋" pitchFamily="49" charset="-122"/>
              <a:cs typeface="Arial" pitchFamily="34" charset="0"/>
            </a:endParaRPr>
          </a:p>
        </p:txBody>
      </p:sp>
    </p:spTree>
    <p:extLst>
      <p:ext uri="{BB962C8B-B14F-4D97-AF65-F5344CB8AC3E}">
        <p14:creationId xmlns:p14="http://schemas.microsoft.com/office/powerpoint/2010/main" val="112133679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9">
                                            <p:txEl>
                                              <p:pRg st="0" end="0"/>
                                            </p:txEl>
                                          </p:spTgt>
                                        </p:tgtEl>
                                        <p:attrNameLst>
                                          <p:attrName>style.visibility</p:attrName>
                                        </p:attrNameLst>
                                      </p:cBhvr>
                                      <p:to>
                                        <p:strVal val="visible"/>
                                      </p:to>
                                    </p:set>
                                    <p:animEffect transition="in" filter="blinds(horizontal)">
                                      <p:cBhvr>
                                        <p:cTn id="7" dur="500"/>
                                        <p:tgtEl>
                                          <p:spTgt spid="307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9">
                                            <p:txEl>
                                              <p:pRg st="1" end="1"/>
                                            </p:txEl>
                                          </p:spTgt>
                                        </p:tgtEl>
                                        <p:attrNameLst>
                                          <p:attrName>style.visibility</p:attrName>
                                        </p:attrNameLst>
                                      </p:cBhvr>
                                      <p:to>
                                        <p:strVal val="visible"/>
                                      </p:to>
                                    </p:set>
                                    <p:animEffect transition="in" filter="blinds(horizontal)">
                                      <p:cBhvr>
                                        <p:cTn id="12" dur="500"/>
                                        <p:tgtEl>
                                          <p:spTgt spid="307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31" y="548307"/>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1"/>
          <p:cNvSpPr>
            <a:spLocks noGrp="1"/>
          </p:cNvSpPr>
          <p:nvPr>
            <p:ph sz="half" idx="1"/>
          </p:nvPr>
        </p:nvSpPr>
        <p:spPr bwMode="auto">
          <a:xfrm>
            <a:off x="107980" y="852261"/>
            <a:ext cx="8893176" cy="57089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5125" indent="-365125">
              <a:buNone/>
            </a:pPr>
            <a:r>
              <a:rPr lang="en-US" altLang="zh-CN" sz="2500" b="0" dirty="0">
                <a:solidFill>
                  <a:schemeClr val="tx1">
                    <a:lumMod val="95000"/>
                    <a:lumOff val="5000"/>
                  </a:schemeClr>
                </a:solidFill>
                <a:latin typeface="Arial" panose="020B0604020202020204" pitchFamily="34" charset="0"/>
                <a:cs typeface="Arial" panose="020B0604020202020204" pitchFamily="34" charset="0"/>
              </a:rPr>
              <a:t>  </a:t>
            </a:r>
          </a:p>
          <a:p>
            <a:pPr marL="365125" indent="-365125">
              <a:buNone/>
            </a:pPr>
            <a:endParaRPr lang="en-US" altLang="zh-CN" sz="2500" b="0" dirty="0">
              <a:solidFill>
                <a:schemeClr val="tx1">
                  <a:lumMod val="95000"/>
                  <a:lumOff val="5000"/>
                </a:schemeClr>
              </a:solidFill>
              <a:latin typeface="Arial" panose="020B0604020202020204" pitchFamily="34" charset="0"/>
              <a:cs typeface="Arial" panose="020B0604020202020204" pitchFamily="34" charset="0"/>
            </a:endParaRPr>
          </a:p>
          <a:p>
            <a:pPr marL="365125" indent="-365125">
              <a:buNone/>
            </a:pPr>
            <a:endParaRPr lang="en-US" altLang="zh-CN" sz="2500" b="0" dirty="0">
              <a:solidFill>
                <a:schemeClr val="tx1">
                  <a:lumMod val="95000"/>
                  <a:lumOff val="5000"/>
                </a:schemeClr>
              </a:solidFill>
              <a:latin typeface="Arial" panose="020B0604020202020204" pitchFamily="34" charset="0"/>
              <a:cs typeface="Arial" panose="020B0604020202020204" pitchFamily="34" charset="0"/>
            </a:endParaRPr>
          </a:p>
          <a:p>
            <a:pPr marL="365125" indent="-365125">
              <a:buNone/>
            </a:pPr>
            <a:endParaRPr lang="en-US" altLang="zh-CN" sz="2500" b="0" dirty="0">
              <a:solidFill>
                <a:schemeClr val="tx1">
                  <a:lumMod val="95000"/>
                  <a:lumOff val="5000"/>
                </a:schemeClr>
              </a:solidFill>
              <a:latin typeface="Arial" panose="020B0604020202020204" pitchFamily="34" charset="0"/>
              <a:cs typeface="Arial" panose="020B0604020202020204" pitchFamily="34" charset="0"/>
            </a:endParaRPr>
          </a:p>
          <a:p>
            <a:pPr marL="365125" indent="-365125">
              <a:lnSpc>
                <a:spcPct val="150000"/>
              </a:lnSpc>
              <a:buNone/>
            </a:pPr>
            <a:r>
              <a:rPr lang="en-US" altLang="zh-CN" sz="2500" b="0" dirty="0">
                <a:solidFill>
                  <a:schemeClr val="tx1">
                    <a:lumMod val="95000"/>
                    <a:lumOff val="5000"/>
                  </a:schemeClr>
                </a:solidFill>
                <a:latin typeface="Arial" panose="020B0604020202020204" pitchFamily="34" charset="0"/>
                <a:cs typeface="Arial" panose="020B0604020202020204" pitchFamily="34" charset="0"/>
              </a:rPr>
              <a:t>    (P</a:t>
            </a:r>
            <a:r>
              <a:rPr lang="en-US" sz="2500" b="0" dirty="0">
                <a:solidFill>
                  <a:schemeClr val="tx1">
                    <a:lumMod val="95000"/>
                    <a:lumOff val="5000"/>
                  </a:schemeClr>
                </a:solidFill>
                <a:latin typeface="Arial" panose="020B0604020202020204" pitchFamily="34" charset="0"/>
                <a:cs typeface="Arial" panose="020B0604020202020204" pitchFamily="34" charset="0"/>
              </a:rPr>
              <a:t>ara. 8 last line:)</a:t>
            </a:r>
          </a:p>
          <a:p>
            <a:pPr marL="365125" indent="-365125">
              <a:lnSpc>
                <a:spcPct val="150000"/>
              </a:lnSpc>
              <a:buNone/>
            </a:pPr>
            <a:r>
              <a:rPr lang="en-US" altLang="zh-CN" sz="2500" b="0" dirty="0">
                <a:solidFill>
                  <a:schemeClr val="tx1">
                    <a:lumMod val="95000"/>
                    <a:lumOff val="5000"/>
                  </a:schemeClr>
                </a:solidFill>
                <a:latin typeface="Arial" panose="020B0604020202020204" pitchFamily="34" charset="0"/>
                <a:cs typeface="Arial" panose="020B0604020202020204" pitchFamily="34" charset="0"/>
              </a:rPr>
              <a:t>    ……even the most advanced seismic surveys </a:t>
            </a:r>
            <a:r>
              <a:rPr lang="en-US" altLang="zh-CN" sz="2500" b="0" dirty="0">
                <a:solidFill>
                  <a:srgbClr val="FF0000"/>
                </a:solidFill>
                <a:latin typeface="Arial" panose="020B0604020202020204" pitchFamily="34" charset="0"/>
                <a:cs typeface="Arial" panose="020B0604020202020204" pitchFamily="34" charset="0"/>
              </a:rPr>
              <a:t>yield</a:t>
            </a:r>
            <a:r>
              <a:rPr lang="en-US" altLang="zh-CN" sz="2500" b="0" dirty="0">
                <a:solidFill>
                  <a:schemeClr val="tx1">
                    <a:lumMod val="95000"/>
                    <a:lumOff val="5000"/>
                  </a:schemeClr>
                </a:solidFill>
                <a:latin typeface="Arial" panose="020B0604020202020204" pitchFamily="34" charset="0"/>
                <a:cs typeface="Arial" panose="020B0604020202020204" pitchFamily="34" charset="0"/>
              </a:rPr>
              <a:t> incomplete or potentially false information.</a:t>
            </a:r>
          </a:p>
          <a:p>
            <a:pPr marL="365125" indent="-365125">
              <a:lnSpc>
                <a:spcPct val="150000"/>
              </a:lnSpc>
              <a:buNone/>
            </a:pPr>
            <a:r>
              <a:rPr lang="en-US" sz="2500" b="0" dirty="0">
                <a:solidFill>
                  <a:schemeClr val="tx1">
                    <a:lumMod val="95000"/>
                    <a:lumOff val="5000"/>
                  </a:schemeClr>
                </a:solidFill>
                <a:latin typeface="Arial" panose="020B0604020202020204" pitchFamily="34" charset="0"/>
                <a:cs typeface="Arial" panose="020B0604020202020204" pitchFamily="34" charset="0"/>
              </a:rPr>
              <a:t>    (Para. 25, L. 1:)</a:t>
            </a:r>
          </a:p>
          <a:p>
            <a:pPr marL="365125" indent="-365125">
              <a:lnSpc>
                <a:spcPct val="150000"/>
              </a:lnSpc>
              <a:buNone/>
            </a:pPr>
            <a:r>
              <a:rPr lang="en-US" altLang="zh-CN" sz="2500" b="0" dirty="0">
                <a:solidFill>
                  <a:schemeClr val="tx1">
                    <a:lumMod val="95000"/>
                    <a:lumOff val="5000"/>
                  </a:schemeClr>
                </a:solidFill>
                <a:latin typeface="Arial" panose="020B0604020202020204" pitchFamily="34" charset="0"/>
                <a:cs typeface="Arial" panose="020B0604020202020204" pitchFamily="34" charset="0"/>
              </a:rPr>
              <a:t>    The crude oil is initially distilled and the initial product </a:t>
            </a:r>
            <a:r>
              <a:rPr lang="en-US" altLang="zh-CN" sz="2500" b="0" dirty="0">
                <a:solidFill>
                  <a:srgbClr val="0000CC"/>
                </a:solidFill>
                <a:latin typeface="Arial" panose="020B0604020202020204" pitchFamily="34" charset="0"/>
                <a:cs typeface="Arial" panose="020B0604020202020204" pitchFamily="34" charset="0"/>
              </a:rPr>
              <a:t>yield</a:t>
            </a:r>
            <a:r>
              <a:rPr lang="en-US" altLang="zh-CN" sz="2500" b="0" dirty="0">
                <a:solidFill>
                  <a:schemeClr val="tx1">
                    <a:lumMod val="95000"/>
                    <a:lumOff val="5000"/>
                  </a:schemeClr>
                </a:solidFill>
                <a:latin typeface="Arial" panose="020B0604020202020204" pitchFamily="34" charset="0"/>
                <a:cs typeface="Arial" panose="020B0604020202020204" pitchFamily="34" charset="0"/>
              </a:rPr>
              <a:t>s can be improved by using……</a:t>
            </a:r>
            <a:endParaRPr lang="zh-CN" altLang="zh-CN" sz="2500" b="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0" name="Text Box 10"/>
          <p:cNvSpPr txBox="1">
            <a:spLocks noChangeArrowheads="1"/>
          </p:cNvSpPr>
          <p:nvPr/>
        </p:nvSpPr>
        <p:spPr bwMode="auto">
          <a:xfrm>
            <a:off x="467544" y="2132856"/>
            <a:ext cx="1714512" cy="52322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Calibri" pitchFamily="34" charset="0"/>
                <a:ea typeface="宋体" pitchFamily="2" charset="-122"/>
                <a:cs typeface="+mn-cs"/>
              </a:rPr>
              <a:t>词性对比：</a:t>
            </a:r>
          </a:p>
        </p:txBody>
      </p:sp>
      <p:sp>
        <p:nvSpPr>
          <p:cNvPr id="14" name="Text Box 11"/>
          <p:cNvSpPr txBox="1">
            <a:spLocks noChangeArrowheads="1"/>
          </p:cNvSpPr>
          <p:nvPr/>
        </p:nvSpPr>
        <p:spPr bwMode="auto">
          <a:xfrm>
            <a:off x="427113" y="805120"/>
            <a:ext cx="4936975" cy="1255728"/>
          </a:xfrm>
          <a:prstGeom prst="rect">
            <a:avLst/>
          </a:prstGeom>
          <a:solidFill>
            <a:schemeClr val="bg1"/>
          </a:solidFill>
          <a:ln>
            <a:noFill/>
          </a:ln>
          <a:effectLst>
            <a:prstShdw prst="shdw17" dist="17961" dir="2700000">
              <a:schemeClr val="accent1">
                <a:gamma/>
                <a:shade val="60000"/>
                <a:invGamma/>
              </a:schemeClr>
            </a:prstShdw>
          </a:effectLst>
          <a:extLst/>
        </p:spPr>
        <p:txBody>
          <a:bodyPr wrap="square">
            <a:spAutoFit/>
          </a:bodyPr>
          <a:lstStyle/>
          <a:p>
            <a:pPr marL="0" marR="0" lvl="0" indent="0" algn="just" defTabSz="914400" rtl="0" eaLnBrk="1" fontAlgn="base" latinLnBrk="0" hangingPunct="1">
              <a:lnSpc>
                <a:spcPct val="110000"/>
              </a:lnSpc>
              <a:spcBef>
                <a:spcPct val="50000"/>
              </a:spcBef>
              <a:spcAft>
                <a:spcPct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Arial" charset="0"/>
                <a:ea typeface="宋体" pitchFamily="2" charset="-122"/>
                <a:cs typeface="+mn-cs"/>
              </a:rPr>
              <a:t>yield </a:t>
            </a:r>
            <a:r>
              <a:rPr kumimoji="0" lang="en-US" sz="28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en-US" sz="2800" b="0" i="1" u="none" strike="noStrike" kern="1200" cap="none" spc="0" normalizeH="0" baseline="0" noProof="0" dirty="0" err="1">
                <a:ln>
                  <a:noFill/>
                </a:ln>
                <a:solidFill>
                  <a:srgbClr val="000000"/>
                </a:solidFill>
                <a:effectLst/>
                <a:uLnTx/>
                <a:uFillTx/>
                <a:latin typeface="Arial" charset="0"/>
                <a:ea typeface="宋体" pitchFamily="2" charset="-122"/>
                <a:cs typeface="+mn-cs"/>
              </a:rPr>
              <a:t>vt</a:t>
            </a:r>
            <a:r>
              <a:rPr kumimoji="0" lang="en-US" sz="2800" b="0" i="1"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2800" b="0" i="0" u="none" strike="noStrike" kern="1200" cap="none" spc="0" normalizeH="0" baseline="0" noProof="0" dirty="0">
                <a:ln>
                  <a:noFill/>
                </a:ln>
                <a:solidFill>
                  <a:srgbClr val="000000"/>
                </a:solidFill>
                <a:effectLst/>
                <a:uLnTx/>
                <a:uFillTx/>
                <a:latin typeface="Arial" charset="0"/>
                <a:ea typeface="宋体" pitchFamily="2" charset="-122"/>
                <a:cs typeface="+mn-cs"/>
              </a:rPr>
              <a:t>生产，带来</a:t>
            </a:r>
            <a:endParaRPr kumimoji="0" lang="en-US" altLang="zh-CN" sz="2800" b="0" i="0" u="none" strike="noStrike" kern="1200" cap="none" spc="0" normalizeH="0" baseline="0" noProof="0" dirty="0">
              <a:ln>
                <a:noFill/>
              </a:ln>
              <a:solidFill>
                <a:srgbClr val="0000FF"/>
              </a:solidFill>
              <a:effectLst/>
              <a:uLnTx/>
              <a:uFillTx/>
              <a:latin typeface="Calibri" pitchFamily="34" charset="0"/>
              <a:ea typeface="宋体" pitchFamily="2" charset="-122"/>
              <a:cs typeface="+mn-cs"/>
            </a:endParaRPr>
          </a:p>
          <a:p>
            <a:pPr marL="0" marR="0" lvl="0" indent="0" algn="just" defTabSz="914400" rtl="0" eaLnBrk="1" fontAlgn="base" latinLnBrk="0" hangingPunct="1">
              <a:lnSpc>
                <a:spcPct val="110000"/>
              </a:lnSpc>
              <a:spcBef>
                <a:spcPct val="50000"/>
              </a:spcBef>
              <a:spcAft>
                <a:spcPct val="0"/>
              </a:spcAft>
              <a:buClrTx/>
              <a:buSzTx/>
              <a:buFontTx/>
              <a:buNone/>
              <a:tabLst/>
              <a:defRPr/>
            </a:pPr>
            <a:r>
              <a:rPr kumimoji="0" lang="en-US" sz="2800" b="0" i="0" u="none" strike="noStrike" kern="1200" cap="none" spc="0" normalizeH="0" baseline="0" noProof="0" dirty="0">
                <a:ln>
                  <a:noFill/>
                </a:ln>
                <a:solidFill>
                  <a:srgbClr val="0000FF"/>
                </a:solidFill>
                <a:effectLst/>
                <a:uLnTx/>
                <a:uFillTx/>
                <a:latin typeface="Arial" charset="0"/>
                <a:ea typeface="宋体" pitchFamily="2" charset="-122"/>
                <a:cs typeface="+mn-cs"/>
              </a:rPr>
              <a:t>yield </a:t>
            </a:r>
            <a:r>
              <a:rPr kumimoji="0" lang="en-US" sz="28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en-US" sz="2800" b="0" i="1" u="none" strike="noStrike" kern="1200" cap="none" spc="0" normalizeH="0" baseline="0" noProof="0" dirty="0">
                <a:ln>
                  <a:noFill/>
                </a:ln>
                <a:solidFill>
                  <a:srgbClr val="000000"/>
                </a:solidFill>
                <a:effectLst/>
                <a:uLnTx/>
                <a:uFillTx/>
                <a:latin typeface="Arial" charset="0"/>
                <a:ea typeface="宋体" pitchFamily="2" charset="-122"/>
                <a:cs typeface="+mn-cs"/>
              </a:rPr>
              <a:t>n.</a:t>
            </a:r>
            <a:r>
              <a:rPr kumimoji="0" lang="en-US" sz="28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2800" b="0" i="0" u="none" strike="noStrike" kern="1200" cap="none" spc="0" normalizeH="0" baseline="0" noProof="0" dirty="0">
                <a:ln>
                  <a:noFill/>
                </a:ln>
                <a:solidFill>
                  <a:srgbClr val="000000"/>
                </a:solidFill>
                <a:effectLst/>
                <a:uLnTx/>
                <a:uFillTx/>
                <a:latin typeface="Arial" charset="0"/>
                <a:ea typeface="宋体" pitchFamily="2" charset="-122"/>
                <a:cs typeface="+mn-cs"/>
              </a:rPr>
              <a:t>产量</a:t>
            </a:r>
            <a:endParaRPr kumimoji="0" lang="en-US" altLang="zh-CN" sz="2800" b="0" i="0" u="none" strike="noStrike" kern="1200" cap="none" spc="0" normalizeH="0" baseline="0" noProof="0" dirty="0">
              <a:ln>
                <a:noFill/>
              </a:ln>
              <a:solidFill>
                <a:srgbClr val="0000FF"/>
              </a:solidFill>
              <a:effectLst/>
              <a:uLnTx/>
              <a:uFillTx/>
              <a:latin typeface="Calibri" pitchFamily="34" charset="0"/>
              <a:ea typeface="宋体" pitchFamily="2" charset="-122"/>
              <a:cs typeface="+mn-cs"/>
            </a:endParaRPr>
          </a:p>
        </p:txBody>
      </p:sp>
      <p:sp>
        <p:nvSpPr>
          <p:cNvPr id="12" name="矩形 11"/>
          <p:cNvSpPr/>
          <p:nvPr/>
        </p:nvSpPr>
        <p:spPr>
          <a:xfrm>
            <a:off x="467544" y="25460"/>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15" name="Rectangle 3"/>
          <p:cNvSpPr txBox="1">
            <a:spLocks/>
          </p:cNvSpPr>
          <p:nvPr/>
        </p:nvSpPr>
        <p:spPr bwMode="auto">
          <a:xfrm>
            <a:off x="2285984" y="-27384"/>
            <a:ext cx="453573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a:ln>
                  <a:noFill/>
                </a:ln>
                <a:solidFill>
                  <a:srgbClr val="FF0000"/>
                </a:solidFill>
                <a:effectLst/>
                <a:uLnTx/>
                <a:uFillTx/>
                <a:latin typeface="Century Gothic"/>
                <a:ea typeface="宋体"/>
                <a:cs typeface="+mn-cs"/>
              </a:rPr>
              <a:t>Language    Points</a:t>
            </a:r>
            <a:endParaRPr kumimoji="0" lang="en-US" altLang="zh-CN" sz="3200" b="1" i="0" u="none" strike="noStrike" kern="0" cap="none" spc="0" normalizeH="0" baseline="0" noProof="0" dirty="0">
              <a:ln>
                <a:noFill/>
              </a:ln>
              <a:solidFill>
                <a:srgbClr val="FF0000"/>
              </a:solidFill>
              <a:effectLst/>
              <a:uLnTx/>
              <a:uFillTx/>
              <a:latin typeface="Century Gothic"/>
              <a:ea typeface="宋体"/>
              <a:cs typeface="+mn-cs"/>
            </a:endParaRPr>
          </a:p>
        </p:txBody>
      </p:sp>
    </p:spTree>
    <p:extLst>
      <p:ext uri="{BB962C8B-B14F-4D97-AF65-F5344CB8AC3E}">
        <p14:creationId xmlns:p14="http://schemas.microsoft.com/office/powerpoint/2010/main" val="2963455003"/>
      </p:ext>
    </p:extLst>
  </p:cSld>
  <p:clrMapOvr>
    <a:overrideClrMapping bg1="lt1" tx1="dk1" bg2="lt2" tx2="dk2" accent1="accent1" accent2="accent2" accent3="accent3" accent4="accent4" accent5="accent5" accent6="accent6" hlink="hlink" folHlink="folHlink"/>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pic>
        <p:nvPicPr>
          <p:cNvPr id="28674" name="Picture 2" descr="C:\Users\liu yan\Desktop\u=1081868592,1158107726&amp;fm=21&amp;gp=0.jpg"/>
          <p:cNvPicPr>
            <a:picLocks noChangeAspect="1" noChangeArrowheads="1"/>
          </p:cNvPicPr>
          <p:nvPr/>
        </p:nvPicPr>
        <p:blipFill>
          <a:blip r:embed="rId3" cstate="print"/>
          <a:srcRect/>
          <a:stretch>
            <a:fillRect/>
          </a:stretch>
        </p:blipFill>
        <p:spPr bwMode="auto">
          <a:xfrm>
            <a:off x="7505700" y="4762500"/>
            <a:ext cx="1638300" cy="2095500"/>
          </a:xfrm>
          <a:prstGeom prst="rect">
            <a:avLst/>
          </a:prstGeom>
          <a:noFill/>
        </p:spPr>
      </p:pic>
      <p:sp>
        <p:nvSpPr>
          <p:cNvPr id="2" name="矩形 1"/>
          <p:cNvSpPr/>
          <p:nvPr/>
        </p:nvSpPr>
        <p:spPr>
          <a:xfrm>
            <a:off x="25152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t>
            </a:r>
            <a:r>
              <a:rPr kumimoji="0" lang="en-US" altLang="zh-CN"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entury Gothic"/>
                <a:ea typeface="宋体"/>
                <a:cs typeface="+mn-cs"/>
              </a:rPr>
              <a:t>Language points</a:t>
            </a:r>
            <a:endParaRPr kumimoji="0" lang="zh-CN" altLang="en-US" sz="2400" b="1" i="0" u="none" strike="noStrike" kern="1200" cap="none" spc="0" normalizeH="0" baseline="0" noProof="0" dirty="0">
              <a:ln>
                <a:noFill/>
              </a:ln>
              <a:solidFill>
                <a:srgbClr val="000000"/>
              </a:solidFill>
              <a:effectLst/>
              <a:uLnTx/>
              <a:uFillTx/>
              <a:latin typeface="Century Gothic"/>
              <a:ea typeface="宋体"/>
              <a:cs typeface="+mn-cs"/>
            </a:endParaRPr>
          </a:p>
        </p:txBody>
      </p:sp>
      <p:sp>
        <p:nvSpPr>
          <p:cNvPr id="30726" name="TextBox 3"/>
          <p:cNvSpPr txBox="1">
            <a:spLocks noChangeArrowheads="1"/>
          </p:cNvSpPr>
          <p:nvPr/>
        </p:nvSpPr>
        <p:spPr bwMode="auto">
          <a:xfrm>
            <a:off x="683568" y="764704"/>
            <a:ext cx="7416824" cy="461665"/>
          </a:xfrm>
          <a:prstGeom prst="rect">
            <a:avLst/>
          </a:prstGeom>
          <a:noFill/>
          <a:ln w="9525">
            <a:noFill/>
            <a:miter lim="800000"/>
            <a:headEnd/>
            <a:tailEnd/>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CC0066"/>
                </a:solidFill>
                <a:effectLst/>
                <a:uLnTx/>
                <a:uFillTx/>
                <a:latin typeface="Arial" charset="0"/>
                <a:ea typeface="宋体" pitchFamily="2" charset="-122"/>
                <a:cs typeface="+mn-cs"/>
              </a:rPr>
              <a:t> Para 9</a:t>
            </a:r>
            <a:endParaRPr kumimoji="0" lang="zh-CN" altLang="en-US" sz="2400" b="0" i="0" u="none" strike="noStrike" kern="1200" cap="none" spc="0" normalizeH="0" baseline="0" noProof="0" dirty="0">
              <a:ln>
                <a:noFill/>
              </a:ln>
              <a:solidFill>
                <a:srgbClr val="CC0066"/>
              </a:solidFill>
              <a:effectLst/>
              <a:uLnTx/>
              <a:uFillTx/>
              <a:latin typeface="Rockwell"/>
              <a:ea typeface="宋体" pitchFamily="2" charset="-122"/>
              <a:cs typeface="+mn-cs"/>
            </a:endParaRPr>
          </a:p>
        </p:txBody>
      </p:sp>
      <p:sp>
        <p:nvSpPr>
          <p:cNvPr id="30729" name="Rectangle 12"/>
          <p:cNvSpPr>
            <a:spLocks noChangeArrowheads="1"/>
          </p:cNvSpPr>
          <p:nvPr/>
        </p:nvSpPr>
        <p:spPr bwMode="auto">
          <a:xfrm>
            <a:off x="611560" y="1340768"/>
            <a:ext cx="7992690" cy="353943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These process categories are fairly generic terms and are simply used as …….to upstream, midstream, and downstream, making overlap common.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mn-cs"/>
              </a:rPr>
              <a:t>这些过程的分类只是泛指，用来简单区分不同的生产环节。很多石油公司都对上游产业、中游产业、以及下游产业实行垂直一体化经营，这也使得重叠部分非常常见</a:t>
            </a:r>
            <a:r>
              <a:rPr kumimoji="0" lang="zh-CN" altLang="zh-CN" sz="2800" b="0" i="0" u="none" strike="noStrike" kern="1200" cap="none" spc="0" normalizeH="0" baseline="0" noProof="0" dirty="0">
                <a:ln>
                  <a:noFill/>
                </a:ln>
                <a:solidFill>
                  <a:srgbClr val="000000"/>
                </a:solidFill>
                <a:effectLst/>
                <a:uLnTx/>
                <a:uFillTx/>
                <a:latin typeface="Arial" charset="0"/>
                <a:ea typeface="宋体" pitchFamily="2" charset="-122"/>
                <a:cs typeface="+mn-cs"/>
              </a:rPr>
              <a:t>。</a:t>
            </a:r>
          </a:p>
        </p:txBody>
      </p:sp>
    </p:spTree>
    <p:extLst>
      <p:ext uri="{BB962C8B-B14F-4D97-AF65-F5344CB8AC3E}">
        <p14:creationId xmlns:p14="http://schemas.microsoft.com/office/powerpoint/2010/main" val="25327798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liu yan\Desktop\201974-12062Q64I89.jpg"/>
          <p:cNvPicPr>
            <a:picLocks noChangeAspect="1" noChangeArrowheads="1"/>
          </p:cNvPicPr>
          <p:nvPr/>
        </p:nvPicPr>
        <p:blipFill>
          <a:blip r:embed="rId2" cstate="print"/>
          <a:srcRect/>
          <a:stretch>
            <a:fillRect/>
          </a:stretch>
        </p:blipFill>
        <p:spPr bwMode="auto">
          <a:xfrm>
            <a:off x="6300192" y="4509120"/>
            <a:ext cx="2843808" cy="2348880"/>
          </a:xfrm>
          <a:prstGeom prst="rect">
            <a:avLst/>
          </a:prstGeom>
          <a:noFill/>
        </p:spPr>
      </p:pic>
      <p:sp>
        <p:nvSpPr>
          <p:cNvPr id="2" name="矩形 1"/>
          <p:cNvSpPr/>
          <p:nvPr/>
        </p:nvSpPr>
        <p:spPr>
          <a:xfrm>
            <a:off x="1331640" y="353836"/>
            <a:ext cx="4608512" cy="816057"/>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6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36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36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4" name="TextBox 3"/>
          <p:cNvSpPr txBox="1"/>
          <p:nvPr/>
        </p:nvSpPr>
        <p:spPr>
          <a:xfrm>
            <a:off x="5220072" y="634881"/>
            <a:ext cx="2948172" cy="461665"/>
          </a:xfrm>
          <a:prstGeom prst="rect">
            <a:avLst/>
          </a:prstGeom>
          <a:solidFill>
            <a:schemeClr val="accent1">
              <a:lumMod val="20000"/>
              <a:lumOff val="80000"/>
            </a:schemeClr>
          </a:solidFill>
          <a:effectLst>
            <a:glow rad="101600">
              <a:schemeClr val="accent1">
                <a:satMod val="175000"/>
                <a:alpha val="40000"/>
              </a:schemeClr>
            </a:glow>
            <a:innerShdw blurRad="63500" dist="50800" dir="13500000">
              <a:prstClr val="black">
                <a:alpha val="50000"/>
              </a:prstClr>
            </a:inn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rPr>
              <a:t>Text Organization</a:t>
            </a:r>
          </a:p>
        </p:txBody>
      </p:sp>
      <p:sp>
        <p:nvSpPr>
          <p:cNvPr id="29701" name="TextBox 2"/>
          <p:cNvSpPr txBox="1">
            <a:spLocks noChangeArrowheads="1"/>
          </p:cNvSpPr>
          <p:nvPr/>
        </p:nvSpPr>
        <p:spPr bwMode="auto">
          <a:xfrm>
            <a:off x="683568" y="1713242"/>
            <a:ext cx="7829312" cy="3970318"/>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10000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rPr>
              <a:t>Part 1 </a:t>
            </a:r>
            <a:r>
              <a:rPr kumimoji="0"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(para.1) Introduction: </a:t>
            </a:r>
          </a:p>
          <a:p>
            <a:pPr marL="0" marR="0" lvl="0" indent="0" algn="l" defTabSz="914400" rtl="0" eaLnBrk="1" fontAlgn="base" latinLnBrk="0" hangingPunct="1">
              <a:lnSpc>
                <a:spcPct val="100000"/>
              </a:lnSpc>
              <a:spcBef>
                <a:spcPct val="100000"/>
              </a:spcBef>
              <a:spcAft>
                <a:spcPct val="0"/>
              </a:spcAft>
              <a:buClrTx/>
              <a:buSzTx/>
              <a:buFontTx/>
              <a:buNone/>
              <a:tabLst/>
              <a:defRPr/>
            </a:pPr>
            <a:r>
              <a:rPr kumimoji="0"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Three subdivisions of oil industry</a:t>
            </a:r>
            <a:endParaRPr kumimoji="0"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00000"/>
              </a:lnSpc>
              <a:spcBef>
                <a:spcPct val="100000"/>
              </a:spcBef>
              <a:spcAft>
                <a:spcPct val="0"/>
              </a:spcAft>
              <a:buClrTx/>
              <a:buSzTx/>
              <a:buFontTx/>
              <a:buNone/>
              <a:tabLst/>
              <a:defRPr/>
            </a:pPr>
            <a:r>
              <a:rPr kumimoji="0"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Part 2 (para. 2-10) Upstream</a:t>
            </a:r>
            <a:endParaRPr kumimoji="0"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00000"/>
              </a:lnSpc>
              <a:spcBef>
                <a:spcPct val="10000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rPr>
              <a:t>Part </a:t>
            </a:r>
            <a:r>
              <a:rPr kumimoji="0"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3 </a:t>
            </a:r>
            <a:r>
              <a:rPr kumimoji="0"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rPr>
              <a:t>(</a:t>
            </a:r>
            <a:r>
              <a:rPr kumimoji="0"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Para. 11-17) Midstream</a:t>
            </a:r>
          </a:p>
          <a:p>
            <a:pPr marL="0" marR="0" lvl="0" indent="0" algn="l" defTabSz="914400" rtl="0" eaLnBrk="1" fontAlgn="base" latinLnBrk="0" hangingPunct="1">
              <a:lnSpc>
                <a:spcPct val="100000"/>
              </a:lnSpc>
              <a:spcBef>
                <a:spcPct val="100000"/>
              </a:spcBef>
              <a:spcAft>
                <a:spcPct val="0"/>
              </a:spcAft>
              <a:buClrTx/>
              <a:buSzTx/>
              <a:buFontTx/>
              <a:buNone/>
              <a:tabLst/>
              <a:defRPr/>
            </a:pPr>
            <a:r>
              <a:rPr kumimoji="0"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Part 4 (Para. 18-25) Downstream</a:t>
            </a:r>
            <a:endParaRPr kumimoji="0" lang="zh-CN" altLang="en-US"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pic>
        <p:nvPicPr>
          <p:cNvPr id="6" name="Picture 3" descr="C:\Users\liu yan\Desktop\u=4146875922,308542117&amp;fm=21&amp;gp=0.jpg"/>
          <p:cNvPicPr>
            <a:picLocks noChangeAspect="1" noChangeArrowheads="1"/>
          </p:cNvPicPr>
          <p:nvPr/>
        </p:nvPicPr>
        <p:blipFill>
          <a:blip r:embed="rId3" cstate="print"/>
          <a:srcRect/>
          <a:stretch>
            <a:fillRect/>
          </a:stretch>
        </p:blipFill>
        <p:spPr bwMode="auto">
          <a:xfrm>
            <a:off x="7369830" y="2309983"/>
            <a:ext cx="1596827" cy="1582441"/>
          </a:xfrm>
          <a:prstGeom prst="rect">
            <a:avLst/>
          </a:prstGeom>
          <a:noFill/>
        </p:spPr>
      </p:pic>
    </p:spTree>
    <p:extLst>
      <p:ext uri="{BB962C8B-B14F-4D97-AF65-F5344CB8AC3E}">
        <p14:creationId xmlns:p14="http://schemas.microsoft.com/office/powerpoint/2010/main" val="774451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Text </a:t>
            </a:r>
            <a:r>
              <a:rPr kumimoji="0" lang="en-US" altLang="zh-CN"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entury Gothic"/>
                <a:ea typeface="宋体"/>
                <a:cs typeface="+mn-cs"/>
              </a:rPr>
              <a:t>Language points</a:t>
            </a:r>
            <a:endParaRPr kumimoji="0" lang="zh-CN" altLang="en-US" sz="2400" b="1" i="0" u="none" strike="noStrike" kern="1200" cap="none" spc="0" normalizeH="0" baseline="0" noProof="0" dirty="0">
              <a:ln>
                <a:noFill/>
              </a:ln>
              <a:solidFill>
                <a:srgbClr val="000000"/>
              </a:solidFill>
              <a:effectLst/>
              <a:uLnTx/>
              <a:uFillTx/>
              <a:latin typeface="Century Gothic"/>
              <a:ea typeface="宋体"/>
              <a:cs typeface="+mn-cs"/>
            </a:endParaRPr>
          </a:p>
        </p:txBody>
      </p:sp>
      <p:sp>
        <p:nvSpPr>
          <p:cNvPr id="30726" name="TextBox 3"/>
          <p:cNvSpPr txBox="1">
            <a:spLocks noChangeArrowheads="1"/>
          </p:cNvSpPr>
          <p:nvPr/>
        </p:nvSpPr>
        <p:spPr bwMode="auto">
          <a:xfrm>
            <a:off x="683568" y="764704"/>
            <a:ext cx="7416824" cy="461665"/>
          </a:xfrm>
          <a:prstGeom prst="rect">
            <a:avLst/>
          </a:prstGeom>
          <a:noFill/>
          <a:ln w="9525">
            <a:noFill/>
            <a:miter lim="800000"/>
            <a:headEnd/>
            <a:tailEnd/>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CC0066"/>
                </a:solidFill>
                <a:effectLst/>
                <a:uLnTx/>
                <a:uFillTx/>
                <a:latin typeface="Arial" charset="0"/>
                <a:ea typeface="宋体" pitchFamily="2" charset="-122"/>
                <a:cs typeface="+mn-cs"/>
              </a:rPr>
              <a:t> Para 12</a:t>
            </a:r>
            <a:endParaRPr kumimoji="0" lang="zh-CN" altLang="en-US" sz="2400" b="0" i="0" u="none" strike="noStrike" kern="1200" cap="none" spc="0" normalizeH="0" baseline="0" noProof="0" dirty="0">
              <a:ln>
                <a:noFill/>
              </a:ln>
              <a:solidFill>
                <a:srgbClr val="CC0066"/>
              </a:solidFill>
              <a:effectLst/>
              <a:uLnTx/>
              <a:uFillTx/>
              <a:latin typeface="Rockwell"/>
              <a:ea typeface="宋体" pitchFamily="2" charset="-122"/>
              <a:cs typeface="+mn-cs"/>
            </a:endParaRPr>
          </a:p>
        </p:txBody>
      </p:sp>
      <p:pic>
        <p:nvPicPr>
          <p:cNvPr id="30722" name="Picture 2" descr="C:\Users\liu yan\Desktop\u=1081868592,1158107726&amp;fm=21&amp;gp=0.jpg"/>
          <p:cNvPicPr>
            <a:picLocks noChangeAspect="1" noChangeArrowheads="1"/>
          </p:cNvPicPr>
          <p:nvPr/>
        </p:nvPicPr>
        <p:blipFill>
          <a:blip r:embed="rId3" cstate="print"/>
          <a:srcRect/>
          <a:stretch>
            <a:fillRect/>
          </a:stretch>
        </p:blipFill>
        <p:spPr bwMode="auto">
          <a:xfrm>
            <a:off x="7505700" y="4762500"/>
            <a:ext cx="1638300" cy="2095500"/>
          </a:xfrm>
          <a:prstGeom prst="rect">
            <a:avLst/>
          </a:prstGeom>
          <a:noFill/>
        </p:spPr>
      </p:pic>
      <p:sp>
        <p:nvSpPr>
          <p:cNvPr id="7" name="TextBox 6"/>
          <p:cNvSpPr txBox="1"/>
          <p:nvPr/>
        </p:nvSpPr>
        <p:spPr>
          <a:xfrm>
            <a:off x="611560" y="1556792"/>
            <a:ext cx="8165202" cy="267765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charset="0"/>
                <a:ea typeface="宋体" pitchFamily="2" charset="-122"/>
                <a:cs typeface="+mn-cs"/>
              </a:rPr>
              <a:t>Removing impurities and compressing the fluids helps maximize ……is an important aspect in this sector of the industry.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mn-cs"/>
              </a:rPr>
              <a:t>通过去除杂质和压缩液态石油，能够最大限度地运</a:t>
            </a:r>
            <a:endParaRPr kumimoji="0" lang="en-US"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mn-cs"/>
              </a:rPr>
              <a:t>输石油和天然气，从而使石油公司实现效率和收益</a:t>
            </a:r>
            <a:endParaRPr kumimoji="0" lang="en-US"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mn-cs"/>
              </a:rPr>
              <a:t>的最大化，这也是中游产业一个重要的方面。</a:t>
            </a:r>
            <a:endParaRPr kumimoji="0" lang="zh-CN" altLang="en-US" sz="2800" b="0"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187809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linds(horizontal)">
                                      <p:cBhvr>
                                        <p:cTn id="1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133164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t>
            </a:r>
            <a:r>
              <a:rPr kumimoji="0" lang="en-US" altLang="zh-CN"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entury Gothic"/>
                <a:ea typeface="宋体"/>
                <a:cs typeface="+mn-cs"/>
              </a:rPr>
              <a:t>Language points</a:t>
            </a:r>
            <a:endParaRPr kumimoji="0" lang="zh-CN" altLang="en-US" sz="2400" b="1" i="0" u="none" strike="noStrike" kern="1200" cap="none" spc="0" normalizeH="0" baseline="0" noProof="0" dirty="0">
              <a:ln>
                <a:noFill/>
              </a:ln>
              <a:solidFill>
                <a:srgbClr val="000000"/>
              </a:solidFill>
              <a:effectLst/>
              <a:uLnTx/>
              <a:uFillTx/>
              <a:latin typeface="Century Gothic"/>
              <a:ea typeface="宋体"/>
              <a:cs typeface="+mn-cs"/>
            </a:endParaRPr>
          </a:p>
        </p:txBody>
      </p:sp>
      <p:sp>
        <p:nvSpPr>
          <p:cNvPr id="30726" name="TextBox 3"/>
          <p:cNvSpPr txBox="1">
            <a:spLocks noChangeArrowheads="1"/>
          </p:cNvSpPr>
          <p:nvPr/>
        </p:nvSpPr>
        <p:spPr bwMode="auto">
          <a:xfrm>
            <a:off x="683568" y="764704"/>
            <a:ext cx="7416824" cy="461665"/>
          </a:xfrm>
          <a:prstGeom prst="rect">
            <a:avLst/>
          </a:prstGeom>
          <a:noFill/>
          <a:ln w="9525">
            <a:noFill/>
            <a:miter lim="800000"/>
            <a:headEnd/>
            <a:tailEnd/>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CC0066"/>
                </a:solidFill>
                <a:effectLst/>
                <a:uLnTx/>
                <a:uFillTx/>
                <a:latin typeface="Arial" charset="0"/>
                <a:ea typeface="宋体" pitchFamily="2" charset="-122"/>
                <a:cs typeface="+mn-cs"/>
              </a:rPr>
              <a:t> Para 16</a:t>
            </a:r>
            <a:endParaRPr kumimoji="0" lang="zh-CN" altLang="en-US" sz="2400" b="0" i="0" u="none" strike="noStrike" kern="1200" cap="none" spc="0" normalizeH="0" baseline="0" noProof="0" dirty="0">
              <a:ln>
                <a:noFill/>
              </a:ln>
              <a:solidFill>
                <a:srgbClr val="CC0066"/>
              </a:solidFill>
              <a:effectLst/>
              <a:uLnTx/>
              <a:uFillTx/>
              <a:latin typeface="Rockwell"/>
              <a:ea typeface="宋体" pitchFamily="2" charset="-122"/>
              <a:cs typeface="+mn-cs"/>
            </a:endParaRPr>
          </a:p>
        </p:txBody>
      </p:sp>
      <p:sp>
        <p:nvSpPr>
          <p:cNvPr id="30729" name="Rectangle 12"/>
          <p:cNvSpPr>
            <a:spLocks noChangeArrowheads="1"/>
          </p:cNvSpPr>
          <p:nvPr/>
        </p:nvSpPr>
        <p:spPr bwMode="auto">
          <a:xfrm>
            <a:off x="611560" y="1340768"/>
            <a:ext cx="7992690" cy="353943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Using better forecasting analytics, the sector will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benefit by anticipating demand and delivering customized crude blends and dynamic storage options to end-users.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mn-cs"/>
              </a:rPr>
              <a:t>通过更好地预测分析，这些产业可以通过预测需求、运输定制的原油混合物、以及为终端客户提供动态的储存方案来获益。</a:t>
            </a:r>
          </a:p>
        </p:txBody>
      </p:sp>
      <p:pic>
        <p:nvPicPr>
          <p:cNvPr id="32770" name="Picture 2" descr="C:\Users\liu yan\Desktop\u=1081868592,1158107726&amp;fm=21&amp;gp=0.jpg"/>
          <p:cNvPicPr>
            <a:picLocks noChangeAspect="1" noChangeArrowheads="1"/>
          </p:cNvPicPr>
          <p:nvPr/>
        </p:nvPicPr>
        <p:blipFill>
          <a:blip r:embed="rId3" cstate="print"/>
          <a:srcRect/>
          <a:stretch>
            <a:fillRect/>
          </a:stretch>
        </p:blipFill>
        <p:spPr bwMode="auto">
          <a:xfrm>
            <a:off x="7092280" y="4653136"/>
            <a:ext cx="2051720" cy="2204864"/>
          </a:xfrm>
          <a:prstGeom prst="rect">
            <a:avLst/>
          </a:prstGeom>
          <a:noFill/>
        </p:spPr>
      </p:pic>
    </p:spTree>
    <p:extLst>
      <p:ext uri="{BB962C8B-B14F-4D97-AF65-F5344CB8AC3E}">
        <p14:creationId xmlns:p14="http://schemas.microsoft.com/office/powerpoint/2010/main" val="3585609387"/>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entury Gothic"/>
                <a:ea typeface="宋体"/>
                <a:cs typeface="+mn-cs"/>
              </a:rPr>
              <a:t>Language points</a:t>
            </a:r>
            <a:endParaRPr kumimoji="0" lang="zh-CN" altLang="en-US" sz="2400" b="1" i="0" u="none" strike="noStrike" kern="1200" cap="none" spc="0" normalizeH="0" baseline="0" noProof="0" dirty="0">
              <a:ln>
                <a:noFill/>
              </a:ln>
              <a:solidFill>
                <a:srgbClr val="000000"/>
              </a:solidFill>
              <a:effectLst/>
              <a:uLnTx/>
              <a:uFillTx/>
              <a:latin typeface="Century Gothic"/>
              <a:ea typeface="宋体"/>
              <a:cs typeface="+mn-cs"/>
            </a:endParaRPr>
          </a:p>
        </p:txBody>
      </p:sp>
      <p:sp>
        <p:nvSpPr>
          <p:cNvPr id="30726" name="TextBox 3"/>
          <p:cNvSpPr txBox="1">
            <a:spLocks noChangeArrowheads="1"/>
          </p:cNvSpPr>
          <p:nvPr/>
        </p:nvSpPr>
        <p:spPr bwMode="auto">
          <a:xfrm>
            <a:off x="683568" y="764704"/>
            <a:ext cx="7416824" cy="461665"/>
          </a:xfrm>
          <a:prstGeom prst="rect">
            <a:avLst/>
          </a:prstGeom>
          <a:noFill/>
          <a:ln w="9525">
            <a:noFill/>
            <a:miter lim="800000"/>
            <a:headEnd/>
            <a:tailEnd/>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CC0066"/>
                </a:solidFill>
                <a:effectLst/>
                <a:uLnTx/>
                <a:uFillTx/>
                <a:latin typeface="Arial" charset="0"/>
                <a:ea typeface="宋体" pitchFamily="2" charset="-122"/>
                <a:cs typeface="+mn-cs"/>
              </a:rPr>
              <a:t> Para 17</a:t>
            </a:r>
            <a:endParaRPr kumimoji="0" lang="zh-CN" altLang="en-US" sz="2400" b="0" i="0" u="none" strike="noStrike" kern="1200" cap="none" spc="0" normalizeH="0" baseline="0" noProof="0" dirty="0">
              <a:ln>
                <a:noFill/>
              </a:ln>
              <a:solidFill>
                <a:srgbClr val="CC0066"/>
              </a:solidFill>
              <a:effectLst/>
              <a:uLnTx/>
              <a:uFillTx/>
              <a:latin typeface="Rockwell"/>
              <a:ea typeface="宋体" pitchFamily="2" charset="-122"/>
              <a:cs typeface="+mn-cs"/>
            </a:endParaRPr>
          </a:p>
        </p:txBody>
      </p:sp>
      <p:sp>
        <p:nvSpPr>
          <p:cNvPr id="30729" name="Rectangle 12"/>
          <p:cNvSpPr>
            <a:spLocks noChangeArrowheads="1"/>
          </p:cNvSpPr>
          <p:nvPr/>
        </p:nvSpPr>
        <p:spPr bwMode="auto">
          <a:xfrm>
            <a:off x="611560" y="1340768"/>
            <a:ext cx="7992690" cy="5201424"/>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Within the midstream sector, midstream majors are strongly placed ……and what is the most important, growing dominance in new and emerging shale plays.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在中游产业中，相比起中小型企业，大型公司更能带动这一领域的发展。这源于其雄厚的资金实力、在整个价值链中的位置，以及最为重要的是，</a:t>
            </a:r>
            <a:r>
              <a:rPr kumimoji="0" lang="zh-CN"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mn-cs"/>
              </a:rPr>
              <a:t>在新发现的页岩气的开采中日益起主导地位</a:t>
            </a:r>
            <a:r>
              <a:rPr kumimoji="0" lang="zh-CN" altLang="en-US"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a:t>
            </a:r>
            <a:endParaRPr kumimoji="0" lang="en-US"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CN" sz="2800" b="0" i="0" u="none" strike="noStrike" kern="1200" cap="none" spc="0" normalizeH="0" baseline="0" noProof="0" dirty="0">
                <a:ln>
                  <a:noFill/>
                </a:ln>
                <a:solidFill>
                  <a:srgbClr val="000000"/>
                </a:solidFill>
                <a:effectLst/>
                <a:uLnTx/>
                <a:uFillTx/>
                <a:latin typeface="Arial" charset="0"/>
                <a:ea typeface="宋体" pitchFamily="2" charset="-122"/>
                <a:cs typeface="+mn-cs"/>
              </a:rPr>
              <a:t>Notes: shale plays, favorable exploration area for shale oil and gas, </a:t>
            </a:r>
            <a:r>
              <a:rPr kumimoji="0" lang="zh-CN" altLang="en-US" sz="2800" b="0" i="0" u="none" strike="noStrike" kern="1200" cap="none" spc="0" normalizeH="0" baseline="0" noProof="0" dirty="0">
                <a:ln>
                  <a:noFill/>
                </a:ln>
                <a:solidFill>
                  <a:srgbClr val="000000"/>
                </a:solidFill>
                <a:effectLst/>
                <a:uLnTx/>
                <a:uFillTx/>
                <a:latin typeface="Arial" charset="0"/>
                <a:ea typeface="宋体" pitchFamily="2" charset="-122"/>
                <a:cs typeface="+mn-cs"/>
              </a:rPr>
              <a:t>页岩油气藏。）</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FF0000"/>
              </a:solidFill>
              <a:effectLst/>
              <a:uLnTx/>
              <a:uFillTx/>
              <a:latin typeface="仿宋" pitchFamily="49" charset="-122"/>
              <a:ea typeface="仿宋" pitchFamily="49" charset="-122"/>
              <a:cs typeface="Arial" pitchFamily="34" charset="0"/>
            </a:endParaRPr>
          </a:p>
        </p:txBody>
      </p:sp>
      <p:pic>
        <p:nvPicPr>
          <p:cNvPr id="33794" name="Picture 2" descr="C:\Users\liu yan\Desktop\u=1081868592,1158107726&amp;fm=21&amp;gp=0.jpg"/>
          <p:cNvPicPr>
            <a:picLocks noChangeAspect="1" noChangeArrowheads="1"/>
          </p:cNvPicPr>
          <p:nvPr/>
        </p:nvPicPr>
        <p:blipFill>
          <a:blip r:embed="rId3" cstate="print"/>
          <a:srcRect/>
          <a:stretch>
            <a:fillRect/>
          </a:stretch>
        </p:blipFill>
        <p:spPr bwMode="auto">
          <a:xfrm>
            <a:off x="7505700" y="4762500"/>
            <a:ext cx="1638300" cy="2095500"/>
          </a:xfrm>
          <a:prstGeom prst="rect">
            <a:avLst/>
          </a:prstGeom>
          <a:noFill/>
        </p:spPr>
      </p:pic>
    </p:spTree>
    <p:extLst>
      <p:ext uri="{BB962C8B-B14F-4D97-AF65-F5344CB8AC3E}">
        <p14:creationId xmlns:p14="http://schemas.microsoft.com/office/powerpoint/2010/main" val="374932754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9">
                                            <p:txEl>
                                              <p:pRg st="2" end="2"/>
                                            </p:txEl>
                                          </p:spTgt>
                                        </p:tgtEl>
                                        <p:attrNameLst>
                                          <p:attrName>style.visibility</p:attrName>
                                        </p:attrNameLst>
                                      </p:cBhvr>
                                      <p:to>
                                        <p:strVal val="visible"/>
                                      </p:to>
                                    </p:set>
                                    <p:animEffect transition="in" filter="blinds(horizontal)">
                                      <p:cBhvr>
                                        <p:cTn id="7" dur="500"/>
                                        <p:tgtEl>
                                          <p:spTgt spid="3072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9">
                                            <p:txEl>
                                              <p:pRg st="3" end="3"/>
                                            </p:txEl>
                                          </p:spTgt>
                                        </p:tgtEl>
                                        <p:attrNameLst>
                                          <p:attrName>style.visibility</p:attrName>
                                        </p:attrNameLst>
                                      </p:cBhvr>
                                      <p:to>
                                        <p:strVal val="visible"/>
                                      </p:to>
                                    </p:set>
                                    <p:animEffect transition="in" filter="blinds(horizontal)">
                                      <p:cBhvr>
                                        <p:cTn id="12" dur="500"/>
                                        <p:tgtEl>
                                          <p:spTgt spid="307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t>
            </a:r>
            <a:r>
              <a:rPr kumimoji="0" lang="en-US" altLang="zh-CN"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entury Gothic"/>
                <a:ea typeface="宋体"/>
                <a:cs typeface="+mn-cs"/>
              </a:rPr>
              <a:t>Language points</a:t>
            </a:r>
            <a:endParaRPr kumimoji="0" lang="zh-CN" altLang="en-US" sz="2400" b="1" i="0" u="none" strike="noStrike" kern="1200" cap="none" spc="0" normalizeH="0" baseline="0" noProof="0" dirty="0">
              <a:ln>
                <a:noFill/>
              </a:ln>
              <a:solidFill>
                <a:srgbClr val="000000"/>
              </a:solidFill>
              <a:effectLst/>
              <a:uLnTx/>
              <a:uFillTx/>
              <a:latin typeface="Century Gothic"/>
              <a:ea typeface="宋体"/>
              <a:cs typeface="+mn-cs"/>
            </a:endParaRPr>
          </a:p>
        </p:txBody>
      </p:sp>
      <p:sp>
        <p:nvSpPr>
          <p:cNvPr id="30726" name="TextBox 3"/>
          <p:cNvSpPr txBox="1">
            <a:spLocks noChangeArrowheads="1"/>
          </p:cNvSpPr>
          <p:nvPr/>
        </p:nvSpPr>
        <p:spPr bwMode="auto">
          <a:xfrm>
            <a:off x="683568" y="764704"/>
            <a:ext cx="7416824" cy="461665"/>
          </a:xfrm>
          <a:prstGeom prst="rect">
            <a:avLst/>
          </a:prstGeom>
          <a:noFill/>
          <a:ln w="9525">
            <a:noFill/>
            <a:miter lim="800000"/>
            <a:headEnd/>
            <a:tailEnd/>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CC0066"/>
                </a:solidFill>
                <a:effectLst/>
                <a:uLnTx/>
                <a:uFillTx/>
                <a:latin typeface="Arial" charset="0"/>
                <a:ea typeface="宋体" pitchFamily="2" charset="-122"/>
                <a:cs typeface="+mn-cs"/>
              </a:rPr>
              <a:t> Para 18</a:t>
            </a:r>
            <a:endParaRPr kumimoji="0" lang="zh-CN" altLang="en-US" sz="2400" b="0" i="0" u="none" strike="noStrike" kern="1200" cap="none" spc="0" normalizeH="0" baseline="0" noProof="0" dirty="0">
              <a:ln>
                <a:noFill/>
              </a:ln>
              <a:solidFill>
                <a:srgbClr val="CC0066"/>
              </a:solidFill>
              <a:effectLst/>
              <a:uLnTx/>
              <a:uFillTx/>
              <a:latin typeface="Rockwell"/>
              <a:ea typeface="宋体" pitchFamily="2" charset="-122"/>
              <a:cs typeface="+mn-cs"/>
            </a:endParaRPr>
          </a:p>
        </p:txBody>
      </p:sp>
      <p:sp>
        <p:nvSpPr>
          <p:cNvPr id="30729" name="Rectangle 12"/>
          <p:cNvSpPr>
            <a:spLocks noChangeArrowheads="1"/>
          </p:cNvSpPr>
          <p:nvPr/>
        </p:nvSpPr>
        <p:spPr bwMode="auto">
          <a:xfrm>
            <a:off x="611560" y="1340768"/>
            <a:ext cx="7992690" cy="2246769"/>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It is also where …..where customers meet companies.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mn-cs"/>
              </a:rPr>
              <a:t>下游产业也是满足消费者需求，企业与消费者直接交流的环节。</a:t>
            </a:r>
          </a:p>
        </p:txBody>
      </p:sp>
      <p:pic>
        <p:nvPicPr>
          <p:cNvPr id="33794" name="Picture 2" descr="C:\Users\liu yan\Desktop\u=1081868592,1158107726&amp;fm=21&amp;gp=0.jpg"/>
          <p:cNvPicPr>
            <a:picLocks noChangeAspect="1" noChangeArrowheads="1"/>
          </p:cNvPicPr>
          <p:nvPr/>
        </p:nvPicPr>
        <p:blipFill>
          <a:blip r:embed="rId3" cstate="print"/>
          <a:srcRect/>
          <a:stretch>
            <a:fillRect/>
          </a:stretch>
        </p:blipFill>
        <p:spPr bwMode="auto">
          <a:xfrm>
            <a:off x="7505700" y="4762500"/>
            <a:ext cx="1638300" cy="2095500"/>
          </a:xfrm>
          <a:prstGeom prst="rect">
            <a:avLst/>
          </a:prstGeom>
          <a:noFill/>
        </p:spPr>
      </p:pic>
    </p:spTree>
    <p:extLst>
      <p:ext uri="{BB962C8B-B14F-4D97-AF65-F5344CB8AC3E}">
        <p14:creationId xmlns:p14="http://schemas.microsoft.com/office/powerpoint/2010/main" val="154707406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9">
                                            <p:txEl>
                                              <p:pRg st="2" end="2"/>
                                            </p:txEl>
                                          </p:spTgt>
                                        </p:tgtEl>
                                        <p:attrNameLst>
                                          <p:attrName>style.visibility</p:attrName>
                                        </p:attrNameLst>
                                      </p:cBhvr>
                                      <p:to>
                                        <p:strVal val="visible"/>
                                      </p:to>
                                    </p:set>
                                    <p:animEffect transition="in" filter="blinds(horizontal)">
                                      <p:cBhvr>
                                        <p:cTn id="7" dur="500"/>
                                        <p:tgtEl>
                                          <p:spTgt spid="307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t>
            </a:r>
            <a:r>
              <a:rPr kumimoji="0" lang="en-US" altLang="zh-CN"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3" name="TextBox 2"/>
          <p:cNvSpPr txBox="1"/>
          <p:nvPr/>
        </p:nvSpPr>
        <p:spPr>
          <a:xfrm>
            <a:off x="5652120" y="177073"/>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entury Gothic"/>
                <a:ea typeface="宋体"/>
                <a:cs typeface="+mn-cs"/>
              </a:rPr>
              <a:t>Language points</a:t>
            </a:r>
            <a:endParaRPr kumimoji="0" lang="zh-CN" altLang="en-US" sz="2400" b="1" i="0" u="none" strike="noStrike" kern="1200" cap="none" spc="0" normalizeH="0" baseline="0" noProof="0" dirty="0">
              <a:ln>
                <a:noFill/>
              </a:ln>
              <a:solidFill>
                <a:srgbClr val="000000"/>
              </a:solidFill>
              <a:effectLst/>
              <a:uLnTx/>
              <a:uFillTx/>
              <a:latin typeface="Century Gothic"/>
              <a:ea typeface="宋体"/>
              <a:cs typeface="+mn-cs"/>
            </a:endParaRPr>
          </a:p>
        </p:txBody>
      </p:sp>
      <p:sp>
        <p:nvSpPr>
          <p:cNvPr id="30726" name="TextBox 3"/>
          <p:cNvSpPr txBox="1">
            <a:spLocks noChangeArrowheads="1"/>
          </p:cNvSpPr>
          <p:nvPr/>
        </p:nvSpPr>
        <p:spPr bwMode="auto">
          <a:xfrm>
            <a:off x="683568" y="764704"/>
            <a:ext cx="7416824" cy="461665"/>
          </a:xfrm>
          <a:prstGeom prst="rect">
            <a:avLst/>
          </a:prstGeom>
          <a:noFill/>
          <a:ln w="9525">
            <a:noFill/>
            <a:miter lim="800000"/>
            <a:headEnd/>
            <a:tailEnd/>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CC0066"/>
                </a:solidFill>
                <a:effectLst/>
                <a:uLnTx/>
                <a:uFillTx/>
                <a:latin typeface="Arial" charset="0"/>
                <a:ea typeface="宋体" pitchFamily="2" charset="-122"/>
                <a:cs typeface="+mn-cs"/>
              </a:rPr>
              <a:t> Para 22</a:t>
            </a:r>
            <a:endParaRPr kumimoji="0" lang="zh-CN" altLang="en-US" sz="2400" b="0" i="0" u="none" strike="noStrike" kern="1200" cap="none" spc="0" normalizeH="0" baseline="0" noProof="0" dirty="0">
              <a:ln>
                <a:noFill/>
              </a:ln>
              <a:solidFill>
                <a:srgbClr val="CC0066"/>
              </a:solidFill>
              <a:effectLst/>
              <a:uLnTx/>
              <a:uFillTx/>
              <a:latin typeface="Rockwell"/>
              <a:ea typeface="宋体" pitchFamily="2" charset="-122"/>
              <a:cs typeface="+mn-cs"/>
            </a:endParaRPr>
          </a:p>
        </p:txBody>
      </p:sp>
      <p:sp>
        <p:nvSpPr>
          <p:cNvPr id="30729" name="Rectangle 12"/>
          <p:cNvSpPr>
            <a:spLocks noChangeArrowheads="1"/>
          </p:cNvSpPr>
          <p:nvPr/>
        </p:nvSpPr>
        <p:spPr bwMode="auto">
          <a:xfrm>
            <a:off x="611560" y="1340768"/>
            <a:ext cx="7992690" cy="353943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 It follows that because crude oil is made up of……into separate groups or fractions.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it follows that…</a:t>
            </a:r>
            <a:r>
              <a:rPr kumimoji="0" lang="zh-CN" altLang="en-US"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 </a:t>
            </a:r>
            <a:r>
              <a:rPr kumimoji="0" lang="zh-CN" altLang="en-US"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由此可见</a:t>
            </a:r>
            <a:r>
              <a:rPr kumimoji="0" lang="en-US"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a:t>
            </a:r>
            <a:r>
              <a:rPr kumimoji="0" lang="zh-CN" altLang="en-US"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由此断定</a:t>
            </a:r>
            <a:r>
              <a:rPr kumimoji="0" lang="en-US"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mn-cs"/>
              </a:rPr>
              <a:t>由于原油是由几种不同的碳氢化合物组成的，因此，提炼过程的第一步就是把这些不同的分子分离成单独的群组或馏分。</a:t>
            </a:r>
            <a:endParaRPr kumimoji="0" lang="zh-CN" altLang="en-US" sz="2800" b="0" i="0" u="none" strike="noStrike" kern="1200" cap="none" spc="0" normalizeH="0" baseline="0" noProof="0" dirty="0">
              <a:ln>
                <a:noFill/>
              </a:ln>
              <a:solidFill>
                <a:srgbClr val="FF0000"/>
              </a:solidFill>
              <a:effectLst/>
              <a:uLnTx/>
              <a:uFillTx/>
              <a:latin typeface="仿宋" pitchFamily="49" charset="-122"/>
              <a:ea typeface="仿宋" pitchFamily="49" charset="-122"/>
              <a:cs typeface="Arial" pitchFamily="34" charset="0"/>
            </a:endParaRPr>
          </a:p>
        </p:txBody>
      </p:sp>
      <p:pic>
        <p:nvPicPr>
          <p:cNvPr id="35842" name="Picture 2" descr="C:\Users\liu yan\Desktop\u=1081868592,1158107726&amp;fm=21&amp;gp=0.jpg"/>
          <p:cNvPicPr>
            <a:picLocks noChangeAspect="1" noChangeArrowheads="1"/>
          </p:cNvPicPr>
          <p:nvPr/>
        </p:nvPicPr>
        <p:blipFill>
          <a:blip r:embed="rId3" cstate="print"/>
          <a:srcRect/>
          <a:stretch>
            <a:fillRect/>
          </a:stretch>
        </p:blipFill>
        <p:spPr bwMode="auto">
          <a:xfrm>
            <a:off x="7505700" y="4762500"/>
            <a:ext cx="1638300" cy="2095500"/>
          </a:xfrm>
          <a:prstGeom prst="rect">
            <a:avLst/>
          </a:prstGeom>
          <a:noFill/>
        </p:spPr>
      </p:pic>
    </p:spTree>
    <p:extLst>
      <p:ext uri="{BB962C8B-B14F-4D97-AF65-F5344CB8AC3E}">
        <p14:creationId xmlns:p14="http://schemas.microsoft.com/office/powerpoint/2010/main" val="222750358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9">
                                            <p:txEl>
                                              <p:pRg st="4" end="4"/>
                                            </p:txEl>
                                          </p:spTgt>
                                        </p:tgtEl>
                                        <p:attrNameLst>
                                          <p:attrName>style.visibility</p:attrName>
                                        </p:attrNameLst>
                                      </p:cBhvr>
                                      <p:to>
                                        <p:strVal val="visible"/>
                                      </p:to>
                                    </p:set>
                                    <p:animEffect transition="in" filter="blinds(horizontal)">
                                      <p:cBhvr>
                                        <p:cTn id="7" dur="500"/>
                                        <p:tgtEl>
                                          <p:spTgt spid="307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pic>
        <p:nvPicPr>
          <p:cNvPr id="7" name="Picture 2" descr="C:\Users\liu yan\Desktop\u=1081868592,1158107726&amp;fm=21&amp;gp=0.jpg"/>
          <p:cNvPicPr>
            <a:picLocks noChangeAspect="1" noChangeArrowheads="1"/>
          </p:cNvPicPr>
          <p:nvPr/>
        </p:nvPicPr>
        <p:blipFill>
          <a:blip r:embed="rId3" cstate="print"/>
          <a:srcRect/>
          <a:stretch>
            <a:fillRect/>
          </a:stretch>
        </p:blipFill>
        <p:spPr bwMode="auto">
          <a:xfrm>
            <a:off x="7505700" y="4762500"/>
            <a:ext cx="1638300" cy="2095500"/>
          </a:xfrm>
          <a:prstGeom prst="rect">
            <a:avLst/>
          </a:prstGeom>
          <a:noFill/>
        </p:spPr>
      </p:pic>
      <p:sp>
        <p:nvSpPr>
          <p:cNvPr id="30729" name="Rectangle 12"/>
          <p:cNvSpPr>
            <a:spLocks noChangeArrowheads="1"/>
          </p:cNvSpPr>
          <p:nvPr/>
        </p:nvSpPr>
        <p:spPr bwMode="auto">
          <a:xfrm>
            <a:off x="611560" y="1340768"/>
            <a:ext cx="7992690" cy="440120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 </a:t>
            </a:r>
            <a:r>
              <a:rPr kumimoji="0" lang="en-US" altLang="zh-CN" sz="2800" b="0" i="0" u="none" strike="noStrike" kern="1200" cap="none" spc="0" normalizeH="0" baseline="0" noProof="0" dirty="0">
                <a:ln>
                  <a:noFill/>
                </a:ln>
                <a:solidFill>
                  <a:srgbClr val="000000"/>
                </a:solidFill>
                <a:effectLst/>
                <a:uLnTx/>
                <a:uFillTx/>
                <a:latin typeface="Arial" pitchFamily="34" charset="0"/>
                <a:ea typeface="宋体" pitchFamily="2" charset="-122"/>
                <a:cs typeface="Arial" pitchFamily="34" charset="0"/>
              </a:rPr>
              <a:t>The crude oil is initially distilled and the initial product yields can be improved …… The classical way of operating the refinery takes into account the wide variation in price and the seasonality of consumption for the products.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首先对原油进行蒸馏</a:t>
            </a:r>
            <a:r>
              <a:rPr kumimoji="0" lang="en-US"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a:t>
            </a:r>
            <a:r>
              <a:rPr kumimoji="0" lang="zh-CN" altLang="en-US"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可以通过使用其它炼制设备</a:t>
            </a:r>
            <a:r>
              <a:rPr kumimoji="0" lang="en-US"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a:t>
            </a:r>
            <a:r>
              <a:rPr kumimoji="0" lang="zh-CN" altLang="en-US"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Arial" pitchFamily="34" charset="0"/>
              </a:rPr>
              <a:t>转化设备）对碳氢化合物进行化学改变（裂化、重组或改变分子）提高初始产量。</a:t>
            </a:r>
            <a:r>
              <a:rPr kumimoji="0" lang="zh-CN" altLang="zh-CN" sz="2800" b="0" i="0" u="none" strike="noStrike" kern="1200" cap="none" spc="0" normalizeH="0" baseline="0" noProof="0" dirty="0">
                <a:ln>
                  <a:noFill/>
                </a:ln>
                <a:solidFill>
                  <a:srgbClr val="000000"/>
                </a:solidFill>
                <a:effectLst/>
                <a:uLnTx/>
                <a:uFillTx/>
                <a:latin typeface="仿宋" pitchFamily="49" charset="-122"/>
                <a:ea typeface="仿宋" pitchFamily="49" charset="-122"/>
                <a:cs typeface="+mn-cs"/>
              </a:rPr>
              <a:t>炼油厂的传统运作需要把两个因素考虑在内，一是价格的巨大波动，二是产品消费的季节性因素。</a:t>
            </a:r>
            <a:endParaRPr kumimoji="0" lang="zh-CN" altLang="en-US" sz="2800" b="0" i="0" u="none" strike="noStrike" kern="1200" cap="none" spc="0" normalizeH="0" baseline="0" noProof="0" dirty="0">
              <a:ln>
                <a:noFill/>
              </a:ln>
              <a:solidFill>
                <a:srgbClr val="FF0000"/>
              </a:solidFill>
              <a:effectLst/>
              <a:uLnTx/>
              <a:uFillTx/>
              <a:latin typeface="仿宋" pitchFamily="49" charset="-122"/>
              <a:ea typeface="仿宋" pitchFamily="49" charset="-122"/>
              <a:cs typeface="Arial" pitchFamily="34" charset="0"/>
            </a:endParaRPr>
          </a:p>
        </p:txBody>
      </p:sp>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t>
            </a:r>
            <a:r>
              <a:rPr kumimoji="0" lang="en-US" altLang="zh-CN"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3" name="TextBox 2"/>
          <p:cNvSpPr txBox="1"/>
          <p:nvPr/>
        </p:nvSpPr>
        <p:spPr>
          <a:xfrm>
            <a:off x="6012160" y="303039"/>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entury Gothic"/>
                <a:ea typeface="宋体"/>
                <a:cs typeface="+mn-cs"/>
              </a:rPr>
              <a:t>Language points</a:t>
            </a:r>
            <a:endParaRPr kumimoji="0" lang="zh-CN" altLang="en-US" sz="2400" b="1" i="0" u="none" strike="noStrike" kern="1200" cap="none" spc="0" normalizeH="0" baseline="0" noProof="0" dirty="0">
              <a:ln>
                <a:noFill/>
              </a:ln>
              <a:solidFill>
                <a:srgbClr val="000000"/>
              </a:solidFill>
              <a:effectLst/>
              <a:uLnTx/>
              <a:uFillTx/>
              <a:latin typeface="Century Gothic"/>
              <a:ea typeface="宋体"/>
              <a:cs typeface="+mn-cs"/>
            </a:endParaRPr>
          </a:p>
        </p:txBody>
      </p:sp>
      <p:sp>
        <p:nvSpPr>
          <p:cNvPr id="30726" name="TextBox 3"/>
          <p:cNvSpPr txBox="1">
            <a:spLocks noChangeArrowheads="1"/>
          </p:cNvSpPr>
          <p:nvPr/>
        </p:nvSpPr>
        <p:spPr bwMode="auto">
          <a:xfrm>
            <a:off x="683568" y="764704"/>
            <a:ext cx="7416824" cy="461665"/>
          </a:xfrm>
          <a:prstGeom prst="rect">
            <a:avLst/>
          </a:prstGeom>
          <a:noFill/>
          <a:ln w="9525">
            <a:noFill/>
            <a:miter lim="800000"/>
            <a:headEnd/>
            <a:tailEnd/>
          </a:ln>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CC0066"/>
                </a:solidFill>
                <a:effectLst/>
                <a:uLnTx/>
                <a:uFillTx/>
                <a:latin typeface="Arial" charset="0"/>
                <a:ea typeface="宋体" pitchFamily="2" charset="-122"/>
                <a:cs typeface="+mn-cs"/>
              </a:rPr>
              <a:t> Para 25</a:t>
            </a:r>
            <a:endParaRPr kumimoji="0" lang="zh-CN" altLang="en-US" sz="2400" b="0" i="0" u="none" strike="noStrike" kern="1200" cap="none" spc="0" normalizeH="0" baseline="0" noProof="0" dirty="0">
              <a:ln>
                <a:noFill/>
              </a:ln>
              <a:solidFill>
                <a:srgbClr val="CC0066"/>
              </a:solidFill>
              <a:effectLst/>
              <a:uLnTx/>
              <a:uFillTx/>
              <a:latin typeface="Rockwell"/>
              <a:ea typeface="宋体" pitchFamily="2" charset="-122"/>
              <a:cs typeface="+mn-cs"/>
            </a:endParaRPr>
          </a:p>
        </p:txBody>
      </p:sp>
    </p:spTree>
    <p:extLst>
      <p:ext uri="{BB962C8B-B14F-4D97-AF65-F5344CB8AC3E}">
        <p14:creationId xmlns:p14="http://schemas.microsoft.com/office/powerpoint/2010/main" val="304063943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9">
                                            <p:txEl>
                                              <p:pRg st="1" end="1"/>
                                            </p:txEl>
                                          </p:spTgt>
                                        </p:tgtEl>
                                        <p:attrNameLst>
                                          <p:attrName>style.visibility</p:attrName>
                                        </p:attrNameLst>
                                      </p:cBhvr>
                                      <p:to>
                                        <p:strVal val="visible"/>
                                      </p:to>
                                    </p:set>
                                    <p:animEffect transition="in" filter="blinds(horizontal)">
                                      <p:cBhvr>
                                        <p:cTn id="7" dur="500"/>
                                        <p:tgtEl>
                                          <p:spTgt spid="307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696"/>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23528" y="764704"/>
            <a:ext cx="85319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263650" indent="-1263650"/>
            <a:r>
              <a:rPr kumimoji="1" lang="en-US" altLang="zh-CN" sz="3200" b="1" dirty="0">
                <a:solidFill>
                  <a:srgbClr val="003366"/>
                </a:solidFill>
                <a:latin typeface="Century Gothic" pitchFamily="34" charset="0"/>
              </a:rPr>
              <a:t>Keys to the blanks:</a:t>
            </a:r>
            <a:endParaRPr kumimoji="1" lang="en-US" altLang="zh-CN" sz="3200" dirty="0">
              <a:solidFill>
                <a:srgbClr val="003366"/>
              </a:solidFill>
              <a:latin typeface="Century Gothic" pitchFamily="34" charset="0"/>
            </a:endParaRPr>
          </a:p>
        </p:txBody>
      </p:sp>
      <p:pic>
        <p:nvPicPr>
          <p:cNvPr id="8" name="Picture 41" descr="C:\Documents and Settings\dongyn\Local Settings\Temporary Internet Files\Content.IE5\4KXP76FC\MCj04314950000[1].png">
            <a:hlinkClick r:id="rId4" action="ppaction://hlinksldjump"/>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sp>
        <p:nvSpPr>
          <p:cNvPr id="10" name="Rectangle 6"/>
          <p:cNvSpPr txBox="1">
            <a:spLocks noChangeAspect="1"/>
          </p:cNvSpPr>
          <p:nvPr/>
        </p:nvSpPr>
        <p:spPr bwMode="auto">
          <a:xfrm>
            <a:off x="70259" y="1340768"/>
            <a:ext cx="8785225" cy="414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2800" b="1">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400" b="1">
                <a:solidFill>
                  <a:schemeClr val="tx1"/>
                </a:solidFill>
                <a:latin typeface="+mn-lt"/>
                <a:ea typeface="+mn-ea"/>
              </a:defRPr>
            </a:lvl2pPr>
            <a:lvl3pPr marL="11430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3pPr>
            <a:lvl4pPr marL="1600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4pPr>
            <a:lvl5pPr marL="20574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5pPr>
            <a:lvl6pPr marL="25146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6pPr>
            <a:lvl7pPr marL="29718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7pPr>
            <a:lvl8pPr marL="34290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8pPr>
            <a:lvl9pPr marL="3886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9pPr>
          </a:lstStyle>
          <a:p>
            <a:r>
              <a:rPr lang="en-US" altLang="zh-CN" b="0" dirty="0">
                <a:latin typeface="Arial Narrow" panose="020B0606020202030204" pitchFamily="34" charset="0"/>
              </a:rPr>
              <a:t>1. upstream, midstream, and downstream.</a:t>
            </a:r>
            <a:endParaRPr lang="zh-CN" altLang="zh-CN" b="0" dirty="0">
              <a:latin typeface="Arial Narrow" panose="020B0606020202030204" pitchFamily="34" charset="0"/>
            </a:endParaRPr>
          </a:p>
          <a:p>
            <a:r>
              <a:rPr lang="en-US" altLang="zh-CN" b="0" dirty="0">
                <a:latin typeface="Arial Narrow" panose="020B0606020202030204" pitchFamily="34" charset="0"/>
              </a:rPr>
              <a:t>2. locating and recovering crude oil and natural gas</a:t>
            </a:r>
            <a:endParaRPr lang="zh-CN" altLang="zh-CN" b="0" dirty="0">
              <a:latin typeface="Arial Narrow" panose="020B0606020202030204" pitchFamily="34" charset="0"/>
            </a:endParaRPr>
          </a:p>
          <a:p>
            <a:r>
              <a:rPr lang="en-US" altLang="zh-CN" b="0" dirty="0">
                <a:latin typeface="Arial Narrow" panose="020B0606020202030204" pitchFamily="34" charset="0"/>
              </a:rPr>
              <a:t>3. setting foundation</a:t>
            </a:r>
            <a:endParaRPr lang="zh-CN" altLang="zh-CN" b="0" dirty="0">
              <a:latin typeface="Arial Narrow" panose="020B0606020202030204" pitchFamily="34" charset="0"/>
            </a:endParaRPr>
          </a:p>
          <a:p>
            <a:r>
              <a:rPr lang="en-US" altLang="zh-CN" b="0" dirty="0">
                <a:latin typeface="Arial Narrow" panose="020B0606020202030204" pitchFamily="34" charset="0"/>
              </a:rPr>
              <a:t>4. exploration, development and processing</a:t>
            </a:r>
            <a:endParaRPr lang="zh-CN" altLang="zh-CN" b="0" dirty="0">
              <a:latin typeface="Arial Narrow" panose="020B0606020202030204" pitchFamily="34" charset="0"/>
            </a:endParaRPr>
          </a:p>
          <a:p>
            <a:r>
              <a:rPr lang="en-US" altLang="zh-CN" b="0" dirty="0">
                <a:latin typeface="Arial Narrow" panose="020B0606020202030204" pitchFamily="34" charset="0"/>
              </a:rPr>
              <a:t>5. crude oil </a:t>
            </a:r>
            <a:endParaRPr lang="zh-CN" altLang="zh-CN" b="0" dirty="0">
              <a:latin typeface="Arial Narrow" panose="020B0606020202030204" pitchFamily="34" charset="0"/>
            </a:endParaRPr>
          </a:p>
          <a:p>
            <a:r>
              <a:rPr lang="en-US" altLang="zh-CN" b="0" dirty="0">
                <a:latin typeface="Arial Narrow" panose="020B0606020202030204" pitchFamily="34" charset="0"/>
              </a:rPr>
              <a:t>6. ensuring quantity and quality</a:t>
            </a:r>
            <a:endParaRPr lang="zh-CN" altLang="zh-CN" b="0" dirty="0">
              <a:latin typeface="Arial Narrow" panose="020B0606020202030204" pitchFamily="34" charset="0"/>
            </a:endParaRPr>
          </a:p>
          <a:p>
            <a:r>
              <a:rPr lang="en-US" altLang="zh-CN" b="0" dirty="0">
                <a:latin typeface="Arial Narrow" panose="020B0606020202030204" pitchFamily="34" charset="0"/>
              </a:rPr>
              <a:t>7. the transportation of oil and natural gas </a:t>
            </a:r>
          </a:p>
          <a:p>
            <a:pPr marL="0" indent="0">
              <a:buNone/>
            </a:pPr>
            <a:r>
              <a:rPr lang="en-US" altLang="zh-CN" b="0" dirty="0">
                <a:latin typeface="Arial Narrow" panose="020B0606020202030204" pitchFamily="34" charset="0"/>
              </a:rPr>
              <a:t>        from the extraction site to the refineries</a:t>
            </a:r>
            <a:endParaRPr lang="zh-CN" altLang="zh-CN" b="0" dirty="0">
              <a:latin typeface="Arial Narrow" panose="020B0606020202030204" pitchFamily="34" charset="0"/>
            </a:endParaRPr>
          </a:p>
        </p:txBody>
      </p:sp>
      <p:sp>
        <p:nvSpPr>
          <p:cNvPr id="13" name="Rectangle 3"/>
          <p:cNvSpPr>
            <a:spLocks noGrp="1"/>
          </p:cNvSpPr>
          <p:nvPr>
            <p:ph type="title"/>
          </p:nvPr>
        </p:nvSpPr>
        <p:spPr>
          <a:xfrm>
            <a:off x="1907704" y="44624"/>
            <a:ext cx="7166038" cy="675530"/>
          </a:xfrm>
        </p:spPr>
        <p:txBody>
          <a:bodyPr/>
          <a:lstStyle/>
          <a:p>
            <a:pPr algn="l"/>
            <a:r>
              <a:rPr lang="en-US" altLang="zh-CN" sz="2800" dirty="0" smtClean="0">
                <a:solidFill>
                  <a:schemeClr val="accent1">
                    <a:lumMod val="50000"/>
                  </a:schemeClr>
                </a:solidFill>
              </a:rPr>
              <a:t>Exercise book (31): I</a:t>
            </a:r>
            <a:r>
              <a:rPr lang="en-US" altLang="zh-CN" sz="2800" dirty="0">
                <a:solidFill>
                  <a:schemeClr val="accent1">
                    <a:lumMod val="50000"/>
                  </a:schemeClr>
                </a:solidFill>
              </a:rPr>
              <a:t>. Mind Mapping</a:t>
            </a:r>
          </a:p>
        </p:txBody>
      </p:sp>
      <p:sp>
        <p:nvSpPr>
          <p:cNvPr id="14" name="矩形 13"/>
          <p:cNvSpPr/>
          <p:nvPr/>
        </p:nvSpPr>
        <p:spPr>
          <a:xfrm>
            <a:off x="179388" y="97468"/>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pic>
        <p:nvPicPr>
          <p:cNvPr id="2" name="图片 1">
            <a:extLst>
              <a:ext uri="{FF2B5EF4-FFF2-40B4-BE49-F238E27FC236}">
                <a16:creationId xmlns:a16="http://schemas.microsoft.com/office/drawing/2014/main" id="{AA43CEEB-3D61-467F-A13D-548BE11F253A}"/>
              </a:ext>
            </a:extLst>
          </p:cNvPr>
          <p:cNvPicPr>
            <a:picLocks noChangeAspect="1"/>
          </p:cNvPicPr>
          <p:nvPr/>
        </p:nvPicPr>
        <p:blipFill>
          <a:blip r:embed="rId6"/>
          <a:stretch>
            <a:fillRect/>
          </a:stretch>
        </p:blipFill>
        <p:spPr>
          <a:xfrm>
            <a:off x="6528177" y="4653136"/>
            <a:ext cx="2292295" cy="1627773"/>
          </a:xfrm>
          <a:prstGeom prst="rect">
            <a:avLst/>
          </a:prstGeom>
        </p:spPr>
      </p:pic>
    </p:spTree>
    <p:extLst>
      <p:ext uri="{BB962C8B-B14F-4D97-AF65-F5344CB8AC3E}">
        <p14:creationId xmlns:p14="http://schemas.microsoft.com/office/powerpoint/2010/main" val="2124951916"/>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696"/>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23528" y="764704"/>
            <a:ext cx="85319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263650" indent="-1263650"/>
            <a:r>
              <a:rPr kumimoji="1" lang="en-US" altLang="zh-CN" sz="3200" b="1" dirty="0">
                <a:solidFill>
                  <a:srgbClr val="003366"/>
                </a:solidFill>
                <a:latin typeface="Century Gothic" pitchFamily="34" charset="0"/>
              </a:rPr>
              <a:t>Keys to the blanks:</a:t>
            </a:r>
            <a:endParaRPr kumimoji="1" lang="en-US" altLang="zh-CN" sz="3200" dirty="0">
              <a:solidFill>
                <a:srgbClr val="003366"/>
              </a:solidFill>
              <a:latin typeface="Century Gothic" pitchFamily="34" charset="0"/>
            </a:endParaRPr>
          </a:p>
        </p:txBody>
      </p:sp>
      <p:pic>
        <p:nvPicPr>
          <p:cNvPr id="8" name="Picture 41" descr="C:\Documents and Settings\dongyn\Local Settings\Temporary Internet Files\Content.IE5\4KXP76FC\MCj04314950000[1].png">
            <a:hlinkClick r:id="rId4" action="ppaction://hlinksldjump"/>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sp>
        <p:nvSpPr>
          <p:cNvPr id="10" name="Rectangle 6"/>
          <p:cNvSpPr txBox="1">
            <a:spLocks noChangeAspect="1"/>
          </p:cNvSpPr>
          <p:nvPr/>
        </p:nvSpPr>
        <p:spPr bwMode="auto">
          <a:xfrm>
            <a:off x="70259" y="1340768"/>
            <a:ext cx="8785225"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2800" b="1">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400" b="1">
                <a:solidFill>
                  <a:schemeClr val="tx1"/>
                </a:solidFill>
                <a:latin typeface="+mn-lt"/>
                <a:ea typeface="+mn-ea"/>
              </a:defRPr>
            </a:lvl2pPr>
            <a:lvl3pPr marL="11430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3pPr>
            <a:lvl4pPr marL="1600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4pPr>
            <a:lvl5pPr marL="20574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5pPr>
            <a:lvl6pPr marL="25146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6pPr>
            <a:lvl7pPr marL="29718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7pPr>
            <a:lvl8pPr marL="34290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8pPr>
            <a:lvl9pPr marL="3886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9pPr>
          </a:lstStyle>
          <a:p>
            <a:r>
              <a:rPr lang="en-US" altLang="zh-CN" b="0" dirty="0">
                <a:latin typeface="Arial Narrow" panose="020B0606020202030204" pitchFamily="34" charset="0"/>
              </a:rPr>
              <a:t>8. compressing; removing impurities and converting </a:t>
            </a:r>
            <a:endParaRPr lang="zh-CN" altLang="zh-CN" b="0" dirty="0">
              <a:latin typeface="Arial Narrow" panose="020B0606020202030204" pitchFamily="34" charset="0"/>
            </a:endParaRPr>
          </a:p>
          <a:p>
            <a:r>
              <a:rPr lang="en-US" altLang="zh-CN" b="0" dirty="0">
                <a:latin typeface="Arial Narrow" panose="020B0606020202030204" pitchFamily="34" charset="0"/>
              </a:rPr>
              <a:t>9. final processing, product distribution and marketing</a:t>
            </a:r>
            <a:endParaRPr lang="zh-CN" altLang="zh-CN" b="0" dirty="0">
              <a:latin typeface="Arial Narrow" panose="020B0606020202030204" pitchFamily="34" charset="0"/>
            </a:endParaRPr>
          </a:p>
          <a:p>
            <a:r>
              <a:rPr lang="en-US" altLang="zh-CN" b="0" dirty="0">
                <a:latin typeface="Arial Narrow" panose="020B0606020202030204" pitchFamily="34" charset="0"/>
              </a:rPr>
              <a:t>10. processing and marketing</a:t>
            </a:r>
            <a:endParaRPr lang="zh-CN" altLang="zh-CN" b="0" dirty="0">
              <a:latin typeface="Arial Narrow" panose="020B0606020202030204" pitchFamily="34" charset="0"/>
            </a:endParaRPr>
          </a:p>
          <a:p>
            <a:r>
              <a:rPr lang="en-US" altLang="zh-CN" b="0" dirty="0">
                <a:latin typeface="Arial Narrow" panose="020B0606020202030204" pitchFamily="34" charset="0"/>
              </a:rPr>
              <a:t>11. distillation </a:t>
            </a:r>
            <a:endParaRPr lang="zh-CN" altLang="zh-CN" b="0" dirty="0">
              <a:latin typeface="Arial Narrow" panose="020B0606020202030204" pitchFamily="34" charset="0"/>
            </a:endParaRPr>
          </a:p>
        </p:txBody>
      </p:sp>
      <p:sp>
        <p:nvSpPr>
          <p:cNvPr id="13" name="Rectangle 3"/>
          <p:cNvSpPr>
            <a:spLocks noGrp="1"/>
          </p:cNvSpPr>
          <p:nvPr>
            <p:ph type="title"/>
          </p:nvPr>
        </p:nvSpPr>
        <p:spPr>
          <a:xfrm>
            <a:off x="1907704" y="44624"/>
            <a:ext cx="4274916" cy="675530"/>
          </a:xfrm>
        </p:spPr>
        <p:txBody>
          <a:bodyPr/>
          <a:lstStyle/>
          <a:p>
            <a:pPr algn="l"/>
            <a:r>
              <a:rPr lang="en-US" altLang="zh-CN" dirty="0">
                <a:solidFill>
                  <a:schemeClr val="accent1">
                    <a:lumMod val="50000"/>
                  </a:schemeClr>
                </a:solidFill>
              </a:rPr>
              <a:t>I. Mind Mapping</a:t>
            </a:r>
          </a:p>
        </p:txBody>
      </p:sp>
      <p:sp>
        <p:nvSpPr>
          <p:cNvPr id="14" name="矩形 13"/>
          <p:cNvSpPr/>
          <p:nvPr/>
        </p:nvSpPr>
        <p:spPr>
          <a:xfrm>
            <a:off x="179388" y="97468"/>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pic>
        <p:nvPicPr>
          <p:cNvPr id="2" name="图片 1">
            <a:extLst>
              <a:ext uri="{FF2B5EF4-FFF2-40B4-BE49-F238E27FC236}">
                <a16:creationId xmlns:a16="http://schemas.microsoft.com/office/drawing/2014/main" id="{AA43CEEB-3D61-467F-A13D-548BE11F253A}"/>
              </a:ext>
            </a:extLst>
          </p:cNvPr>
          <p:cNvPicPr>
            <a:picLocks noChangeAspect="1"/>
          </p:cNvPicPr>
          <p:nvPr/>
        </p:nvPicPr>
        <p:blipFill>
          <a:blip r:embed="rId6"/>
          <a:stretch>
            <a:fillRect/>
          </a:stretch>
        </p:blipFill>
        <p:spPr>
          <a:xfrm>
            <a:off x="6528177" y="4653136"/>
            <a:ext cx="2292295" cy="1627773"/>
          </a:xfrm>
          <a:prstGeom prst="rect">
            <a:avLst/>
          </a:prstGeom>
        </p:spPr>
      </p:pic>
    </p:spTree>
    <p:extLst>
      <p:ext uri="{BB962C8B-B14F-4D97-AF65-F5344CB8AC3E}">
        <p14:creationId xmlns:p14="http://schemas.microsoft.com/office/powerpoint/2010/main" val="2416636462"/>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696"/>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50275" name="Rectangle 3"/>
          <p:cNvSpPr>
            <a:spLocks noGrp="1"/>
          </p:cNvSpPr>
          <p:nvPr>
            <p:ph type="title"/>
          </p:nvPr>
        </p:nvSpPr>
        <p:spPr>
          <a:xfrm>
            <a:off x="1707241" y="-27384"/>
            <a:ext cx="4952991" cy="792162"/>
          </a:xfrm>
        </p:spPr>
        <p:txBody>
          <a:bodyPr/>
          <a:lstStyle/>
          <a:p>
            <a:pPr algn="l"/>
            <a:r>
              <a:rPr lang="en-US" altLang="zh-CN" dirty="0">
                <a:solidFill>
                  <a:schemeClr val="accent1">
                    <a:lumMod val="50000"/>
                  </a:schemeClr>
                </a:solidFill>
              </a:rPr>
              <a:t>II. Content Information</a:t>
            </a:r>
          </a:p>
        </p:txBody>
      </p:sp>
      <p:pic>
        <p:nvPicPr>
          <p:cNvPr id="8" name="Picture 41" descr="C:\Documents and Settings\dongyn\Local Settings\Temporary Internet Files\Content.IE5\4KXP76FC\MCj04314950000[1].png">
            <a:hlinkClick r:id="rId4" action="ppaction://hlinksldjump"/>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sp>
        <p:nvSpPr>
          <p:cNvPr id="9" name="Rectangle 6"/>
          <p:cNvSpPr txBox="1">
            <a:spLocks noChangeAspect="1"/>
          </p:cNvSpPr>
          <p:nvPr/>
        </p:nvSpPr>
        <p:spPr bwMode="auto">
          <a:xfrm>
            <a:off x="35247" y="764704"/>
            <a:ext cx="8785225" cy="535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2800" b="1">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400" b="1">
                <a:solidFill>
                  <a:schemeClr val="tx1"/>
                </a:solidFill>
                <a:latin typeface="+mn-lt"/>
                <a:ea typeface="+mn-ea"/>
              </a:defRPr>
            </a:lvl2pPr>
            <a:lvl3pPr marL="11430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3pPr>
            <a:lvl4pPr marL="1600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4pPr>
            <a:lvl5pPr marL="20574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5pPr>
            <a:lvl6pPr marL="25146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6pPr>
            <a:lvl7pPr marL="29718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7pPr>
            <a:lvl8pPr marL="34290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8pPr>
            <a:lvl9pPr marL="3886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9pPr>
          </a:lstStyle>
          <a:p>
            <a:pPr>
              <a:lnSpc>
                <a:spcPct val="150000"/>
              </a:lnSpc>
            </a:pPr>
            <a:r>
              <a:rPr lang="en-US" altLang="zh-CN" b="0" dirty="0">
                <a:latin typeface="Arial Narrow" panose="020B0606020202030204" pitchFamily="34" charset="0"/>
              </a:rPr>
              <a:t>1. Because it is very complex and encompasses so much.</a:t>
            </a:r>
            <a:endParaRPr lang="zh-CN" altLang="zh-CN" b="0" dirty="0">
              <a:latin typeface="Arial Narrow" panose="020B0606020202030204" pitchFamily="34" charset="0"/>
            </a:endParaRPr>
          </a:p>
          <a:p>
            <a:pPr>
              <a:lnSpc>
                <a:spcPct val="150000"/>
              </a:lnSpc>
            </a:pPr>
            <a:r>
              <a:rPr lang="en-US" altLang="zh-CN" b="0" dirty="0">
                <a:latin typeface="Arial Narrow" panose="020B0606020202030204" pitchFamily="34" charset="0"/>
              </a:rPr>
              <a:t>2. The upstream is mainly concerned with the oil production process that focuses on locating and recovering crude oil and natural gas.</a:t>
            </a:r>
            <a:endParaRPr lang="zh-CN" altLang="zh-CN" b="0" dirty="0">
              <a:latin typeface="Arial Narrow" panose="020B0606020202030204" pitchFamily="34" charset="0"/>
            </a:endParaRPr>
          </a:p>
          <a:p>
            <a:pPr>
              <a:lnSpc>
                <a:spcPct val="150000"/>
              </a:lnSpc>
            </a:pPr>
            <a:r>
              <a:rPr lang="en-US" altLang="zh-CN" b="0" dirty="0">
                <a:latin typeface="Arial Narrow" panose="020B0606020202030204" pitchFamily="34" charset="0"/>
              </a:rPr>
              <a:t>3. It is primarily concerned with the transportation of oil and natural gas from the extraction site to the refineries, and often included as an extension of either the upstream or downstream sector, depending on the source.  </a:t>
            </a:r>
            <a:endParaRPr lang="zh-CN" altLang="zh-CN" b="0" dirty="0">
              <a:latin typeface="Arial Narrow" panose="020B0606020202030204" pitchFamily="34" charset="0"/>
            </a:endParaRPr>
          </a:p>
        </p:txBody>
      </p:sp>
      <p:sp>
        <p:nvSpPr>
          <p:cNvPr id="12" name="矩形 11"/>
          <p:cNvSpPr/>
          <p:nvPr/>
        </p:nvSpPr>
        <p:spPr>
          <a:xfrm>
            <a:off x="179388" y="97468"/>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Tree>
    <p:extLst>
      <p:ext uri="{BB962C8B-B14F-4D97-AF65-F5344CB8AC3E}">
        <p14:creationId xmlns:p14="http://schemas.microsoft.com/office/powerpoint/2010/main" val="4141011524"/>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696"/>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50275" name="Rectangle 3"/>
          <p:cNvSpPr>
            <a:spLocks noGrp="1"/>
          </p:cNvSpPr>
          <p:nvPr>
            <p:ph type="title"/>
          </p:nvPr>
        </p:nvSpPr>
        <p:spPr>
          <a:xfrm>
            <a:off x="1707241" y="-27384"/>
            <a:ext cx="4952991" cy="792162"/>
          </a:xfrm>
        </p:spPr>
        <p:txBody>
          <a:bodyPr/>
          <a:lstStyle/>
          <a:p>
            <a:pPr algn="l"/>
            <a:r>
              <a:rPr lang="en-US" altLang="zh-CN" dirty="0">
                <a:solidFill>
                  <a:schemeClr val="accent1">
                    <a:lumMod val="50000"/>
                  </a:schemeClr>
                </a:solidFill>
              </a:rPr>
              <a:t>II. Content Information</a:t>
            </a:r>
          </a:p>
        </p:txBody>
      </p:sp>
      <p:pic>
        <p:nvPicPr>
          <p:cNvPr id="8" name="Picture 41" descr="C:\Documents and Settings\dongyn\Local Settings\Temporary Internet Files\Content.IE5\4KXP76FC\MCj04314950000[1].png">
            <a:hlinkClick r:id="rId4" action="ppaction://hlinksldjump"/>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sp>
        <p:nvSpPr>
          <p:cNvPr id="9" name="Rectangle 6"/>
          <p:cNvSpPr txBox="1">
            <a:spLocks noChangeAspect="1"/>
          </p:cNvSpPr>
          <p:nvPr/>
        </p:nvSpPr>
        <p:spPr bwMode="auto">
          <a:xfrm>
            <a:off x="179387" y="764704"/>
            <a:ext cx="8713093" cy="586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2800" b="1">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400" b="1">
                <a:solidFill>
                  <a:schemeClr val="tx1"/>
                </a:solidFill>
                <a:latin typeface="+mn-lt"/>
                <a:ea typeface="+mn-ea"/>
              </a:defRPr>
            </a:lvl2pPr>
            <a:lvl3pPr marL="11430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3pPr>
            <a:lvl4pPr marL="1600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4pPr>
            <a:lvl5pPr marL="20574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5pPr>
            <a:lvl6pPr marL="25146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6pPr>
            <a:lvl7pPr marL="29718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7pPr>
            <a:lvl8pPr marL="34290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8pPr>
            <a:lvl9pPr marL="3886200" indent="-228600" algn="l" rtl="0" fontAlgn="base">
              <a:spcBef>
                <a:spcPct val="20000"/>
              </a:spcBef>
              <a:spcAft>
                <a:spcPct val="0"/>
              </a:spcAft>
              <a:buFont typeface="Arial" pitchFamily="34" charset="0"/>
              <a:buChar char="»"/>
              <a:defRPr sz="1800" b="1">
                <a:solidFill>
                  <a:schemeClr val="tx1"/>
                </a:solidFill>
                <a:latin typeface="Calibri" pitchFamily="34" charset="0"/>
                <a:ea typeface="+mn-ea"/>
              </a:defRPr>
            </a:lvl9pPr>
          </a:lstStyle>
          <a:p>
            <a:r>
              <a:rPr lang="en-US" altLang="zh-CN" b="0" dirty="0">
                <a:solidFill>
                  <a:srgbClr val="7030A0"/>
                </a:solidFill>
                <a:latin typeface="Arial Narrow" panose="020B0606020202030204" pitchFamily="34" charset="0"/>
              </a:rPr>
              <a:t>4</a:t>
            </a:r>
            <a:r>
              <a:rPr lang="en-US" altLang="zh-CN" b="0" dirty="0">
                <a:solidFill>
                  <a:srgbClr val="7030A0"/>
                </a:solidFill>
                <a:latin typeface="Calibri" panose="020F0502020204030204" pitchFamily="34" charset="0"/>
                <a:cs typeface="Calibri" panose="020F0502020204030204" pitchFamily="34" charset="0"/>
              </a:rPr>
              <a:t>. Midstream majors are strongly placed to ride the growth cycle better than small and medium-sized companies due to their financing prowess, presence across the value chain and what is the most important, growing dominance in the new and emerging shale plays.</a:t>
            </a:r>
            <a:endParaRPr lang="zh-CN" altLang="zh-CN" b="0" dirty="0">
              <a:solidFill>
                <a:srgbClr val="7030A0"/>
              </a:solidFill>
              <a:latin typeface="Calibri" panose="020F0502020204030204" pitchFamily="34" charset="0"/>
              <a:cs typeface="Calibri" panose="020F0502020204030204" pitchFamily="34" charset="0"/>
            </a:endParaRPr>
          </a:p>
          <a:p>
            <a:r>
              <a:rPr lang="en-US" altLang="zh-CN" b="0" dirty="0">
                <a:latin typeface="Calibri" panose="020F0502020204030204" pitchFamily="34" charset="0"/>
                <a:cs typeface="Calibri" panose="020F0502020204030204" pitchFamily="34" charset="0"/>
              </a:rPr>
              <a:t>5. The downstream sector processes crude oil into finished products. It is where supply meets demand and where customers meet companies. Jobs in this sector include process hazard analysts, tax accountants, plant operators, maintenance supervisors, contracts managers and instrument engineers.</a:t>
            </a:r>
            <a:endParaRPr lang="zh-CN" altLang="zh-CN" b="0" dirty="0">
              <a:latin typeface="Calibri" panose="020F0502020204030204" pitchFamily="34" charset="0"/>
              <a:cs typeface="Calibri" panose="020F0502020204030204" pitchFamily="34" charset="0"/>
            </a:endParaRPr>
          </a:p>
          <a:p>
            <a:r>
              <a:rPr lang="en-US" altLang="zh-CN" b="0" dirty="0">
                <a:solidFill>
                  <a:srgbClr val="7030A0"/>
                </a:solidFill>
                <a:latin typeface="Calibri" panose="020F0502020204030204" pitchFamily="34" charset="0"/>
                <a:cs typeface="Calibri" panose="020F0502020204030204" pitchFamily="34" charset="0"/>
              </a:rPr>
              <a:t>6. Wide variation in price and seasonality of consumption for the products.</a:t>
            </a:r>
            <a:endParaRPr lang="zh-CN" altLang="zh-CN" b="0" dirty="0">
              <a:solidFill>
                <a:srgbClr val="7030A0"/>
              </a:solidFill>
              <a:latin typeface="Calibri" panose="020F0502020204030204" pitchFamily="34" charset="0"/>
              <a:cs typeface="Calibri" panose="020F0502020204030204" pitchFamily="34" charset="0"/>
            </a:endParaRPr>
          </a:p>
        </p:txBody>
      </p:sp>
      <p:sp>
        <p:nvSpPr>
          <p:cNvPr id="12" name="矩形 11"/>
          <p:cNvSpPr/>
          <p:nvPr/>
        </p:nvSpPr>
        <p:spPr>
          <a:xfrm>
            <a:off x="179388" y="97468"/>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Tree>
    <p:extLst>
      <p:ext uri="{BB962C8B-B14F-4D97-AF65-F5344CB8AC3E}">
        <p14:creationId xmlns:p14="http://schemas.microsoft.com/office/powerpoint/2010/main" val="43872316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ircle(in)">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circle(in)">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circle(in)">
                                      <p:cBhvr>
                                        <p:cTn id="17"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567928"/>
            <a:ext cx="5400600"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28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3" name="TextBox 2"/>
          <p:cNvSpPr txBox="1"/>
          <p:nvPr/>
        </p:nvSpPr>
        <p:spPr>
          <a:xfrm>
            <a:off x="4680074" y="706427"/>
            <a:ext cx="3563888"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Information  Analysis</a:t>
            </a:r>
            <a:endParaRPr kumimoji="0" lang="en-US" altLang="zh-CN" sz="24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
        <p:nvSpPr>
          <p:cNvPr id="28677" name="Rectangle 23"/>
          <p:cNvSpPr>
            <a:spLocks noChangeArrowheads="1"/>
          </p:cNvSpPr>
          <p:nvPr/>
        </p:nvSpPr>
        <p:spPr bwMode="auto">
          <a:xfrm>
            <a:off x="395536" y="1404640"/>
            <a:ext cx="8569077" cy="4616648"/>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1 Introduction</a:t>
            </a: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Three subdivisions of oil industry</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Upstream, Midstream, and Downstream</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2-10 Upstream</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    Para 2-4 What is the Upstream?</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6600CC"/>
                </a:solidFill>
                <a:effectLst/>
                <a:uLnTx/>
                <a:uFillTx/>
                <a:latin typeface="Arial" pitchFamily="34" charset="0"/>
                <a:ea typeface="方正姚体"/>
                <a:cs typeface="Arial" pitchFamily="34" charset="0"/>
              </a:rPr>
              <a:t>    </a:t>
            </a:r>
            <a:r>
              <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Definition</a:t>
            </a: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The part of the oil production process that focuses on locating and recovering crude oil and natural gas </a:t>
            </a:r>
            <a:endParaRPr kumimoji="1"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spTree>
    <p:extLst>
      <p:ext uri="{BB962C8B-B14F-4D97-AF65-F5344CB8AC3E}">
        <p14:creationId xmlns:p14="http://schemas.microsoft.com/office/powerpoint/2010/main" val="192530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xEl>
                                              <p:pRg st="1" end="1"/>
                                            </p:txEl>
                                          </p:spTgt>
                                        </p:tgtEl>
                                        <p:attrNameLst>
                                          <p:attrName>style.visibility</p:attrName>
                                        </p:attrNameLst>
                                      </p:cBhvr>
                                      <p:to>
                                        <p:strVal val="visible"/>
                                      </p:to>
                                    </p:set>
                                    <p:animEffect transition="in" filter="blinds(horizontal)">
                                      <p:cBhvr>
                                        <p:cTn id="7" dur="500"/>
                                        <p:tgtEl>
                                          <p:spTgt spid="286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7">
                                            <p:txEl>
                                              <p:pRg st="5" end="5"/>
                                            </p:txEl>
                                          </p:spTgt>
                                        </p:tgtEl>
                                        <p:attrNameLst>
                                          <p:attrName>style.visibility</p:attrName>
                                        </p:attrNameLst>
                                      </p:cBhvr>
                                      <p:to>
                                        <p:strVal val="visible"/>
                                      </p:to>
                                    </p:set>
                                    <p:animEffect transition="in" filter="blinds(horizontal)">
                                      <p:cBhvr>
                                        <p:cTn id="12" dur="500"/>
                                        <p:tgtEl>
                                          <p:spTgt spid="286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696"/>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50275" name="Rectangle 3"/>
          <p:cNvSpPr>
            <a:spLocks noGrp="1"/>
          </p:cNvSpPr>
          <p:nvPr>
            <p:ph type="title"/>
          </p:nvPr>
        </p:nvSpPr>
        <p:spPr>
          <a:xfrm>
            <a:off x="1835696" y="44624"/>
            <a:ext cx="4392488" cy="675530"/>
          </a:xfrm>
        </p:spPr>
        <p:txBody>
          <a:bodyPr/>
          <a:lstStyle/>
          <a:p>
            <a:pPr algn="l"/>
            <a:r>
              <a:rPr lang="en-US" altLang="zh-CN" dirty="0">
                <a:solidFill>
                  <a:schemeClr val="accent1">
                    <a:lumMod val="50000"/>
                  </a:schemeClr>
                </a:solidFill>
              </a:rPr>
              <a:t>III. Summary</a:t>
            </a:r>
          </a:p>
        </p:txBody>
      </p:sp>
      <p:sp>
        <p:nvSpPr>
          <p:cNvPr id="950295" name="Rectangle 23"/>
          <p:cNvSpPr>
            <a:spLocks noChangeArrowheads="1"/>
          </p:cNvSpPr>
          <p:nvPr/>
        </p:nvSpPr>
        <p:spPr bwMode="auto">
          <a:xfrm>
            <a:off x="290612" y="822191"/>
            <a:ext cx="8529860"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CN" sz="2400" b="1" dirty="0">
                <a:latin typeface="Calibri" panose="020F0502020204030204" pitchFamily="34" charset="0"/>
                <a:cs typeface="Calibri" panose="020F0502020204030204" pitchFamily="34" charset="0"/>
              </a:rPr>
              <a:t>Sample:</a:t>
            </a:r>
            <a:r>
              <a:rPr lang="en-US" altLang="zh-CN" sz="2400" dirty="0">
                <a:latin typeface="Calibri" panose="020F0502020204030204" pitchFamily="34" charset="0"/>
                <a:cs typeface="Calibri" panose="020F0502020204030204" pitchFamily="34" charset="0"/>
              </a:rPr>
              <a:t> The oil industry is divided into three distinct sections based on the steps from drilling to refinement: upstream, midstream and downstream. </a:t>
            </a:r>
          </a:p>
          <a:p>
            <a:pPr algn="just"/>
            <a:r>
              <a:rPr lang="en-US" altLang="zh-CN" sz="2400" dirty="0">
                <a:latin typeface="Calibri" panose="020F0502020204030204" pitchFamily="34" charset="0"/>
                <a:cs typeface="Calibri" panose="020F0502020204030204" pitchFamily="34" charset="0"/>
              </a:rPr>
              <a:t>        Upstream is the part of the oil production process that focuses on locating and recovering crude oil and natural gas. It occurs first and sets a strong, early foundation for everything that will follow. </a:t>
            </a:r>
          </a:p>
          <a:p>
            <a:pPr algn="just"/>
            <a:r>
              <a:rPr lang="en-US" altLang="zh-CN" sz="2400" dirty="0">
                <a:latin typeface="Calibri" panose="020F0502020204030204" pitchFamily="34" charset="0"/>
                <a:cs typeface="Calibri" panose="020F0502020204030204" pitchFamily="34" charset="0"/>
              </a:rPr>
              <a:t>        Midstream is the sector primarily concerned with the transportation of oil and natural gas from the extraction site to the refineries. Oil and gas transportation is a highly technical process involving compressing the fluids to necessary pressures, treating materials to remove impurities such as water vapor or hydrogen sulfide and converting heavier hydrocarbons at the production site. </a:t>
            </a:r>
          </a:p>
          <a:p>
            <a:pPr algn="just"/>
            <a:r>
              <a:rPr lang="en-US" altLang="zh-CN" sz="2400" dirty="0">
                <a:latin typeface="Calibri" panose="020F0502020204030204" pitchFamily="34" charset="0"/>
                <a:cs typeface="Calibri" panose="020F0502020204030204" pitchFamily="34" charset="0"/>
              </a:rPr>
              <a:t>        Downstream is the part of the petroleum industry responsible for final processing, product distribution and marketing. It is where supply meets demand and where customers meet companies.</a:t>
            </a:r>
            <a:endParaRPr lang="zh-CN" altLang="zh-CN" sz="2400" dirty="0">
              <a:latin typeface="Calibri" panose="020F0502020204030204" pitchFamily="34" charset="0"/>
              <a:cs typeface="Calibri" panose="020F0502020204030204" pitchFamily="34" charset="0"/>
            </a:endParaRPr>
          </a:p>
          <a:p>
            <a:pPr algn="just"/>
            <a:endParaRPr kumimoji="1" lang="en-US" altLang="zh-CN" sz="2600" dirty="0">
              <a:solidFill>
                <a:srgbClr val="0000CC"/>
              </a:solidFill>
              <a:latin typeface="Arial" panose="020B0604020202020204" pitchFamily="34" charset="0"/>
              <a:cs typeface="Arial" panose="020B0604020202020204" pitchFamily="34" charset="0"/>
            </a:endParaRPr>
          </a:p>
        </p:txBody>
      </p:sp>
      <p:sp>
        <p:nvSpPr>
          <p:cNvPr id="22" name="矩形 21"/>
          <p:cNvSpPr/>
          <p:nvPr/>
        </p:nvSpPr>
        <p:spPr>
          <a:xfrm>
            <a:off x="336949" y="97468"/>
            <a:ext cx="1282723"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pic>
        <p:nvPicPr>
          <p:cNvPr id="8" name="Picture 41" descr="C:\Documents and Settings\dongyn\Local Settings\Temporary Internet Files\Content.IE5\4KXP76FC\MCj04314950000[1].png">
            <a:hlinkClick r:id="rId4" action="ppaction://hlinksldjump"/>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spTree>
    <p:extLst>
      <p:ext uri="{BB962C8B-B14F-4D97-AF65-F5344CB8AC3E}">
        <p14:creationId xmlns:p14="http://schemas.microsoft.com/office/powerpoint/2010/main" val="2514901692"/>
      </p:ext>
    </p:extLst>
  </p:cSld>
  <p:clrMapOvr>
    <a:masterClrMapping/>
  </p:clrMapOvr>
  <p:transition>
    <p:split orient="ver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3"/>
          <p:cNvSpPr>
            <a:spLocks noChangeArrowheads="1"/>
          </p:cNvSpPr>
          <p:nvPr/>
        </p:nvSpPr>
        <p:spPr bwMode="auto">
          <a:xfrm>
            <a:off x="359692" y="1405930"/>
            <a:ext cx="8640763" cy="7201972"/>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   Function</a:t>
            </a: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setting a strong, early foundation for everything that will follow.</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Main components</a:t>
            </a: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searching out and selecting potential oil sites, evaluation of these sites, drilling exploratory wells, and operating these wells to extract crude oil.</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sp>
        <p:nvSpPr>
          <p:cNvPr id="7" name="矩形 6"/>
          <p:cNvSpPr/>
          <p:nvPr/>
        </p:nvSpPr>
        <p:spPr>
          <a:xfrm>
            <a:off x="395536" y="567928"/>
            <a:ext cx="5400600"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28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8" name="TextBox 2"/>
          <p:cNvSpPr txBox="1"/>
          <p:nvPr/>
        </p:nvSpPr>
        <p:spPr>
          <a:xfrm>
            <a:off x="4680074" y="706427"/>
            <a:ext cx="3563888"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Information  Analysis</a:t>
            </a:r>
            <a:endParaRPr kumimoji="0" lang="en-US" altLang="zh-CN" sz="24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165753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xEl>
                                              <p:pRg st="1" end="1"/>
                                            </p:txEl>
                                          </p:spTgt>
                                        </p:tgtEl>
                                        <p:attrNameLst>
                                          <p:attrName>style.visibility</p:attrName>
                                        </p:attrNameLst>
                                      </p:cBhvr>
                                      <p:to>
                                        <p:strVal val="visible"/>
                                      </p:to>
                                    </p:set>
                                    <p:animEffect transition="in" filter="blinds(horizontal)">
                                      <p:cBhvr>
                                        <p:cTn id="7" dur="500"/>
                                        <p:tgtEl>
                                          <p:spTgt spid="286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7">
                                            <p:txEl>
                                              <p:pRg st="3" end="3"/>
                                            </p:txEl>
                                          </p:spTgt>
                                        </p:tgtEl>
                                        <p:attrNameLst>
                                          <p:attrName>style.visibility</p:attrName>
                                        </p:attrNameLst>
                                      </p:cBhvr>
                                      <p:to>
                                        <p:strVal val="visible"/>
                                      </p:to>
                                    </p:set>
                                    <p:animEffect transition="in" filter="blinds(horizontal)">
                                      <p:cBhvr>
                                        <p:cTn id="12" dur="500"/>
                                        <p:tgtEl>
                                          <p:spTgt spid="286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3"/>
          <p:cNvSpPr>
            <a:spLocks noChangeArrowheads="1"/>
          </p:cNvSpPr>
          <p:nvPr/>
        </p:nvSpPr>
        <p:spPr bwMode="auto">
          <a:xfrm>
            <a:off x="359692" y="1109811"/>
            <a:ext cx="8640763" cy="5262979"/>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  Para 5 Searching for Potential Oil and Gas Fields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6600CC"/>
                </a:solidFill>
                <a:effectLst/>
                <a:uLnTx/>
                <a:uFillTx/>
                <a:latin typeface="Arial" pitchFamily="34" charset="0"/>
                <a:ea typeface="方正姚体"/>
                <a:cs typeface="Arial" pitchFamily="34" charset="0"/>
              </a:rPr>
              <a:t>   </a:t>
            </a:r>
            <a:r>
              <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Importance of this step</a:t>
            </a:r>
            <a:r>
              <a:rPr kumimoji="1" lang="en-US" altLang="zh-CN" sz="2800" b="0" i="0" u="none" strike="noStrike" kern="1200" cap="none" spc="0" normalizeH="0" baseline="0" noProof="0" dirty="0" smtClean="0">
                <a:ln>
                  <a:noFill/>
                </a:ln>
                <a:solidFill>
                  <a:srgbClr val="000000"/>
                </a:solidFill>
                <a:effectLst/>
                <a:uLnTx/>
                <a:uFillTx/>
                <a:latin typeface="Arial" pitchFamily="34" charset="0"/>
                <a:ea typeface="方正姚体"/>
                <a:cs typeface="Arial" pitchFamily="34" charset="0"/>
              </a:rPr>
              <a:t>: providing the crude oil for the midstream and downstream divisions.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000000"/>
                </a:solidFill>
                <a:effectLst/>
                <a:uLnTx/>
                <a:uFillTx/>
                <a:latin typeface="Arial" pitchFamily="34" charset="0"/>
                <a:ea typeface="方正姚体"/>
                <a:cs typeface="Arial" pitchFamily="34" charset="0"/>
              </a:rPr>
              <a:t>   </a:t>
            </a:r>
            <a:r>
              <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Experts in charge</a:t>
            </a:r>
            <a:r>
              <a:rPr kumimoji="1" lang="en-US" altLang="zh-CN" sz="2800" b="0" i="0" u="none" strike="noStrike" kern="1200" cap="none" spc="0" normalizeH="0" baseline="0" noProof="0" dirty="0" smtClean="0">
                <a:ln>
                  <a:noFill/>
                </a:ln>
                <a:solidFill>
                  <a:srgbClr val="000000"/>
                </a:solidFill>
                <a:effectLst/>
                <a:uLnTx/>
                <a:uFillTx/>
                <a:latin typeface="Arial" pitchFamily="34" charset="0"/>
                <a:ea typeface="方正姚体"/>
                <a:cs typeface="Arial" pitchFamily="34" charset="0"/>
              </a:rPr>
              <a:t>: geologists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000000"/>
                </a:solidFill>
                <a:effectLst/>
                <a:uLnTx/>
                <a:uFillTx/>
                <a:latin typeface="Arial" pitchFamily="34" charset="0"/>
                <a:ea typeface="方正姚体"/>
                <a:cs typeface="Arial" pitchFamily="34" charset="0"/>
              </a:rPr>
              <a:t>   </a:t>
            </a:r>
            <a:r>
              <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Tools involved</a:t>
            </a:r>
            <a:r>
              <a:rPr kumimoji="1" lang="en-US" altLang="zh-CN" sz="2800" b="0" i="0" u="none" strike="noStrike" kern="1200" cap="none" spc="0" normalizeH="0" baseline="0" noProof="0" dirty="0" smtClean="0">
                <a:ln>
                  <a:noFill/>
                </a:ln>
                <a:solidFill>
                  <a:srgbClr val="000000"/>
                </a:solidFill>
                <a:effectLst/>
                <a:uLnTx/>
                <a:uFillTx/>
                <a:latin typeface="Arial" pitchFamily="34" charset="0"/>
                <a:ea typeface="方正姚体"/>
                <a:cs typeface="Arial" pitchFamily="34" charset="0"/>
              </a:rPr>
              <a:t>: Satellites Images, Gravity Meters, Magnetometers, Sniffers, Compressed-Air Guns, Thumper Trucks, Explosives,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000000"/>
                </a:solidFill>
                <a:effectLst/>
                <a:uLnTx/>
                <a:uFillTx/>
                <a:latin typeface="Arial" pitchFamily="34" charset="0"/>
                <a:ea typeface="方正姚体"/>
                <a:cs typeface="Arial" pitchFamily="34" charset="0"/>
              </a:rPr>
              <a:t>Hydrophones, and Seismometers.</a:t>
            </a:r>
          </a:p>
        </p:txBody>
      </p:sp>
      <p:sp>
        <p:nvSpPr>
          <p:cNvPr id="6" name="矩形 5"/>
          <p:cNvSpPr/>
          <p:nvPr/>
        </p:nvSpPr>
        <p:spPr>
          <a:xfrm>
            <a:off x="359692" y="212704"/>
            <a:ext cx="5400600"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28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7" name="TextBox 2"/>
          <p:cNvSpPr txBox="1"/>
          <p:nvPr/>
        </p:nvSpPr>
        <p:spPr>
          <a:xfrm>
            <a:off x="4680073" y="412519"/>
            <a:ext cx="3563888"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Information  Analysis</a:t>
            </a:r>
            <a:endParaRPr kumimoji="0" lang="en-US" altLang="zh-CN" sz="24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259310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xEl>
                                              <p:pRg st="1" end="1"/>
                                            </p:txEl>
                                          </p:spTgt>
                                        </p:tgtEl>
                                        <p:attrNameLst>
                                          <p:attrName>style.visibility</p:attrName>
                                        </p:attrNameLst>
                                      </p:cBhvr>
                                      <p:to>
                                        <p:strVal val="visible"/>
                                      </p:to>
                                    </p:set>
                                    <p:animEffect transition="in" filter="blinds(horizontal)">
                                      <p:cBhvr>
                                        <p:cTn id="7" dur="500"/>
                                        <p:tgtEl>
                                          <p:spTgt spid="286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7">
                                            <p:txEl>
                                              <p:pRg st="2" end="2"/>
                                            </p:txEl>
                                          </p:spTgt>
                                        </p:tgtEl>
                                        <p:attrNameLst>
                                          <p:attrName>style.visibility</p:attrName>
                                        </p:attrNameLst>
                                      </p:cBhvr>
                                      <p:to>
                                        <p:strVal val="visible"/>
                                      </p:to>
                                    </p:set>
                                    <p:animEffect transition="in" filter="blinds(horizontal)">
                                      <p:cBhvr>
                                        <p:cTn id="12" dur="500"/>
                                        <p:tgtEl>
                                          <p:spTgt spid="286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677">
                                            <p:txEl>
                                              <p:pRg st="3" end="3"/>
                                            </p:txEl>
                                          </p:spTgt>
                                        </p:tgtEl>
                                        <p:attrNameLst>
                                          <p:attrName>style.visibility</p:attrName>
                                        </p:attrNameLst>
                                      </p:cBhvr>
                                      <p:to>
                                        <p:strVal val="visible"/>
                                      </p:to>
                                    </p:set>
                                    <p:animEffect transition="in" filter="blinds(horizontal)">
                                      <p:cBhvr>
                                        <p:cTn id="17" dur="500"/>
                                        <p:tgtEl>
                                          <p:spTgt spid="2867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8677">
                                            <p:txEl>
                                              <p:pRg st="4" end="4"/>
                                            </p:txEl>
                                          </p:spTgt>
                                        </p:tgtEl>
                                        <p:attrNameLst>
                                          <p:attrName>style.visibility</p:attrName>
                                        </p:attrNameLst>
                                      </p:cBhvr>
                                      <p:to>
                                        <p:strVal val="visible"/>
                                      </p:to>
                                    </p:set>
                                    <p:animEffect transition="in" filter="blinds(horizontal)">
                                      <p:cBhvr>
                                        <p:cTn id="20" dur="500"/>
                                        <p:tgtEl>
                                          <p:spTgt spid="286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extBox 2"/>
          <p:cNvSpPr txBox="1">
            <a:spLocks noChangeArrowheads="1"/>
          </p:cNvSpPr>
          <p:nvPr/>
        </p:nvSpPr>
        <p:spPr bwMode="auto">
          <a:xfrm>
            <a:off x="467097" y="1073999"/>
            <a:ext cx="7776864" cy="5242654"/>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6-8 Drilling Exploratory Wells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Purposes for drilling exploratory wells</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to find out if there is oil present, if it is present in a sufficient quantity and if the quality warrants a permanent well.</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   Reason why this step cannot be skipped</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Without actually digging down and collecting physical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samples,  even the most advanced seismic surveys yield incomplete or potentially false information.</a:t>
            </a:r>
          </a:p>
        </p:txBody>
      </p:sp>
      <p:sp>
        <p:nvSpPr>
          <p:cNvPr id="6" name="矩形 5"/>
          <p:cNvSpPr/>
          <p:nvPr/>
        </p:nvSpPr>
        <p:spPr>
          <a:xfrm>
            <a:off x="359692" y="212704"/>
            <a:ext cx="5400600"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28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7" name="TextBox 2"/>
          <p:cNvSpPr txBox="1"/>
          <p:nvPr/>
        </p:nvSpPr>
        <p:spPr>
          <a:xfrm>
            <a:off x="4680073" y="412519"/>
            <a:ext cx="3563888"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Information  Analysis</a:t>
            </a:r>
            <a:endParaRPr kumimoji="0" lang="en-US" altLang="zh-CN" sz="24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153158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1">
                                            <p:txEl>
                                              <p:pRg st="2" end="2"/>
                                            </p:txEl>
                                          </p:spTgt>
                                        </p:tgtEl>
                                        <p:attrNameLst>
                                          <p:attrName>style.visibility</p:attrName>
                                        </p:attrNameLst>
                                      </p:cBhvr>
                                      <p:to>
                                        <p:strVal val="visible"/>
                                      </p:to>
                                    </p:set>
                                    <p:animEffect transition="in" filter="blinds(horizontal)">
                                      <p:cBhvr>
                                        <p:cTn id="7" dur="500"/>
                                        <p:tgtEl>
                                          <p:spTgt spid="2970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1">
                                            <p:txEl>
                                              <p:pRg st="4" end="4"/>
                                            </p:txEl>
                                          </p:spTgt>
                                        </p:tgtEl>
                                        <p:attrNameLst>
                                          <p:attrName>style.visibility</p:attrName>
                                        </p:attrNameLst>
                                      </p:cBhvr>
                                      <p:to>
                                        <p:strVal val="visible"/>
                                      </p:to>
                                    </p:set>
                                    <p:animEffect transition="in" filter="blinds(horizontal)">
                                      <p:cBhvr>
                                        <p:cTn id="12" dur="500"/>
                                        <p:tgtEl>
                                          <p:spTgt spid="29701">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9701">
                                            <p:txEl>
                                              <p:pRg st="5" end="5"/>
                                            </p:txEl>
                                          </p:spTgt>
                                        </p:tgtEl>
                                        <p:attrNameLst>
                                          <p:attrName>style.visibility</p:attrName>
                                        </p:attrNameLst>
                                      </p:cBhvr>
                                      <p:to>
                                        <p:strVal val="visible"/>
                                      </p:to>
                                    </p:set>
                                    <p:animEffect transition="in" filter="blinds(horizontal)">
                                      <p:cBhvr>
                                        <p:cTn id="15" dur="500"/>
                                        <p:tgtEl>
                                          <p:spTgt spid="297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extBox 2"/>
          <p:cNvSpPr txBox="1">
            <a:spLocks noChangeArrowheads="1"/>
          </p:cNvSpPr>
          <p:nvPr/>
        </p:nvSpPr>
        <p:spPr bwMode="auto">
          <a:xfrm>
            <a:off x="359692" y="1174083"/>
            <a:ext cx="8460780" cy="5262979"/>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9-10 Upstream fuels the midstream and downstream processes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Why does Upstream comprise the essential first step in the entire extraction to refining process?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Without a good strong foundation in the upstream segment of the industry, there wouldn’t be any oil or there would be insufficient amounts of oil for the rest of the industry to utilize, thus adversely affecting consumers dependent on oil-based products for a vast range of  products, fuel and energy.</a:t>
            </a: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p>
        </p:txBody>
      </p:sp>
      <p:sp>
        <p:nvSpPr>
          <p:cNvPr id="6" name="矩形 5"/>
          <p:cNvSpPr/>
          <p:nvPr/>
        </p:nvSpPr>
        <p:spPr>
          <a:xfrm>
            <a:off x="359692" y="212704"/>
            <a:ext cx="5400600"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28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7" name="TextBox 2"/>
          <p:cNvSpPr txBox="1"/>
          <p:nvPr/>
        </p:nvSpPr>
        <p:spPr>
          <a:xfrm>
            <a:off x="4680073" y="412519"/>
            <a:ext cx="3563888"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Information  Analysis</a:t>
            </a:r>
            <a:endParaRPr kumimoji="0" lang="en-US" altLang="zh-CN" sz="24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182260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1">
                                            <p:txEl>
                                              <p:pRg st="2" end="2"/>
                                            </p:txEl>
                                          </p:spTgt>
                                        </p:tgtEl>
                                        <p:attrNameLst>
                                          <p:attrName>style.visibility</p:attrName>
                                        </p:attrNameLst>
                                      </p:cBhvr>
                                      <p:to>
                                        <p:strVal val="visible"/>
                                      </p:to>
                                    </p:set>
                                    <p:animEffect transition="in" filter="blinds(horizontal)">
                                      <p:cBhvr>
                                        <p:cTn id="7" dur="5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extBox 2"/>
          <p:cNvSpPr txBox="1">
            <a:spLocks noChangeArrowheads="1"/>
          </p:cNvSpPr>
          <p:nvPr/>
        </p:nvSpPr>
        <p:spPr bwMode="auto">
          <a:xfrm>
            <a:off x="359692" y="954747"/>
            <a:ext cx="8208912" cy="5724644"/>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11-17 Midstream</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11-14 What is Midstream?</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Definition</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the sector primarily concerned with the transportation of oil and natural gas from the extraction site to the refineries.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Things to be done before transportation</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a:t>
            </a:r>
          </a:p>
          <a:p>
            <a:pPr marL="457200" marR="0" lvl="0" indent="-457200" algn="l" defTabSz="914400" rtl="0" eaLnBrk="1" fontAlgn="base" latinLnBrk="0" hangingPunct="1">
              <a:lnSpc>
                <a:spcPct val="150000"/>
              </a:lnSpc>
              <a:spcBef>
                <a:spcPct val="0"/>
              </a:spcBef>
              <a:spcAft>
                <a:spcPct val="0"/>
              </a:spcAft>
              <a:buClrTx/>
              <a:buSzTx/>
              <a:buFontTx/>
              <a:buAutoNum type="arabicPeriod"/>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Compressing the fluids to necessary pressures</a:t>
            </a:r>
          </a:p>
          <a:p>
            <a:pPr marL="457200" marR="0" lvl="0" indent="-457200" algn="l" defTabSz="914400" rtl="0" eaLnBrk="1" fontAlgn="base" latinLnBrk="0" hangingPunct="1">
              <a:lnSpc>
                <a:spcPct val="150000"/>
              </a:lnSpc>
              <a:spcBef>
                <a:spcPct val="0"/>
              </a:spcBef>
              <a:spcAft>
                <a:spcPct val="0"/>
              </a:spcAft>
              <a:buClrTx/>
              <a:buSzTx/>
              <a:buFontTx/>
              <a:buAutoNum type="arabicPeriod"/>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Treating materials to remove impurities such as water vapor or hydrogen sulfide.</a:t>
            </a:r>
          </a:p>
          <a:p>
            <a:pPr marL="457200" marR="0" lvl="0" indent="-457200" algn="l" defTabSz="914400" rtl="0" eaLnBrk="1" fontAlgn="base" latinLnBrk="0" hangingPunct="1">
              <a:lnSpc>
                <a:spcPct val="150000"/>
              </a:lnSpc>
              <a:spcBef>
                <a:spcPct val="0"/>
              </a:spcBef>
              <a:spcAft>
                <a:spcPct val="0"/>
              </a:spcAft>
              <a:buClrTx/>
              <a:buSzTx/>
              <a:buFontTx/>
              <a:buAutoNum type="arabicPeriod"/>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Converting heavier hydrocarbons at the production site.</a:t>
            </a: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   </a:t>
            </a: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p:txBody>
      </p:sp>
      <p:sp>
        <p:nvSpPr>
          <p:cNvPr id="6" name="矩形 5"/>
          <p:cNvSpPr/>
          <p:nvPr/>
        </p:nvSpPr>
        <p:spPr>
          <a:xfrm>
            <a:off x="359692" y="212704"/>
            <a:ext cx="5400600"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28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7" name="TextBox 2"/>
          <p:cNvSpPr txBox="1"/>
          <p:nvPr/>
        </p:nvSpPr>
        <p:spPr>
          <a:xfrm>
            <a:off x="4680073" y="412519"/>
            <a:ext cx="3563888"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Information  Analysis</a:t>
            </a:r>
            <a:endParaRPr kumimoji="0" lang="en-US" altLang="zh-CN" sz="24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341451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1">
                                            <p:txEl>
                                              <p:pRg st="2" end="2"/>
                                            </p:txEl>
                                          </p:spTgt>
                                        </p:tgtEl>
                                        <p:attrNameLst>
                                          <p:attrName>style.visibility</p:attrName>
                                        </p:attrNameLst>
                                      </p:cBhvr>
                                      <p:to>
                                        <p:strVal val="visible"/>
                                      </p:to>
                                    </p:set>
                                    <p:animEffect transition="in" filter="blinds(horizontal)">
                                      <p:cBhvr>
                                        <p:cTn id="7" dur="500"/>
                                        <p:tgtEl>
                                          <p:spTgt spid="2970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1">
                                            <p:txEl>
                                              <p:pRg st="4" end="4"/>
                                            </p:txEl>
                                          </p:spTgt>
                                        </p:tgtEl>
                                        <p:attrNameLst>
                                          <p:attrName>style.visibility</p:attrName>
                                        </p:attrNameLst>
                                      </p:cBhvr>
                                      <p:to>
                                        <p:strVal val="visible"/>
                                      </p:to>
                                    </p:set>
                                    <p:animEffect transition="in" filter="blinds(horizontal)">
                                      <p:cBhvr>
                                        <p:cTn id="12" dur="500"/>
                                        <p:tgtEl>
                                          <p:spTgt spid="2970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701">
                                            <p:txEl>
                                              <p:pRg st="5" end="5"/>
                                            </p:txEl>
                                          </p:spTgt>
                                        </p:tgtEl>
                                        <p:attrNameLst>
                                          <p:attrName>style.visibility</p:attrName>
                                        </p:attrNameLst>
                                      </p:cBhvr>
                                      <p:to>
                                        <p:strVal val="visible"/>
                                      </p:to>
                                    </p:set>
                                    <p:animEffect transition="in" filter="blinds(horizontal)">
                                      <p:cBhvr>
                                        <p:cTn id="17" dur="500"/>
                                        <p:tgtEl>
                                          <p:spTgt spid="2970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701">
                                            <p:txEl>
                                              <p:pRg st="6" end="6"/>
                                            </p:txEl>
                                          </p:spTgt>
                                        </p:tgtEl>
                                        <p:attrNameLst>
                                          <p:attrName>style.visibility</p:attrName>
                                        </p:attrNameLst>
                                      </p:cBhvr>
                                      <p:to>
                                        <p:strVal val="visible"/>
                                      </p:to>
                                    </p:set>
                                    <p:animEffect transition="in" filter="blinds(horizontal)">
                                      <p:cBhvr>
                                        <p:cTn id="22" dur="500"/>
                                        <p:tgtEl>
                                          <p:spTgt spid="297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liu yan\Desktop\6608733_202934636000_2.jpg"/>
          <p:cNvPicPr>
            <a:picLocks noChangeAspect="1" noChangeArrowheads="1"/>
          </p:cNvPicPr>
          <p:nvPr/>
        </p:nvPicPr>
        <p:blipFill>
          <a:blip r:embed="rId2" cstate="print"/>
          <a:srcRect/>
          <a:stretch>
            <a:fillRect/>
          </a:stretch>
        </p:blipFill>
        <p:spPr bwMode="auto">
          <a:xfrm>
            <a:off x="5436096" y="4560770"/>
            <a:ext cx="3707904" cy="2297229"/>
          </a:xfrm>
          <a:prstGeom prst="rect">
            <a:avLst/>
          </a:prstGeom>
          <a:noFill/>
        </p:spPr>
      </p:pic>
      <p:sp>
        <p:nvSpPr>
          <p:cNvPr id="29701" name="TextBox 2"/>
          <p:cNvSpPr txBox="1">
            <a:spLocks noChangeArrowheads="1"/>
          </p:cNvSpPr>
          <p:nvPr/>
        </p:nvSpPr>
        <p:spPr bwMode="auto">
          <a:xfrm>
            <a:off x="539552" y="1168630"/>
            <a:ext cx="7829312" cy="5078313"/>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   Jobs involved in the midstream sector</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Chemical engineers, petroleum pump system operators, business advisors, energy and gas mangers and midstream consultants.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rPr>
              <a:t>Things companies should be aware of</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Minimizing pollutants that may result from miles and miles of pipelines.</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p:txBody>
      </p:sp>
      <p:sp>
        <p:nvSpPr>
          <p:cNvPr id="6" name="矩形 5"/>
          <p:cNvSpPr/>
          <p:nvPr/>
        </p:nvSpPr>
        <p:spPr>
          <a:xfrm>
            <a:off x="359692" y="212704"/>
            <a:ext cx="5400600" cy="738664"/>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28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A</a:t>
            </a:r>
            <a:endParaRPr kumimoji="0" lang="zh-CN" altLang="en-US" sz="28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7" name="TextBox 2"/>
          <p:cNvSpPr txBox="1"/>
          <p:nvPr/>
        </p:nvSpPr>
        <p:spPr>
          <a:xfrm>
            <a:off x="4680073" y="412519"/>
            <a:ext cx="3563888"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Information  Analysis</a:t>
            </a:r>
            <a:endParaRPr kumimoji="0" lang="en-US" altLang="zh-CN" sz="24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90742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1">
                                            <p:txEl>
                                              <p:pRg st="1" end="1"/>
                                            </p:txEl>
                                          </p:spTgt>
                                        </p:tgtEl>
                                        <p:attrNameLst>
                                          <p:attrName>style.visibility</p:attrName>
                                        </p:attrNameLst>
                                      </p:cBhvr>
                                      <p:to>
                                        <p:strVal val="visible"/>
                                      </p:to>
                                    </p:set>
                                    <p:animEffect transition="in" filter="blinds(horizontal)">
                                      <p:cBhvr>
                                        <p:cTn id="7" dur="500"/>
                                        <p:tgtEl>
                                          <p:spTgt spid="2970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01">
                                            <p:txEl>
                                              <p:pRg st="3" end="3"/>
                                            </p:txEl>
                                          </p:spTgt>
                                        </p:tgtEl>
                                        <p:attrNameLst>
                                          <p:attrName>style.visibility</p:attrName>
                                        </p:attrNameLst>
                                      </p:cBhvr>
                                      <p:to>
                                        <p:strVal val="visible"/>
                                      </p:to>
                                    </p:set>
                                    <p:animEffect transition="in" filter="blinds(horizontal)">
                                      <p:cBhvr>
                                        <p:cTn id="12" dur="500"/>
                                        <p:tgtEl>
                                          <p:spTgt spid="2970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entury Gothic"/>
        <a:ea typeface="宋体"/>
        <a:cs typeface=""/>
      </a:majorFont>
      <a:minorFont>
        <a:latin typeface="Century Gothic"/>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5198</TotalTime>
  <Words>2193</Words>
  <Application>Microsoft Office PowerPoint</Application>
  <PresentationFormat>全屏显示(4:3)</PresentationFormat>
  <Paragraphs>212</Paragraphs>
  <Slides>30</Slides>
  <Notes>6</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30</vt:i4>
      </vt:variant>
    </vt:vector>
  </HeadingPairs>
  <TitlesOfParts>
    <vt:vector size="43" baseType="lpstr">
      <vt:lpstr>方正姚体</vt:lpstr>
      <vt:lpstr>仿宋</vt:lpstr>
      <vt:lpstr>楷体</vt:lpstr>
      <vt:lpstr>宋体</vt:lpstr>
      <vt:lpstr>Arial</vt:lpstr>
      <vt:lpstr>Arial Narrow</vt:lpstr>
      <vt:lpstr>Calibri</vt:lpstr>
      <vt:lpstr>Century Gothic</vt:lpstr>
      <vt:lpstr>Georgia</vt:lpstr>
      <vt:lpstr>Rockwell</vt:lpstr>
      <vt:lpstr>2_Office 主题</vt:lpstr>
      <vt:lpstr>4_Office 主题</vt:lpstr>
      <vt:lpstr>气流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 book (31): I. Mind Mapping</vt:lpstr>
      <vt:lpstr>I. Mind Mapping</vt:lpstr>
      <vt:lpstr>II. Content Information</vt:lpstr>
      <vt:lpstr>II. Content Information</vt:lpstr>
      <vt:lpstr>III. Summary</vt:lpstr>
    </vt:vector>
  </TitlesOfParts>
  <Company>Xtzj.Com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Emily Chen</dc:creator>
  <cp:lastModifiedBy>delll</cp:lastModifiedBy>
  <cp:revision>816</cp:revision>
  <dcterms:created xsi:type="dcterms:W3CDTF">2009-07-06T04:07:53Z</dcterms:created>
  <dcterms:modified xsi:type="dcterms:W3CDTF">2019-10-09T01:37:57Z</dcterms:modified>
</cp:coreProperties>
</file>