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725" r:id="rId2"/>
    <p:sldMasterId id="2147483737" r:id="rId3"/>
  </p:sldMasterIdLst>
  <p:notesMasterIdLst>
    <p:notesMasterId r:id="rId28"/>
  </p:notesMasterIdLst>
  <p:sldIdLst>
    <p:sldId id="521" r:id="rId4"/>
    <p:sldId id="441" r:id="rId5"/>
    <p:sldId id="512" r:id="rId6"/>
    <p:sldId id="513" r:id="rId7"/>
    <p:sldId id="514" r:id="rId8"/>
    <p:sldId id="515" r:id="rId9"/>
    <p:sldId id="516" r:id="rId10"/>
    <p:sldId id="517" r:id="rId11"/>
    <p:sldId id="518" r:id="rId12"/>
    <p:sldId id="519" r:id="rId13"/>
    <p:sldId id="520" r:id="rId14"/>
    <p:sldId id="390" r:id="rId15"/>
    <p:sldId id="392" r:id="rId16"/>
    <p:sldId id="393" r:id="rId17"/>
    <p:sldId id="395" r:id="rId18"/>
    <p:sldId id="396" r:id="rId19"/>
    <p:sldId id="398" r:id="rId20"/>
    <p:sldId id="399" r:id="rId21"/>
    <p:sldId id="402" r:id="rId22"/>
    <p:sldId id="414" r:id="rId23"/>
    <p:sldId id="464" r:id="rId24"/>
    <p:sldId id="465" r:id="rId25"/>
    <p:sldId id="466" r:id="rId26"/>
    <p:sldId id="507"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1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CC"/>
    <a:srgbClr val="660066"/>
    <a:srgbClr val="00CC99"/>
    <a:srgbClr val="D16309"/>
    <a:srgbClr val="DD6909"/>
    <a:srgbClr val="FF9933"/>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8" d="100"/>
          <a:sy n="68" d="100"/>
        </p:scale>
        <p:origin x="1446" y="78"/>
      </p:cViewPr>
      <p:guideLst>
        <p:guide orient="horz" pos="2160"/>
        <p:guide pos="1882"/>
      </p:guideLst>
    </p:cSldViewPr>
  </p:slideViewPr>
  <p:outlineViewPr>
    <p:cViewPr>
      <p:scale>
        <a:sx n="33" d="100"/>
        <a:sy n="33" d="100"/>
      </p:scale>
      <p:origin x="108" y="2163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650DD99-6E49-4051-9487-C71247C690B9}" type="datetimeFigureOut">
              <a:rPr lang="zh-CN" altLang="en-US"/>
              <a:pPr>
                <a:defRPr/>
              </a:pPr>
              <a:t>2019/10/9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F408CB-385E-411A-97D8-E5BD87E08F31}" type="slidenum">
              <a:rPr lang="zh-CN" altLang="en-US"/>
              <a:pPr>
                <a:defRPr/>
              </a:pPr>
              <a:t>‹#›</a:t>
            </a:fld>
            <a:endParaRPr lang="zh-CN" altLang="en-US"/>
          </a:p>
        </p:txBody>
      </p:sp>
    </p:spTree>
    <p:extLst>
      <p:ext uri="{BB962C8B-B14F-4D97-AF65-F5344CB8AC3E}">
        <p14:creationId xmlns:p14="http://schemas.microsoft.com/office/powerpoint/2010/main" val="463905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Tree>
    <p:extLst>
      <p:ext uri="{BB962C8B-B14F-4D97-AF65-F5344CB8AC3E}">
        <p14:creationId xmlns:p14="http://schemas.microsoft.com/office/powerpoint/2010/main" val="267381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0173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8090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63634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4804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117C366E-018A-4663-93F1-594D5DF6ED8B}"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A4CF59F7-83C6-4356-8416-54A4FC2E2A78}" type="slidenum">
              <a:rPr lang="zh-CN" altLang="en-US"/>
              <a:pPr>
                <a:defRPr/>
              </a:pPr>
              <a:t>‹#›</a:t>
            </a:fld>
            <a:endParaRPr lang="zh-CN" altLang="en-US"/>
          </a:p>
        </p:txBody>
      </p:sp>
    </p:spTree>
    <p:extLst>
      <p:ext uri="{BB962C8B-B14F-4D97-AF65-F5344CB8AC3E}">
        <p14:creationId xmlns:p14="http://schemas.microsoft.com/office/powerpoint/2010/main" val="389425276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5F7504A3-7837-493E-B2E8-F177CE6B960A}"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DCCA6525-922D-4EC1-90A4-D9BB17D16F94}" type="slidenum">
              <a:rPr lang="zh-CN" altLang="en-US"/>
              <a:pPr>
                <a:defRPr/>
              </a:pPr>
              <a:t>‹#›</a:t>
            </a:fld>
            <a:endParaRPr lang="zh-CN" altLang="en-US"/>
          </a:p>
        </p:txBody>
      </p:sp>
    </p:spTree>
    <p:extLst>
      <p:ext uri="{BB962C8B-B14F-4D97-AF65-F5344CB8AC3E}">
        <p14:creationId xmlns:p14="http://schemas.microsoft.com/office/powerpoint/2010/main" val="3328483159"/>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04813"/>
            <a:ext cx="2058988"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2932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13578A06-290D-4786-8850-0CC687013D59}"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15934650-5E74-48F7-AC69-92FA50AE928F}" type="slidenum">
              <a:rPr lang="zh-CN" altLang="en-US"/>
              <a:pPr>
                <a:defRPr/>
              </a:pPr>
              <a:t>‹#›</a:t>
            </a:fld>
            <a:endParaRPr lang="zh-CN" altLang="en-US"/>
          </a:p>
        </p:txBody>
      </p:sp>
    </p:spTree>
    <p:extLst>
      <p:ext uri="{BB962C8B-B14F-4D97-AF65-F5344CB8AC3E}">
        <p14:creationId xmlns:p14="http://schemas.microsoft.com/office/powerpoint/2010/main" val="482201046"/>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smtClean="0"/>
            </a:lvl1pPr>
          </a:lstStyle>
          <a:p>
            <a:pPr>
              <a:defRPr/>
            </a:pPr>
            <a:fld id="{996EF07B-43AD-411E-A85A-5D924DA3F0CE}" type="datetimeFigureOut">
              <a:rPr lang="zh-CN" altLang="en-US"/>
              <a:pPr>
                <a:defRPr/>
              </a:pPr>
              <a:t>2019/10/9</a:t>
            </a:fld>
            <a:endParaRPr lang="zh-CN" altLang="en-US"/>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p:spPr>
        <p:txBody>
          <a:bodyPr/>
          <a:lstStyle>
            <a:lvl1pPr>
              <a:defRPr smtClean="0"/>
            </a:lvl1pPr>
          </a:lstStyle>
          <a:p>
            <a:pPr>
              <a:defRPr/>
            </a:pPr>
            <a:fld id="{856DD7A4-D8B3-4237-9D2B-9AF3BD3B1249}" type="slidenum">
              <a:rPr lang="zh-CN" altLang="en-US"/>
              <a:pPr>
                <a:defRPr/>
              </a:pPr>
              <a:t>‹#›</a:t>
            </a:fld>
            <a:endParaRPr lang="zh-CN" altLang="en-US"/>
          </a:p>
        </p:txBody>
      </p:sp>
    </p:spTree>
    <p:extLst>
      <p:ext uri="{BB962C8B-B14F-4D97-AF65-F5344CB8AC3E}">
        <p14:creationId xmlns:p14="http://schemas.microsoft.com/office/powerpoint/2010/main" val="904699414"/>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356350"/>
            <a:ext cx="2133600" cy="365125"/>
          </a:xfrm>
        </p:spPr>
        <p:txBody>
          <a:bodyPr/>
          <a:lstStyle>
            <a:lvl1pPr>
              <a:defRPr smtClean="0"/>
            </a:lvl1pPr>
          </a:lstStyle>
          <a:p>
            <a:pPr>
              <a:defRPr/>
            </a:pPr>
            <a:fld id="{3C44C06F-6FCF-4C06-AE42-D6D15B0B2A8D}" type="datetimeFigureOut">
              <a:rPr lang="zh-CN" altLang="en-US"/>
              <a:pPr>
                <a:defRPr/>
              </a:pPr>
              <a:t>2019/10/9</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lvl1pPr>
              <a:defRPr smtClean="0"/>
            </a:lvl1pPr>
          </a:lstStyle>
          <a:p>
            <a:pPr>
              <a:defRPr/>
            </a:pPr>
            <a:fld id="{9976D672-2332-411A-9165-E2617AEC4113}" type="slidenum">
              <a:rPr lang="zh-CN" altLang="en-US"/>
              <a:pPr>
                <a:defRPr/>
              </a:pPr>
              <a:t>‹#›</a:t>
            </a:fld>
            <a:endParaRPr lang="zh-CN" altLang="en-US"/>
          </a:p>
        </p:txBody>
      </p:sp>
    </p:spTree>
    <p:extLst>
      <p:ext uri="{BB962C8B-B14F-4D97-AF65-F5344CB8AC3E}">
        <p14:creationId xmlns:p14="http://schemas.microsoft.com/office/powerpoint/2010/main" val="2800128830"/>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2"/>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817581" y="3132290"/>
            <a:ext cx="7175351" cy="1793167"/>
          </a:xfrm>
          <a:effectLst/>
        </p:spPr>
        <p:txBody>
          <a:bodyPr/>
          <a:lstStyle>
            <a:lvl1pPr marL="640080" indent="-457200" algn="l">
              <a:defRPr sz="5400"/>
            </a:lvl1pPr>
          </a:lstStyle>
          <a:p>
            <a:r>
              <a:rPr lang="zh-CN" altLang="en-US" smtClean="0"/>
              <a:t>单击此处编辑母版标题样式</a:t>
            </a:r>
            <a:endParaRPr lang="en-US" dirty="0"/>
          </a:p>
        </p:txBody>
      </p:sp>
      <p:sp>
        <p:nvSpPr>
          <p:cNvPr id="8" name="Date Placeholder 3"/>
          <p:cNvSpPr>
            <a:spLocks noGrp="1"/>
          </p:cNvSpPr>
          <p:nvPr>
            <p:ph type="dt" sz="half" idx="10"/>
          </p:nvPr>
        </p:nvSpPr>
        <p:spPr/>
        <p:txBody>
          <a:bodyPr/>
          <a:lstStyle>
            <a:lvl1pPr>
              <a:defRPr/>
            </a:lvl1pPr>
          </a:lstStyle>
          <a:p>
            <a:pPr>
              <a:defRPr/>
            </a:pPr>
            <a:fld id="{40FFE36E-76AF-4816-A289-070CDD90C82B}" type="datetimeFigureOut">
              <a:rPr lang="zh-CN" altLang="en-US"/>
              <a:pPr>
                <a:defRPr/>
              </a:pPr>
              <a:t>2019/10/9</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4BDD5F90-EC86-4CCA-BDF4-B0A2830F91A6}" type="slidenum">
              <a:rPr lang="zh-CN" altLang="en-US"/>
              <a:pPr>
                <a:defRPr/>
              </a:pPr>
              <a:t>‹#›</a:t>
            </a:fld>
            <a:endParaRPr lang="zh-CN" altLang="en-US"/>
          </a:p>
        </p:txBody>
      </p:sp>
    </p:spTree>
    <p:extLst>
      <p:ext uri="{BB962C8B-B14F-4D97-AF65-F5344CB8AC3E}">
        <p14:creationId xmlns:p14="http://schemas.microsoft.com/office/powerpoint/2010/main" val="386095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4"/>
          </p:nvPr>
        </p:nvSpPr>
        <p:spPr/>
        <p:txBody>
          <a:bodyPr/>
          <a:lstStyle>
            <a:lvl1pPr>
              <a:defRPr/>
            </a:lvl1pPr>
          </a:lstStyle>
          <a:p>
            <a:pPr>
              <a:defRPr/>
            </a:pPr>
            <a:fld id="{00879161-552E-4294-8F01-FDED2C547CC5}" type="datetimeFigureOut">
              <a:rPr lang="zh-CN" altLang="en-US"/>
              <a:pPr>
                <a:defRPr/>
              </a:pPr>
              <a:t>2019/10/9</a:t>
            </a:fld>
            <a:endParaRPr lang="zh-CN" altLang="en-US"/>
          </a:p>
        </p:txBody>
      </p:sp>
      <p:sp>
        <p:nvSpPr>
          <p:cNvPr id="5" name="Footer Placeholder 4"/>
          <p:cNvSpPr>
            <a:spLocks noGrp="1"/>
          </p:cNvSpPr>
          <p:nvPr>
            <p:ph type="ftr" sz="quarter" idx="15"/>
          </p:nvPr>
        </p:nvSpPr>
        <p:spPr/>
        <p:txBody>
          <a:bodyPr/>
          <a:lstStyle>
            <a:lvl1pPr>
              <a:defRPr/>
            </a:lvl1pPr>
          </a:lstStyle>
          <a:p>
            <a:pPr>
              <a:defRPr/>
            </a:pPr>
            <a:endParaRPr lang="zh-CN" altLang="en-US"/>
          </a:p>
        </p:txBody>
      </p:sp>
      <p:sp>
        <p:nvSpPr>
          <p:cNvPr id="6" name="Slide Number Placeholder 5"/>
          <p:cNvSpPr>
            <a:spLocks noGrp="1"/>
          </p:cNvSpPr>
          <p:nvPr>
            <p:ph type="sldNum" sz="quarter" idx="16"/>
          </p:nvPr>
        </p:nvSpPr>
        <p:spPr/>
        <p:txBody>
          <a:bodyPr/>
          <a:lstStyle>
            <a:lvl1pPr>
              <a:defRPr/>
            </a:lvl1pPr>
          </a:lstStyle>
          <a:p>
            <a:pPr>
              <a:defRPr/>
            </a:pPr>
            <a:fld id="{B9FB4D68-0473-4864-8537-9361D0628A5F}" type="slidenum">
              <a:rPr lang="zh-CN" altLang="en-US"/>
              <a:pPr>
                <a:defRPr/>
              </a:pPr>
              <a:t>‹#›</a:t>
            </a:fld>
            <a:endParaRPr lang="zh-CN" altLang="en-US"/>
          </a:p>
        </p:txBody>
      </p:sp>
    </p:spTree>
    <p:extLst>
      <p:ext uri="{BB962C8B-B14F-4D97-AF65-F5344CB8AC3E}">
        <p14:creationId xmlns:p14="http://schemas.microsoft.com/office/powerpoint/2010/main" val="65431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Date Placeholder 3"/>
          <p:cNvSpPr>
            <a:spLocks noGrp="1"/>
          </p:cNvSpPr>
          <p:nvPr>
            <p:ph type="dt" sz="half" idx="10"/>
          </p:nvPr>
        </p:nvSpPr>
        <p:spPr/>
        <p:txBody>
          <a:bodyPr/>
          <a:lstStyle>
            <a:lvl1pPr>
              <a:defRPr/>
            </a:lvl1pPr>
          </a:lstStyle>
          <a:p>
            <a:pPr>
              <a:defRPr/>
            </a:pPr>
            <a:fld id="{0BE2C5BF-3E7E-4396-82A9-53DE0E016507}" type="datetimeFigureOut">
              <a:rPr lang="zh-CN" altLang="en-US"/>
              <a:pPr>
                <a:defRPr/>
              </a:pPr>
              <a:t>2019/10/9</a:t>
            </a:fld>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0A90CCF4-47D2-4F15-A273-D24B33441DFE}" type="slidenum">
              <a:rPr lang="zh-CN" altLang="en-US"/>
              <a:pPr>
                <a:defRPr/>
              </a:pPr>
              <a:t>‹#›</a:t>
            </a:fld>
            <a:endParaRPr lang="zh-CN" altLang="en-US"/>
          </a:p>
        </p:txBody>
      </p:sp>
    </p:spTree>
    <p:extLst>
      <p:ext uri="{BB962C8B-B14F-4D97-AF65-F5344CB8AC3E}">
        <p14:creationId xmlns:p14="http://schemas.microsoft.com/office/powerpoint/2010/main" val="837178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fld id="{D0211028-6047-4C9B-A72D-38209322F6E8}" type="datetimeFigureOut">
              <a:rPr lang="zh-CN" altLang="en-US"/>
              <a:pPr>
                <a:defRPr/>
              </a:pPr>
              <a:t>2019/10/9</a:t>
            </a:fld>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0FE7B430-6EC2-497E-B569-C35FEA73DD4F}" type="slidenum">
              <a:rPr lang="zh-CN" altLang="en-US"/>
              <a:pPr>
                <a:defRPr/>
              </a:pPr>
              <a:t>‹#›</a:t>
            </a:fld>
            <a:endParaRPr lang="zh-CN" altLang="en-US"/>
          </a:p>
        </p:txBody>
      </p:sp>
    </p:spTree>
    <p:extLst>
      <p:ext uri="{BB962C8B-B14F-4D97-AF65-F5344CB8AC3E}">
        <p14:creationId xmlns:p14="http://schemas.microsoft.com/office/powerpoint/2010/main" val="846352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7" name="Date Placeholder 3"/>
          <p:cNvSpPr>
            <a:spLocks noGrp="1"/>
          </p:cNvSpPr>
          <p:nvPr>
            <p:ph type="dt" sz="half" idx="10"/>
          </p:nvPr>
        </p:nvSpPr>
        <p:spPr/>
        <p:txBody>
          <a:bodyPr/>
          <a:lstStyle>
            <a:lvl1pPr>
              <a:defRPr/>
            </a:lvl1pPr>
          </a:lstStyle>
          <a:p>
            <a:pPr>
              <a:defRPr/>
            </a:pPr>
            <a:fld id="{28435153-21BB-40CF-8D3B-AB36E8257D8E}" type="datetimeFigureOut">
              <a:rPr lang="zh-CN" altLang="en-US"/>
              <a:pPr>
                <a:defRPr/>
              </a:pPr>
              <a:t>2019/10/9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BA5C1BE0-08A2-4D20-99C3-EDAC9CF330EE}" type="slidenum">
              <a:rPr lang="zh-CN" altLang="en-US"/>
              <a:pPr>
                <a:defRPr/>
              </a:pPr>
              <a:t>‹#›</a:t>
            </a:fld>
            <a:endParaRPr lang="zh-CN" altLang="en-US"/>
          </a:p>
        </p:txBody>
      </p:sp>
    </p:spTree>
    <p:extLst>
      <p:ext uri="{BB962C8B-B14F-4D97-AF65-F5344CB8AC3E}">
        <p14:creationId xmlns:p14="http://schemas.microsoft.com/office/powerpoint/2010/main" val="414301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A04394E-108B-44B9-95D2-65B4FBF149CF}" type="datetimeFigureOut">
              <a:rPr lang="zh-CN" altLang="en-US"/>
              <a:pPr>
                <a:defRPr/>
              </a:pPr>
              <a:t>2019/10/9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EF13EDF5-8F56-42B5-BAFE-D58201442AFD}" type="slidenum">
              <a:rPr lang="zh-CN" altLang="en-US"/>
              <a:pPr>
                <a:defRPr/>
              </a:pPr>
              <a:t>‹#›</a:t>
            </a:fld>
            <a:endParaRPr lang="zh-CN" altLang="en-US"/>
          </a:p>
        </p:txBody>
      </p:sp>
    </p:spTree>
    <p:extLst>
      <p:ext uri="{BB962C8B-B14F-4D97-AF65-F5344CB8AC3E}">
        <p14:creationId xmlns:p14="http://schemas.microsoft.com/office/powerpoint/2010/main" val="396014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D865A929-3414-4C49-921E-57AB6478311D}"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C20A3CE7-96F7-4A34-97D7-CA4183C0A056}" type="slidenum">
              <a:rPr lang="zh-CN" altLang="en-US"/>
              <a:pPr>
                <a:defRPr/>
              </a:pPr>
              <a:t>‹#›</a:t>
            </a:fld>
            <a:endParaRPr lang="zh-CN" altLang="en-US"/>
          </a:p>
        </p:txBody>
      </p:sp>
    </p:spTree>
    <p:extLst>
      <p:ext uri="{BB962C8B-B14F-4D97-AF65-F5344CB8AC3E}">
        <p14:creationId xmlns:p14="http://schemas.microsoft.com/office/powerpoint/2010/main" val="2336816388"/>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D82081-DEA1-4BFD-96F6-BBE4CE735848}" type="datetimeFigureOut">
              <a:rPr lang="zh-CN" altLang="en-US"/>
              <a:pPr>
                <a:defRPr/>
              </a:pPr>
              <a:t>2019/10/9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16EBB86E-6F73-4655-9044-8092271E541E}" type="slidenum">
              <a:rPr lang="zh-CN" altLang="en-US"/>
              <a:pPr>
                <a:defRPr/>
              </a:pPr>
              <a:t>‹#›</a:t>
            </a:fld>
            <a:endParaRPr lang="zh-CN" altLang="en-US"/>
          </a:p>
        </p:txBody>
      </p:sp>
    </p:spTree>
    <p:extLst>
      <p:ext uri="{BB962C8B-B14F-4D97-AF65-F5344CB8AC3E}">
        <p14:creationId xmlns:p14="http://schemas.microsoft.com/office/powerpoint/2010/main" val="41438783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26023DA-DEF4-42FB-8A45-32ED468DBF39}" type="datetimeFigureOut">
              <a:rPr lang="zh-CN" altLang="en-US"/>
              <a:pPr>
                <a:defRPr/>
              </a:pPr>
              <a:t>2019/10/9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95B063C7-596C-46F3-80AF-8C51E6079B6F}" type="slidenum">
              <a:rPr lang="zh-CN" altLang="en-US"/>
              <a:pPr>
                <a:defRPr/>
              </a:pPr>
              <a:t>‹#›</a:t>
            </a:fld>
            <a:endParaRPr lang="zh-CN" altLang="en-US"/>
          </a:p>
        </p:txBody>
      </p:sp>
    </p:spTree>
    <p:extLst>
      <p:ext uri="{BB962C8B-B14F-4D97-AF65-F5344CB8AC3E}">
        <p14:creationId xmlns:p14="http://schemas.microsoft.com/office/powerpoint/2010/main" val="1399584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zh-CN" altLang="en-US" smtClean="0"/>
              <a:t>单击此处编辑母版标题样式</a:t>
            </a:r>
            <a:endParaRPr lang="en-US" dirty="0"/>
          </a:p>
        </p:txBody>
      </p:sp>
      <p:sp>
        <p:nvSpPr>
          <p:cNvPr id="9" name="Date Placeholder 4"/>
          <p:cNvSpPr>
            <a:spLocks noGrp="1"/>
          </p:cNvSpPr>
          <p:nvPr>
            <p:ph type="dt" sz="half" idx="10"/>
          </p:nvPr>
        </p:nvSpPr>
        <p:spPr/>
        <p:txBody>
          <a:bodyPr/>
          <a:lstStyle>
            <a:lvl1pPr>
              <a:defRPr/>
            </a:lvl1pPr>
          </a:lstStyle>
          <a:p>
            <a:pPr>
              <a:defRPr/>
            </a:pPr>
            <a:fld id="{EEE74310-6211-42E6-91B1-EE03955DA3BB}" type="datetimeFigureOut">
              <a:rPr lang="zh-CN" altLang="en-US"/>
              <a:pPr>
                <a:defRPr/>
              </a:pPr>
              <a:t>2019/10/9</a:t>
            </a:fld>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C2512E07-0F26-40A3-BFE2-8382CF2F2858}" type="slidenum">
              <a:rPr lang="zh-CN" altLang="en-US"/>
              <a:pPr>
                <a:defRPr/>
              </a:pPr>
              <a:t>‹#›</a:t>
            </a:fld>
            <a:endParaRPr lang="zh-CN" altLang="en-US"/>
          </a:p>
        </p:txBody>
      </p:sp>
    </p:spTree>
    <p:extLst>
      <p:ext uri="{BB962C8B-B14F-4D97-AF65-F5344CB8AC3E}">
        <p14:creationId xmlns:p14="http://schemas.microsoft.com/office/powerpoint/2010/main" val="3674919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BB24EACB-37C0-42D4-A033-B811D79C6E17}" type="datetimeFigureOut">
              <a:rPr lang="zh-CN" altLang="en-US"/>
              <a:pPr>
                <a:defRPr/>
              </a:pPr>
              <a:t>2019/10/9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98CFE4DC-2F71-4B03-BB6E-9049E6C744AD}" type="slidenum">
              <a:rPr lang="zh-CN" altLang="en-US"/>
              <a:pPr>
                <a:defRPr/>
              </a:pPr>
              <a:t>‹#›</a:t>
            </a:fld>
            <a:endParaRPr lang="zh-CN" altLang="en-US"/>
          </a:p>
        </p:txBody>
      </p:sp>
    </p:spTree>
    <p:extLst>
      <p:ext uri="{BB962C8B-B14F-4D97-AF65-F5344CB8AC3E}">
        <p14:creationId xmlns:p14="http://schemas.microsoft.com/office/powerpoint/2010/main" val="3594708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A01F18F-9374-4FBC-908F-F2257045D703}" type="datetimeFigureOut">
              <a:rPr lang="zh-CN" altLang="en-US"/>
              <a:pPr>
                <a:defRPr/>
              </a:pPr>
              <a:t>2019/10/9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FFC81E24-719D-4841-A952-BBD9E19A7770}" type="slidenum">
              <a:rPr lang="zh-CN" altLang="en-US"/>
              <a:pPr>
                <a:defRPr/>
              </a:pPr>
              <a:t>‹#›</a:t>
            </a:fld>
            <a:endParaRPr lang="zh-CN" altLang="en-US"/>
          </a:p>
        </p:txBody>
      </p:sp>
    </p:spTree>
    <p:extLst>
      <p:ext uri="{BB962C8B-B14F-4D97-AF65-F5344CB8AC3E}">
        <p14:creationId xmlns:p14="http://schemas.microsoft.com/office/powerpoint/2010/main" val="2101847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2885CFE-F434-4B7B-B7FD-091AC0F1050A}"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551EDC2-5E58-4CFB-A842-A370C4E37BB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250729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0CC58B0-DF38-4A53-B67C-F238C1C49C40}"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AF37194-1F50-484E-B400-C255B1593E2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04716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E28D2E-54C6-4649-989F-86D7EC197BE1}"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EC73B02F-A081-438D-A633-B59AE0E77E5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99398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98BF1E1-B147-49E4-A7A3-6ED35E97E13C}"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234EB29-BD46-40DE-AE4D-A4182186B72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80266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E17BBB3-F8AD-4635-AFAF-727A79C4DA54}"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2865B0A9-27F5-4798-8070-55DF6057B24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855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AC4FB31E-2CCB-4ADA-BC44-392592FAF0F3}" type="datetimeFigureOut">
              <a:rPr lang="zh-CN" altLang="en-US"/>
              <a:pPr>
                <a:defRPr/>
              </a:pPr>
              <a:t>2019/10/9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B6A36F7-3B0D-4364-BD08-79FC03C02E70}" type="slidenum">
              <a:rPr lang="zh-CN" altLang="en-US"/>
              <a:pPr>
                <a:defRPr/>
              </a:pPr>
              <a:t>‹#›</a:t>
            </a:fld>
            <a:endParaRPr lang="zh-CN" altLang="en-US"/>
          </a:p>
        </p:txBody>
      </p:sp>
    </p:spTree>
    <p:extLst>
      <p:ext uri="{BB962C8B-B14F-4D97-AF65-F5344CB8AC3E}">
        <p14:creationId xmlns:p14="http://schemas.microsoft.com/office/powerpoint/2010/main" val="905295783"/>
      </p:ext>
    </p:extLst>
  </p:cSld>
  <p:clrMapOvr>
    <a:masterClrMapping/>
  </p:clrMapOvr>
  <p:transition>
    <p:wipe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DB4D490-1CBE-4693-81F9-090BC652B2D4}"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877E07D-469E-44BA-AD25-F03AD7ED3D7A}"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923031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13DBC5B-451B-410A-9EE9-E7A9A73C278F}"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E8A38C3C-255D-4229-AF02-D99B46DCECB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50389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A776000-5D2F-4D7D-AA76-672CFA3C66B2}"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22C13CDD-BF9A-4D88-8CC2-8E58466D7D0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27755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0220160-DFBE-42E9-8096-352D1509E890}"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4034B9B0-8369-4F23-A08F-9C467A760361}"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385023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0BB407-BB16-429D-BED1-D77F5BC81F39}"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AB380D5-3EE7-42F5-AEC3-0CEE14A7513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38437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0AE7AC1-B60A-4F23-A5DA-B3087D885B4C}"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3EFA89F8-38F6-4593-BD0F-F0D1375CDFD5}"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8245921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a:lvl1pPr>
          </a:lstStyle>
          <a:p>
            <a:pPr>
              <a:defRPr/>
            </a:pPr>
            <a:fld id="{C0651758-5B9E-43E5-9517-7D5BD7CC6C3B}"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a:xfrm>
            <a:off x="6553200" y="6356350"/>
            <a:ext cx="2133600" cy="365125"/>
          </a:xfrm>
        </p:spPr>
        <p:txBody>
          <a:bodyPr/>
          <a:lstStyle>
            <a:lvl1pPr>
              <a:defRPr/>
            </a:lvl1pPr>
          </a:lstStyle>
          <a:p>
            <a:pPr>
              <a:defRPr/>
            </a:pPr>
            <a:fld id="{53BA506C-5092-4311-9064-596E0533251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5435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26F57852-8AC0-4F9A-B84F-19626F250F3B}"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39CDD35-F15A-498E-BB62-AB55D4285576}" type="slidenum">
              <a:rPr lang="zh-CN" altLang="en-US"/>
              <a:pPr>
                <a:defRPr/>
              </a:pPr>
              <a:t>‹#›</a:t>
            </a:fld>
            <a:endParaRPr lang="zh-CN" altLang="en-US"/>
          </a:p>
        </p:txBody>
      </p:sp>
    </p:spTree>
    <p:extLst>
      <p:ext uri="{BB962C8B-B14F-4D97-AF65-F5344CB8AC3E}">
        <p14:creationId xmlns:p14="http://schemas.microsoft.com/office/powerpoint/2010/main" val="3867919913"/>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BF7DE572-6EAB-4012-8A11-9F21DC478A51}" type="datetimeFigureOut">
              <a:rPr lang="zh-CN" altLang="en-US"/>
              <a:pPr>
                <a:defRPr/>
              </a:pPr>
              <a:t>2019/10/9</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FDCB3D96-1DD9-47FE-BA10-2FE1F0EAC045}" type="slidenum">
              <a:rPr lang="zh-CN" altLang="en-US"/>
              <a:pPr>
                <a:defRPr/>
              </a:pPr>
              <a:t>‹#›</a:t>
            </a:fld>
            <a:endParaRPr lang="zh-CN" altLang="en-US"/>
          </a:p>
        </p:txBody>
      </p:sp>
    </p:spTree>
    <p:extLst>
      <p:ext uri="{BB962C8B-B14F-4D97-AF65-F5344CB8AC3E}">
        <p14:creationId xmlns:p14="http://schemas.microsoft.com/office/powerpoint/2010/main" val="3784406735"/>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5D677503-B957-4297-ABF5-B4EE8DA2910E}" type="datetimeFigureOut">
              <a:rPr lang="zh-CN" altLang="en-US"/>
              <a:pPr>
                <a:defRPr/>
              </a:pPr>
              <a:t>2019/10/9</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C5310410-64CE-4915-98D3-30849084259B}" type="slidenum">
              <a:rPr lang="zh-CN" altLang="en-US"/>
              <a:pPr>
                <a:defRPr/>
              </a:pPr>
              <a:t>‹#›</a:t>
            </a:fld>
            <a:endParaRPr lang="zh-CN" altLang="en-US"/>
          </a:p>
        </p:txBody>
      </p:sp>
    </p:spTree>
    <p:extLst>
      <p:ext uri="{BB962C8B-B14F-4D97-AF65-F5344CB8AC3E}">
        <p14:creationId xmlns:p14="http://schemas.microsoft.com/office/powerpoint/2010/main" val="4199947017"/>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858C67FD-EA65-466A-9354-C5C3F380D757}" type="datetimeFigureOut">
              <a:rPr lang="zh-CN" altLang="en-US"/>
              <a:pPr>
                <a:defRPr/>
              </a:pPr>
              <a:t>2019/10/9</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08D756A5-57C4-43F5-A014-70D237C7B65D}" type="slidenum">
              <a:rPr lang="zh-CN" altLang="en-US"/>
              <a:pPr>
                <a:defRPr/>
              </a:pPr>
              <a:t>‹#›</a:t>
            </a:fld>
            <a:endParaRPr lang="zh-CN" altLang="en-US"/>
          </a:p>
        </p:txBody>
      </p:sp>
    </p:spTree>
    <p:extLst>
      <p:ext uri="{BB962C8B-B14F-4D97-AF65-F5344CB8AC3E}">
        <p14:creationId xmlns:p14="http://schemas.microsoft.com/office/powerpoint/2010/main" val="2948515749"/>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A3067DED-AB5A-48DB-8C41-46AB84E488B7}"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6F5EBB35-0B2F-4EF9-BC7E-479351985D58}" type="slidenum">
              <a:rPr lang="zh-CN" altLang="en-US"/>
              <a:pPr>
                <a:defRPr/>
              </a:pPr>
              <a:t>‹#›</a:t>
            </a:fld>
            <a:endParaRPr lang="zh-CN" altLang="en-US"/>
          </a:p>
        </p:txBody>
      </p:sp>
    </p:spTree>
    <p:extLst>
      <p:ext uri="{BB962C8B-B14F-4D97-AF65-F5344CB8AC3E}">
        <p14:creationId xmlns:p14="http://schemas.microsoft.com/office/powerpoint/2010/main" val="2680601858"/>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D9C28CEE-3E71-478A-AC74-022296E9A119}" type="datetimeFigureOut">
              <a:rPr lang="zh-CN" altLang="en-US"/>
              <a:pPr>
                <a:defRPr/>
              </a:pPr>
              <a:t>2019/10/9</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F77C10F-776A-4885-80AA-0CF7D07B9788}" type="slidenum">
              <a:rPr lang="zh-CN" altLang="en-US"/>
              <a:pPr>
                <a:defRPr/>
              </a:pPr>
              <a:t>‹#›</a:t>
            </a:fld>
            <a:endParaRPr lang="zh-CN" altLang="en-US"/>
          </a:p>
        </p:txBody>
      </p:sp>
    </p:spTree>
    <p:extLst>
      <p:ext uri="{BB962C8B-B14F-4D97-AF65-F5344CB8AC3E}">
        <p14:creationId xmlns:p14="http://schemas.microsoft.com/office/powerpoint/2010/main" val="562716672"/>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占位符 1"/>
          <p:cNvSpPr>
            <a:spLocks noGrp="1"/>
          </p:cNvSpPr>
          <p:nvPr>
            <p:ph type="title"/>
          </p:nvPr>
        </p:nvSpPr>
        <p:spPr bwMode="auto">
          <a:xfrm>
            <a:off x="468313" y="404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301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C2BFD5EB-B670-47F6-97F3-93B59C3D8A72}" type="datetimeFigureOut">
              <a:rPr lang="zh-CN" altLang="en-US"/>
              <a:pPr>
                <a:defRPr/>
              </a:pPr>
              <a:t>2019/10/9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D5E8A5E1-893D-4305-AC39-9E6015D42569}" type="slidenum">
              <a:rPr lang="zh-CN" altLang="en-US"/>
              <a:pPr>
                <a:defRPr/>
              </a:pPr>
              <a:t>‹#›</a:t>
            </a:fld>
            <a:endParaRPr lang="zh-CN" altLang="en-US"/>
          </a:p>
        </p:txBody>
      </p:sp>
    </p:spTree>
    <p:extLst>
      <p:ext uri="{BB962C8B-B14F-4D97-AF65-F5344CB8AC3E}">
        <p14:creationId xmlns:p14="http://schemas.microsoft.com/office/powerpoint/2010/main" val="9270070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ransition>
    <p:wipe dir="d"/>
  </p:transition>
  <p:txStyles>
    <p:titleStyle>
      <a:lvl1pPr algn="ctr" rtl="0" fontAlgn="base">
        <a:spcBef>
          <a:spcPct val="0"/>
        </a:spcBef>
        <a:spcAft>
          <a:spcPct val="0"/>
        </a:spcAft>
        <a:defRPr sz="3200" b="1">
          <a:solidFill>
            <a:srgbClr val="C00000"/>
          </a:solidFill>
          <a:latin typeface="+mj-lt"/>
          <a:ea typeface="+mj-ea"/>
          <a:cs typeface="+mj-cs"/>
        </a:defRPr>
      </a:lvl1pPr>
      <a:lvl2pPr algn="ctr" rtl="0" fontAlgn="base">
        <a:spcBef>
          <a:spcPct val="0"/>
        </a:spcBef>
        <a:spcAft>
          <a:spcPct val="0"/>
        </a:spcAft>
        <a:defRPr sz="3200" b="1">
          <a:solidFill>
            <a:srgbClr val="C00000"/>
          </a:solidFill>
          <a:latin typeface="Century Gothic" pitchFamily="34" charset="0"/>
          <a:ea typeface="宋体" pitchFamily="2" charset="-122"/>
        </a:defRPr>
      </a:lvl2pPr>
      <a:lvl3pPr algn="ctr" rtl="0" fontAlgn="base">
        <a:spcBef>
          <a:spcPct val="0"/>
        </a:spcBef>
        <a:spcAft>
          <a:spcPct val="0"/>
        </a:spcAft>
        <a:defRPr sz="3200" b="1">
          <a:solidFill>
            <a:srgbClr val="C00000"/>
          </a:solidFill>
          <a:latin typeface="Century Gothic" pitchFamily="34" charset="0"/>
          <a:ea typeface="宋体" pitchFamily="2" charset="-122"/>
        </a:defRPr>
      </a:lvl3pPr>
      <a:lvl4pPr algn="ctr" rtl="0" fontAlgn="base">
        <a:spcBef>
          <a:spcPct val="0"/>
        </a:spcBef>
        <a:spcAft>
          <a:spcPct val="0"/>
        </a:spcAft>
        <a:defRPr sz="3200" b="1">
          <a:solidFill>
            <a:srgbClr val="C00000"/>
          </a:solidFill>
          <a:latin typeface="Century Gothic" pitchFamily="34" charset="0"/>
          <a:ea typeface="宋体" pitchFamily="2" charset="-122"/>
        </a:defRPr>
      </a:lvl4pPr>
      <a:lvl5pPr algn="ctr" rtl="0" fontAlgn="base">
        <a:spcBef>
          <a:spcPct val="0"/>
        </a:spcBef>
        <a:spcAft>
          <a:spcPct val="0"/>
        </a:spcAft>
        <a:defRPr sz="3200" b="1">
          <a:solidFill>
            <a:srgbClr val="C00000"/>
          </a:solidFill>
          <a:latin typeface="Century Gothic" pitchFamily="34" charset="0"/>
          <a:ea typeface="宋体" pitchFamily="2" charset="-122"/>
        </a:defRPr>
      </a:lvl5pPr>
      <a:lvl6pPr marL="457200" algn="ctr" rtl="0" fontAlgn="base">
        <a:spcBef>
          <a:spcPct val="0"/>
        </a:spcBef>
        <a:spcAft>
          <a:spcPct val="0"/>
        </a:spcAft>
        <a:defRPr sz="3200" b="1">
          <a:solidFill>
            <a:srgbClr val="C00000"/>
          </a:solidFill>
          <a:latin typeface="Century Gothic" pitchFamily="34" charset="0"/>
          <a:ea typeface="宋体" pitchFamily="2" charset="-122"/>
        </a:defRPr>
      </a:lvl6pPr>
      <a:lvl7pPr marL="914400" algn="ctr" rtl="0" fontAlgn="base">
        <a:spcBef>
          <a:spcPct val="0"/>
        </a:spcBef>
        <a:spcAft>
          <a:spcPct val="0"/>
        </a:spcAft>
        <a:defRPr sz="3200" b="1">
          <a:solidFill>
            <a:srgbClr val="C00000"/>
          </a:solidFill>
          <a:latin typeface="Century Gothic" pitchFamily="34" charset="0"/>
          <a:ea typeface="宋体" pitchFamily="2" charset="-122"/>
        </a:defRPr>
      </a:lvl7pPr>
      <a:lvl8pPr marL="1371600" algn="ctr" rtl="0" fontAlgn="base">
        <a:spcBef>
          <a:spcPct val="0"/>
        </a:spcBef>
        <a:spcAft>
          <a:spcPct val="0"/>
        </a:spcAft>
        <a:defRPr sz="3200" b="1">
          <a:solidFill>
            <a:srgbClr val="C00000"/>
          </a:solidFill>
          <a:latin typeface="Century Gothic" pitchFamily="34" charset="0"/>
          <a:ea typeface="宋体" pitchFamily="2" charset="-122"/>
        </a:defRPr>
      </a:lvl8pPr>
      <a:lvl9pPr marL="1828800" algn="ctr" rtl="0" fontAlgn="base">
        <a:spcBef>
          <a:spcPct val="0"/>
        </a:spcBef>
        <a:spcAft>
          <a:spcPct val="0"/>
        </a:spcAft>
        <a:defRPr sz="3200" b="1">
          <a:solidFill>
            <a:srgbClr val="C00000"/>
          </a:solidFill>
          <a:latin typeface="Century Gothic"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4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1793875" y="4371975"/>
            <a:ext cx="6511925"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1037" name="Text Placeholder 2"/>
          <p:cNvSpPr>
            <a:spLocks noGrp="1"/>
          </p:cNvSpPr>
          <p:nvPr>
            <p:ph type="body" idx="1"/>
          </p:nvPr>
        </p:nvSpPr>
        <p:spPr bwMode="auto">
          <a:xfrm>
            <a:off x="1143000" y="731838"/>
            <a:ext cx="6400800" cy="3475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fontAlgn="auto">
              <a:spcBef>
                <a:spcPts val="0"/>
              </a:spcBef>
              <a:spcAft>
                <a:spcPts val="0"/>
              </a:spcAft>
              <a:defRPr sz="1100" b="1">
                <a:solidFill>
                  <a:schemeClr val="tx1">
                    <a:lumMod val="50000"/>
                    <a:lumOff val="50000"/>
                  </a:schemeClr>
                </a:solidFill>
                <a:latin typeface="+mn-lt"/>
                <a:ea typeface="+mn-ea"/>
                <a:cs typeface="+mn-cs"/>
              </a:defRPr>
            </a:lvl1pPr>
          </a:lstStyle>
          <a:p>
            <a:pPr>
              <a:defRPr/>
            </a:pPr>
            <a:fld id="{DDAF5C54-2836-4A2B-8515-59F1C2286EEE}" type="datetimeFigureOut">
              <a:rPr lang="zh-CN" altLang="en-US"/>
              <a:pPr>
                <a:defRPr/>
              </a:pPr>
              <a:t>2019/10/9</a:t>
            </a:fld>
            <a:endParaRPr lang="zh-CN" altLang="en-US"/>
          </a:p>
        </p:txBody>
      </p:sp>
      <p:sp>
        <p:nvSpPr>
          <p:cNvPr id="5" name="Footer Placeholder 4"/>
          <p:cNvSpPr>
            <a:spLocks noGrp="1"/>
          </p:cNvSpPr>
          <p:nvPr>
            <p:ph type="ftr" sz="quarter" idx="3"/>
          </p:nvPr>
        </p:nvSpPr>
        <p:spPr>
          <a:xfrm>
            <a:off x="457200" y="6172200"/>
            <a:ext cx="3352800" cy="365125"/>
          </a:xfrm>
          <a:prstGeom prst="rect">
            <a:avLst/>
          </a:prstGeom>
        </p:spPr>
        <p:txBody>
          <a:bodyPr vert="horz" lIns="91440" tIns="45720" rIns="91440" bIns="45720" rtlCol="0" anchor="ctr"/>
          <a:lstStyle>
            <a:lvl1pPr algn="l" fontAlgn="auto">
              <a:spcBef>
                <a:spcPts val="0"/>
              </a:spcBef>
              <a:spcAft>
                <a:spcPts val="0"/>
              </a:spcAft>
              <a:defRPr sz="1100" b="1">
                <a:solidFill>
                  <a:schemeClr val="tx1">
                    <a:lumMod val="50000"/>
                    <a:lumOff val="50000"/>
                  </a:schemeClr>
                </a:solidFill>
                <a:latin typeface="+mn-lt"/>
                <a:ea typeface="+mn-ea"/>
                <a:cs typeface="+mn-cs"/>
              </a:defRPr>
            </a:lvl1pPr>
          </a:lstStyle>
          <a:p>
            <a:pPr>
              <a:defRPr/>
            </a:pPr>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fontAlgn="auto">
              <a:spcBef>
                <a:spcPts val="0"/>
              </a:spcBef>
              <a:spcAft>
                <a:spcPts val="0"/>
              </a:spcAft>
              <a:defRPr sz="1200" b="1">
                <a:solidFill>
                  <a:schemeClr val="tx1">
                    <a:lumMod val="50000"/>
                    <a:lumOff val="50000"/>
                  </a:schemeClr>
                </a:solidFill>
                <a:latin typeface="+mn-lt"/>
                <a:ea typeface="+mn-ea"/>
                <a:cs typeface="+mn-cs"/>
              </a:defRPr>
            </a:lvl1pPr>
          </a:lstStyle>
          <a:p>
            <a:pPr>
              <a:defRPr/>
            </a:pPr>
            <a:fld id="{5E18AE7D-B78D-43D9-AD4F-5A89D7DD88B3}" type="slidenum">
              <a:rPr lang="zh-CN" altLang="en-US"/>
              <a:pPr>
                <a:defRPr/>
              </a:pPr>
              <a:t>‹#›</a:t>
            </a:fld>
            <a:endParaRPr lang="zh-CN" altLang="en-US"/>
          </a:p>
        </p:txBody>
      </p:sp>
    </p:spTree>
    <p:extLst>
      <p:ext uri="{BB962C8B-B14F-4D97-AF65-F5344CB8AC3E}">
        <p14:creationId xmlns:p14="http://schemas.microsoft.com/office/powerpoint/2010/main" val="424756906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iming>
    <p:tnLst>
      <p:par>
        <p:cTn id="1" dur="indefinite" restart="never" nodeType="tmRoot"/>
      </p:par>
    </p:tnLst>
  </p:timing>
  <p:txStyles>
    <p:titleStyle>
      <a:lvl1pPr marL="319088" indent="-319088" algn="r" rtl="0" eaLnBrk="0" fontAlgn="base" hangingPunct="0">
        <a:spcBef>
          <a:spcPct val="0"/>
        </a:spcBef>
        <a:spcAft>
          <a:spcPct val="0"/>
        </a:spcAft>
        <a:buClr>
          <a:srgbClr val="C3260C"/>
        </a:buClr>
        <a:buSzPct val="128000"/>
        <a:buFont typeface="Georgia"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方正姚体"/>
        </a:defRPr>
      </a:lvl1pPr>
      <a:lvl2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2pPr>
      <a:lvl3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3pPr>
      <a:lvl4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4pPr>
      <a:lvl5pPr marL="319088" indent="-319088" algn="r" rtl="0" eaLnBrk="0" fontAlgn="base" hangingPunct="0">
        <a:spcBef>
          <a:spcPct val="0"/>
        </a:spcBef>
        <a:spcAft>
          <a:spcPct val="0"/>
        </a:spcAft>
        <a:buClr>
          <a:srgbClr val="C3260C"/>
        </a:buClr>
        <a:buSzPct val="128000"/>
        <a:buFont typeface="Georgia" pitchFamily="18" charset="0"/>
        <a:buChar char="*"/>
        <a:defRPr sz="4600" b="1">
          <a:solidFill>
            <a:schemeClr val="tx1"/>
          </a:solidFill>
          <a:latin typeface="Rockwell"/>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ts val="300"/>
        </a:spcAft>
        <a:buClr>
          <a:srgbClr val="C3260C"/>
        </a:buClr>
        <a:buSzPct val="130000"/>
        <a:buFont typeface="Georgia" pitchFamily="18" charset="0"/>
        <a:buChar char="*"/>
        <a:defRPr sz="2200" kern="1200">
          <a:solidFill>
            <a:srgbClr val="404040"/>
          </a:solidFill>
          <a:latin typeface="+mn-lt"/>
          <a:ea typeface="+mn-ea"/>
          <a:cs typeface="方正姚体"/>
        </a:defRPr>
      </a:lvl1pPr>
      <a:lvl2pPr marL="547688" indent="-182563" algn="l" rtl="0" eaLnBrk="0" fontAlgn="base" hangingPunct="0">
        <a:spcBef>
          <a:spcPct val="20000"/>
        </a:spcBef>
        <a:spcAft>
          <a:spcPts val="300"/>
        </a:spcAft>
        <a:buClr>
          <a:srgbClr val="C3260C"/>
        </a:buClr>
        <a:buSzPct val="130000"/>
        <a:buFont typeface="Georgia" pitchFamily="18" charset="0"/>
        <a:buChar char="*"/>
        <a:defRPr sz="2000" kern="1200">
          <a:solidFill>
            <a:srgbClr val="404040"/>
          </a:solidFill>
          <a:latin typeface="+mn-lt"/>
          <a:ea typeface="+mn-ea"/>
          <a:cs typeface="方正姚体"/>
        </a:defRPr>
      </a:lvl2pPr>
      <a:lvl3pPr marL="822325" indent="-182563" algn="l" rtl="0" eaLnBrk="0" fontAlgn="base" hangingPunct="0">
        <a:spcBef>
          <a:spcPct val="20000"/>
        </a:spcBef>
        <a:spcAft>
          <a:spcPts val="300"/>
        </a:spcAft>
        <a:buClr>
          <a:srgbClr val="C3260C"/>
        </a:buClr>
        <a:buSzPct val="130000"/>
        <a:buFont typeface="Georgia" pitchFamily="18" charset="0"/>
        <a:buChar char="*"/>
        <a:defRPr kern="1200">
          <a:solidFill>
            <a:srgbClr val="404040"/>
          </a:solidFill>
          <a:latin typeface="+mn-lt"/>
          <a:ea typeface="+mn-ea"/>
          <a:cs typeface="方正姚体"/>
        </a:defRPr>
      </a:lvl3pPr>
      <a:lvl4pPr marL="1096963" indent="-182563" algn="l" rtl="0" eaLnBrk="0" fontAlgn="base" hangingPunct="0">
        <a:spcBef>
          <a:spcPct val="20000"/>
        </a:spcBef>
        <a:spcAft>
          <a:spcPts val="300"/>
        </a:spcAft>
        <a:buClr>
          <a:srgbClr val="C3260C"/>
        </a:buClr>
        <a:buSzPct val="130000"/>
        <a:buFont typeface="Georgia" pitchFamily="18" charset="0"/>
        <a:buChar char="*"/>
        <a:defRPr sz="1600" kern="1200">
          <a:solidFill>
            <a:srgbClr val="404040"/>
          </a:solidFill>
          <a:latin typeface="+mn-lt"/>
          <a:ea typeface="+mn-ea"/>
          <a:cs typeface="方正姚体"/>
        </a:defRPr>
      </a:lvl4pPr>
      <a:lvl5pPr marL="1389063" indent="-182563" algn="l" rtl="0" eaLnBrk="0" fontAlgn="base" hangingPunct="0">
        <a:spcBef>
          <a:spcPct val="20000"/>
        </a:spcBef>
        <a:spcAft>
          <a:spcPts val="300"/>
        </a:spcAft>
        <a:buClr>
          <a:srgbClr val="C3260C"/>
        </a:buClr>
        <a:buSzPct val="130000"/>
        <a:buFont typeface="Georgia" pitchFamily="18" charset="0"/>
        <a:buChar char="*"/>
        <a:defRPr sz="1400" kern="1200">
          <a:solidFill>
            <a:srgbClr val="404040"/>
          </a:solidFill>
          <a:latin typeface="+mn-lt"/>
          <a:ea typeface="+mn-ea"/>
          <a:cs typeface="方正姚体"/>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9220BADB-EFCA-4FEA-B618-432ED5838FDF}" type="datetimeFigureOut">
              <a:rPr lang="zh-CN" altLang="en-US">
                <a:solidFill>
                  <a:prstClr val="black">
                    <a:tint val="75000"/>
                  </a:prstClr>
                </a:solidFill>
              </a:rPr>
              <a:pPr>
                <a:defRPr/>
              </a:pPr>
              <a:t>2019/10/9</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F0D00104-8159-45CE-A629-9266184A8A4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5043752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rtl="0" fontAlgn="base">
        <a:spcBef>
          <a:spcPct val="0"/>
        </a:spcBef>
        <a:spcAft>
          <a:spcPct val="0"/>
        </a:spcAft>
        <a:defRPr sz="3200" b="1" kern="1200">
          <a:solidFill>
            <a:srgbClr val="990033"/>
          </a:solidFill>
          <a:latin typeface="Century Gothic" pitchFamily="34" charset="0"/>
          <a:ea typeface="+mj-ea"/>
          <a:cs typeface="+mj-cs"/>
        </a:defRPr>
      </a:lvl1pPr>
      <a:lvl2pPr algn="ctr" rtl="0" fontAlgn="base">
        <a:spcBef>
          <a:spcPct val="0"/>
        </a:spcBef>
        <a:spcAft>
          <a:spcPct val="0"/>
        </a:spcAft>
        <a:defRPr sz="3200" b="1">
          <a:solidFill>
            <a:srgbClr val="990033"/>
          </a:solidFill>
          <a:latin typeface="Century Gothic" pitchFamily="34" charset="0"/>
          <a:ea typeface="宋体" pitchFamily="2" charset="-122"/>
        </a:defRPr>
      </a:lvl2pPr>
      <a:lvl3pPr algn="ctr" rtl="0" fontAlgn="base">
        <a:spcBef>
          <a:spcPct val="0"/>
        </a:spcBef>
        <a:spcAft>
          <a:spcPct val="0"/>
        </a:spcAft>
        <a:defRPr sz="3200" b="1">
          <a:solidFill>
            <a:srgbClr val="990033"/>
          </a:solidFill>
          <a:latin typeface="Century Gothic" pitchFamily="34" charset="0"/>
          <a:ea typeface="宋体" pitchFamily="2" charset="-122"/>
        </a:defRPr>
      </a:lvl3pPr>
      <a:lvl4pPr algn="ctr" rtl="0" fontAlgn="base">
        <a:spcBef>
          <a:spcPct val="0"/>
        </a:spcBef>
        <a:spcAft>
          <a:spcPct val="0"/>
        </a:spcAft>
        <a:defRPr sz="3200" b="1">
          <a:solidFill>
            <a:srgbClr val="990033"/>
          </a:solidFill>
          <a:latin typeface="Century Gothic" pitchFamily="34" charset="0"/>
          <a:ea typeface="宋体" pitchFamily="2" charset="-122"/>
        </a:defRPr>
      </a:lvl4pPr>
      <a:lvl5pPr algn="ctr" rtl="0" fontAlgn="base">
        <a:spcBef>
          <a:spcPct val="0"/>
        </a:spcBef>
        <a:spcAft>
          <a:spcPct val="0"/>
        </a:spcAft>
        <a:defRPr sz="3200" b="1">
          <a:solidFill>
            <a:srgbClr val="990033"/>
          </a:solidFill>
          <a:latin typeface="Century Gothic" pitchFamily="34" charset="0"/>
          <a:ea typeface="宋体" pitchFamily="2" charset="-122"/>
        </a:defRPr>
      </a:lvl5pPr>
      <a:lvl6pPr marL="457200" algn="ctr" rtl="0" fontAlgn="base">
        <a:spcBef>
          <a:spcPct val="0"/>
        </a:spcBef>
        <a:spcAft>
          <a:spcPct val="0"/>
        </a:spcAft>
        <a:defRPr sz="3200" b="1">
          <a:solidFill>
            <a:srgbClr val="990033"/>
          </a:solidFill>
          <a:latin typeface="Century Gothic" pitchFamily="34" charset="0"/>
          <a:ea typeface="宋体" pitchFamily="2" charset="-122"/>
        </a:defRPr>
      </a:lvl6pPr>
      <a:lvl7pPr marL="914400" algn="ctr" rtl="0" fontAlgn="base">
        <a:spcBef>
          <a:spcPct val="0"/>
        </a:spcBef>
        <a:spcAft>
          <a:spcPct val="0"/>
        </a:spcAft>
        <a:defRPr sz="3200" b="1">
          <a:solidFill>
            <a:srgbClr val="990033"/>
          </a:solidFill>
          <a:latin typeface="Century Gothic" pitchFamily="34" charset="0"/>
          <a:ea typeface="宋体" pitchFamily="2" charset="-122"/>
        </a:defRPr>
      </a:lvl7pPr>
      <a:lvl8pPr marL="1371600" algn="ctr" rtl="0" fontAlgn="base">
        <a:spcBef>
          <a:spcPct val="0"/>
        </a:spcBef>
        <a:spcAft>
          <a:spcPct val="0"/>
        </a:spcAft>
        <a:defRPr sz="3200" b="1">
          <a:solidFill>
            <a:srgbClr val="990033"/>
          </a:solidFill>
          <a:latin typeface="Century Gothic" pitchFamily="34" charset="0"/>
          <a:ea typeface="宋体" pitchFamily="2" charset="-122"/>
        </a:defRPr>
      </a:lvl8pPr>
      <a:lvl9pPr marL="1828800" algn="ctr" rtl="0" fontAlgn="base">
        <a:spcBef>
          <a:spcPct val="0"/>
        </a:spcBef>
        <a:spcAft>
          <a:spcPct val="0"/>
        </a:spcAft>
        <a:defRPr sz="3200" b="1">
          <a:solidFill>
            <a:srgbClr val="990033"/>
          </a:solidFill>
          <a:latin typeface="Century Gothic"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21.xml"/><Relationship Id="rId7" Type="http://schemas.openxmlformats.org/officeDocument/2006/relationships/slide" Target="slide23.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gif"/><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slide" Target="sl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圆角矩形 5"/>
          <p:cNvSpPr/>
          <p:nvPr/>
        </p:nvSpPr>
        <p:spPr>
          <a:xfrm>
            <a:off x="276592" y="649663"/>
            <a:ext cx="8572560" cy="6104368"/>
          </a:xfrm>
          <a:prstGeom prst="roundRect">
            <a:avLst>
              <a:gd name="adj" fmla="val 2889"/>
            </a:avLst>
          </a:prstGeom>
          <a:solidFill>
            <a:schemeClr val="bg1"/>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36874" name="Rectangle 10"/>
          <p:cNvSpPr>
            <a:spLocks noGrp="1"/>
          </p:cNvSpPr>
          <p:nvPr>
            <p:ph type="body" idx="1"/>
          </p:nvPr>
        </p:nvSpPr>
        <p:spPr>
          <a:xfrm>
            <a:off x="395287" y="692696"/>
            <a:ext cx="8275829" cy="707886"/>
          </a:xfrm>
        </p:spPr>
        <p:txBody>
          <a:bodyPr>
            <a:spAutoFit/>
          </a:bodyPr>
          <a:lstStyle/>
          <a:p>
            <a:pPr marL="0" indent="0">
              <a:lnSpc>
                <a:spcPct val="125000"/>
              </a:lnSpc>
              <a:spcBef>
                <a:spcPct val="45000"/>
              </a:spcBef>
              <a:buNone/>
            </a:pPr>
            <a:r>
              <a:rPr lang="en-US" altLang="zh-CN" b="1" dirty="0" smtClean="0">
                <a:solidFill>
                  <a:srgbClr val="0000CC"/>
                </a:solidFill>
                <a:latin typeface="Century Gothic" pitchFamily="34" charset="0"/>
              </a:rPr>
              <a:t>Vocabulary </a:t>
            </a:r>
            <a:r>
              <a:rPr lang="en-US" altLang="zh-CN" b="1" dirty="0">
                <a:solidFill>
                  <a:srgbClr val="0000CC"/>
                </a:solidFill>
                <a:latin typeface="Century Gothic" pitchFamily="34" charset="0"/>
              </a:rPr>
              <a:t>Exercises</a:t>
            </a:r>
          </a:p>
        </p:txBody>
      </p:sp>
      <p:sp>
        <p:nvSpPr>
          <p:cNvPr id="14" name="Rectangle 10"/>
          <p:cNvSpPr txBox="1">
            <a:spLocks/>
          </p:cNvSpPr>
          <p:nvPr/>
        </p:nvSpPr>
        <p:spPr bwMode="auto">
          <a:xfrm>
            <a:off x="562907" y="1507373"/>
            <a:ext cx="5161221"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45000"/>
              </a:spcBef>
              <a:spcAft>
                <a:spcPct val="0"/>
              </a:spcAft>
              <a:buClrTx/>
              <a:buSzTx/>
              <a:buFont typeface="Arial" pitchFamily="34" charset="0"/>
              <a:buNone/>
              <a:tabLst/>
              <a:defRPr/>
            </a:pPr>
            <a:r>
              <a:rPr kumimoji="0" lang="en-US" altLang="zh-CN" sz="2800" b="1" i="0" u="none" strike="noStrike" kern="1200" cap="none" spc="0" normalizeH="0" baseline="0" noProof="0" dirty="0" smtClean="0">
                <a:ln>
                  <a:noFill/>
                </a:ln>
                <a:solidFill>
                  <a:srgbClr val="009900"/>
                </a:solidFill>
                <a:effectLst/>
                <a:uLnTx/>
                <a:uFillTx/>
                <a:latin typeface="Arial" panose="020B0604020202020204" pitchFamily="34" charset="0"/>
                <a:ea typeface="宋体" panose="02010600030101010101" pitchFamily="2" charset="-122"/>
                <a:cs typeface="Arial" panose="020B0604020202020204" pitchFamily="34" charset="0"/>
              </a:rPr>
              <a:t>Text </a:t>
            </a:r>
            <a:r>
              <a:rPr kumimoji="0" lang="en-US" altLang="zh-CN" sz="2800" b="1" i="0" u="none" strike="noStrike" kern="1200" cap="none" spc="0" normalizeH="0" baseline="0" noProof="0" dirty="0">
                <a:ln>
                  <a:noFill/>
                </a:ln>
                <a:solidFill>
                  <a:srgbClr val="009900"/>
                </a:solidFill>
                <a:effectLst/>
                <a:uLnTx/>
                <a:uFillTx/>
                <a:latin typeface="Arial" panose="020B0604020202020204" pitchFamily="34" charset="0"/>
                <a:ea typeface="宋体" panose="02010600030101010101" pitchFamily="2" charset="-122"/>
                <a:cs typeface="Arial" panose="020B0604020202020204" pitchFamily="34" charset="0"/>
              </a:rPr>
              <a:t>B (P.28, E.B.): </a:t>
            </a:r>
          </a:p>
          <a:p>
            <a:pPr marL="0" marR="0" lvl="0" indent="0" algn="l" defTabSz="914400" rtl="0" eaLnBrk="1" fontAlgn="base" latinLnBrk="0" hangingPunct="1">
              <a:lnSpc>
                <a:spcPct val="100000"/>
              </a:lnSpc>
              <a:spcBef>
                <a:spcPct val="45000"/>
              </a:spcBef>
              <a:spcAft>
                <a:spcPct val="0"/>
              </a:spcAft>
              <a:buClrTx/>
              <a:buSzTx/>
              <a:buFont typeface="Arial" pitchFamily="34" charset="0"/>
              <a:buNone/>
              <a:tabLst/>
              <a:defRPr/>
            </a:pPr>
            <a:r>
              <a:rPr kumimoji="0" lang="en-US" altLang="zh-CN" sz="2800" b="0" i="0" u="none" strike="noStrike" kern="1200" cap="none" spc="0" normalizeH="0" baseline="0" noProof="0" dirty="0">
                <a:ln>
                  <a:noFill/>
                </a:ln>
                <a:solidFill>
                  <a:srgbClr val="009900"/>
                </a:solidFill>
                <a:effectLst/>
                <a:uLnTx/>
                <a:uFillTx/>
                <a:latin typeface="Arial" panose="020B0604020202020204" pitchFamily="34" charset="0"/>
                <a:ea typeface="宋体" panose="02010600030101010101" pitchFamily="2" charset="-122"/>
                <a:cs typeface="Arial" panose="020B0604020202020204" pitchFamily="34" charset="0"/>
              </a:rPr>
              <a:t>1. B)	2. A)	3. C)	4. C)	</a:t>
            </a:r>
          </a:p>
          <a:p>
            <a:pPr marL="0" marR="0" lvl="0" indent="0" algn="l" defTabSz="914400" rtl="0" eaLnBrk="1" fontAlgn="base" latinLnBrk="0" hangingPunct="1">
              <a:lnSpc>
                <a:spcPct val="100000"/>
              </a:lnSpc>
              <a:spcBef>
                <a:spcPct val="45000"/>
              </a:spcBef>
              <a:spcAft>
                <a:spcPct val="0"/>
              </a:spcAft>
              <a:buClrTx/>
              <a:buSzTx/>
              <a:buFont typeface="Arial" pitchFamily="34" charset="0"/>
              <a:buNone/>
              <a:tabLst/>
              <a:defRPr/>
            </a:pPr>
            <a:r>
              <a:rPr kumimoji="0" lang="en-US" altLang="zh-CN" sz="2800" b="0" i="0" u="none" strike="noStrike" kern="1200" cap="none" spc="0" normalizeH="0" baseline="0" noProof="0" dirty="0">
                <a:ln>
                  <a:noFill/>
                </a:ln>
                <a:solidFill>
                  <a:srgbClr val="009900"/>
                </a:solidFill>
                <a:effectLst/>
                <a:uLnTx/>
                <a:uFillTx/>
                <a:latin typeface="Arial" panose="020B0604020202020204" pitchFamily="34" charset="0"/>
                <a:ea typeface="宋体" panose="02010600030101010101" pitchFamily="2" charset="-122"/>
                <a:cs typeface="Arial" panose="020B0604020202020204" pitchFamily="34" charset="0"/>
              </a:rPr>
              <a:t>5. B)	6. A)	7. D)	8. A)</a:t>
            </a:r>
          </a:p>
        </p:txBody>
      </p:sp>
      <p:pic>
        <p:nvPicPr>
          <p:cNvPr id="3" name="图片 2"/>
          <p:cNvPicPr>
            <a:picLocks noChangeAspect="1"/>
          </p:cNvPicPr>
          <p:nvPr/>
        </p:nvPicPr>
        <p:blipFill>
          <a:blip r:embed="rId3"/>
          <a:stretch>
            <a:fillRect/>
          </a:stretch>
        </p:blipFill>
        <p:spPr>
          <a:xfrm>
            <a:off x="5724129" y="3694136"/>
            <a:ext cx="2814094" cy="2814094"/>
          </a:xfrm>
          <a:prstGeom prst="rect">
            <a:avLst/>
          </a:prstGeom>
        </p:spPr>
      </p:pic>
      <p:pic>
        <p:nvPicPr>
          <p:cNvPr id="13"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Tree>
    <p:extLst>
      <p:ext uri="{BB962C8B-B14F-4D97-AF65-F5344CB8AC3E}">
        <p14:creationId xmlns:p14="http://schemas.microsoft.com/office/powerpoint/2010/main" val="4209872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250"/>
                                        <p:tgtEl>
                                          <p:spTgt spid="14">
                                            <p:txEl>
                                              <p:pRg st="0" end="0"/>
                                            </p:txEl>
                                          </p:spTgt>
                                        </p:tgtEl>
                                      </p:cBhvr>
                                    </p:animEffect>
                                    <p:anim calcmode="lin" valueType="num">
                                      <p:cBhvr>
                                        <p:cTn id="8" dur="25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250"/>
                                        <p:tgtEl>
                                          <p:spTgt spid="14">
                                            <p:txEl>
                                              <p:pRg st="1" end="1"/>
                                            </p:txEl>
                                          </p:spTgt>
                                        </p:tgtEl>
                                      </p:cBhvr>
                                    </p:animEffect>
                                    <p:anim calcmode="lin" valueType="num">
                                      <p:cBhvr>
                                        <p:cTn id="15" dur="25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250"/>
                                        <p:tgtEl>
                                          <p:spTgt spid="14">
                                            <p:txEl>
                                              <p:pRg st="2" end="2"/>
                                            </p:txEl>
                                          </p:spTgt>
                                        </p:tgtEl>
                                      </p:cBhvr>
                                    </p:animEffect>
                                    <p:anim calcmode="lin" valueType="num">
                                      <p:cBhvr>
                                        <p:cTn id="22" dur="25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36864" y="1268760"/>
            <a:ext cx="8640763" cy="590931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    Two main classes of petrochemicals (Para. 18)</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4" name="TextBox 13"/>
          <p:cNvSpPr txBox="1"/>
          <p:nvPr/>
        </p:nvSpPr>
        <p:spPr>
          <a:xfrm>
            <a:off x="539552" y="3039343"/>
            <a:ext cx="1584176"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 aromatics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cxnSp>
        <p:nvCxnSpPr>
          <p:cNvPr id="16" name="直接连接符 15"/>
          <p:cNvCxnSpPr/>
          <p:nvPr/>
        </p:nvCxnSpPr>
        <p:spPr>
          <a:xfrm>
            <a:off x="2123728" y="3687415"/>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267744" y="2463279"/>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267744" y="2463279"/>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051720" y="3687415"/>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67744" y="3183359"/>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267744" y="4839543"/>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99792" y="2247255"/>
            <a:ext cx="136768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benzene</a:t>
            </a:r>
          </a:p>
        </p:txBody>
      </p:sp>
      <p:sp>
        <p:nvSpPr>
          <p:cNvPr id="29" name="TextBox 28"/>
          <p:cNvSpPr txBox="1"/>
          <p:nvPr/>
        </p:nvSpPr>
        <p:spPr>
          <a:xfrm>
            <a:off x="2699792" y="3399383"/>
            <a:ext cx="158417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toluene</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30" name="TextBox 29"/>
          <p:cNvSpPr txBox="1"/>
          <p:nvPr/>
        </p:nvSpPr>
        <p:spPr>
          <a:xfrm>
            <a:off x="2699792" y="4551511"/>
            <a:ext cx="107593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Arial" charset="0"/>
                <a:ea typeface="方正姚体"/>
              </a:rPr>
              <a:t>xylene</a:t>
            </a:r>
            <a:endParaRPr kumimoji="0" lang="zh-CN" altLang="en-US" sz="1800" b="0" i="0" u="none" strike="noStrike" kern="1200" cap="none" spc="0" normalizeH="0" baseline="0" noProof="0" dirty="0">
              <a:ln>
                <a:noFill/>
              </a:ln>
              <a:solidFill>
                <a:prstClr val="black"/>
              </a:solidFill>
              <a:effectLst/>
              <a:uLnTx/>
              <a:uFillTx/>
              <a:latin typeface="Arial" charset="0"/>
              <a:ea typeface="方正姚体"/>
            </a:endParaRPr>
          </a:p>
        </p:txBody>
      </p:sp>
      <p:sp>
        <p:nvSpPr>
          <p:cNvPr id="31" name="右箭头 30"/>
          <p:cNvSpPr/>
          <p:nvPr/>
        </p:nvSpPr>
        <p:spPr>
          <a:xfrm>
            <a:off x="3995936" y="2391271"/>
            <a:ext cx="432048" cy="1440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endParaRPr>
          </a:p>
        </p:txBody>
      </p:sp>
      <p:sp>
        <p:nvSpPr>
          <p:cNvPr id="32" name="右箭头 31"/>
          <p:cNvSpPr/>
          <p:nvPr/>
        </p:nvSpPr>
        <p:spPr>
          <a:xfrm>
            <a:off x="3851920" y="3615407"/>
            <a:ext cx="576064" cy="1440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endParaRPr>
          </a:p>
        </p:txBody>
      </p:sp>
      <p:sp>
        <p:nvSpPr>
          <p:cNvPr id="33" name="TextBox 32"/>
          <p:cNvSpPr txBox="1"/>
          <p:nvPr/>
        </p:nvSpPr>
        <p:spPr>
          <a:xfrm>
            <a:off x="4427984" y="2031231"/>
            <a:ext cx="4549643"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polystyrene(e.g. plastic utensils,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Styrofoam)</a:t>
            </a:r>
          </a:p>
        </p:txBody>
      </p:sp>
      <p:sp>
        <p:nvSpPr>
          <p:cNvPr id="34" name="TextBox 33"/>
          <p:cNvSpPr txBox="1"/>
          <p:nvPr/>
        </p:nvSpPr>
        <p:spPr>
          <a:xfrm>
            <a:off x="4499992" y="2823319"/>
            <a:ext cx="2942749" cy="156966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polyurethanes(e.g. furniture foams) and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nylon(e.g. ropes, stockings)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37" name="右箭头 36"/>
          <p:cNvSpPr/>
          <p:nvPr/>
        </p:nvSpPr>
        <p:spPr>
          <a:xfrm>
            <a:off x="3779912" y="4767535"/>
            <a:ext cx="576064" cy="1440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endParaRPr>
          </a:p>
        </p:txBody>
      </p:sp>
      <p:sp>
        <p:nvSpPr>
          <p:cNvPr id="38" name="TextBox 37"/>
          <p:cNvSpPr txBox="1"/>
          <p:nvPr/>
        </p:nvSpPr>
        <p:spPr>
          <a:xfrm>
            <a:off x="4499992" y="4551511"/>
            <a:ext cx="439248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polyesters(e.g. fabrics)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pic>
        <p:nvPicPr>
          <p:cNvPr id="44034" name="Picture 2" descr="C:\Users\liu yan\Desktop\u=3105714182,639096937&amp;fm=21&amp;gp=0.jpg"/>
          <p:cNvPicPr>
            <a:picLocks noChangeAspect="1" noChangeArrowheads="1"/>
          </p:cNvPicPr>
          <p:nvPr/>
        </p:nvPicPr>
        <p:blipFill>
          <a:blip r:embed="rId2" cstate="print"/>
          <a:srcRect/>
          <a:stretch>
            <a:fillRect/>
          </a:stretch>
        </p:blipFill>
        <p:spPr bwMode="auto">
          <a:xfrm>
            <a:off x="6444208" y="5013176"/>
            <a:ext cx="2699792" cy="1844824"/>
          </a:xfrm>
          <a:prstGeom prst="rect">
            <a:avLst/>
          </a:prstGeom>
          <a:noFill/>
        </p:spPr>
      </p:pic>
      <p:sp>
        <p:nvSpPr>
          <p:cNvPr id="23" name="矩形 22"/>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25"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66764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linds(horizontal)">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3" grpId="0"/>
      <p:bldP spid="34"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liu yan\Desktop\u=3105714182,639096937&amp;fm=21&amp;gp=0.jpg"/>
          <p:cNvPicPr>
            <a:picLocks noChangeAspect="1" noChangeArrowheads="1"/>
          </p:cNvPicPr>
          <p:nvPr/>
        </p:nvPicPr>
        <p:blipFill>
          <a:blip r:embed="rId2" cstate="print"/>
          <a:srcRect/>
          <a:stretch>
            <a:fillRect/>
          </a:stretch>
        </p:blipFill>
        <p:spPr bwMode="auto">
          <a:xfrm>
            <a:off x="7308304" y="5654190"/>
            <a:ext cx="1835696" cy="1203809"/>
          </a:xfrm>
          <a:prstGeom prst="rect">
            <a:avLst/>
          </a:prstGeom>
          <a:noFill/>
        </p:spPr>
      </p:pic>
      <p:sp>
        <p:nvSpPr>
          <p:cNvPr id="28677" name="Rectangle 23"/>
          <p:cNvSpPr>
            <a:spLocks noChangeArrowheads="1"/>
          </p:cNvSpPr>
          <p:nvPr/>
        </p:nvSpPr>
        <p:spPr bwMode="auto">
          <a:xfrm>
            <a:off x="323528" y="1164935"/>
            <a:ext cx="8640763" cy="507831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19-22  Oil’s future use</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1. Why is there a strong desire to limit our dependence on petroleum?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Because </a:t>
            </a:r>
            <a:r>
              <a:rPr kumimoji="1" lang="en-US" altLang="zh-CN"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rPr>
              <a:t>i</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t has a destabilizing influence on global politics as well as on the global climate through the associated carbon dioxide emissions.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2. What advantages does oil have against other alternatives?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Its relatively low price and the high-energy density of petroleum-derived fuels.</a:t>
            </a:r>
          </a:p>
        </p:txBody>
      </p:sp>
      <p:sp>
        <p:nvSpPr>
          <p:cNvPr id="6" name="矩形 5"/>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402047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blinds(horizontal)">
                                      <p:cBhvr>
                                        <p:cTn id="7" dur="500"/>
                                        <p:tgtEl>
                                          <p:spTgt spid="286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4" end="4"/>
                                            </p:txEl>
                                          </p:spTgt>
                                        </p:tgtEl>
                                        <p:attrNameLst>
                                          <p:attrName>style.visibility</p:attrName>
                                        </p:attrNameLst>
                                      </p:cBhvr>
                                      <p:to>
                                        <p:strVal val="visible"/>
                                      </p:to>
                                    </p:set>
                                    <p:animEffect transition="in" filter="blinds(horizontal)">
                                      <p:cBhvr>
                                        <p:cTn id="12" dur="500"/>
                                        <p:tgtEl>
                                          <p:spTgt spid="286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pic>
        <p:nvPicPr>
          <p:cNvPr id="46082" name="Picture 2" descr="C:\Users\liu yan\Desktop\u=1014229568,1906292901&amp;fm=21&amp;gp=0.jpg"/>
          <p:cNvPicPr>
            <a:picLocks noChangeAspect="1" noChangeArrowheads="1"/>
          </p:cNvPicPr>
          <p:nvPr/>
        </p:nvPicPr>
        <p:blipFill>
          <a:blip r:embed="rId3" cstate="print"/>
          <a:srcRect/>
          <a:stretch>
            <a:fillRect/>
          </a:stretch>
        </p:blipFill>
        <p:spPr bwMode="auto">
          <a:xfrm>
            <a:off x="6660232" y="5013176"/>
            <a:ext cx="2483768" cy="1844824"/>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30726" name="TextBox 3"/>
          <p:cNvSpPr txBox="1">
            <a:spLocks noChangeArrowheads="1"/>
          </p:cNvSpPr>
          <p:nvPr/>
        </p:nvSpPr>
        <p:spPr bwMode="auto">
          <a:xfrm>
            <a:off x="683568" y="764704"/>
            <a:ext cx="7416824" cy="461665"/>
          </a:xfrm>
          <a:prstGeom prst="rect">
            <a:avLst/>
          </a:prstGeom>
          <a:noFill/>
          <a:ln w="9525">
            <a:noFill/>
            <a:miter lim="800000"/>
            <a:headEnd/>
            <a:tailEnd/>
          </a:ln>
        </p:spPr>
        <p:txBody>
          <a:bodyPr wrap="square">
            <a:spAutoFit/>
          </a:bodyPr>
          <a:lstStyle/>
          <a:p>
            <a:pPr marL="342900" indent="-342900"/>
            <a:r>
              <a:rPr lang="en-US" altLang="zh-CN" sz="2400" b="1" dirty="0">
                <a:solidFill>
                  <a:srgbClr val="CC0066"/>
                </a:solidFill>
              </a:rPr>
              <a:t> Para 1</a:t>
            </a:r>
            <a:endParaRPr lang="zh-CN" altLang="en-US" sz="2400" dirty="0">
              <a:solidFill>
                <a:srgbClr val="CC0066"/>
              </a:solidFill>
              <a:latin typeface="Rockwell"/>
            </a:endParaRPr>
          </a:p>
        </p:txBody>
      </p:sp>
      <p:sp>
        <p:nvSpPr>
          <p:cNvPr id="30729" name="Rectangle 12"/>
          <p:cNvSpPr>
            <a:spLocks noChangeArrowheads="1"/>
          </p:cNvSpPr>
          <p:nvPr/>
        </p:nvSpPr>
        <p:spPr bwMode="auto">
          <a:xfrm>
            <a:off x="611560" y="1340768"/>
            <a:ext cx="7992690" cy="3477875"/>
          </a:xfrm>
          <a:prstGeom prst="rect">
            <a:avLst/>
          </a:prstGeom>
          <a:noFill/>
          <a:ln w="9525">
            <a:noFill/>
            <a:miter lim="800000"/>
            <a:headEnd/>
            <a:tailEnd/>
          </a:ln>
        </p:spPr>
        <p:txBody>
          <a:bodyPr wrap="square">
            <a:spAutoFit/>
          </a:bodyPr>
          <a:lstStyle/>
          <a:p>
            <a:r>
              <a:rPr lang="en-US" altLang="zh-CN" sz="2400" dirty="0">
                <a:latin typeface="Arial" pitchFamily="34" charset="0"/>
                <a:cs typeface="Arial" pitchFamily="34" charset="0"/>
              </a:rPr>
              <a:t> </a:t>
            </a:r>
          </a:p>
          <a:p>
            <a:r>
              <a:rPr lang="en-US" altLang="zh-CN" sz="2800" dirty="0">
                <a:latin typeface="Arial" pitchFamily="34" charset="0"/>
                <a:cs typeface="Arial" pitchFamily="34" charset="0"/>
              </a:rPr>
              <a:t>     Besides water, there is no liquid …It fuels our vehicles, heats our homes, paves our roads…… with innumerable consumer products.</a:t>
            </a:r>
          </a:p>
          <a:p>
            <a:endParaRPr lang="en-US" altLang="zh-CN" sz="2800" dirty="0">
              <a:latin typeface="Arial" pitchFamily="34" charset="0"/>
              <a:cs typeface="Arial" pitchFamily="34" charset="0"/>
            </a:endParaRPr>
          </a:p>
          <a:p>
            <a:r>
              <a:rPr lang="zh-CN" altLang="en-US" sz="2800" dirty="0">
                <a:latin typeface="宋体" charset="-122"/>
              </a:rPr>
              <a:t>石油是人类除水之外使用最多的液体。</a:t>
            </a:r>
            <a:r>
              <a:rPr lang="zh-CN" altLang="zh-CN" sz="2800" dirty="0">
                <a:latin typeface="仿宋" pitchFamily="49" charset="-122"/>
                <a:ea typeface="仿宋" pitchFamily="49" charset="-122"/>
              </a:rPr>
              <a:t>它用于驱动汽车、家庭取暖、铺设道路，还</a:t>
            </a:r>
            <a:r>
              <a:rPr lang="zh-CN" altLang="en-US" sz="2800" dirty="0">
                <a:latin typeface="仿宋" pitchFamily="49" charset="-122"/>
                <a:ea typeface="仿宋" pitchFamily="49" charset="-122"/>
              </a:rPr>
              <a:t>使</a:t>
            </a:r>
            <a:r>
              <a:rPr lang="zh-CN" altLang="zh-CN" sz="2800" dirty="0">
                <a:latin typeface="仿宋" pitchFamily="49" charset="-122"/>
                <a:ea typeface="仿宋" pitchFamily="49" charset="-122"/>
              </a:rPr>
              <a:t>商场货架</a:t>
            </a:r>
            <a:r>
              <a:rPr lang="zh-CN" altLang="en-US" sz="2800" dirty="0">
                <a:latin typeface="仿宋" pitchFamily="49" charset="-122"/>
                <a:ea typeface="仿宋" pitchFamily="49" charset="-122"/>
              </a:rPr>
              <a:t>摆满了</a:t>
            </a:r>
            <a:r>
              <a:rPr lang="zh-CN" altLang="zh-CN" sz="2800" dirty="0">
                <a:latin typeface="仿宋" pitchFamily="49" charset="-122"/>
                <a:ea typeface="仿宋" pitchFamily="49" charset="-122"/>
              </a:rPr>
              <a:t>不计其数的（石油制成的）消费品。</a:t>
            </a:r>
            <a:endParaRPr lang="zh-CN" altLang="en-US" sz="2800" dirty="0">
              <a:solidFill>
                <a:srgbClr val="FF0000"/>
              </a:solidFill>
              <a:latin typeface="仿宋" pitchFamily="49" charset="-122"/>
              <a:ea typeface="仿宋" pitchFamily="49" charset="-122"/>
              <a:cs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9">
                                            <p:txEl>
                                              <p:pRg st="3" end="3"/>
                                            </p:txEl>
                                          </p:spTgt>
                                        </p:tgtEl>
                                        <p:attrNameLst>
                                          <p:attrName>style.visibility</p:attrName>
                                        </p:attrNameLst>
                                      </p:cBhvr>
                                      <p:to>
                                        <p:strVal val="visible"/>
                                      </p:to>
                                    </p:set>
                                    <p:animEffect transition="in" filter="blinds(horizontal)">
                                      <p:cBhvr>
                                        <p:cTn id="7" dur="500"/>
                                        <p:tgtEl>
                                          <p:spTgt spid="307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4475"/>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Text 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569660"/>
          </a:xfrm>
          <a:prstGeom prst="rect">
            <a:avLst/>
          </a:prstGeom>
          <a:noFill/>
        </p:spPr>
        <p:txBody>
          <a:bodyPr wrap="square" rtlCol="0">
            <a:spAutoFit/>
          </a:bodyPr>
          <a:lstStyle/>
          <a:p>
            <a:r>
              <a:rPr lang="en-US" altLang="zh-CN" sz="2400" dirty="0">
                <a:solidFill>
                  <a:srgbClr val="CC0066"/>
                </a:solidFill>
                <a:latin typeface="Arial" pitchFamily="34" charset="0"/>
                <a:cs typeface="Arial" pitchFamily="34" charset="0"/>
              </a:rPr>
              <a:t>Para 4</a:t>
            </a:r>
          </a:p>
          <a:p>
            <a:r>
              <a:rPr lang="en-US" altLang="zh-CN" sz="2400" dirty="0">
                <a:latin typeface="Arial" pitchFamily="34" charset="0"/>
                <a:cs typeface="Arial" pitchFamily="34" charset="0"/>
              </a:rPr>
              <a:t>       The lists of non-fuel compound that can be extracted from…….for a vast panoply of plastics and foams. </a:t>
            </a:r>
            <a:endParaRPr lang="zh-CN" altLang="en-US" sz="2000" dirty="0">
              <a:latin typeface="Arial" pitchFamily="34" charset="0"/>
              <a:cs typeface="Arial" pitchFamily="34" charset="0"/>
            </a:endParaRPr>
          </a:p>
        </p:txBody>
      </p:sp>
      <p:sp>
        <p:nvSpPr>
          <p:cNvPr id="6" name="TextBox 5"/>
          <p:cNvSpPr txBox="1"/>
          <p:nvPr/>
        </p:nvSpPr>
        <p:spPr>
          <a:xfrm>
            <a:off x="755576" y="2852936"/>
            <a:ext cx="7488832" cy="1569660"/>
          </a:xfrm>
          <a:prstGeom prst="rect">
            <a:avLst/>
          </a:prstGeom>
          <a:noFill/>
        </p:spPr>
        <p:txBody>
          <a:bodyPr wrap="square" rtlCol="0">
            <a:spAutoFit/>
          </a:bodyPr>
          <a:lstStyle/>
          <a:p>
            <a:r>
              <a:rPr lang="en-US" altLang="zh-CN" sz="2400" dirty="0">
                <a:latin typeface="仿宋" pitchFamily="49" charset="-122"/>
                <a:ea typeface="仿宋" pitchFamily="49" charset="-122"/>
              </a:rPr>
              <a:t>    </a:t>
            </a:r>
            <a:r>
              <a:rPr lang="zh-CN" altLang="zh-CN" sz="2400" dirty="0">
                <a:latin typeface="仿宋" pitchFamily="49" charset="-122"/>
                <a:ea typeface="仿宋" pitchFamily="49" charset="-122"/>
              </a:rPr>
              <a:t>能够从石油中提取的非燃料成分详单如下：车用润滑油、铺路沥青、屋顶用焦油、食品包装用蜡、油漆溶剂、化妆品、干洗产品等。石油化工产品也是制造大批塑料和泡沫材料的</a:t>
            </a:r>
            <a:r>
              <a:rPr lang="zh-CN" altLang="en-US" sz="2400" dirty="0">
                <a:latin typeface="仿宋" pitchFamily="49" charset="-122"/>
                <a:ea typeface="仿宋" pitchFamily="49" charset="-122"/>
              </a:rPr>
              <a:t>基础材料</a:t>
            </a:r>
            <a:r>
              <a:rPr lang="zh-CN" altLang="zh-CN" sz="2400" dirty="0">
                <a:latin typeface="仿宋" pitchFamily="49" charset="-122"/>
                <a:ea typeface="仿宋" pitchFamily="49" charset="-122"/>
              </a:rPr>
              <a:t>。</a:t>
            </a:r>
            <a:endParaRPr lang="zh-CN" altLang="en-US" sz="2400" dirty="0">
              <a:latin typeface="仿宋" pitchFamily="49" charset="-122"/>
              <a:ea typeface="仿宋" pitchFamily="49" charset="-122"/>
            </a:endParaRPr>
          </a:p>
        </p:txBody>
      </p:sp>
      <p:pic>
        <p:nvPicPr>
          <p:cNvPr id="48130"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5</a:t>
            </a:r>
          </a:p>
          <a:p>
            <a:r>
              <a:rPr lang="en-US" altLang="zh-CN" sz="2800" dirty="0">
                <a:latin typeface="Arial" pitchFamily="34" charset="0"/>
                <a:cs typeface="Arial" pitchFamily="34" charset="0"/>
              </a:rPr>
              <a:t>       The ancient Babylonians built walls and towers……and the Byzantines sprayed “Greek fire” as an incendiary weapon. </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1384995"/>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古巴比伦人利用沥青筑墙造塔，中国钻探获取</a:t>
            </a:r>
            <a:r>
              <a:rPr lang="en-US" altLang="zh-CN" sz="2800" dirty="0">
                <a:latin typeface="仿宋" pitchFamily="49" charset="-122"/>
                <a:ea typeface="仿宋" pitchFamily="49" charset="-122"/>
              </a:rPr>
              <a:t>“</a:t>
            </a:r>
            <a:r>
              <a:rPr lang="zh-CN" altLang="zh-CN" sz="2800" dirty="0">
                <a:latin typeface="仿宋" pitchFamily="49" charset="-122"/>
                <a:ea typeface="仿宋" pitchFamily="49" charset="-122"/>
              </a:rPr>
              <a:t>岩石之油</a:t>
            </a:r>
            <a:r>
              <a:rPr lang="en-US" altLang="zh-CN" sz="2800" dirty="0">
                <a:latin typeface="仿宋" pitchFamily="49" charset="-122"/>
                <a:ea typeface="仿宋" pitchFamily="49" charset="-122"/>
              </a:rPr>
              <a:t>”</a:t>
            </a:r>
            <a:r>
              <a:rPr lang="zh-CN" altLang="zh-CN" sz="2800" dirty="0">
                <a:latin typeface="仿宋" pitchFamily="49" charset="-122"/>
                <a:ea typeface="仿宋" pitchFamily="49" charset="-122"/>
              </a:rPr>
              <a:t>用以取暖和照明，拜占庭人喷射</a:t>
            </a:r>
            <a:r>
              <a:rPr lang="en-US" altLang="zh-CN" sz="2800" dirty="0">
                <a:latin typeface="仿宋" pitchFamily="49" charset="-122"/>
                <a:ea typeface="仿宋" pitchFamily="49" charset="-122"/>
              </a:rPr>
              <a:t>“</a:t>
            </a:r>
            <a:r>
              <a:rPr lang="zh-CN" altLang="zh-CN" sz="2800" dirty="0">
                <a:latin typeface="仿宋" pitchFamily="49" charset="-122"/>
                <a:ea typeface="仿宋" pitchFamily="49" charset="-122"/>
              </a:rPr>
              <a:t>希腊之火</a:t>
            </a:r>
            <a:r>
              <a:rPr lang="en-US" altLang="zh-CN" sz="2800" dirty="0">
                <a:latin typeface="仿宋" pitchFamily="49" charset="-122"/>
                <a:ea typeface="仿宋" pitchFamily="49" charset="-122"/>
              </a:rPr>
              <a:t>”</a:t>
            </a:r>
            <a:r>
              <a:rPr lang="zh-CN" altLang="zh-CN" sz="2800" dirty="0">
                <a:latin typeface="仿宋" pitchFamily="49" charset="-122"/>
                <a:ea typeface="仿宋" pitchFamily="49" charset="-122"/>
              </a:rPr>
              <a:t>作为燃烧武器。</a:t>
            </a:r>
            <a:endParaRPr lang="zh-CN" altLang="en-US" sz="2800" dirty="0">
              <a:latin typeface="仿宋" pitchFamily="49" charset="-122"/>
              <a:ea typeface="仿宋" pitchFamily="49" charset="-122"/>
            </a:endParaRPr>
          </a:p>
        </p:txBody>
      </p:sp>
      <p:pic>
        <p:nvPicPr>
          <p:cNvPr id="49154"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pic>
        <p:nvPicPr>
          <p:cNvPr id="51202"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cs typeface="+mn-cs"/>
              </a:rPr>
              <a:t>L</a:t>
            </a:r>
            <a:r>
              <a:rPr lang="en-US" altLang="zh-CN" sz="2400" b="1" dirty="0">
                <a:latin typeface="+mn-lt"/>
                <a:ea typeface="+mn-ea"/>
              </a:rPr>
              <a:t>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11</a:t>
            </a:r>
          </a:p>
          <a:p>
            <a:r>
              <a:rPr lang="en-US" altLang="zh-CN" sz="2800" dirty="0">
                <a:latin typeface="Arial" pitchFamily="34" charset="0"/>
                <a:cs typeface="Arial" pitchFamily="34" charset="0"/>
              </a:rPr>
              <a:t>       The bonds between the carbon and hydrogen atoms store a great deal of energy……</a:t>
            </a:r>
            <a:r>
              <a:rPr lang="en-US" altLang="zh-CN" sz="2800" dirty="0" err="1">
                <a:latin typeface="Arial" pitchFamily="34" charset="0"/>
                <a:cs typeface="Arial" pitchFamily="34" charset="0"/>
              </a:rPr>
              <a:t>Larive</a:t>
            </a:r>
            <a:r>
              <a:rPr lang="en-US" altLang="zh-CN" sz="2800" dirty="0">
                <a:latin typeface="Arial" pitchFamily="34" charset="0"/>
                <a:cs typeface="Arial" pitchFamily="34" charset="0"/>
              </a:rPr>
              <a:t> told LiveScience . </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2246769"/>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碳原子和氢原子之间的化学键存储着大量化学能。当碳氢化合物燃烧时，该键</a:t>
            </a:r>
            <a:r>
              <a:rPr lang="zh-CN" altLang="en-US" sz="2800" dirty="0">
                <a:latin typeface="仿宋" pitchFamily="49" charset="-122"/>
                <a:ea typeface="仿宋" pitchFamily="49" charset="-122"/>
              </a:rPr>
              <a:t>分裂</a:t>
            </a:r>
            <a:r>
              <a:rPr lang="zh-CN" altLang="zh-CN" sz="2800" dirty="0">
                <a:latin typeface="仿宋" pitchFamily="49" charset="-122"/>
                <a:ea typeface="仿宋" pitchFamily="49" charset="-122"/>
              </a:rPr>
              <a:t>生成二氧化碳</a:t>
            </a:r>
            <a:r>
              <a:rPr lang="zh-CN" altLang="en-US" sz="2800" dirty="0">
                <a:latin typeface="仿宋" pitchFamily="49" charset="-122"/>
                <a:ea typeface="仿宋" pitchFamily="49" charset="-122"/>
              </a:rPr>
              <a:t>和水</a:t>
            </a:r>
            <a:r>
              <a:rPr lang="zh-CN" altLang="zh-CN" sz="2800" dirty="0">
                <a:latin typeface="仿宋" pitchFamily="49" charset="-122"/>
                <a:ea typeface="仿宋" pitchFamily="49" charset="-122"/>
              </a:rPr>
              <a:t>。“碳氢化合物可以用很小的体积携带大量能量，这使其作为运输燃料颇有吸引力，”拉里夫告诉</a:t>
            </a:r>
            <a:r>
              <a:rPr lang="zh-CN" altLang="en-US" sz="2800" dirty="0">
                <a:latin typeface="仿宋" pitchFamily="49" charset="-122"/>
                <a:ea typeface="仿宋" pitchFamily="49" charset="-122"/>
              </a:rPr>
              <a:t>生命</a:t>
            </a:r>
            <a:r>
              <a:rPr lang="zh-CN" altLang="zh-CN" sz="2800" dirty="0">
                <a:latin typeface="仿宋" pitchFamily="49" charset="-122"/>
                <a:ea typeface="仿宋" pitchFamily="49" charset="-122"/>
              </a:rPr>
              <a:t>科学网</a:t>
            </a:r>
            <a:r>
              <a:rPr lang="zh-CN" altLang="zh-CN" sz="2800" dirty="0">
                <a:latin typeface="Arial" pitchFamily="34" charset="0"/>
                <a:ea typeface="仿宋" pitchFamily="49" charset="-122"/>
                <a:cs typeface="Arial" pitchFamily="34" charset="0"/>
              </a:rPr>
              <a:t>（</a:t>
            </a:r>
            <a:r>
              <a:rPr lang="en-US" altLang="zh-CN" sz="2800" dirty="0" err="1">
                <a:latin typeface="Arial" pitchFamily="34" charset="0"/>
                <a:ea typeface="仿宋" pitchFamily="49" charset="-122"/>
                <a:cs typeface="Arial" pitchFamily="34" charset="0"/>
              </a:rPr>
              <a:t>LiveScience</a:t>
            </a:r>
            <a:r>
              <a:rPr lang="zh-CN" altLang="zh-CN" sz="2800" dirty="0">
                <a:latin typeface="Arial" pitchFamily="34" charset="0"/>
                <a:ea typeface="仿宋" pitchFamily="49" charset="-122"/>
                <a:cs typeface="Arial" pitchFamily="34" charset="0"/>
              </a:rPr>
              <a:t>）</a:t>
            </a:r>
            <a:endParaRPr lang="zh-CN" altLang="en-US" sz="2800" dirty="0">
              <a:latin typeface="Arial" pitchFamily="34" charset="0"/>
              <a:ea typeface="仿宋" pitchFamily="49" charset="-122"/>
              <a:cs typeface="Arial"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pic>
        <p:nvPicPr>
          <p:cNvPr id="52226" name="Picture 2" descr="C:\Users\liu yan\Desktop\u=1014229568,1906292901&amp;fm=21&amp;gp=0.jpg"/>
          <p:cNvPicPr>
            <a:picLocks noChangeAspect="1" noChangeArrowheads="1"/>
          </p:cNvPicPr>
          <p:nvPr/>
        </p:nvPicPr>
        <p:blipFill>
          <a:blip r:embed="rId3" cstate="print"/>
          <a:srcRect/>
          <a:stretch>
            <a:fillRect/>
          </a:stretch>
        </p:blipFill>
        <p:spPr bwMode="auto">
          <a:xfrm>
            <a:off x="7374918" y="5301208"/>
            <a:ext cx="1769082" cy="1556792"/>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76864"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13</a:t>
            </a:r>
          </a:p>
          <a:p>
            <a:r>
              <a:rPr lang="en-US" altLang="zh-CN" sz="2800" dirty="0">
                <a:latin typeface="Arial" pitchFamily="34" charset="0"/>
                <a:cs typeface="Arial" pitchFamily="34" charset="0"/>
              </a:rPr>
              <a:t>       The various distillates can be roughly characterized by the number of carbon atoms in their constituent hydrocarbons. </a:t>
            </a:r>
            <a:endParaRPr lang="zh-CN" altLang="en-US" sz="2800" dirty="0">
              <a:latin typeface="Arial" pitchFamily="34" charset="0"/>
              <a:cs typeface="Arial" pitchFamily="34" charset="0"/>
            </a:endParaRPr>
          </a:p>
        </p:txBody>
      </p:sp>
      <p:sp>
        <p:nvSpPr>
          <p:cNvPr id="6" name="TextBox 5"/>
          <p:cNvSpPr txBox="1"/>
          <p:nvPr/>
        </p:nvSpPr>
        <p:spPr>
          <a:xfrm>
            <a:off x="827584" y="2852936"/>
            <a:ext cx="7488832" cy="3108543"/>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不同的馏分</a:t>
            </a:r>
            <a:r>
              <a:rPr lang="zh-CN" altLang="en-US" sz="2800" dirty="0">
                <a:latin typeface="仿宋" pitchFamily="49" charset="-122"/>
                <a:ea typeface="仿宋" pitchFamily="49" charset="-122"/>
              </a:rPr>
              <a:t>可大体以其构成成分碳水化合物</a:t>
            </a:r>
            <a:endParaRPr lang="en-US" altLang="zh-CN" sz="2800" dirty="0">
              <a:latin typeface="仿宋" pitchFamily="49" charset="-122"/>
              <a:ea typeface="仿宋" pitchFamily="49" charset="-122"/>
            </a:endParaRPr>
          </a:p>
          <a:p>
            <a:r>
              <a:rPr lang="zh-CN" altLang="en-US" sz="2800" dirty="0">
                <a:latin typeface="仿宋" pitchFamily="49" charset="-122"/>
                <a:ea typeface="仿宋" pitchFamily="49" charset="-122"/>
              </a:rPr>
              <a:t>中所含碳原子的数量作为其特点。</a:t>
            </a:r>
            <a:endParaRPr lang="en-US" altLang="zh-CN" sz="2800" dirty="0">
              <a:latin typeface="仿宋" pitchFamily="49" charset="-122"/>
              <a:ea typeface="仿宋" pitchFamily="49" charset="-122"/>
            </a:endParaRPr>
          </a:p>
          <a:p>
            <a:endParaRPr lang="en-US" altLang="zh-CN" sz="2800" dirty="0">
              <a:latin typeface="仿宋" pitchFamily="49" charset="-122"/>
              <a:ea typeface="仿宋" pitchFamily="49" charset="-122"/>
              <a:cs typeface="Arial" pitchFamily="34" charset="0"/>
            </a:endParaRPr>
          </a:p>
          <a:p>
            <a:endParaRPr lang="en-US" altLang="zh-CN" sz="2800" dirty="0">
              <a:latin typeface="仿宋" pitchFamily="49" charset="-122"/>
              <a:ea typeface="仿宋" pitchFamily="49" charset="-122"/>
              <a:cs typeface="Arial" pitchFamily="34" charset="0"/>
            </a:endParaRPr>
          </a:p>
          <a:p>
            <a:endParaRPr lang="en-US" altLang="zh-CN" sz="2800" dirty="0">
              <a:latin typeface="仿宋" pitchFamily="49" charset="-122"/>
              <a:ea typeface="仿宋" pitchFamily="49" charset="-122"/>
              <a:cs typeface="Arial" pitchFamily="34" charset="0"/>
            </a:endParaRPr>
          </a:p>
          <a:p>
            <a:endParaRPr lang="en-US" altLang="zh-CN" sz="2800" dirty="0">
              <a:latin typeface="仿宋" pitchFamily="49" charset="-122"/>
              <a:ea typeface="仿宋" pitchFamily="49" charset="-122"/>
              <a:cs typeface="Arial" pitchFamily="34" charset="0"/>
            </a:endParaRPr>
          </a:p>
          <a:p>
            <a:endParaRPr lang="zh-CN" altLang="en-US" sz="2800" dirty="0">
              <a:latin typeface="仿宋" pitchFamily="49" charset="-122"/>
              <a:ea typeface="仿宋" pitchFamily="49" charset="-122"/>
              <a:cs typeface="Arial" pitchFamily="34" charset="0"/>
            </a:endParaRPr>
          </a:p>
        </p:txBody>
      </p:sp>
      <p:sp>
        <p:nvSpPr>
          <p:cNvPr id="11" name="TextBox 10"/>
          <p:cNvSpPr txBox="1"/>
          <p:nvPr/>
        </p:nvSpPr>
        <p:spPr>
          <a:xfrm>
            <a:off x="755576" y="4149080"/>
            <a:ext cx="7344816" cy="2092881"/>
          </a:xfrm>
          <a:prstGeom prst="rect">
            <a:avLst/>
          </a:prstGeom>
          <a:noFill/>
        </p:spPr>
        <p:txBody>
          <a:bodyPr wrap="square" rtlCol="0">
            <a:spAutoFit/>
          </a:bodyPr>
          <a:lstStyle/>
          <a:p>
            <a:r>
              <a:rPr lang="zh-CN" altLang="en-US" sz="2800" dirty="0">
                <a:latin typeface="仿宋" pitchFamily="49" charset="-122"/>
                <a:ea typeface="仿宋" pitchFamily="49" charset="-122"/>
              </a:rPr>
              <a:t>十天干：甲乙丙丁 戊（</a:t>
            </a:r>
            <a:r>
              <a:rPr lang="en-US" altLang="zh-CN" sz="2800" dirty="0" err="1">
                <a:latin typeface="仿宋" pitchFamily="49" charset="-122"/>
                <a:ea typeface="仿宋" pitchFamily="49" charset="-122"/>
              </a:rPr>
              <a:t>wù</a:t>
            </a:r>
            <a:r>
              <a:rPr lang="zh-CN" altLang="en-US" sz="2800" dirty="0">
                <a:latin typeface="仿宋" pitchFamily="49" charset="-122"/>
                <a:ea typeface="仿宋" pitchFamily="49" charset="-122"/>
              </a:rPr>
              <a:t>）己（</a:t>
            </a:r>
            <a:r>
              <a:rPr lang="en-US" altLang="zh-CN" sz="2800" dirty="0" err="1">
                <a:latin typeface="仿宋" pitchFamily="49" charset="-122"/>
                <a:ea typeface="仿宋" pitchFamily="49" charset="-122"/>
              </a:rPr>
              <a:t>jǐ</a:t>
            </a:r>
            <a:r>
              <a:rPr lang="zh-CN" altLang="en-US" sz="2800" dirty="0">
                <a:latin typeface="仿宋" pitchFamily="49" charset="-122"/>
                <a:ea typeface="仿宋" pitchFamily="49" charset="-122"/>
              </a:rPr>
              <a:t>）庚（</a:t>
            </a:r>
            <a:r>
              <a:rPr lang="en-US" altLang="zh-CN" sz="2800" dirty="0" err="1">
                <a:latin typeface="仿宋" pitchFamily="49" charset="-122"/>
                <a:ea typeface="仿宋" pitchFamily="49" charset="-122"/>
              </a:rPr>
              <a:t>gēng</a:t>
            </a:r>
            <a:r>
              <a:rPr lang="zh-CN" altLang="en-US" sz="2800" dirty="0">
                <a:latin typeface="仿宋" pitchFamily="49" charset="-122"/>
                <a:ea typeface="仿宋" pitchFamily="49" charset="-122"/>
              </a:rPr>
              <a:t>）辛（</a:t>
            </a:r>
            <a:r>
              <a:rPr lang="en-US" altLang="zh-CN" sz="2800" dirty="0" err="1">
                <a:latin typeface="仿宋" pitchFamily="49" charset="-122"/>
                <a:ea typeface="仿宋" pitchFamily="49" charset="-122"/>
              </a:rPr>
              <a:t>xīn</a:t>
            </a:r>
            <a:r>
              <a:rPr lang="zh-CN" altLang="en-US" sz="2800" dirty="0">
                <a:latin typeface="仿宋" pitchFamily="49" charset="-122"/>
                <a:ea typeface="仿宋" pitchFamily="49" charset="-122"/>
              </a:rPr>
              <a:t>）壬（</a:t>
            </a:r>
            <a:r>
              <a:rPr lang="en-US" altLang="zh-CN" sz="2800" dirty="0" err="1">
                <a:latin typeface="仿宋" pitchFamily="49" charset="-122"/>
                <a:ea typeface="仿宋" pitchFamily="49" charset="-122"/>
              </a:rPr>
              <a:t>rén</a:t>
            </a:r>
            <a:r>
              <a:rPr lang="zh-CN" altLang="en-US" sz="2800" dirty="0">
                <a:latin typeface="仿宋" pitchFamily="49" charset="-122"/>
                <a:ea typeface="仿宋" pitchFamily="49" charset="-122"/>
              </a:rPr>
              <a:t>）癸（</a:t>
            </a:r>
            <a:r>
              <a:rPr lang="en-US" altLang="zh-CN" sz="2800" dirty="0" err="1">
                <a:latin typeface="仿宋" pitchFamily="49" charset="-122"/>
                <a:ea typeface="仿宋" pitchFamily="49" charset="-122"/>
              </a:rPr>
              <a:t>guǐ</a:t>
            </a:r>
            <a:r>
              <a:rPr lang="zh-CN" altLang="en-US" sz="2800" dirty="0">
                <a:latin typeface="仿宋" pitchFamily="49" charset="-122"/>
                <a:ea typeface="仿宋" pitchFamily="49" charset="-122"/>
              </a:rPr>
              <a:t>）</a:t>
            </a:r>
          </a:p>
          <a:p>
            <a:endParaRPr lang="en-US" altLang="zh-CN" sz="2800" dirty="0">
              <a:latin typeface="仿宋" pitchFamily="49" charset="-122"/>
              <a:ea typeface="仿宋" pitchFamily="49" charset="-122"/>
            </a:endParaRPr>
          </a:p>
          <a:p>
            <a:r>
              <a:rPr lang="zh-CN" altLang="en-US" sz="2800" dirty="0">
                <a:latin typeface="仿宋" pitchFamily="49" charset="-122"/>
                <a:ea typeface="仿宋" pitchFamily="49" charset="-122"/>
              </a:rPr>
              <a:t>十二地支：子丑寅卯辰巳 午未申酉戌亥</a:t>
            </a:r>
          </a:p>
          <a:p>
            <a:endParaRPr lang="zh-CN" alt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Text 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14</a:t>
            </a:r>
          </a:p>
          <a:p>
            <a:r>
              <a:rPr lang="en-US" altLang="zh-CN" sz="2800" dirty="0">
                <a:latin typeface="Arial" pitchFamily="34" charset="0"/>
                <a:cs typeface="Arial" pitchFamily="34" charset="0"/>
              </a:rPr>
              <a:t>       Refineries do not have to simply content themselves with the mixture of hydrocarbons that Nature provides in petroleum.</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954107"/>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炼油厂</a:t>
            </a:r>
            <a:r>
              <a:rPr lang="zh-CN" altLang="en-US" sz="2800" dirty="0">
                <a:latin typeface="仿宋" pitchFamily="49" charset="-122"/>
                <a:ea typeface="仿宋" pitchFamily="49" charset="-122"/>
              </a:rPr>
              <a:t>没有必要仅仅</a:t>
            </a:r>
            <a:r>
              <a:rPr lang="zh-CN" altLang="zh-CN" sz="2800" dirty="0">
                <a:latin typeface="仿宋" pitchFamily="49" charset="-122"/>
                <a:ea typeface="仿宋" pitchFamily="49" charset="-122"/>
              </a:rPr>
              <a:t>满足于大自然提供</a:t>
            </a:r>
            <a:r>
              <a:rPr lang="zh-CN" altLang="en-US" sz="2800" dirty="0">
                <a:latin typeface="仿宋" pitchFamily="49" charset="-122"/>
                <a:ea typeface="仿宋" pitchFamily="49" charset="-122"/>
              </a:rPr>
              <a:t>给</a:t>
            </a:r>
            <a:r>
              <a:rPr lang="zh-CN" altLang="zh-CN" sz="2800" dirty="0">
                <a:latin typeface="仿宋" pitchFamily="49" charset="-122"/>
                <a:ea typeface="仿宋" pitchFamily="49" charset="-122"/>
              </a:rPr>
              <a:t>石油的碳氢化合物。</a:t>
            </a:r>
            <a:endParaRPr lang="zh-CN" altLang="en-US" sz="2800" dirty="0">
              <a:latin typeface="仿宋" pitchFamily="49" charset="-122"/>
              <a:ea typeface="仿宋" pitchFamily="49" charset="-122"/>
              <a:cs typeface="Arial" pitchFamily="34" charset="0"/>
            </a:endParaRPr>
          </a:p>
        </p:txBody>
      </p:sp>
      <p:pic>
        <p:nvPicPr>
          <p:cNvPr id="54274"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15</a:t>
            </a:r>
          </a:p>
          <a:p>
            <a:r>
              <a:rPr lang="en-US" altLang="zh-CN" sz="2800" dirty="0">
                <a:latin typeface="Arial" pitchFamily="34" charset="0"/>
                <a:cs typeface="Arial" pitchFamily="34" charset="0"/>
              </a:rPr>
              <a:t>       Besides having a high energy density, the long chains of hydrocarbons are also……such as plastics and pharmaceutical drugs.</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954107"/>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除了具有较高的能量密度</a:t>
            </a:r>
            <a:r>
              <a:rPr lang="en-US" altLang="zh-CN" sz="2800" dirty="0">
                <a:latin typeface="仿宋" pitchFamily="49" charset="-122"/>
                <a:ea typeface="仿宋" pitchFamily="49" charset="-122"/>
              </a:rPr>
              <a:t>,</a:t>
            </a:r>
            <a:r>
              <a:rPr lang="zh-CN" altLang="zh-CN" sz="2800" dirty="0">
                <a:latin typeface="仿宋" pitchFamily="49" charset="-122"/>
                <a:ea typeface="仿宋" pitchFamily="49" charset="-122"/>
              </a:rPr>
              <a:t>长链碳氢化合物也适合构建更复杂的分子，如塑料和药品。</a:t>
            </a:r>
            <a:endParaRPr lang="zh-CN" altLang="en-US" sz="2800" dirty="0">
              <a:latin typeface="仿宋" pitchFamily="49" charset="-122"/>
              <a:ea typeface="仿宋" pitchFamily="49" charset="-122"/>
              <a:cs typeface="Arial" pitchFamily="34" charset="0"/>
            </a:endParaRPr>
          </a:p>
        </p:txBody>
      </p:sp>
      <p:pic>
        <p:nvPicPr>
          <p:cNvPr id="55298"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19</a:t>
            </a:r>
          </a:p>
          <a:p>
            <a:r>
              <a:rPr lang="en-US" altLang="zh-CN" sz="2800" dirty="0">
                <a:latin typeface="Arial" pitchFamily="34" charset="0"/>
                <a:cs typeface="Arial" pitchFamily="34" charset="0"/>
              </a:rPr>
              <a:t>       For all its usefulness …</a:t>
            </a:r>
            <a:r>
              <a:rPr lang="zh-CN" altLang="en-US" sz="2800" dirty="0">
                <a:latin typeface="Arial" pitchFamily="34" charset="0"/>
                <a:cs typeface="Arial" pitchFamily="34" charset="0"/>
              </a:rPr>
              <a:t> </a:t>
            </a:r>
            <a:r>
              <a:rPr lang="en-US" altLang="zh-CN" sz="2800" dirty="0">
                <a:latin typeface="Arial" pitchFamily="34" charset="0"/>
                <a:cs typeface="Arial" pitchFamily="34" charset="0"/>
              </a:rPr>
              <a:t>It has a destabilizing influence on …… through the associated carbon dioxide emissions.</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2246769"/>
          </a:xfrm>
          <a:prstGeom prst="rect">
            <a:avLst/>
          </a:prstGeom>
          <a:noFill/>
        </p:spPr>
        <p:txBody>
          <a:bodyPr wrap="square" rtlCol="0">
            <a:spAutoFit/>
          </a:bodyPr>
          <a:lstStyle/>
          <a:p>
            <a:r>
              <a:rPr lang="zh-CN" altLang="en-US" sz="2800" dirty="0">
                <a:latin typeface="仿宋" pitchFamily="49" charset="-122"/>
                <a:ea typeface="仿宋" pitchFamily="49" charset="-122"/>
              </a:rPr>
              <a:t>尽管石油用途繁多，我们还是迫切的希望能够减少我们对石油的依赖。</a:t>
            </a:r>
            <a:r>
              <a:rPr lang="zh-CN" altLang="zh-CN" sz="2800" dirty="0">
                <a:latin typeface="仿宋" pitchFamily="49" charset="-122"/>
                <a:ea typeface="仿宋" pitchFamily="49" charset="-122"/>
              </a:rPr>
              <a:t>对于世界政治而言，石油是一种不稳定因素，同样</a:t>
            </a:r>
            <a:r>
              <a:rPr lang="en-US" altLang="zh-CN" sz="2800" dirty="0">
                <a:latin typeface="仿宋" pitchFamily="49" charset="-122"/>
                <a:ea typeface="仿宋" pitchFamily="49" charset="-122"/>
              </a:rPr>
              <a:t>,</a:t>
            </a:r>
            <a:r>
              <a:rPr lang="zh-CN" altLang="en-US" sz="2800" dirty="0">
                <a:latin typeface="仿宋" pitchFamily="49" charset="-122"/>
                <a:ea typeface="仿宋" pitchFamily="49" charset="-122"/>
              </a:rPr>
              <a:t>由于与其</a:t>
            </a:r>
            <a:r>
              <a:rPr lang="zh-CN" altLang="zh-CN" sz="2800" dirty="0">
                <a:latin typeface="仿宋" pitchFamily="49" charset="-122"/>
                <a:ea typeface="仿宋" pitchFamily="49" charset="-122"/>
              </a:rPr>
              <a:t>相关的二氧化碳排放</a:t>
            </a:r>
            <a:r>
              <a:rPr lang="zh-CN" altLang="en-US" sz="2800" dirty="0">
                <a:latin typeface="仿宋" pitchFamily="49" charset="-122"/>
                <a:ea typeface="仿宋" pitchFamily="49" charset="-122"/>
              </a:rPr>
              <a:t>，</a:t>
            </a:r>
            <a:r>
              <a:rPr lang="zh-CN" altLang="zh-CN" sz="2800" dirty="0">
                <a:latin typeface="仿宋" pitchFamily="49" charset="-122"/>
                <a:ea typeface="仿宋" pitchFamily="49" charset="-122"/>
              </a:rPr>
              <a:t>它也给全球气候带来不稳定影响。</a:t>
            </a:r>
            <a:endParaRPr lang="zh-CN" altLang="en-US" sz="2800" dirty="0">
              <a:latin typeface="仿宋" pitchFamily="49" charset="-122"/>
              <a:ea typeface="仿宋" pitchFamily="49" charset="-122"/>
              <a:cs typeface="Arial" pitchFamily="34" charset="0"/>
            </a:endParaRPr>
          </a:p>
        </p:txBody>
      </p:sp>
      <p:pic>
        <p:nvPicPr>
          <p:cNvPr id="58370"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475656" y="563164"/>
            <a:ext cx="1524776" cy="646331"/>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3600" b="1" cap="all" dirty="0" smtClean="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36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5" name="矩形 34">
            <a:hlinkClick r:id="rId2" action="ppaction://hlinksldjump"/>
          </p:cNvPr>
          <p:cNvSpPr/>
          <p:nvPr/>
        </p:nvSpPr>
        <p:spPr>
          <a:xfrm>
            <a:off x="3347864" y="1772816"/>
            <a:ext cx="4681008" cy="523220"/>
          </a:xfrm>
          <a:prstGeom prst="rect">
            <a:avLst/>
          </a:prstGeom>
          <a:solidFill>
            <a:srgbClr val="00B0F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white"/>
                </a:solidFill>
                <a:effectLst>
                  <a:outerShdw blurRad="38100" dist="38100" dir="2700000" algn="tl">
                    <a:srgbClr val="000000"/>
                  </a:outerShdw>
                </a:effectLst>
                <a:latin typeface="Century Gothic" pitchFamily="34" charset="0"/>
              </a:rPr>
              <a:t>I. </a:t>
            </a:r>
            <a:r>
              <a:rPr lang="en-US" altLang="zh-CN" sz="2800" b="1" dirty="0" smtClean="0">
                <a:solidFill>
                  <a:prstClr val="white"/>
                </a:solidFill>
                <a:effectLst>
                  <a:outerShdw blurRad="38100" dist="38100" dir="2700000" algn="tl">
                    <a:srgbClr val="000000"/>
                  </a:outerShdw>
                </a:effectLst>
                <a:latin typeface="Century Gothic" pitchFamily="34" charset="0"/>
              </a:rPr>
              <a:t>Text Analysis</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
        <p:nvSpPr>
          <p:cNvPr id="36" name="矩形 35">
            <a:hlinkClick r:id="rId3" action="ppaction://hlinksldjump"/>
          </p:cNvPr>
          <p:cNvSpPr/>
          <p:nvPr/>
        </p:nvSpPr>
        <p:spPr>
          <a:xfrm>
            <a:off x="3352942" y="2610416"/>
            <a:ext cx="4675441" cy="523220"/>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r>
              <a:rPr lang="en-US" altLang="zh-CN" sz="2800" b="1" dirty="0">
                <a:solidFill>
                  <a:prstClr val="black"/>
                </a:solidFill>
                <a:effectLst>
                  <a:outerShdw blurRad="38100" dist="38100" dir="2700000" algn="tl">
                    <a:srgbClr val="FFFFFF"/>
                  </a:outerShdw>
                </a:effectLst>
                <a:latin typeface="Century Gothic" pitchFamily="34" charset="0"/>
              </a:rPr>
              <a:t>II. </a:t>
            </a:r>
            <a:r>
              <a:rPr lang="en-US" altLang="zh-CN" sz="2800" b="1" dirty="0" smtClean="0">
                <a:solidFill>
                  <a:prstClr val="black"/>
                </a:solidFill>
                <a:effectLst>
                  <a:outerShdw blurRad="38100" dist="38100" dir="2700000" algn="tl">
                    <a:srgbClr val="FFFFFF"/>
                  </a:outerShdw>
                </a:effectLst>
                <a:latin typeface="Century Gothic" pitchFamily="34" charset="0"/>
              </a:rPr>
              <a:t>Language Points</a:t>
            </a:r>
            <a:endParaRPr lang="zh-CN" altLang="en-US" sz="2800" b="1" dirty="0">
              <a:solidFill>
                <a:prstClr val="black"/>
              </a:solidFill>
              <a:effectLst>
                <a:outerShdw blurRad="38100" dist="38100" dir="2700000" algn="tl">
                  <a:srgbClr val="FFFFFF"/>
                </a:outerShdw>
              </a:effectLst>
              <a:latin typeface="Century Gothic" pitchFamily="34" charset="0"/>
            </a:endParaRPr>
          </a:p>
        </p:txBody>
      </p:sp>
      <p:pic>
        <p:nvPicPr>
          <p:cNvPr id="14" name="Picture 41" descr="C:\Documents and Settings\dongyn\Local Settings\Temporary Internet Files\Content.IE5\4KXP76FC\MCj04314950000[1].png">
            <a:hlinkClick r:id="rId2" action="ppaction://hlinksldjump"/>
          </p:cNvPr>
          <p:cNvPicPr>
            <a:picLocks noChangeAspect="1" noChangeArrowheads="1"/>
          </p:cNvPicPr>
          <p:nvPr/>
        </p:nvPicPr>
        <p:blipFill>
          <a:blip r:embed="rId4">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pic>
        <p:nvPicPr>
          <p:cNvPr id="19458" name="Picture 2" descr="http://teacher.3xy.com.cn/sxyAdminData/images/resource/gif/200805/20080517154010777.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50" y="1655222"/>
            <a:ext cx="2957498" cy="3076575"/>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1632" y="1584"/>
            <a:ext cx="1823109" cy="1123160"/>
          </a:xfrm>
          <a:prstGeom prst="rect">
            <a:avLst/>
          </a:prstGeom>
        </p:spPr>
      </p:pic>
      <p:sp>
        <p:nvSpPr>
          <p:cNvPr id="9" name="矩形 8">
            <a:hlinkClick r:id="rId7" action="ppaction://hlinksldjump"/>
          </p:cNvPr>
          <p:cNvSpPr/>
          <p:nvPr/>
        </p:nvSpPr>
        <p:spPr>
          <a:xfrm>
            <a:off x="3392085" y="5044172"/>
            <a:ext cx="4635661" cy="523220"/>
          </a:xfrm>
          <a:prstGeom prst="rect">
            <a:avLst/>
          </a:prstGeom>
          <a:solidFill>
            <a:srgbClr val="7030A0"/>
          </a:solidFill>
          <a:effectLst>
            <a:outerShdw blurRad="50800" dist="38100" dir="5400000" algn="t" rotWithShape="0">
              <a:prstClr val="black">
                <a:alpha val="40000"/>
              </a:prstClr>
            </a:outerShdw>
          </a:effectLst>
        </p:spPr>
        <p:txBody>
          <a:bodyPr wrap="square">
            <a:spAutoFit/>
          </a:bodyPr>
          <a:lstStyle/>
          <a:p>
            <a:r>
              <a:rPr lang="en-US" altLang="zh-CN" sz="2800" b="1" dirty="0" smtClean="0">
                <a:solidFill>
                  <a:prstClr val="white"/>
                </a:solidFill>
                <a:effectLst>
                  <a:outerShdw blurRad="38100" dist="38100" dir="2700000" algn="tl">
                    <a:srgbClr val="000000"/>
                  </a:outerShdw>
                </a:effectLst>
                <a:latin typeface="Century Gothic" pitchFamily="34" charset="0"/>
              </a:rPr>
              <a:t>V</a:t>
            </a:r>
            <a:r>
              <a:rPr lang="en-US" altLang="zh-CN" sz="2800" b="1" dirty="0">
                <a:solidFill>
                  <a:prstClr val="white"/>
                </a:solidFill>
                <a:effectLst>
                  <a:outerShdw blurRad="38100" dist="38100" dir="2700000" algn="tl">
                    <a:srgbClr val="000000"/>
                  </a:outerShdw>
                </a:effectLst>
                <a:latin typeface="Century Gothic" pitchFamily="34" charset="0"/>
              </a:rPr>
              <a:t>. </a:t>
            </a:r>
            <a:r>
              <a:rPr lang="en-US" altLang="zh-CN" sz="2800" b="1" dirty="0" smtClean="0">
                <a:solidFill>
                  <a:prstClr val="white"/>
                </a:solidFill>
                <a:effectLst>
                  <a:outerShdw blurRad="38100" dist="38100" dir="2700000" algn="tl">
                    <a:srgbClr val="000000"/>
                  </a:outerShdw>
                </a:effectLst>
                <a:latin typeface="Century Gothic" pitchFamily="34" charset="0"/>
              </a:rPr>
              <a:t>Summary</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
        <p:nvSpPr>
          <p:cNvPr id="12" name="矩形 11">
            <a:hlinkClick r:id="rId8" action="ppaction://hlinksldjump"/>
          </p:cNvPr>
          <p:cNvSpPr/>
          <p:nvPr/>
        </p:nvSpPr>
        <p:spPr>
          <a:xfrm>
            <a:off x="3392086" y="3421668"/>
            <a:ext cx="4632535" cy="523220"/>
          </a:xfrm>
          <a:prstGeom prst="rect">
            <a:avLst/>
          </a:prstGeom>
          <a:solidFill>
            <a:srgbClr val="009900"/>
          </a:solidFill>
          <a:effectLst>
            <a:outerShdw blurRad="50800" dist="38100" dir="5400000" algn="t" rotWithShape="0">
              <a:prstClr val="black">
                <a:alpha val="40000"/>
              </a:prstClr>
            </a:outerShdw>
          </a:effectLst>
        </p:spPr>
        <p:txBody>
          <a:bodyPr wrap="square">
            <a:spAutoFit/>
          </a:bodyPr>
          <a:lstStyle/>
          <a:p>
            <a:pPr marL="539750" indent="-539750"/>
            <a:r>
              <a:rPr lang="en-US" altLang="zh-CN" sz="2800" b="1" dirty="0">
                <a:solidFill>
                  <a:prstClr val="white"/>
                </a:solidFill>
                <a:effectLst>
                  <a:outerShdw blurRad="38100" dist="38100" dir="2700000" algn="tl">
                    <a:srgbClr val="000000"/>
                  </a:outerShdw>
                </a:effectLst>
                <a:latin typeface="Century Gothic" pitchFamily="34" charset="0"/>
              </a:rPr>
              <a:t>III. </a:t>
            </a:r>
            <a:r>
              <a:rPr lang="en-US" altLang="zh-CN" sz="2800" b="1" dirty="0" smtClean="0">
                <a:solidFill>
                  <a:prstClr val="white"/>
                </a:solidFill>
                <a:effectLst>
                  <a:outerShdw blurRad="38100" dist="38100" dir="2700000" algn="tl">
                    <a:srgbClr val="000000"/>
                  </a:outerShdw>
                </a:effectLst>
                <a:latin typeface="Century Gothic" pitchFamily="34" charset="0"/>
              </a:rPr>
              <a:t>Mind Mapping</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
        <p:nvSpPr>
          <p:cNvPr id="10" name="矩形 9">
            <a:hlinkClick r:id="rId8" action="ppaction://hlinksldjump"/>
          </p:cNvPr>
          <p:cNvSpPr/>
          <p:nvPr/>
        </p:nvSpPr>
        <p:spPr>
          <a:xfrm>
            <a:off x="3392085" y="4232920"/>
            <a:ext cx="4632535" cy="523220"/>
          </a:xfrm>
          <a:prstGeom prst="rect">
            <a:avLst/>
          </a:prstGeom>
          <a:solidFill>
            <a:srgbClr val="009900"/>
          </a:solidFill>
          <a:effectLst>
            <a:outerShdw blurRad="50800" dist="38100" dir="5400000" algn="t" rotWithShape="0">
              <a:prstClr val="black">
                <a:alpha val="40000"/>
              </a:prstClr>
            </a:outerShdw>
          </a:effectLst>
        </p:spPr>
        <p:txBody>
          <a:bodyPr wrap="square">
            <a:spAutoFit/>
          </a:bodyPr>
          <a:lstStyle/>
          <a:p>
            <a:pPr marL="539750" indent="-539750"/>
            <a:r>
              <a:rPr lang="en-US" altLang="zh-CN" sz="2800" b="1" dirty="0" smtClean="0">
                <a:solidFill>
                  <a:prstClr val="white"/>
                </a:solidFill>
                <a:effectLst>
                  <a:outerShdw blurRad="38100" dist="38100" dir="2700000" algn="tl">
                    <a:srgbClr val="000000"/>
                  </a:outerShdw>
                </a:effectLst>
                <a:latin typeface="Century Gothic" pitchFamily="34" charset="0"/>
              </a:rPr>
              <a:t>IV. Content Information</a:t>
            </a:r>
            <a:endParaRPr lang="zh-CN" altLang="en-US" sz="2800" b="1" dirty="0">
              <a:solidFill>
                <a:prstClr val="white"/>
              </a:solidFill>
              <a:effectLst>
                <a:outerShdw blurRad="38100" dist="38100" dir="2700000" algn="tl">
                  <a:srgbClr val="000000"/>
                </a:outerShdw>
              </a:effectLst>
              <a:latin typeface="Century Gothic" pitchFamily="34" charset="0"/>
            </a:endParaRPr>
          </a:p>
        </p:txBody>
      </p:sp>
    </p:spTree>
    <p:extLst>
      <p:ext uri="{BB962C8B-B14F-4D97-AF65-F5344CB8AC3E}">
        <p14:creationId xmlns:p14="http://schemas.microsoft.com/office/powerpoint/2010/main" val="21652312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Administrator\Desktop\56d3e7131b20a_1024.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
        <p:nvSpPr>
          <p:cNvPr id="2" name="矩形 1"/>
          <p:cNvSpPr/>
          <p:nvPr/>
        </p:nvSpPr>
        <p:spPr>
          <a:xfrm>
            <a:off x="0" y="0"/>
            <a:ext cx="5796136" cy="655179"/>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lnSpc>
                <a:spcPct val="150000"/>
              </a:lnSpc>
              <a:spcBef>
                <a:spcPts val="0"/>
              </a:spcBef>
              <a:spcAft>
                <a:spcPts val="0"/>
              </a:spcAft>
              <a:defRPr/>
            </a:pP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rPr>
              <a:t>Text </a:t>
            </a:r>
            <a:r>
              <a:rPr lang="en-US" altLang="zh-CN"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rPr>
              <a:t>B</a:t>
            </a:r>
            <a:endParaRPr lang="zh-CN" altLang="en-US" sz="2800" b="1" i="1" cap="all" dirty="0">
              <a:ln w="0"/>
              <a:solidFill>
                <a:srgbClr val="00B0F0"/>
              </a:solidFill>
              <a:effectLst>
                <a:reflection blurRad="6350" stA="50000" endA="300" endPos="50000" dist="29997" dir="5400000" sy="-100000" algn="bl" rotWithShape="0"/>
              </a:effectLst>
              <a:latin typeface="Century Gothic" pitchFamily="34" charset="0"/>
              <a:ea typeface="宋体"/>
              <a:cs typeface="+mn-cs"/>
            </a:endParaRPr>
          </a:p>
        </p:txBody>
      </p:sp>
      <p:sp>
        <p:nvSpPr>
          <p:cNvPr id="3" name="TextBox 2"/>
          <p:cNvSpPr txBox="1"/>
          <p:nvPr/>
        </p:nvSpPr>
        <p:spPr>
          <a:xfrm>
            <a:off x="5652120" y="188640"/>
            <a:ext cx="3096344" cy="461665"/>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wrap="square">
            <a:spAutoFit/>
          </a:bodyPr>
          <a:lstStyle/>
          <a:p>
            <a:pPr fontAlgn="auto">
              <a:spcBef>
                <a:spcPts val="0"/>
              </a:spcBef>
              <a:spcAft>
                <a:spcPts val="0"/>
              </a:spcAft>
              <a:defRPr/>
            </a:pPr>
            <a:r>
              <a:rPr lang="en-US" altLang="zh-CN" sz="2400" b="1" dirty="0">
                <a:latin typeface="+mn-lt"/>
                <a:ea typeface="+mn-ea"/>
              </a:rPr>
              <a:t>Language points</a:t>
            </a:r>
            <a:endParaRPr lang="zh-CN" altLang="en-US" sz="2400" b="1" dirty="0">
              <a:latin typeface="+mn-lt"/>
              <a:ea typeface="+mn-ea"/>
              <a:cs typeface="+mn-cs"/>
            </a:endParaRPr>
          </a:p>
        </p:txBody>
      </p:sp>
      <p:sp>
        <p:nvSpPr>
          <p:cNvPr id="7" name="TextBox 6"/>
          <p:cNvSpPr txBox="1"/>
          <p:nvPr/>
        </p:nvSpPr>
        <p:spPr>
          <a:xfrm>
            <a:off x="683568" y="980728"/>
            <a:ext cx="7704856" cy="1815882"/>
          </a:xfrm>
          <a:prstGeom prst="rect">
            <a:avLst/>
          </a:prstGeom>
          <a:noFill/>
        </p:spPr>
        <p:txBody>
          <a:bodyPr wrap="square" rtlCol="0">
            <a:spAutoFit/>
          </a:bodyPr>
          <a:lstStyle/>
          <a:p>
            <a:r>
              <a:rPr lang="en-US" altLang="zh-CN" sz="2800" dirty="0">
                <a:solidFill>
                  <a:srgbClr val="CC0066"/>
                </a:solidFill>
                <a:latin typeface="Arial" pitchFamily="34" charset="0"/>
                <a:cs typeface="Arial" pitchFamily="34" charset="0"/>
              </a:rPr>
              <a:t>Para 21</a:t>
            </a:r>
          </a:p>
          <a:p>
            <a:r>
              <a:rPr lang="en-US" altLang="zh-CN" sz="2800" dirty="0">
                <a:latin typeface="Arial" pitchFamily="34" charset="0"/>
                <a:cs typeface="Arial" pitchFamily="34" charset="0"/>
              </a:rPr>
              <a:t>       However, alternatives will have to compete against oil’s relatively low price…… as well as make some pesticides and fertilizers.</a:t>
            </a:r>
            <a:endParaRPr lang="zh-CN" altLang="en-US" sz="2800" dirty="0">
              <a:latin typeface="Arial" pitchFamily="34" charset="0"/>
              <a:cs typeface="Arial" pitchFamily="34" charset="0"/>
            </a:endParaRPr>
          </a:p>
        </p:txBody>
      </p:sp>
      <p:sp>
        <p:nvSpPr>
          <p:cNvPr id="6" name="TextBox 5"/>
          <p:cNvSpPr txBox="1"/>
          <p:nvPr/>
        </p:nvSpPr>
        <p:spPr>
          <a:xfrm>
            <a:off x="755576" y="3068960"/>
            <a:ext cx="7488832" cy="1815882"/>
          </a:xfrm>
          <a:prstGeom prst="rect">
            <a:avLst/>
          </a:prstGeom>
          <a:noFill/>
        </p:spPr>
        <p:txBody>
          <a:bodyPr wrap="square" rtlCol="0">
            <a:spAutoFit/>
          </a:bodyPr>
          <a:lstStyle/>
          <a:p>
            <a:r>
              <a:rPr lang="en-US" altLang="zh-CN" sz="2800" dirty="0">
                <a:latin typeface="仿宋" pitchFamily="49" charset="-122"/>
                <a:ea typeface="仿宋" pitchFamily="49" charset="-122"/>
              </a:rPr>
              <a:t>    </a:t>
            </a:r>
            <a:r>
              <a:rPr lang="zh-CN" altLang="zh-CN" sz="2800" dirty="0">
                <a:latin typeface="仿宋" pitchFamily="49" charset="-122"/>
                <a:ea typeface="仿宋" pitchFamily="49" charset="-122"/>
              </a:rPr>
              <a:t>然而，新能源将不得不与石油</a:t>
            </a:r>
            <a:r>
              <a:rPr lang="zh-CN" altLang="en-US" sz="2800" dirty="0">
                <a:latin typeface="仿宋" pitchFamily="49" charset="-122"/>
                <a:ea typeface="仿宋" pitchFamily="49" charset="-122"/>
              </a:rPr>
              <a:t>相对</a:t>
            </a:r>
            <a:r>
              <a:rPr lang="zh-CN" altLang="zh-CN" sz="2800" dirty="0">
                <a:latin typeface="仿宋" pitchFamily="49" charset="-122"/>
                <a:ea typeface="仿宋" pitchFamily="49" charset="-122"/>
              </a:rPr>
              <a:t>低廉的价格</a:t>
            </a:r>
            <a:r>
              <a:rPr lang="zh-CN" altLang="en-US" sz="2800" dirty="0">
                <a:latin typeface="仿宋" pitchFamily="49" charset="-122"/>
                <a:ea typeface="仿宋" pitchFamily="49" charset="-122"/>
              </a:rPr>
              <a:t>以及</a:t>
            </a:r>
            <a:r>
              <a:rPr lang="zh-CN" altLang="zh-CN" sz="2800" dirty="0">
                <a:latin typeface="仿宋" pitchFamily="49" charset="-122"/>
                <a:ea typeface="仿宋" pitchFamily="49" charset="-122"/>
              </a:rPr>
              <a:t>石油燃料产品的高能密度进行竞争。此外，当前的农业生产需要大量的石油来驱动拖拉机和运货卡车、制造杀虫剂和化肥。</a:t>
            </a:r>
            <a:endParaRPr lang="zh-CN" altLang="en-US" sz="2800" dirty="0">
              <a:latin typeface="仿宋" pitchFamily="49" charset="-122"/>
              <a:ea typeface="仿宋" pitchFamily="49" charset="-122"/>
              <a:cs typeface="Arial" pitchFamily="34" charset="0"/>
            </a:endParaRPr>
          </a:p>
        </p:txBody>
      </p:sp>
      <p:pic>
        <p:nvPicPr>
          <p:cNvPr id="57346" name="Picture 2" descr="C:\Users\liu yan\Desktop\u=1014229568,1906292901&amp;fm=21&amp;gp=0.jpg"/>
          <p:cNvPicPr>
            <a:picLocks noChangeAspect="1" noChangeArrowheads="1"/>
          </p:cNvPicPr>
          <p:nvPr/>
        </p:nvPicPr>
        <p:blipFill>
          <a:blip r:embed="rId3" cstate="print"/>
          <a:srcRect/>
          <a:stretch>
            <a:fillRect/>
          </a:stretch>
        </p:blipFill>
        <p:spPr bwMode="auto">
          <a:xfrm>
            <a:off x="6762750" y="4762500"/>
            <a:ext cx="2381250" cy="20955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3348633" y="-27384"/>
            <a:ext cx="4535735" cy="792162"/>
          </a:xfrm>
        </p:spPr>
        <p:txBody>
          <a:bodyPr/>
          <a:lstStyle/>
          <a:p>
            <a:pPr algn="l"/>
            <a:r>
              <a:rPr lang="en-US" altLang="zh-CN" dirty="0">
                <a:solidFill>
                  <a:schemeClr val="accent1">
                    <a:lumMod val="50000"/>
                  </a:schemeClr>
                </a:solidFill>
              </a:rPr>
              <a:t>Mind Mapping</a:t>
            </a:r>
          </a:p>
        </p:txBody>
      </p:sp>
      <p:sp>
        <p:nvSpPr>
          <p:cNvPr id="6" name="内容占位符 1"/>
          <p:cNvSpPr>
            <a:spLocks noGrp="1"/>
          </p:cNvSpPr>
          <p:nvPr>
            <p:ph idx="4294967295"/>
          </p:nvPr>
        </p:nvSpPr>
        <p:spPr bwMode="auto">
          <a:xfrm>
            <a:off x="250700" y="764307"/>
            <a:ext cx="8713788" cy="523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365125">
              <a:buNone/>
            </a:pPr>
            <a:r>
              <a:rPr lang="en-US" altLang="zh-CN" sz="2800" dirty="0"/>
              <a:t>Keys to the blanks:</a:t>
            </a:r>
            <a:endParaRPr lang="zh-CN" altLang="zh-CN" sz="2800" dirty="0">
              <a:solidFill>
                <a:srgbClr val="009900"/>
              </a:solidFill>
            </a:endParaRPr>
          </a:p>
        </p:txBody>
      </p:sp>
      <p:sp>
        <p:nvSpPr>
          <p:cNvPr id="9" name="Text Box 11"/>
          <p:cNvSpPr txBox="1">
            <a:spLocks noChangeArrowheads="1"/>
          </p:cNvSpPr>
          <p:nvPr/>
        </p:nvSpPr>
        <p:spPr bwMode="auto">
          <a:xfrm>
            <a:off x="395536" y="1268760"/>
            <a:ext cx="8424936" cy="3890489"/>
          </a:xfrm>
          <a:prstGeom prst="rect">
            <a:avLst/>
          </a:prstGeom>
          <a:solidFill>
            <a:schemeClr val="bg1"/>
          </a:solidFill>
          <a:ln>
            <a:noFill/>
          </a:ln>
          <a:effectLst>
            <a:prstShdw prst="shdw17" dist="17961" dir="2700000">
              <a:schemeClr val="accent1">
                <a:gamma/>
                <a:shade val="60000"/>
                <a:invGamma/>
              </a:schemeClr>
            </a:prstShdw>
          </a:effectLst>
          <a:extLst/>
        </p:spPr>
        <p:txBody>
          <a:bodyPr wrap="square">
            <a:spAutoFit/>
          </a:bodyPr>
          <a:lstStyle/>
          <a:p>
            <a:pPr>
              <a:lnSpc>
                <a:spcPct val="150000"/>
              </a:lnSpc>
            </a:pPr>
            <a:r>
              <a:rPr lang="en-US" altLang="zh-CN" sz="2800" dirty="0">
                <a:solidFill>
                  <a:schemeClr val="tx2">
                    <a:lumMod val="75000"/>
                  </a:schemeClr>
                </a:solidFill>
              </a:rPr>
              <a:t>1. fueling our vehicles, heating our homes, paving our roads</a:t>
            </a:r>
            <a:endParaRPr lang="zh-CN" altLang="zh-CN" sz="2800" dirty="0">
              <a:solidFill>
                <a:schemeClr val="tx2">
                  <a:lumMod val="75000"/>
                </a:schemeClr>
              </a:solidFill>
            </a:endParaRPr>
          </a:p>
          <a:p>
            <a:pPr>
              <a:lnSpc>
                <a:spcPct val="150000"/>
              </a:lnSpc>
            </a:pPr>
            <a:r>
              <a:rPr lang="en-US" altLang="zh-CN" sz="2800" dirty="0">
                <a:solidFill>
                  <a:schemeClr val="tx2">
                    <a:lumMod val="75000"/>
                  </a:schemeClr>
                </a:solidFill>
              </a:rPr>
              <a:t>2. liquid fuels and non-fuel compound</a:t>
            </a:r>
            <a:endParaRPr lang="zh-CN" altLang="zh-CN" sz="2800" dirty="0">
              <a:solidFill>
                <a:schemeClr val="tx2">
                  <a:lumMod val="75000"/>
                </a:schemeClr>
              </a:solidFill>
            </a:endParaRPr>
          </a:p>
          <a:p>
            <a:pPr>
              <a:lnSpc>
                <a:spcPct val="150000"/>
              </a:lnSpc>
            </a:pPr>
            <a:r>
              <a:rPr lang="en-US" altLang="zh-CN" sz="2800" dirty="0">
                <a:solidFill>
                  <a:schemeClr val="tx2">
                    <a:lumMod val="75000"/>
                  </a:schemeClr>
                </a:solidFill>
              </a:rPr>
              <a:t>3. kerosene and gasoline</a:t>
            </a:r>
            <a:endParaRPr lang="zh-CN" altLang="zh-CN" sz="2800" dirty="0">
              <a:solidFill>
                <a:schemeClr val="tx2">
                  <a:lumMod val="75000"/>
                </a:schemeClr>
              </a:solidFill>
            </a:endParaRPr>
          </a:p>
          <a:p>
            <a:pPr>
              <a:lnSpc>
                <a:spcPct val="150000"/>
              </a:lnSpc>
            </a:pPr>
            <a:r>
              <a:rPr lang="en-US" altLang="zh-CN" sz="2800" dirty="0">
                <a:solidFill>
                  <a:schemeClr val="tx2">
                    <a:lumMod val="75000"/>
                  </a:schemeClr>
                </a:solidFill>
              </a:rPr>
              <a:t>4. hydrocarbon</a:t>
            </a:r>
            <a:endParaRPr lang="zh-CN" altLang="zh-CN" sz="2800" dirty="0">
              <a:solidFill>
                <a:schemeClr val="tx2">
                  <a:lumMod val="75000"/>
                </a:schemeClr>
              </a:solidFill>
            </a:endParaRPr>
          </a:p>
          <a:p>
            <a:pPr>
              <a:lnSpc>
                <a:spcPct val="150000"/>
              </a:lnSpc>
            </a:pPr>
            <a:r>
              <a:rPr lang="en-US" altLang="zh-CN" sz="2800" dirty="0">
                <a:solidFill>
                  <a:schemeClr val="tx2">
                    <a:lumMod val="75000"/>
                  </a:schemeClr>
                </a:solidFill>
              </a:rPr>
              <a:t>5. olefins and aromatics</a:t>
            </a:r>
            <a:endParaRPr lang="zh-CN" altLang="zh-CN" sz="2800" dirty="0">
              <a:solidFill>
                <a:schemeClr val="tx2">
                  <a:lumMod val="75000"/>
                </a:schemeClr>
              </a:solidFill>
            </a:endParaRPr>
          </a:p>
        </p:txBody>
      </p:sp>
      <p:pic>
        <p:nvPicPr>
          <p:cNvPr id="10"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1" name="矩形 10"/>
          <p:cNvSpPr/>
          <p:nvPr/>
        </p:nvSpPr>
        <p:spPr>
          <a:xfrm>
            <a:off x="234306" y="97468"/>
            <a:ext cx="2033437" cy="523220"/>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212372601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1000"/>
                                        <p:tgtEl>
                                          <p:spTgt spid="9">
                                            <p:txEl>
                                              <p:pRg st="2" end="2"/>
                                            </p:txEl>
                                          </p:spTgt>
                                        </p:tgtEl>
                                      </p:cBhvr>
                                    </p:animEffect>
                                    <p:anim calcmode="lin" valueType="num">
                                      <p:cBhvr>
                                        <p:cTn id="2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1000"/>
                                        <p:tgtEl>
                                          <p:spTgt spid="9">
                                            <p:txEl>
                                              <p:pRg st="3" end="3"/>
                                            </p:txEl>
                                          </p:spTgt>
                                        </p:tgtEl>
                                      </p:cBhvr>
                                    </p:animEffect>
                                    <p:anim calcmode="lin" valueType="num">
                                      <p:cBhvr>
                                        <p:cTn id="3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animEffect transition="in" filter="fade">
                                      <p:cBhvr>
                                        <p:cTn id="40" dur="1000"/>
                                        <p:tgtEl>
                                          <p:spTgt spid="9">
                                            <p:txEl>
                                              <p:pRg st="4" end="4"/>
                                            </p:txEl>
                                          </p:spTgt>
                                        </p:tgtEl>
                                      </p:cBhvr>
                                    </p:animEffect>
                                    <p:anim calcmode="lin" valueType="num">
                                      <p:cBhvr>
                                        <p:cTn id="41"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3348633" y="-27384"/>
            <a:ext cx="4535735" cy="792162"/>
          </a:xfrm>
        </p:spPr>
        <p:txBody>
          <a:bodyPr/>
          <a:lstStyle/>
          <a:p>
            <a:pPr algn="l"/>
            <a:r>
              <a:rPr lang="en-US" altLang="zh-CN" dirty="0">
                <a:solidFill>
                  <a:schemeClr val="accent1">
                    <a:lumMod val="50000"/>
                  </a:schemeClr>
                </a:solidFill>
              </a:rPr>
              <a:t>Content Information</a:t>
            </a:r>
          </a:p>
        </p:txBody>
      </p:sp>
      <p:sp>
        <p:nvSpPr>
          <p:cNvPr id="6" name="内容占位符 1"/>
          <p:cNvSpPr>
            <a:spLocks noGrp="1"/>
          </p:cNvSpPr>
          <p:nvPr>
            <p:ph idx="4294967295"/>
          </p:nvPr>
        </p:nvSpPr>
        <p:spPr bwMode="auto">
          <a:xfrm>
            <a:off x="250700" y="692696"/>
            <a:ext cx="8713788" cy="523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365125">
              <a:buNone/>
            </a:pPr>
            <a:r>
              <a:rPr lang="en-US" altLang="zh-CN" sz="2800" dirty="0"/>
              <a:t>Keys to the questions:</a:t>
            </a:r>
            <a:endParaRPr lang="zh-CN" altLang="zh-CN" sz="2800" dirty="0">
              <a:solidFill>
                <a:srgbClr val="009900"/>
              </a:solidFill>
            </a:endParaRPr>
          </a:p>
        </p:txBody>
      </p:sp>
      <p:sp>
        <p:nvSpPr>
          <p:cNvPr id="9" name="Text Box 11"/>
          <p:cNvSpPr txBox="1">
            <a:spLocks noChangeArrowheads="1"/>
          </p:cNvSpPr>
          <p:nvPr/>
        </p:nvSpPr>
        <p:spPr bwMode="auto">
          <a:xfrm>
            <a:off x="322012" y="1196752"/>
            <a:ext cx="8713788" cy="5293757"/>
          </a:xfrm>
          <a:prstGeom prst="rect">
            <a:avLst/>
          </a:prstGeom>
          <a:solidFill>
            <a:schemeClr val="bg1"/>
          </a:solidFill>
          <a:ln>
            <a:noFill/>
          </a:ln>
          <a:effectLst>
            <a:prstShdw prst="shdw17" dist="17961" dir="2700000">
              <a:schemeClr val="accent1">
                <a:gamma/>
                <a:shade val="60000"/>
                <a:invGamma/>
              </a:schemeClr>
            </a:prstShdw>
          </a:effectLst>
          <a:extLst/>
        </p:spPr>
        <p:txBody>
          <a:bodyPr wrap="square">
            <a:spAutoFit/>
          </a:bodyPr>
          <a:lstStyle/>
          <a:p>
            <a:r>
              <a:rPr lang="en-US" altLang="zh-CN" sz="2600" dirty="0">
                <a:solidFill>
                  <a:srgbClr val="7030A0"/>
                </a:solidFill>
                <a:latin typeface="Calibri" panose="020F0502020204030204" pitchFamily="34" charset="0"/>
                <a:cs typeface="Calibri" panose="020F0502020204030204" pitchFamily="34" charset="0"/>
              </a:rPr>
              <a:t>1. Fueling our vehicles, heating our homes, paving our roads and filling our shopping shelves with innumerable products.</a:t>
            </a:r>
            <a:endParaRPr lang="zh-CN" altLang="zh-CN" sz="2600" dirty="0">
              <a:solidFill>
                <a:srgbClr val="7030A0"/>
              </a:solidFill>
              <a:latin typeface="Calibri" panose="020F0502020204030204" pitchFamily="34" charset="0"/>
              <a:cs typeface="Calibri" panose="020F0502020204030204" pitchFamily="34" charset="0"/>
            </a:endParaRPr>
          </a:p>
          <a:p>
            <a:r>
              <a:rPr lang="en-US" altLang="zh-CN" sz="2600" dirty="0">
                <a:solidFill>
                  <a:srgbClr val="7030A0"/>
                </a:solidFill>
                <a:latin typeface="Calibri" panose="020F0502020204030204" pitchFamily="34" charset="0"/>
                <a:cs typeface="Calibri" panose="020F0502020204030204" pitchFamily="34" charset="0"/>
              </a:rPr>
              <a:t>2. Ancient Babylonians built walls and towers with asphalt, the Chinese used it to provide heating and lighting, and the Byzantines sprayed Greek fire as an incendiary weapon. Many cultures have employed petroleum as medicinal care.</a:t>
            </a:r>
            <a:endParaRPr lang="zh-CN" altLang="zh-CN" sz="2600" dirty="0">
              <a:solidFill>
                <a:srgbClr val="7030A0"/>
              </a:solidFill>
              <a:latin typeface="Calibri" panose="020F0502020204030204" pitchFamily="34" charset="0"/>
              <a:cs typeface="Calibri" panose="020F0502020204030204" pitchFamily="34" charset="0"/>
            </a:endParaRPr>
          </a:p>
          <a:p>
            <a:r>
              <a:rPr lang="en-US" altLang="zh-CN" sz="2600" dirty="0">
                <a:solidFill>
                  <a:srgbClr val="7030A0"/>
                </a:solidFill>
                <a:latin typeface="Calibri" panose="020F0502020204030204" pitchFamily="34" charset="0"/>
                <a:cs typeface="Calibri" panose="020F0502020204030204" pitchFamily="34" charset="0"/>
              </a:rPr>
              <a:t>3. It can carry a lot of energy with a small volume.</a:t>
            </a:r>
            <a:endParaRPr lang="zh-CN" altLang="zh-CN" sz="2600" dirty="0">
              <a:solidFill>
                <a:srgbClr val="7030A0"/>
              </a:solidFill>
              <a:latin typeface="Calibri" panose="020F0502020204030204" pitchFamily="34" charset="0"/>
              <a:cs typeface="Calibri" panose="020F0502020204030204" pitchFamily="34" charset="0"/>
            </a:endParaRPr>
          </a:p>
          <a:p>
            <a:r>
              <a:rPr lang="en-US" altLang="zh-CN" sz="2600" dirty="0">
                <a:solidFill>
                  <a:srgbClr val="7030A0"/>
                </a:solidFill>
                <a:latin typeface="Calibri" panose="020F0502020204030204" pitchFamily="34" charset="0"/>
                <a:cs typeface="Calibri" panose="020F0502020204030204" pitchFamily="34" charset="0"/>
              </a:rPr>
              <a:t>4. The number of carbon atoms in their constituent hydrocarbons.</a:t>
            </a:r>
            <a:endParaRPr lang="zh-CN" altLang="zh-CN" sz="2600" dirty="0">
              <a:solidFill>
                <a:srgbClr val="7030A0"/>
              </a:solidFill>
              <a:latin typeface="Calibri" panose="020F0502020204030204" pitchFamily="34" charset="0"/>
              <a:cs typeface="Calibri" panose="020F0502020204030204" pitchFamily="34" charset="0"/>
            </a:endParaRPr>
          </a:p>
          <a:p>
            <a:r>
              <a:rPr lang="en-US" altLang="zh-CN" sz="2600" dirty="0">
                <a:solidFill>
                  <a:srgbClr val="7030A0"/>
                </a:solidFill>
                <a:latin typeface="Calibri" panose="020F0502020204030204" pitchFamily="34" charset="0"/>
                <a:cs typeface="Calibri" panose="020F0502020204030204" pitchFamily="34" charset="0"/>
              </a:rPr>
              <a:t>5. Because it has a destabilizing influence on global politics as well as on the global climate through the associated carbon dioxide emissions.</a:t>
            </a:r>
            <a:endParaRPr lang="zh-CN" altLang="zh-CN" sz="2600" dirty="0">
              <a:solidFill>
                <a:srgbClr val="7030A0"/>
              </a:solidFill>
              <a:latin typeface="Calibri" panose="020F0502020204030204" pitchFamily="34" charset="0"/>
              <a:cs typeface="Calibri" panose="020F0502020204030204" pitchFamily="34" charset="0"/>
            </a:endParaRPr>
          </a:p>
          <a:p>
            <a:r>
              <a:rPr lang="en-US" altLang="zh-CN" sz="2600" dirty="0">
                <a:solidFill>
                  <a:srgbClr val="7030A0"/>
                </a:solidFill>
                <a:latin typeface="Calibri" panose="020F0502020204030204" pitchFamily="34" charset="0"/>
                <a:cs typeface="Calibri" panose="020F0502020204030204" pitchFamily="34" charset="0"/>
              </a:rPr>
              <a:t>6. Their relatively low price and high-energy density.</a:t>
            </a:r>
            <a:endParaRPr lang="zh-CN" altLang="zh-CN" sz="2600" dirty="0">
              <a:solidFill>
                <a:srgbClr val="7030A0"/>
              </a:solidFill>
              <a:latin typeface="Calibri" panose="020F0502020204030204" pitchFamily="34" charset="0"/>
              <a:cs typeface="Calibri" panose="020F0502020204030204" pitchFamily="34" charset="0"/>
            </a:endParaRPr>
          </a:p>
        </p:txBody>
      </p:sp>
      <p:pic>
        <p:nvPicPr>
          <p:cNvPr id="10"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1" name="矩形 10"/>
          <p:cNvSpPr/>
          <p:nvPr/>
        </p:nvSpPr>
        <p:spPr>
          <a:xfrm>
            <a:off x="234306" y="97468"/>
            <a:ext cx="2033437" cy="523220"/>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22285160"/>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3348633" y="-27384"/>
            <a:ext cx="4535735" cy="792162"/>
          </a:xfrm>
        </p:spPr>
        <p:txBody>
          <a:bodyPr/>
          <a:lstStyle/>
          <a:p>
            <a:pPr algn="l"/>
            <a:r>
              <a:rPr lang="en-US" altLang="zh-CN" dirty="0">
                <a:solidFill>
                  <a:schemeClr val="accent1">
                    <a:lumMod val="50000"/>
                  </a:schemeClr>
                </a:solidFill>
              </a:rPr>
              <a:t>Summary</a:t>
            </a:r>
          </a:p>
        </p:txBody>
      </p:sp>
      <p:sp>
        <p:nvSpPr>
          <p:cNvPr id="6" name="内容占位符 1"/>
          <p:cNvSpPr>
            <a:spLocks noGrp="1"/>
          </p:cNvSpPr>
          <p:nvPr>
            <p:ph idx="4294967295"/>
          </p:nvPr>
        </p:nvSpPr>
        <p:spPr bwMode="auto">
          <a:xfrm>
            <a:off x="250700" y="764307"/>
            <a:ext cx="8713788" cy="5232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65125" indent="-365125">
              <a:buNone/>
            </a:pPr>
            <a:r>
              <a:rPr lang="en-US" altLang="zh-CN" sz="2800" dirty="0"/>
              <a:t>(Sample):</a:t>
            </a:r>
            <a:endParaRPr lang="zh-CN" altLang="zh-CN" sz="2800" dirty="0">
              <a:solidFill>
                <a:srgbClr val="009900"/>
              </a:solidFill>
            </a:endParaRPr>
          </a:p>
        </p:txBody>
      </p:sp>
      <p:sp>
        <p:nvSpPr>
          <p:cNvPr id="9" name="Text Box 11"/>
          <p:cNvSpPr txBox="1">
            <a:spLocks noChangeArrowheads="1"/>
          </p:cNvSpPr>
          <p:nvPr/>
        </p:nvSpPr>
        <p:spPr bwMode="auto">
          <a:xfrm>
            <a:off x="250575" y="1165609"/>
            <a:ext cx="8569897" cy="5431743"/>
          </a:xfrm>
          <a:prstGeom prst="rect">
            <a:avLst/>
          </a:prstGeom>
          <a:solidFill>
            <a:schemeClr val="bg1"/>
          </a:solidFill>
          <a:ln>
            <a:noFill/>
          </a:ln>
          <a:effectLst>
            <a:prstShdw prst="shdw17" dist="17961" dir="2700000">
              <a:schemeClr val="accent1">
                <a:gamma/>
                <a:shade val="60000"/>
                <a:invGamma/>
              </a:schemeClr>
            </a:prstShdw>
          </a:effectLst>
          <a:extLst/>
        </p:spPr>
        <p:txBody>
          <a:bodyPr wrap="square">
            <a:spAutoFit/>
          </a:bodyPr>
          <a:lstStyle/>
          <a:p>
            <a:pPr algn="just">
              <a:lnSpc>
                <a:spcPct val="150000"/>
              </a:lnSpc>
              <a:spcBef>
                <a:spcPts val="0"/>
              </a:spcBef>
            </a:pPr>
            <a:r>
              <a:rPr lang="en-US" altLang="zh-CN" sz="2600" dirty="0">
                <a:solidFill>
                  <a:schemeClr val="tx2">
                    <a:lumMod val="75000"/>
                  </a:schemeClr>
                </a:solidFill>
                <a:latin typeface="Calibri" pitchFamily="34" charset="0"/>
              </a:rPr>
              <a:t>Petroleum is important in our life for its many uses either as liquid fuels or as non-fuel compounds. Since early times, people in different cultures have made use of it in different ways for the convenience of their lives. In the mid-19th century, petroleum became a valuable commodity, and the production of kerosene and gasoline promoted the boom of oil industry. Hydrocarbon is the most important component of petroleum, making it attractive for transportation fuels due to its high energy density. The properties of the various distillates</a:t>
            </a:r>
          </a:p>
        </p:txBody>
      </p:sp>
      <p:pic>
        <p:nvPicPr>
          <p:cNvPr id="10"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1" name="矩形 10"/>
          <p:cNvSpPr/>
          <p:nvPr/>
        </p:nvSpPr>
        <p:spPr>
          <a:xfrm>
            <a:off x="234306" y="97468"/>
            <a:ext cx="2033437" cy="523220"/>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1686015085"/>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696"/>
            <a:ext cx="8785225" cy="5761385"/>
          </a:xfrm>
          <a:prstGeom prst="rect">
            <a:avLst/>
          </a:prstGeom>
          <a:noFill/>
          <a:extLst>
            <a:ext uri="{909E8E84-426E-40DD-AFC4-6F175D3DCCD1}">
              <a14:hiddenFill xmlns:a14="http://schemas.microsoft.com/office/drawing/2010/main">
                <a:solidFill>
                  <a:srgbClr val="FFFFFF"/>
                </a:solidFill>
              </a14:hiddenFill>
            </a:ext>
          </a:extLst>
        </p:spPr>
      </p:pic>
      <p:sp>
        <p:nvSpPr>
          <p:cNvPr id="950275" name="Rectangle 3"/>
          <p:cNvSpPr>
            <a:spLocks noGrp="1"/>
          </p:cNvSpPr>
          <p:nvPr>
            <p:ph type="title"/>
          </p:nvPr>
        </p:nvSpPr>
        <p:spPr>
          <a:xfrm>
            <a:off x="2555776" y="188566"/>
            <a:ext cx="4535735" cy="792162"/>
          </a:xfrm>
        </p:spPr>
        <p:txBody>
          <a:bodyPr/>
          <a:lstStyle/>
          <a:p>
            <a:pPr algn="l"/>
            <a:r>
              <a:rPr lang="en-US" altLang="zh-CN" dirty="0">
                <a:solidFill>
                  <a:schemeClr val="accent1">
                    <a:lumMod val="50000"/>
                  </a:schemeClr>
                </a:solidFill>
              </a:rPr>
              <a:t>Summary </a:t>
            </a:r>
            <a:r>
              <a:rPr lang="en-US" altLang="zh-CN" b="0" dirty="0"/>
              <a:t>(sample):</a:t>
            </a:r>
            <a:r>
              <a:rPr lang="zh-CN" altLang="zh-CN" dirty="0">
                <a:solidFill>
                  <a:srgbClr val="009900"/>
                </a:solidFill>
              </a:rPr>
              <a:t/>
            </a:r>
            <a:br>
              <a:rPr lang="zh-CN" altLang="zh-CN" dirty="0">
                <a:solidFill>
                  <a:srgbClr val="009900"/>
                </a:solidFill>
              </a:rPr>
            </a:br>
            <a:endParaRPr lang="en-US" altLang="zh-CN" dirty="0">
              <a:solidFill>
                <a:schemeClr val="accent1">
                  <a:lumMod val="50000"/>
                </a:schemeClr>
              </a:solidFill>
            </a:endParaRPr>
          </a:p>
        </p:txBody>
      </p:sp>
      <p:sp>
        <p:nvSpPr>
          <p:cNvPr id="9" name="Text Box 11"/>
          <p:cNvSpPr txBox="1">
            <a:spLocks noChangeArrowheads="1"/>
          </p:cNvSpPr>
          <p:nvPr/>
        </p:nvSpPr>
        <p:spPr bwMode="auto">
          <a:xfrm>
            <a:off x="251520" y="620688"/>
            <a:ext cx="8568952" cy="6031908"/>
          </a:xfrm>
          <a:prstGeom prst="rect">
            <a:avLst/>
          </a:prstGeom>
          <a:solidFill>
            <a:schemeClr val="bg1"/>
          </a:solidFill>
          <a:ln>
            <a:noFill/>
          </a:ln>
          <a:effectLst>
            <a:prstShdw prst="shdw17" dist="17961" dir="2700000">
              <a:schemeClr val="accent1">
                <a:gamma/>
                <a:shade val="60000"/>
                <a:invGamma/>
              </a:schemeClr>
            </a:prstShdw>
          </a:effectLst>
          <a:extLst/>
        </p:spPr>
        <p:txBody>
          <a:bodyPr wrap="square">
            <a:spAutoFit/>
          </a:bodyPr>
          <a:lstStyle/>
          <a:p>
            <a:pPr algn="just">
              <a:lnSpc>
                <a:spcPct val="150000"/>
              </a:lnSpc>
              <a:spcBef>
                <a:spcPts val="0"/>
              </a:spcBef>
            </a:pPr>
            <a:r>
              <a:rPr lang="en-US" altLang="zh-CN" sz="2600" dirty="0">
                <a:solidFill>
                  <a:schemeClr val="tx2">
                    <a:lumMod val="75000"/>
                  </a:schemeClr>
                </a:solidFill>
                <a:latin typeface="Calibri" pitchFamily="34" charset="0"/>
              </a:rPr>
              <a:t>of petroleum are roughly decided by the number of carbon atoms in their constituent hydrocarbons. In addition to distillation, chemical processes are also used to change hydrocarbons. The two main classes of petrochemicals are olefins and aromatics, which have “unsaturated” carbon bonds that allow them to be hooked together in long chains, called polymers, thus enriching their uses. We’ll probably need oil for a long time for its relatively low price, high-energy density and wide use in agriculture despite its destabilizing influence on global politics and climate.</a:t>
            </a:r>
          </a:p>
        </p:txBody>
      </p:sp>
      <p:pic>
        <p:nvPicPr>
          <p:cNvPr id="10" name="Picture 41" descr="C:\Documents and Settings\dongyn\Local Settings\Temporary Internet Files\Content.IE5\4KXP76FC\MCj04314950000[1].png">
            <a:hlinkClick r:id="rId4" action="ppaction://hlinksldjump"/>
          </p:cNvPr>
          <p:cNvPicPr>
            <a:picLocks noChangeAspect="1" noChangeArrowheads="1"/>
          </p:cNvPicPr>
          <p:nvPr/>
        </p:nvPicPr>
        <p:blipFill>
          <a:blip r:embed="rId5">
            <a:duotone>
              <a:schemeClr val="accent5">
                <a:shade val="45000"/>
                <a:satMod val="135000"/>
              </a:schemeClr>
              <a:prstClr val="white"/>
            </a:duotone>
          </a:blip>
          <a:srcRect/>
          <a:stretch>
            <a:fillRect/>
          </a:stretch>
        </p:blipFill>
        <p:spPr bwMode="auto">
          <a:xfrm>
            <a:off x="8200186" y="6385759"/>
            <a:ext cx="470931" cy="472482"/>
          </a:xfrm>
          <a:prstGeom prst="rect">
            <a:avLst/>
          </a:prstGeom>
          <a:noFill/>
          <a:ln w="9525">
            <a:noFill/>
            <a:miter lim="800000"/>
            <a:headEnd/>
            <a:tailEnd/>
          </a:ln>
          <a:effectLst>
            <a:innerShdw blurRad="114300">
              <a:prstClr val="black"/>
            </a:innerShdw>
          </a:effectLst>
        </p:spPr>
      </p:pic>
      <p:sp>
        <p:nvSpPr>
          <p:cNvPr id="11" name="矩形 10"/>
          <p:cNvSpPr/>
          <p:nvPr/>
        </p:nvSpPr>
        <p:spPr>
          <a:xfrm>
            <a:off x="234306" y="97468"/>
            <a:ext cx="2033437" cy="523220"/>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B</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Tree>
    <p:extLst>
      <p:ext uri="{BB962C8B-B14F-4D97-AF65-F5344CB8AC3E}">
        <p14:creationId xmlns:p14="http://schemas.microsoft.com/office/powerpoint/2010/main" val="361084545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liu yan\Desktop\u=3105714182,639096937&amp;fm=21&amp;gp=0.jpg"/>
          <p:cNvPicPr>
            <a:picLocks noChangeAspect="1" noChangeArrowheads="1"/>
          </p:cNvPicPr>
          <p:nvPr/>
        </p:nvPicPr>
        <p:blipFill>
          <a:blip r:embed="rId2" cstate="print"/>
          <a:srcRect/>
          <a:stretch>
            <a:fillRect/>
          </a:stretch>
        </p:blipFill>
        <p:spPr bwMode="auto">
          <a:xfrm>
            <a:off x="6876256" y="5301208"/>
            <a:ext cx="2267744" cy="1556792"/>
          </a:xfrm>
          <a:prstGeom prst="rect">
            <a:avLst/>
          </a:prstGeom>
          <a:noFill/>
        </p:spPr>
      </p:pic>
      <p:sp>
        <p:nvSpPr>
          <p:cNvPr id="2" name="矩形 1"/>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3"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
        <p:nvSpPr>
          <p:cNvPr id="28677" name="Rectangle 23"/>
          <p:cNvSpPr>
            <a:spLocks noChangeArrowheads="1"/>
          </p:cNvSpPr>
          <p:nvPr/>
        </p:nvSpPr>
        <p:spPr bwMode="auto">
          <a:xfrm>
            <a:off x="323528" y="1131751"/>
            <a:ext cx="8640763" cy="7571303"/>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a:t>
            </a:r>
            <a:r>
              <a:rPr kumimoji="1" lang="en-US" altLang="zh-CN" sz="2400" b="0" i="0" u="none" strike="noStrike" kern="1200" cap="none" spc="0" normalizeH="0" baseline="0" noProof="0" dirty="0" smtClean="0">
                <a:ln>
                  <a:noFill/>
                </a:ln>
                <a:solidFill>
                  <a:srgbClr val="CC3399"/>
                </a:solidFill>
                <a:effectLst/>
                <a:uLnTx/>
                <a:uFillTx/>
                <a:latin typeface="Arial" pitchFamily="34" charset="0"/>
                <a:ea typeface="方正姚体"/>
                <a:cs typeface="Arial" pitchFamily="34" charset="0"/>
              </a:rPr>
              <a:t>1-4 : Petroleum is the liquid that humans rely on</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3399"/>
                </a:solidFill>
                <a:effectLst/>
                <a:uLnTx/>
                <a:uFillTx/>
                <a:latin typeface="Arial" pitchFamily="34" charset="0"/>
                <a:ea typeface="方正姚体"/>
                <a:cs typeface="Arial" pitchFamily="34" charset="0"/>
              </a:rPr>
              <a:t>                most except water.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1.What do we rely on petroleum for ?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(Para 1 L1-3)</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2. What are the two types of products that can be extracted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from petroleum?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3399"/>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fuels</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such as gasoline, jet fuel, home-heating oil;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    non-fuel compounds</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such as lubricants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for cars, asphalt for roads, tars for roofing,……</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Tree>
    <p:extLst>
      <p:ext uri="{BB962C8B-B14F-4D97-AF65-F5344CB8AC3E}">
        <p14:creationId xmlns:p14="http://schemas.microsoft.com/office/powerpoint/2010/main" val="16448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3" end="3"/>
                                            </p:txEl>
                                          </p:spTgt>
                                        </p:tgtEl>
                                        <p:attrNameLst>
                                          <p:attrName>style.visibility</p:attrName>
                                        </p:attrNameLst>
                                      </p:cBhvr>
                                      <p:to>
                                        <p:strVal val="visible"/>
                                      </p:to>
                                    </p:set>
                                    <p:animEffect transition="in" filter="blinds(horizontal)">
                                      <p:cBhvr>
                                        <p:cTn id="7" dur="500"/>
                                        <p:tgtEl>
                                          <p:spTgt spid="286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6" end="6"/>
                                            </p:txEl>
                                          </p:spTgt>
                                        </p:tgtEl>
                                        <p:attrNameLst>
                                          <p:attrName>style.visibility</p:attrName>
                                        </p:attrNameLst>
                                      </p:cBhvr>
                                      <p:to>
                                        <p:strVal val="visible"/>
                                      </p:to>
                                    </p:set>
                                    <p:animEffect transition="in" filter="blinds(horizontal)">
                                      <p:cBhvr>
                                        <p:cTn id="12" dur="500"/>
                                        <p:tgtEl>
                                          <p:spTgt spid="2867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7">
                                            <p:txEl>
                                              <p:pRg st="7" end="7"/>
                                            </p:txEl>
                                          </p:spTgt>
                                        </p:tgtEl>
                                        <p:attrNameLst>
                                          <p:attrName>style.visibility</p:attrName>
                                        </p:attrNameLst>
                                      </p:cBhvr>
                                      <p:to>
                                        <p:strVal val="visible"/>
                                      </p:to>
                                    </p:set>
                                    <p:animEffect transition="in" filter="blinds(horizontal)">
                                      <p:cBhvr>
                                        <p:cTn id="17" dur="500"/>
                                        <p:tgtEl>
                                          <p:spTgt spid="28677">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8677">
                                            <p:txEl>
                                              <p:pRg st="8" end="8"/>
                                            </p:txEl>
                                          </p:spTgt>
                                        </p:tgtEl>
                                        <p:attrNameLst>
                                          <p:attrName>style.visibility</p:attrName>
                                        </p:attrNameLst>
                                      </p:cBhvr>
                                      <p:to>
                                        <p:strVal val="visible"/>
                                      </p:to>
                                    </p:set>
                                    <p:animEffect transition="in" filter="blinds(horizontal)">
                                      <p:cBhvr>
                                        <p:cTn id="20" dur="500"/>
                                        <p:tgtEl>
                                          <p:spTgt spid="286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liu yan\Desktop\u=3105714182,639096937&amp;fm=21&amp;gp=0.jpg"/>
          <p:cNvPicPr>
            <a:picLocks noChangeAspect="1" noChangeArrowheads="1"/>
          </p:cNvPicPr>
          <p:nvPr/>
        </p:nvPicPr>
        <p:blipFill>
          <a:blip r:embed="rId2" cstate="print"/>
          <a:srcRect/>
          <a:stretch>
            <a:fillRect/>
          </a:stretch>
        </p:blipFill>
        <p:spPr bwMode="auto">
          <a:xfrm>
            <a:off x="6804248" y="5229200"/>
            <a:ext cx="2339752" cy="1628800"/>
          </a:xfrm>
          <a:prstGeom prst="rect">
            <a:avLst/>
          </a:prstGeom>
          <a:noFill/>
        </p:spPr>
      </p:pic>
      <p:sp>
        <p:nvSpPr>
          <p:cNvPr id="28677" name="Rectangle 23"/>
          <p:cNvSpPr>
            <a:spLocks noChangeArrowheads="1"/>
          </p:cNvSpPr>
          <p:nvPr/>
        </p:nvSpPr>
        <p:spPr bwMode="auto">
          <a:xfrm>
            <a:off x="323850" y="1052736"/>
            <a:ext cx="8640763" cy="720197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5-9 </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Early Uses of Petroleum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1.Early uses in different cultures (Para. 5-6)</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graphicFrame>
        <p:nvGraphicFramePr>
          <p:cNvPr id="6" name="表格 5"/>
          <p:cNvGraphicFramePr>
            <a:graphicFrameLocks noGrp="1"/>
          </p:cNvGraphicFramePr>
          <p:nvPr/>
        </p:nvGraphicFramePr>
        <p:xfrm>
          <a:off x="971600" y="2492895"/>
          <a:ext cx="6624736" cy="3149427"/>
        </p:xfrm>
        <a:graphic>
          <a:graphicData uri="http://schemas.openxmlformats.org/drawingml/2006/table">
            <a:tbl>
              <a:tblPr firstRow="1" bandRow="1">
                <a:tableStyleId>{5940675A-B579-460E-94D1-54222C63F5DA}</a:tableStyleId>
              </a:tblPr>
              <a:tblGrid>
                <a:gridCol w="2941820">
                  <a:extLst>
                    <a:ext uri="{9D8B030D-6E8A-4147-A177-3AD203B41FA5}">
                      <a16:colId xmlns:a16="http://schemas.microsoft.com/office/drawing/2014/main" val="20000"/>
                    </a:ext>
                  </a:extLst>
                </a:gridCol>
                <a:gridCol w="3682916">
                  <a:extLst>
                    <a:ext uri="{9D8B030D-6E8A-4147-A177-3AD203B41FA5}">
                      <a16:colId xmlns:a16="http://schemas.microsoft.com/office/drawing/2014/main" val="20001"/>
                    </a:ext>
                  </a:extLst>
                </a:gridCol>
              </a:tblGrid>
              <a:tr h="769877">
                <a:tc>
                  <a:txBody>
                    <a:bodyPr/>
                    <a:lstStyle/>
                    <a:p>
                      <a:r>
                        <a:rPr lang="en-US" altLang="zh-CN" sz="2400" dirty="0" smtClean="0">
                          <a:latin typeface="Arial" pitchFamily="34" charset="0"/>
                          <a:cs typeface="Arial" pitchFamily="34" charset="0"/>
                        </a:rPr>
                        <a:t>Ancient Babylonians</a:t>
                      </a:r>
                      <a:endParaRPr lang="zh-CN" altLang="en-US" sz="2400" dirty="0">
                        <a:latin typeface="Arial" pitchFamily="34" charset="0"/>
                        <a:cs typeface="Arial" pitchFamily="34" charset="0"/>
                      </a:endParaRPr>
                    </a:p>
                  </a:txBody>
                  <a:tcPr/>
                </a:tc>
                <a:tc>
                  <a:txBody>
                    <a:bodyPr/>
                    <a:lstStyle/>
                    <a:p>
                      <a:r>
                        <a:rPr lang="en-US" altLang="zh-CN" sz="2400" dirty="0" smtClean="0">
                          <a:latin typeface="Arial" pitchFamily="34" charset="0"/>
                          <a:cs typeface="Arial" pitchFamily="34" charset="0"/>
                        </a:rPr>
                        <a:t> </a:t>
                      </a:r>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0"/>
                  </a:ext>
                </a:extLst>
              </a:tr>
              <a:tr h="846844">
                <a:tc>
                  <a:txBody>
                    <a:bodyPr/>
                    <a:lstStyle/>
                    <a:p>
                      <a:r>
                        <a:rPr lang="en-US" altLang="zh-CN" sz="2400" dirty="0" smtClean="0">
                          <a:latin typeface="Arial" pitchFamily="34" charset="0"/>
                          <a:cs typeface="Arial" pitchFamily="34" charset="0"/>
                        </a:rPr>
                        <a:t>The</a:t>
                      </a:r>
                      <a:r>
                        <a:rPr lang="en-US" altLang="zh-CN" sz="2400" baseline="0" dirty="0" smtClean="0">
                          <a:latin typeface="Arial" pitchFamily="34" charset="0"/>
                          <a:cs typeface="Arial" pitchFamily="34" charset="0"/>
                        </a:rPr>
                        <a:t> Chinese</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1"/>
                  </a:ext>
                </a:extLst>
              </a:tr>
              <a:tr h="769877">
                <a:tc>
                  <a:txBody>
                    <a:bodyPr/>
                    <a:lstStyle/>
                    <a:p>
                      <a:r>
                        <a:rPr lang="en-US" altLang="zh-CN" sz="2400" dirty="0" smtClean="0">
                          <a:latin typeface="Arial" pitchFamily="34" charset="0"/>
                          <a:cs typeface="Arial" pitchFamily="34" charset="0"/>
                        </a:rPr>
                        <a:t>The Byzantines</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2"/>
                  </a:ext>
                </a:extLst>
              </a:tr>
              <a:tr h="709746">
                <a:tc>
                  <a:txBody>
                    <a:bodyPr/>
                    <a:lstStyle/>
                    <a:p>
                      <a:r>
                        <a:rPr lang="en-US" altLang="zh-CN" sz="2400" dirty="0" smtClean="0">
                          <a:latin typeface="Arial" pitchFamily="34" charset="0"/>
                          <a:cs typeface="Arial" pitchFamily="34" charset="0"/>
                        </a:rPr>
                        <a:t>Many cultures</a:t>
                      </a:r>
                      <a:endParaRPr lang="zh-CN" altLang="en-US" sz="2400" dirty="0">
                        <a:latin typeface="Arial" pitchFamily="34" charset="0"/>
                        <a:cs typeface="Arial" pitchFamily="34" charset="0"/>
                      </a:endParaRPr>
                    </a:p>
                  </a:txBody>
                  <a:tcPr/>
                </a:tc>
                <a:tc>
                  <a:txBody>
                    <a:bodyPr/>
                    <a:lstStyle/>
                    <a:p>
                      <a:endParaRPr lang="en-US" altLang="zh-CN" sz="2400" dirty="0" smtClean="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4139952" y="5085184"/>
            <a:ext cx="253243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medicinal cure</a:t>
            </a:r>
          </a:p>
        </p:txBody>
      </p:sp>
      <p:sp>
        <p:nvSpPr>
          <p:cNvPr id="8" name="TextBox 7"/>
          <p:cNvSpPr txBox="1"/>
          <p:nvPr/>
        </p:nvSpPr>
        <p:spPr>
          <a:xfrm>
            <a:off x="3923928" y="2492896"/>
            <a:ext cx="3611886"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building walls and towers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with asphalt</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9" name="TextBox 8"/>
          <p:cNvSpPr txBox="1"/>
          <p:nvPr/>
        </p:nvSpPr>
        <p:spPr>
          <a:xfrm>
            <a:off x="4067944" y="3284984"/>
            <a:ext cx="2669320"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providing Heating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and lighting</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0" name="TextBox 9"/>
          <p:cNvSpPr txBox="1"/>
          <p:nvPr/>
        </p:nvSpPr>
        <p:spPr>
          <a:xfrm>
            <a:off x="3995936" y="4149080"/>
            <a:ext cx="3456384"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spraying Greek fire as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incendiary weapon</a:t>
            </a:r>
            <a:endParaRPr kumimoji="0" lang="zh-CN" altLang="en-US" sz="1800" b="0" i="0" u="none" strike="noStrike" kern="1200" cap="none" spc="0" normalizeH="0" baseline="0" noProof="0" dirty="0">
              <a:ln>
                <a:noFill/>
              </a:ln>
              <a:solidFill>
                <a:prstClr val="black"/>
              </a:solidFill>
              <a:effectLst/>
              <a:uLnTx/>
              <a:uFillTx/>
              <a:latin typeface="Arial" charset="0"/>
              <a:ea typeface="方正姚体"/>
            </a:endParaRPr>
          </a:p>
        </p:txBody>
      </p:sp>
      <p:sp>
        <p:nvSpPr>
          <p:cNvPr id="11" name="矩形 10"/>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12"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72862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23851" y="1052736"/>
            <a:ext cx="8280598" cy="1107995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5-9 </a:t>
            </a: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Early Uses of Petroleum</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2. Two products promoting petroleum industry (Para. 7-9)</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Kerosene, sparking the first oil boom in the US;</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Gasoline, as a transportation energy, propelling the petroleum industry by the popularity of the automobile</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pic>
        <p:nvPicPr>
          <p:cNvPr id="41986" name="Picture 2" descr="C:\Users\liu yan\Desktop\u=3105714182,639096937&amp;fm=21&amp;gp=0.jpg"/>
          <p:cNvPicPr>
            <a:picLocks noChangeAspect="1" noChangeArrowheads="1"/>
          </p:cNvPicPr>
          <p:nvPr/>
        </p:nvPicPr>
        <p:blipFill>
          <a:blip r:embed="rId2" cstate="print"/>
          <a:srcRect/>
          <a:stretch>
            <a:fillRect/>
          </a:stretch>
        </p:blipFill>
        <p:spPr bwMode="auto">
          <a:xfrm>
            <a:off x="6300192" y="4884378"/>
            <a:ext cx="2843808" cy="1973621"/>
          </a:xfrm>
          <a:prstGeom prst="rect">
            <a:avLst/>
          </a:prstGeom>
          <a:noFill/>
        </p:spPr>
      </p:pic>
      <p:sp>
        <p:nvSpPr>
          <p:cNvPr id="6" name="矩形 5"/>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7"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353490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blinds(horizontal)">
                                      <p:cBhvr>
                                        <p:cTn id="7" dur="500"/>
                                        <p:tgtEl>
                                          <p:spTgt spid="286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3" end="3"/>
                                            </p:txEl>
                                          </p:spTgt>
                                        </p:tgtEl>
                                        <p:attrNameLst>
                                          <p:attrName>style.visibility</p:attrName>
                                        </p:attrNameLst>
                                      </p:cBhvr>
                                      <p:to>
                                        <p:strVal val="visible"/>
                                      </p:to>
                                    </p:set>
                                    <p:animEffect transition="in" filter="blinds(horizontal)">
                                      <p:cBhvr>
                                        <p:cTn id="12" dur="500"/>
                                        <p:tgtEl>
                                          <p:spTgt spid="28677">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7">
                                            <p:txEl>
                                              <p:pRg st="4" end="4"/>
                                            </p:txEl>
                                          </p:spTgt>
                                        </p:tgtEl>
                                        <p:attrNameLst>
                                          <p:attrName>style.visibility</p:attrName>
                                        </p:attrNameLst>
                                      </p:cBhvr>
                                      <p:to>
                                        <p:strVal val="visible"/>
                                      </p:to>
                                    </p:set>
                                    <p:animEffect transition="in" filter="blinds(horizontal)">
                                      <p:cBhvr>
                                        <p:cTn id="15" dur="500"/>
                                        <p:tgtEl>
                                          <p:spTgt spid="286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256038" y="918784"/>
            <a:ext cx="8640763" cy="480131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10-14 : Chemical potpourri</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十天干：</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甲乙丙丁 戊（</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wù</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）己（</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jǐ</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）庚（</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gēng</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）辛（</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xīn</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）壬（</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rén</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）癸（</a:t>
            </a:r>
            <a:r>
              <a:rPr kumimoji="1" lang="en-US" altLang="zh-CN" sz="2400" b="0" i="0" u="none" strike="noStrike" kern="1200" cap="none" spc="0" normalizeH="0" baseline="0" noProof="0" dirty="0" err="1">
                <a:ln>
                  <a:noFill/>
                </a:ln>
                <a:solidFill>
                  <a:srgbClr val="CC0066"/>
                </a:solidFill>
                <a:effectLst/>
                <a:uLnTx/>
                <a:uFillTx/>
                <a:latin typeface="Arial" pitchFamily="34" charset="0"/>
                <a:ea typeface="方正姚体"/>
                <a:cs typeface="Arial" pitchFamily="34" charset="0"/>
              </a:rPr>
              <a:t>guǐ</a:t>
            </a:r>
            <a:r>
              <a:rPr kumimoji="1" lang="zh-CN" altLang="en-US"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a:t>
            </a:r>
            <a:endPar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十二地支：</a:t>
            </a:r>
            <a:r>
              <a:rPr kumimoji="1" lang="zh-CN" altLang="en-US" sz="2400" b="0" i="0" u="none" strike="noStrike" kern="1200" cap="none" spc="0" normalizeH="0" baseline="0" noProof="0" dirty="0">
                <a:ln>
                  <a:noFill/>
                </a:ln>
                <a:solidFill>
                  <a:srgbClr val="CC0066"/>
                </a:solidFill>
                <a:effectLst/>
                <a:uLnTx/>
                <a:uFillTx/>
                <a:latin typeface="Arial" pitchFamily="34" charset="0"/>
                <a:ea typeface="方正姚体"/>
                <a:cs typeface="Arial" pitchFamily="34" charset="0"/>
              </a:rPr>
              <a:t>子丑寅卯辰巳 午未申酉戌亥</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srgbClr val="CC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graphicFrame>
        <p:nvGraphicFramePr>
          <p:cNvPr id="6" name="表格 5"/>
          <p:cNvGraphicFramePr>
            <a:graphicFrameLocks noGrp="1"/>
          </p:cNvGraphicFramePr>
          <p:nvPr>
            <p:extLst/>
          </p:nvPr>
        </p:nvGraphicFramePr>
        <p:xfrm>
          <a:off x="539775" y="3453393"/>
          <a:ext cx="8208912" cy="3072670"/>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3168352">
                  <a:extLst>
                    <a:ext uri="{9D8B030D-6E8A-4147-A177-3AD203B41FA5}">
                      <a16:colId xmlns:a16="http://schemas.microsoft.com/office/drawing/2014/main" val="20002"/>
                    </a:ext>
                  </a:extLst>
                </a:gridCol>
              </a:tblGrid>
              <a:tr h="504056">
                <a:tc>
                  <a:txBody>
                    <a:bodyPr/>
                    <a:lstStyle/>
                    <a:p>
                      <a:r>
                        <a:rPr lang="en-US" altLang="zh-CN" sz="2400" dirty="0" smtClean="0">
                          <a:solidFill>
                            <a:srgbClr val="333399"/>
                          </a:solidFill>
                          <a:latin typeface="Arial" pitchFamily="34" charset="0"/>
                          <a:cs typeface="Arial" pitchFamily="34" charset="0"/>
                        </a:rPr>
                        <a:t>Product</a:t>
                      </a:r>
                      <a:endParaRPr lang="zh-CN" altLang="en-US" sz="2400" dirty="0">
                        <a:solidFill>
                          <a:srgbClr val="333399"/>
                        </a:solidFill>
                        <a:latin typeface="Arial" pitchFamily="34" charset="0"/>
                        <a:cs typeface="Arial" pitchFamily="34" charset="0"/>
                      </a:endParaRPr>
                    </a:p>
                  </a:txBody>
                  <a:tcPr/>
                </a:tc>
                <a:tc>
                  <a:txBody>
                    <a:bodyPr/>
                    <a:lstStyle/>
                    <a:p>
                      <a:r>
                        <a:rPr lang="en-US" altLang="zh-CN" sz="2400" dirty="0" smtClean="0">
                          <a:solidFill>
                            <a:srgbClr val="333399"/>
                          </a:solidFill>
                          <a:latin typeface="Arial" pitchFamily="34" charset="0"/>
                          <a:cs typeface="Arial" pitchFamily="34" charset="0"/>
                        </a:rPr>
                        <a:t>Number of</a:t>
                      </a:r>
                      <a:r>
                        <a:rPr lang="en-US" altLang="zh-CN" sz="2400" baseline="0" dirty="0" smtClean="0">
                          <a:solidFill>
                            <a:srgbClr val="333399"/>
                          </a:solidFill>
                          <a:latin typeface="Arial" pitchFamily="34" charset="0"/>
                          <a:cs typeface="Arial" pitchFamily="34" charset="0"/>
                        </a:rPr>
                        <a:t> </a:t>
                      </a:r>
                      <a:r>
                        <a:rPr lang="en-US" altLang="zh-CN" sz="2400" dirty="0" smtClean="0">
                          <a:solidFill>
                            <a:srgbClr val="333399"/>
                          </a:solidFill>
                          <a:latin typeface="Arial" pitchFamily="34" charset="0"/>
                          <a:cs typeface="Arial" pitchFamily="34" charset="0"/>
                        </a:rPr>
                        <a:t>carbons </a:t>
                      </a:r>
                      <a:endParaRPr lang="zh-CN" altLang="en-US" sz="2400" dirty="0">
                        <a:solidFill>
                          <a:srgbClr val="333399"/>
                        </a:solidFill>
                        <a:latin typeface="Arial" pitchFamily="34" charset="0"/>
                        <a:cs typeface="Arial" pitchFamily="34" charset="0"/>
                      </a:endParaRPr>
                    </a:p>
                  </a:txBody>
                  <a:tcPr/>
                </a:tc>
                <a:tc>
                  <a:txBody>
                    <a:bodyPr/>
                    <a:lstStyle/>
                    <a:p>
                      <a:r>
                        <a:rPr lang="en-US" altLang="zh-CN" sz="2400" dirty="0" smtClean="0">
                          <a:solidFill>
                            <a:srgbClr val="333399"/>
                          </a:solidFill>
                          <a:latin typeface="Arial" pitchFamily="34" charset="0"/>
                          <a:cs typeface="Arial" pitchFamily="34" charset="0"/>
                        </a:rPr>
                        <a:t>                Uses </a:t>
                      </a:r>
                      <a:endParaRPr lang="zh-CN" altLang="en-US" sz="2400" dirty="0">
                        <a:solidFill>
                          <a:srgbClr val="333399"/>
                        </a:solidFill>
                        <a:latin typeface="Arial" pitchFamily="34" charset="0"/>
                        <a:cs typeface="Arial" pitchFamily="34" charset="0"/>
                      </a:endParaRPr>
                    </a:p>
                  </a:txBody>
                  <a:tcPr/>
                </a:tc>
                <a:extLst>
                  <a:ext uri="{0D108BD9-81ED-4DB2-BD59-A6C34878D82A}">
                    <a16:rowId xmlns:a16="http://schemas.microsoft.com/office/drawing/2014/main" val="10000"/>
                  </a:ext>
                </a:extLst>
              </a:tr>
              <a:tr h="761216">
                <a:tc>
                  <a:txBody>
                    <a:bodyPr/>
                    <a:lstStyle/>
                    <a:p>
                      <a:r>
                        <a:rPr lang="en-US" altLang="zh-CN" sz="2400" dirty="0" smtClean="0">
                          <a:latin typeface="Arial" pitchFamily="34" charset="0"/>
                          <a:cs typeface="Arial" pitchFamily="34" charset="0"/>
                        </a:rPr>
                        <a:t>petroleum gas</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1"/>
                  </a:ext>
                </a:extLst>
              </a:tr>
              <a:tr h="720080">
                <a:tc>
                  <a:txBody>
                    <a:bodyPr/>
                    <a:lstStyle/>
                    <a:p>
                      <a:r>
                        <a:rPr lang="en-US" altLang="zh-CN" sz="2400" dirty="0" smtClean="0">
                          <a:latin typeface="Arial" pitchFamily="34" charset="0"/>
                          <a:cs typeface="Arial" pitchFamily="34" charset="0"/>
                        </a:rPr>
                        <a:t>naphtha </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2"/>
                  </a:ext>
                </a:extLst>
              </a:tr>
              <a:tr h="543659">
                <a:tc>
                  <a:txBody>
                    <a:bodyPr/>
                    <a:lstStyle/>
                    <a:p>
                      <a:r>
                        <a:rPr lang="en-US" altLang="zh-CN" sz="2400" dirty="0" smtClean="0">
                          <a:latin typeface="Arial" pitchFamily="34" charset="0"/>
                          <a:cs typeface="Arial" pitchFamily="34" charset="0"/>
                        </a:rPr>
                        <a:t>gasoline</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3"/>
                  </a:ext>
                </a:extLst>
              </a:tr>
              <a:tr h="543659">
                <a:tc>
                  <a:txBody>
                    <a:bodyPr/>
                    <a:lstStyle/>
                    <a:p>
                      <a:r>
                        <a:rPr lang="en-US" altLang="zh-CN" sz="2400" dirty="0" smtClean="0">
                          <a:latin typeface="Arial" pitchFamily="34" charset="0"/>
                          <a:cs typeface="Arial" pitchFamily="34" charset="0"/>
                        </a:rPr>
                        <a:t>kerosene</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3352285" y="4042699"/>
            <a:ext cx="630301"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1-4</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8" name="TextBox 7"/>
          <p:cNvSpPr txBox="1"/>
          <p:nvPr/>
        </p:nvSpPr>
        <p:spPr>
          <a:xfrm>
            <a:off x="5670600" y="3911772"/>
            <a:ext cx="3078087"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heating, vehicle fuel,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chemical feedback</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9" name="TextBox 8"/>
          <p:cNvSpPr txBox="1"/>
          <p:nvPr/>
        </p:nvSpPr>
        <p:spPr>
          <a:xfrm>
            <a:off x="3352284" y="4755610"/>
            <a:ext cx="630301" cy="73866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5-9</a:t>
            </a:r>
            <a:endParaRPr kumimoji="0" lang="zh-CN" altLang="en-US"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Arial" charset="0"/>
              <a:ea typeface="方正姚体"/>
            </a:endParaRPr>
          </a:p>
        </p:txBody>
      </p:sp>
      <p:sp>
        <p:nvSpPr>
          <p:cNvPr id="12" name="TextBox 11"/>
          <p:cNvSpPr txBox="1"/>
          <p:nvPr/>
        </p:nvSpPr>
        <p:spPr>
          <a:xfrm>
            <a:off x="5744720" y="4663277"/>
            <a:ext cx="3003967"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solvent or blended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into gasoline</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3" name="TextBox 12"/>
          <p:cNvSpPr txBox="1"/>
          <p:nvPr/>
        </p:nvSpPr>
        <p:spPr>
          <a:xfrm>
            <a:off x="3352284" y="5434004"/>
            <a:ext cx="12241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6-11</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4" name="TextBox 13"/>
          <p:cNvSpPr txBox="1"/>
          <p:nvPr/>
        </p:nvSpPr>
        <p:spPr>
          <a:xfrm>
            <a:off x="3322427" y="6075789"/>
            <a:ext cx="12241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10-18</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5" name="TextBox 14"/>
          <p:cNvSpPr txBox="1"/>
          <p:nvPr/>
        </p:nvSpPr>
        <p:spPr>
          <a:xfrm>
            <a:off x="5796136" y="5937289"/>
            <a:ext cx="217078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making jet fuel</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6" name="矩形 15"/>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17"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166651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677">
                                            <p:txEl>
                                              <p:pRg st="1" end="1"/>
                                            </p:txEl>
                                          </p:spTgt>
                                        </p:tgtEl>
                                        <p:attrNameLst>
                                          <p:attrName>style.visibility</p:attrName>
                                        </p:attrNameLst>
                                      </p:cBhvr>
                                      <p:to>
                                        <p:strVal val="visible"/>
                                      </p:to>
                                    </p:set>
                                    <p:animEffect transition="in" filter="wipe(down)">
                                      <p:cBhvr>
                                        <p:cTn id="14" dur="500"/>
                                        <p:tgtEl>
                                          <p:spTgt spid="28677">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8677">
                                            <p:txEl>
                                              <p:pRg st="2" end="2"/>
                                            </p:txEl>
                                          </p:spTgt>
                                        </p:tgtEl>
                                        <p:attrNameLst>
                                          <p:attrName>style.visibility</p:attrName>
                                        </p:attrNameLst>
                                      </p:cBhvr>
                                      <p:to>
                                        <p:strVal val="visible"/>
                                      </p:to>
                                    </p:set>
                                    <p:animEffect transition="in" filter="wipe(down)">
                                      <p:cBhvr>
                                        <p:cTn id="17" dur="500"/>
                                        <p:tgtEl>
                                          <p:spTgt spid="286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23528" y="764704"/>
            <a:ext cx="8640763" cy="590931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10-14</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graphicFrame>
        <p:nvGraphicFramePr>
          <p:cNvPr id="6" name="表格 5"/>
          <p:cNvGraphicFramePr>
            <a:graphicFrameLocks noGrp="1"/>
          </p:cNvGraphicFramePr>
          <p:nvPr>
            <p:extLst/>
          </p:nvPr>
        </p:nvGraphicFramePr>
        <p:xfrm>
          <a:off x="467544" y="1556793"/>
          <a:ext cx="8208912" cy="4824535"/>
        </p:xfrm>
        <a:graphic>
          <a:graphicData uri="http://schemas.openxmlformats.org/drawingml/2006/table">
            <a:tbl>
              <a:tblPr firstRow="1" bandRow="1">
                <a:tableStyleId>{5940675A-B579-460E-94D1-54222C63F5DA}</a:tableStyleId>
              </a:tblPr>
              <a:tblGrid>
                <a:gridCol w="2052228">
                  <a:extLst>
                    <a:ext uri="{9D8B030D-6E8A-4147-A177-3AD203B41FA5}">
                      <a16:colId xmlns:a16="http://schemas.microsoft.com/office/drawing/2014/main" val="20000"/>
                    </a:ext>
                  </a:extLst>
                </a:gridCol>
                <a:gridCol w="2931754">
                  <a:extLst>
                    <a:ext uri="{9D8B030D-6E8A-4147-A177-3AD203B41FA5}">
                      <a16:colId xmlns:a16="http://schemas.microsoft.com/office/drawing/2014/main" val="20001"/>
                    </a:ext>
                  </a:extLst>
                </a:gridCol>
                <a:gridCol w="3224930">
                  <a:extLst>
                    <a:ext uri="{9D8B030D-6E8A-4147-A177-3AD203B41FA5}">
                      <a16:colId xmlns:a16="http://schemas.microsoft.com/office/drawing/2014/main" val="20002"/>
                    </a:ext>
                  </a:extLst>
                </a:gridCol>
              </a:tblGrid>
              <a:tr h="746860">
                <a:tc>
                  <a:txBody>
                    <a:bodyPr/>
                    <a:lstStyle/>
                    <a:p>
                      <a:pPr algn="l"/>
                      <a:r>
                        <a:rPr lang="en-US" altLang="zh-CN" sz="2400" dirty="0" smtClean="0">
                          <a:solidFill>
                            <a:srgbClr val="333399"/>
                          </a:solidFill>
                          <a:latin typeface="Arial" pitchFamily="34" charset="0"/>
                          <a:cs typeface="Arial" pitchFamily="34" charset="0"/>
                        </a:rPr>
                        <a:t>Product</a:t>
                      </a:r>
                      <a:endParaRPr lang="zh-CN" altLang="en-US" sz="2400" dirty="0">
                        <a:solidFill>
                          <a:srgbClr val="333399"/>
                        </a:solidFill>
                        <a:latin typeface="Arial" pitchFamily="34" charset="0"/>
                        <a:cs typeface="Arial" pitchFamily="34" charset="0"/>
                      </a:endParaRPr>
                    </a:p>
                  </a:txBody>
                  <a:tcPr/>
                </a:tc>
                <a:tc>
                  <a:txBody>
                    <a:bodyPr/>
                    <a:lstStyle/>
                    <a:p>
                      <a:r>
                        <a:rPr lang="en-US" altLang="zh-CN" sz="2400" dirty="0" smtClean="0">
                          <a:solidFill>
                            <a:srgbClr val="333399"/>
                          </a:solidFill>
                          <a:latin typeface="Arial" pitchFamily="34" charset="0"/>
                          <a:cs typeface="Arial" pitchFamily="34" charset="0"/>
                        </a:rPr>
                        <a:t> Number of</a:t>
                      </a:r>
                      <a:r>
                        <a:rPr lang="en-US" altLang="zh-CN" sz="2400" baseline="0" dirty="0" smtClean="0">
                          <a:solidFill>
                            <a:srgbClr val="333399"/>
                          </a:solidFill>
                          <a:latin typeface="Arial" pitchFamily="34" charset="0"/>
                          <a:cs typeface="Arial" pitchFamily="34" charset="0"/>
                        </a:rPr>
                        <a:t> </a:t>
                      </a:r>
                      <a:r>
                        <a:rPr lang="en-US" altLang="zh-CN" sz="2400" dirty="0" smtClean="0">
                          <a:solidFill>
                            <a:srgbClr val="333399"/>
                          </a:solidFill>
                          <a:latin typeface="Arial" pitchFamily="34" charset="0"/>
                          <a:cs typeface="Arial" pitchFamily="34" charset="0"/>
                        </a:rPr>
                        <a:t>carbons</a:t>
                      </a:r>
                      <a:r>
                        <a:rPr lang="en-US" altLang="zh-CN" sz="2400" baseline="0" dirty="0" smtClean="0">
                          <a:solidFill>
                            <a:srgbClr val="333399"/>
                          </a:solidFill>
                          <a:latin typeface="Arial" pitchFamily="34" charset="0"/>
                          <a:cs typeface="Arial" pitchFamily="34" charset="0"/>
                        </a:rPr>
                        <a:t> </a:t>
                      </a:r>
                      <a:endParaRPr lang="zh-CN" altLang="en-US" sz="2400" dirty="0">
                        <a:solidFill>
                          <a:srgbClr val="333399"/>
                        </a:solidFill>
                        <a:latin typeface="Arial" pitchFamily="34" charset="0"/>
                        <a:cs typeface="Arial" pitchFamily="34" charset="0"/>
                      </a:endParaRPr>
                    </a:p>
                  </a:txBody>
                  <a:tcPr/>
                </a:tc>
                <a:tc>
                  <a:txBody>
                    <a:bodyPr/>
                    <a:lstStyle/>
                    <a:p>
                      <a:r>
                        <a:rPr lang="en-US" altLang="zh-CN" sz="2400" dirty="0" smtClean="0">
                          <a:solidFill>
                            <a:srgbClr val="333399"/>
                          </a:solidFill>
                          <a:latin typeface="Arial" pitchFamily="34" charset="0"/>
                          <a:cs typeface="Arial" pitchFamily="34" charset="0"/>
                        </a:rPr>
                        <a:t>               Uses</a:t>
                      </a:r>
                      <a:endParaRPr lang="zh-CN" altLang="en-US" sz="2400" dirty="0">
                        <a:solidFill>
                          <a:srgbClr val="333399"/>
                        </a:solidFill>
                        <a:latin typeface="Arial" pitchFamily="34" charset="0"/>
                        <a:cs typeface="Arial" pitchFamily="34" charset="0"/>
                      </a:endParaRPr>
                    </a:p>
                  </a:txBody>
                  <a:tcPr/>
                </a:tc>
                <a:extLst>
                  <a:ext uri="{0D108BD9-81ED-4DB2-BD59-A6C34878D82A}">
                    <a16:rowId xmlns:a16="http://schemas.microsoft.com/office/drawing/2014/main" val="10000"/>
                  </a:ext>
                </a:extLst>
              </a:tr>
              <a:tr h="793198">
                <a:tc>
                  <a:txBody>
                    <a:bodyPr/>
                    <a:lstStyle/>
                    <a:p>
                      <a:r>
                        <a:rPr lang="en-US" altLang="zh-CN" sz="2400" dirty="0" smtClean="0">
                          <a:latin typeface="Arial" pitchFamily="34" charset="0"/>
                          <a:cs typeface="Arial" pitchFamily="34" charset="0"/>
                        </a:rPr>
                        <a:t>diesel</a:t>
                      </a:r>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1"/>
                  </a:ext>
                </a:extLst>
              </a:tr>
              <a:tr h="759809">
                <a:tc>
                  <a:txBody>
                    <a:bodyPr/>
                    <a:lstStyle/>
                    <a:p>
                      <a:r>
                        <a:rPr lang="en-US" altLang="zh-CN" sz="2400" dirty="0" smtClean="0">
                          <a:latin typeface="Arial" pitchFamily="34" charset="0"/>
                          <a:cs typeface="Arial" pitchFamily="34" charset="0"/>
                        </a:rPr>
                        <a:t>lubricating oil</a:t>
                      </a:r>
                      <a:endParaRPr lang="zh-CN" altLang="en-US" sz="2400" dirty="0">
                        <a:latin typeface="Arial" pitchFamily="34" charset="0"/>
                        <a:cs typeface="Arial" pitchFamily="34" charset="0"/>
                      </a:endParaRPr>
                    </a:p>
                  </a:txBody>
                  <a:tcPr/>
                </a:tc>
                <a:tc>
                  <a:txBody>
                    <a:bodyPr/>
                    <a:lstStyle/>
                    <a:p>
                      <a:endParaRPr lang="zh-CN" altLang="en-US" sz="240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2"/>
                  </a:ext>
                </a:extLst>
              </a:tr>
              <a:tr h="935149">
                <a:tc>
                  <a:txBody>
                    <a:bodyPr/>
                    <a:lstStyle/>
                    <a:p>
                      <a:r>
                        <a:rPr lang="en-US" altLang="zh-CN" sz="2400" dirty="0" smtClean="0">
                          <a:latin typeface="Arial" pitchFamily="34" charset="0"/>
                          <a:cs typeface="Arial" pitchFamily="34" charset="0"/>
                        </a:rPr>
                        <a:t>fuel oil</a:t>
                      </a:r>
                      <a:endParaRPr lang="zh-CN" altLang="en-US" sz="2400" dirty="0">
                        <a:latin typeface="Arial" pitchFamily="34" charset="0"/>
                        <a:cs typeface="Arial" pitchFamily="34" charset="0"/>
                      </a:endParaRPr>
                    </a:p>
                  </a:txBody>
                  <a:tcPr/>
                </a:tc>
                <a:tc>
                  <a:txBody>
                    <a:bodyPr/>
                    <a:lstStyle/>
                    <a:p>
                      <a:endParaRPr lang="zh-CN" altLang="en-US" sz="240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3"/>
                  </a:ext>
                </a:extLst>
              </a:tr>
              <a:tr h="1052530">
                <a:tc>
                  <a:txBody>
                    <a:bodyPr/>
                    <a:lstStyle/>
                    <a:p>
                      <a:r>
                        <a:rPr lang="en-US" altLang="zh-CN" sz="2400" dirty="0" smtClean="0">
                          <a:latin typeface="Arial" pitchFamily="34" charset="0"/>
                          <a:cs typeface="Arial" pitchFamily="34" charset="0"/>
                        </a:rPr>
                        <a:t>residuals</a:t>
                      </a:r>
                      <a:endParaRPr lang="zh-CN" altLang="en-US" sz="2400" dirty="0">
                        <a:latin typeface="Arial" pitchFamily="34" charset="0"/>
                        <a:cs typeface="Arial" pitchFamily="34" charset="0"/>
                      </a:endParaRPr>
                    </a:p>
                  </a:txBody>
                  <a:tcPr/>
                </a:tc>
                <a:tc>
                  <a:txBody>
                    <a:bodyPr/>
                    <a:lstStyle/>
                    <a:p>
                      <a:endParaRPr lang="zh-CN" altLang="en-US" sz="2400">
                        <a:latin typeface="Arial" pitchFamily="34" charset="0"/>
                        <a:cs typeface="Arial" pitchFamily="34" charset="0"/>
                      </a:endParaRPr>
                    </a:p>
                  </a:txBody>
                  <a:tcPr/>
                </a:tc>
                <a:tc>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4"/>
                  </a:ext>
                </a:extLst>
              </a:tr>
              <a:tr h="536989">
                <a:tc gridSpan="3">
                  <a:txBody>
                    <a:bodyPr/>
                    <a:lstStyle/>
                    <a:p>
                      <a:endParaRPr lang="zh-CN" altLang="en-US" sz="2400" dirty="0">
                        <a:latin typeface="Arial" pitchFamily="34" charset="0"/>
                        <a:cs typeface="Arial" pitchFamily="34" charset="0"/>
                      </a:endParaRPr>
                    </a:p>
                  </a:txBody>
                  <a:tcPr>
                    <a:lnL w="12700" cmpd="sng">
                      <a:noFill/>
                    </a:lnL>
                    <a:lnR w="12700" cmpd="sng">
                      <a:noFill/>
                    </a:lnR>
                    <a:lnB w="12700" cmpd="sng">
                      <a:noFill/>
                    </a:lnB>
                  </a:tcPr>
                </a:tc>
                <a:tc hMerge="1">
                  <a:txBody>
                    <a:bodyPr/>
                    <a:lstStyle/>
                    <a:p>
                      <a:endParaRPr lang="zh-CN" altLang="en-US" sz="2400" dirty="0">
                        <a:latin typeface="Arial" pitchFamily="34" charset="0"/>
                        <a:cs typeface="Arial" pitchFamily="34" charset="0"/>
                      </a:endParaRPr>
                    </a:p>
                  </a:txBody>
                  <a:tcPr/>
                </a:tc>
                <a:tc hMerge="1">
                  <a:txBody>
                    <a:bodyPr/>
                    <a:lstStyle/>
                    <a:p>
                      <a:endParaRPr lang="zh-CN" altLang="en-US" sz="2400"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3419872" y="2564904"/>
            <a:ext cx="97334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12-24</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8" name="TextBox 7"/>
          <p:cNvSpPr txBox="1"/>
          <p:nvPr/>
        </p:nvSpPr>
        <p:spPr>
          <a:xfrm>
            <a:off x="5531043" y="2281106"/>
            <a:ext cx="3145413"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powering cars, trains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and heavy machinery</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9" name="TextBox 8"/>
          <p:cNvSpPr txBox="1"/>
          <p:nvPr/>
        </p:nvSpPr>
        <p:spPr>
          <a:xfrm>
            <a:off x="3491880" y="3356992"/>
            <a:ext cx="97334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20-50</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10" name="TextBox 9"/>
          <p:cNvSpPr txBox="1"/>
          <p:nvPr/>
        </p:nvSpPr>
        <p:spPr>
          <a:xfrm>
            <a:off x="3491880" y="4149080"/>
            <a:ext cx="97334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20-70</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11" name="TextBox 10"/>
          <p:cNvSpPr txBox="1"/>
          <p:nvPr/>
        </p:nvSpPr>
        <p:spPr>
          <a:xfrm>
            <a:off x="5481749" y="3864644"/>
            <a:ext cx="3334567"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used in power stations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and in ship boilers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12" name="TextBox 11"/>
          <p:cNvSpPr txBox="1"/>
          <p:nvPr/>
        </p:nvSpPr>
        <p:spPr>
          <a:xfrm>
            <a:off x="3275856" y="5157192"/>
            <a:ext cx="167385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30 or more</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13" name="TextBox 12"/>
          <p:cNvSpPr txBox="1"/>
          <p:nvPr/>
        </p:nvSpPr>
        <p:spPr>
          <a:xfrm>
            <a:off x="5429452" y="4860181"/>
            <a:ext cx="3316934"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used as fuel or in heat-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resistant electrodes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14" name="矩形 13"/>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15"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35640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blinds(horizontal)">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251520" y="1131751"/>
            <a:ext cx="8640763" cy="5163721"/>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Para 15-18 </a:t>
            </a: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err="1" smtClean="0">
                <a:ln>
                  <a:noFill/>
                </a:ln>
                <a:solidFill>
                  <a:srgbClr val="CC0066"/>
                </a:solidFill>
                <a:effectLst/>
                <a:uLnTx/>
                <a:uFillTx/>
                <a:latin typeface="Arial" pitchFamily="34" charset="0"/>
                <a:ea typeface="方正姚体"/>
                <a:cs typeface="Arial" pitchFamily="34" charset="0"/>
              </a:rPr>
              <a:t>Petrochemistry</a:t>
            </a:r>
            <a:endParaRPr kumimoji="1" lang="en-US" altLang="zh-CN" sz="24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1. Besides providing energy, what else can the hydrocarbons be used as? (Para. 15)</a:t>
            </a:r>
          </a:p>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Good building blocks for constructing more complex molecules, such as plastics and pharmaceutical drugs</a:t>
            </a:r>
          </a:p>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2. What are the two main classes of petrochemicals? What kind of carbon bonds do they have? (Para. 16)</a:t>
            </a:r>
          </a:p>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olefins and aromatics</a:t>
            </a:r>
          </a:p>
          <a:p>
            <a:pPr marL="0" marR="0" lvl="0" indent="0" algn="l" defTabSz="914400" rtl="0" eaLnBrk="1" fontAlgn="base" latinLnBrk="0" hangingPunct="1">
              <a:lnSpc>
                <a:spcPts val="4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rPr>
              <a:t>     “unsaturated” carbon bonds that allow them to be hooked together in long chains, called polymers.</a:t>
            </a: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5" name="矩形 4"/>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6"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372461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xEl>
                                              <p:pRg st="2" end="2"/>
                                            </p:txEl>
                                          </p:spTgt>
                                        </p:tgtEl>
                                        <p:attrNameLst>
                                          <p:attrName>style.visibility</p:attrName>
                                        </p:attrNameLst>
                                      </p:cBhvr>
                                      <p:to>
                                        <p:strVal val="visible"/>
                                      </p:to>
                                    </p:set>
                                    <p:animEffect transition="in" filter="blinds(horizontal)">
                                      <p:cBhvr>
                                        <p:cTn id="7" dur="500"/>
                                        <p:tgtEl>
                                          <p:spTgt spid="286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7">
                                            <p:txEl>
                                              <p:pRg st="4" end="4"/>
                                            </p:txEl>
                                          </p:spTgt>
                                        </p:tgtEl>
                                        <p:attrNameLst>
                                          <p:attrName>style.visibility</p:attrName>
                                        </p:attrNameLst>
                                      </p:cBhvr>
                                      <p:to>
                                        <p:strVal val="visible"/>
                                      </p:to>
                                    </p:set>
                                    <p:animEffect transition="in" filter="blinds(horizontal)">
                                      <p:cBhvr>
                                        <p:cTn id="12" dur="500"/>
                                        <p:tgtEl>
                                          <p:spTgt spid="286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677">
                                            <p:txEl>
                                              <p:pRg st="5" end="5"/>
                                            </p:txEl>
                                          </p:spTgt>
                                        </p:tgtEl>
                                        <p:attrNameLst>
                                          <p:attrName>style.visibility</p:attrName>
                                        </p:attrNameLst>
                                      </p:cBhvr>
                                      <p:to>
                                        <p:strVal val="visible"/>
                                      </p:to>
                                    </p:set>
                                    <p:animEffect transition="in" filter="blinds(horizontal)">
                                      <p:cBhvr>
                                        <p:cTn id="17" dur="500"/>
                                        <p:tgtEl>
                                          <p:spTgt spid="286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3"/>
          <p:cNvSpPr>
            <a:spLocks noChangeArrowheads="1"/>
          </p:cNvSpPr>
          <p:nvPr/>
        </p:nvSpPr>
        <p:spPr bwMode="auto">
          <a:xfrm>
            <a:off x="323528" y="1142449"/>
            <a:ext cx="8640763" cy="590931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rPr>
              <a:t>   </a:t>
            </a:r>
            <a:r>
              <a:rPr kumimoji="1" lang="en-US" altLang="zh-CN" sz="2400" b="0" i="0" u="none" strike="noStrike" kern="1200" cap="none" spc="0" normalizeH="0" baseline="0" noProof="0" dirty="0" smtClean="0">
                <a:ln>
                  <a:noFill/>
                </a:ln>
                <a:solidFill>
                  <a:srgbClr val="6600CC"/>
                </a:solidFill>
                <a:effectLst/>
                <a:uLnTx/>
                <a:uFillTx/>
                <a:latin typeface="Arial" pitchFamily="34" charset="0"/>
                <a:ea typeface="方正姚体"/>
                <a:cs typeface="Arial" pitchFamily="34" charset="0"/>
              </a:rPr>
              <a:t>Two main classes of petrochemicals (Para. 17)</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CC0066"/>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srgbClr val="333399"/>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smtClean="0">
              <a:ln>
                <a:noFill/>
              </a:ln>
              <a:solidFill>
                <a:prstClr val="black"/>
              </a:solidFill>
              <a:effectLst/>
              <a:uLnTx/>
              <a:uFillTx/>
              <a:latin typeface="Arial" pitchFamily="34" charset="0"/>
              <a:ea typeface="方正姚体"/>
              <a:cs typeface="Arial"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en-US" altLang="zh-CN" sz="2800" b="0" i="0" u="none" strike="noStrike" kern="1200" cap="none" spc="0" normalizeH="0" baseline="0" noProof="0" dirty="0">
              <a:ln>
                <a:noFill/>
              </a:ln>
              <a:solidFill>
                <a:prstClr val="black"/>
              </a:solidFill>
              <a:effectLst/>
              <a:uLnTx/>
              <a:uFillTx/>
              <a:latin typeface="Arial" pitchFamily="34" charset="0"/>
              <a:ea typeface="方正姚体"/>
              <a:cs typeface="Arial" pitchFamily="34" charset="0"/>
            </a:endParaRPr>
          </a:p>
        </p:txBody>
      </p:sp>
      <p:sp>
        <p:nvSpPr>
          <p:cNvPr id="14" name="TextBox 13"/>
          <p:cNvSpPr txBox="1"/>
          <p:nvPr/>
        </p:nvSpPr>
        <p:spPr>
          <a:xfrm>
            <a:off x="323528" y="3573016"/>
            <a:ext cx="12241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 olefins</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cxnSp>
        <p:nvCxnSpPr>
          <p:cNvPr id="16" name="直接连接符 15"/>
          <p:cNvCxnSpPr/>
          <p:nvPr/>
        </p:nvCxnSpPr>
        <p:spPr>
          <a:xfrm>
            <a:off x="1475656" y="3789040"/>
            <a:ext cx="1152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267744" y="2564904"/>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2267744" y="256490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835696" y="3789040"/>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267744" y="2996952"/>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267744" y="458112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99792" y="2348880"/>
            <a:ext cx="1350050"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ethylene</a:t>
            </a:r>
          </a:p>
        </p:txBody>
      </p:sp>
      <p:sp>
        <p:nvSpPr>
          <p:cNvPr id="29" name="TextBox 28"/>
          <p:cNvSpPr txBox="1"/>
          <p:nvPr/>
        </p:nvSpPr>
        <p:spPr>
          <a:xfrm>
            <a:off x="2699792" y="3501008"/>
            <a:ext cx="158417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propylene</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sp>
        <p:nvSpPr>
          <p:cNvPr id="30" name="TextBox 29"/>
          <p:cNvSpPr txBox="1"/>
          <p:nvPr/>
        </p:nvSpPr>
        <p:spPr>
          <a:xfrm>
            <a:off x="2699792" y="4293096"/>
            <a:ext cx="659155"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etc</a:t>
            </a:r>
            <a:r>
              <a:rPr kumimoji="0" lang="en-US" altLang="zh-CN" sz="1800" b="0" i="0" u="none" strike="noStrike" kern="1200" cap="none" spc="0" normalizeH="0" baseline="0" noProof="0" dirty="0" smtClean="0">
                <a:ln>
                  <a:noFill/>
                </a:ln>
                <a:solidFill>
                  <a:prstClr val="black"/>
                </a:solidFill>
                <a:effectLst/>
                <a:uLnTx/>
                <a:uFillTx/>
                <a:latin typeface="Arial" charset="0"/>
                <a:ea typeface="方正姚体"/>
              </a:rPr>
              <a:t>.</a:t>
            </a:r>
            <a:endParaRPr kumimoji="0" lang="zh-CN" altLang="en-US" sz="1800" b="0" i="0" u="none" strike="noStrike" kern="1200" cap="none" spc="0" normalizeH="0" baseline="0" noProof="0" dirty="0">
              <a:ln>
                <a:noFill/>
              </a:ln>
              <a:solidFill>
                <a:prstClr val="black"/>
              </a:solidFill>
              <a:effectLst/>
              <a:uLnTx/>
              <a:uFillTx/>
              <a:latin typeface="Arial" charset="0"/>
              <a:ea typeface="方正姚体"/>
            </a:endParaRPr>
          </a:p>
        </p:txBody>
      </p:sp>
      <p:sp>
        <p:nvSpPr>
          <p:cNvPr id="31" name="右箭头 30"/>
          <p:cNvSpPr/>
          <p:nvPr/>
        </p:nvSpPr>
        <p:spPr>
          <a:xfrm>
            <a:off x="3995936" y="2492896"/>
            <a:ext cx="432048" cy="1440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endParaRPr>
          </a:p>
        </p:txBody>
      </p:sp>
      <p:sp>
        <p:nvSpPr>
          <p:cNvPr id="32" name="右箭头 31"/>
          <p:cNvSpPr/>
          <p:nvPr/>
        </p:nvSpPr>
        <p:spPr>
          <a:xfrm>
            <a:off x="4211960" y="3717032"/>
            <a:ext cx="576064" cy="1440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endParaRPr>
          </a:p>
        </p:txBody>
      </p:sp>
      <p:sp>
        <p:nvSpPr>
          <p:cNvPr id="33" name="TextBox 32"/>
          <p:cNvSpPr txBox="1"/>
          <p:nvPr/>
        </p:nvSpPr>
        <p:spPr>
          <a:xfrm>
            <a:off x="4427984" y="2204864"/>
            <a:ext cx="4514377" cy="120032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polyethylene(e.g. shopping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bags)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vinyl(e.g. seats, siding, records)</a:t>
            </a:r>
          </a:p>
        </p:txBody>
      </p:sp>
      <p:sp>
        <p:nvSpPr>
          <p:cNvPr id="34" name="TextBox 33"/>
          <p:cNvSpPr txBox="1"/>
          <p:nvPr/>
        </p:nvSpPr>
        <p:spPr>
          <a:xfrm>
            <a:off x="4788024" y="3573016"/>
            <a:ext cx="2942749"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polypropylene(e.g. stiff packaging, furniture)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Arial" charset="0"/>
                <a:ea typeface="方正姚体"/>
              </a:rPr>
              <a:t>Isopropyl(rubbing) alcohol</a:t>
            </a:r>
            <a:endParaRPr kumimoji="0" lang="zh-CN" altLang="en-US" sz="2400" b="0" i="0" u="none" strike="noStrike" kern="1200" cap="none" spc="0" normalizeH="0" baseline="0" noProof="0" dirty="0">
              <a:ln>
                <a:noFill/>
              </a:ln>
              <a:solidFill>
                <a:prstClr val="black"/>
              </a:solidFill>
              <a:effectLst/>
              <a:uLnTx/>
              <a:uFillTx/>
              <a:latin typeface="Arial" charset="0"/>
              <a:ea typeface="方正姚体"/>
            </a:endParaRPr>
          </a:p>
        </p:txBody>
      </p:sp>
      <p:pic>
        <p:nvPicPr>
          <p:cNvPr id="43010" name="Picture 2" descr="C:\Users\liu yan\Desktop\u=3105714182,639096937&amp;fm=21&amp;gp=0.jpg"/>
          <p:cNvPicPr>
            <a:picLocks noChangeAspect="1" noChangeArrowheads="1"/>
          </p:cNvPicPr>
          <p:nvPr/>
        </p:nvPicPr>
        <p:blipFill>
          <a:blip r:embed="rId2" cstate="print"/>
          <a:srcRect/>
          <a:stretch>
            <a:fillRect/>
          </a:stretch>
        </p:blipFill>
        <p:spPr bwMode="auto">
          <a:xfrm>
            <a:off x="6797047" y="5229200"/>
            <a:ext cx="2346953" cy="1628800"/>
          </a:xfrm>
          <a:prstGeom prst="rect">
            <a:avLst/>
          </a:prstGeom>
          <a:noFill/>
        </p:spPr>
      </p:pic>
      <p:sp>
        <p:nvSpPr>
          <p:cNvPr id="21" name="矩形 20"/>
          <p:cNvSpPr/>
          <p:nvPr/>
        </p:nvSpPr>
        <p:spPr>
          <a:xfrm>
            <a:off x="1259632" y="138499"/>
            <a:ext cx="5796136" cy="816057"/>
          </a:xfrm>
          <a:prstGeom prst="rect">
            <a:avLst/>
          </a:prstGeom>
          <a:noFill/>
          <a:effectLst>
            <a:outerShdw blurRad="50800" dist="38100" dir="5400000" algn="t" rotWithShape="0">
              <a:prstClr val="black">
                <a:alpha val="40000"/>
              </a:prstClr>
            </a:outerShdw>
          </a:effectLst>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600" b="1" i="0"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   </a:t>
            </a:r>
            <a:r>
              <a:rPr kumimoji="0" lang="en-US" altLang="zh-CN" sz="3600" b="1" i="0" u="none" strike="noStrike" kern="1200" cap="all" spc="0" normalizeH="0" baseline="0" noProof="0" dirty="0" smtClean="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rPr>
              <a:t>Text B</a:t>
            </a:r>
            <a:endParaRPr kumimoji="0" lang="zh-CN" altLang="en-US" sz="3600" b="1" i="1" u="none" strike="noStrike" kern="1200" cap="all" spc="0" normalizeH="0" baseline="0" noProof="0" dirty="0">
              <a:ln w="0"/>
              <a:solidFill>
                <a:srgbClr val="00B0F0"/>
              </a:solidFill>
              <a:effectLst>
                <a:reflection blurRad="6350" stA="50000" endA="300" endPos="50000" dist="29997" dir="5400000" sy="-100000" algn="bl" rotWithShape="0"/>
              </a:effectLst>
              <a:uLnTx/>
              <a:uFillTx/>
              <a:latin typeface="Century Gothic" pitchFamily="34" charset="0"/>
              <a:ea typeface="宋体"/>
              <a:cs typeface="+mn-cs"/>
            </a:endParaRPr>
          </a:p>
        </p:txBody>
      </p:sp>
      <p:sp>
        <p:nvSpPr>
          <p:cNvPr id="23" name="TextBox 2"/>
          <p:cNvSpPr txBox="1"/>
          <p:nvPr/>
        </p:nvSpPr>
        <p:spPr>
          <a:xfrm>
            <a:off x="5148064" y="315694"/>
            <a:ext cx="3020180" cy="523220"/>
          </a:xfrm>
          <a:prstGeom prst="rect">
            <a:avLst/>
          </a:prstGeom>
          <a:solidFill>
            <a:schemeClr val="accent1">
              <a:lumMod val="20000"/>
              <a:lumOff val="80000"/>
            </a:schemeClr>
          </a:solidFill>
          <a:effectLst>
            <a:glow rad="101600">
              <a:schemeClr val="accent1">
                <a:satMod val="175000"/>
                <a:alpha val="40000"/>
              </a:schemeClr>
            </a:glow>
            <a:innerShdw blurRad="63500" dist="50800" dir="16200000">
              <a:prstClr val="black">
                <a:alpha val="50000"/>
              </a:prstClr>
            </a:inn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Rockwell"/>
                <a:ea typeface="方正姚体" panose="02010601030101010101" pitchFamily="2" charset="-122"/>
                <a:cs typeface="+mn-cs"/>
              </a:rPr>
              <a:t>Text  Analysis</a:t>
            </a:r>
            <a:endParaRPr kumimoji="0" lang="en-US" altLang="zh-CN" sz="2800" b="1" i="0" u="none" strike="noStrike" kern="1200" cap="none" spc="0" normalizeH="0" baseline="0" noProof="0" dirty="0">
              <a:ln>
                <a:noFill/>
              </a:ln>
              <a:solidFill>
                <a:prstClr val="black"/>
              </a:solidFill>
              <a:effectLst/>
              <a:uLnTx/>
              <a:uFillTx/>
              <a:latin typeface="Rockwell"/>
              <a:ea typeface="方正姚体" panose="02010601030101010101" pitchFamily="2" charset="-122"/>
              <a:cs typeface="+mn-cs"/>
            </a:endParaRPr>
          </a:p>
        </p:txBody>
      </p:sp>
    </p:spTree>
    <p:extLst>
      <p:ext uri="{BB962C8B-B14F-4D97-AF65-F5344CB8AC3E}">
        <p14:creationId xmlns:p14="http://schemas.microsoft.com/office/powerpoint/2010/main" val="47483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3" grpId="0"/>
      <p:bldP spid="34" grpId="0"/>
    </p:bldLst>
  </p:timing>
</p:sld>
</file>

<file path=ppt/theme/theme1.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entury Gothic"/>
        <a:ea typeface="宋体"/>
        <a:cs typeface=""/>
      </a:majorFont>
      <a:minorFont>
        <a:latin typeface="Century Gothic"/>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5195</TotalTime>
  <Words>1616</Words>
  <Application>Microsoft Office PowerPoint</Application>
  <PresentationFormat>全屏显示(4:3)</PresentationFormat>
  <Paragraphs>238</Paragraphs>
  <Slides>24</Slides>
  <Notes>5</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24</vt:i4>
      </vt:variant>
    </vt:vector>
  </HeadingPairs>
  <TitlesOfParts>
    <vt:vector size="35" baseType="lpstr">
      <vt:lpstr>方正姚体</vt:lpstr>
      <vt:lpstr>仿宋</vt:lpstr>
      <vt:lpstr>宋体</vt:lpstr>
      <vt:lpstr>Arial</vt:lpstr>
      <vt:lpstr>Calibri</vt:lpstr>
      <vt:lpstr>Century Gothic</vt:lpstr>
      <vt:lpstr>Georgia</vt:lpstr>
      <vt:lpstr>Rockwell</vt:lpstr>
      <vt:lpstr>4_Office 主题</vt:lpstr>
      <vt:lpstr>气流</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Mind Mapping</vt:lpstr>
      <vt:lpstr>Content Information</vt:lpstr>
      <vt:lpstr>Summary</vt:lpstr>
      <vt:lpstr>Summary (sample): </vt:lpstr>
    </vt:vector>
  </TitlesOfParts>
  <Company>Xtzj.Com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Emily Chen</dc:creator>
  <cp:lastModifiedBy>delll</cp:lastModifiedBy>
  <cp:revision>817</cp:revision>
  <dcterms:created xsi:type="dcterms:W3CDTF">2009-07-06T04:07:53Z</dcterms:created>
  <dcterms:modified xsi:type="dcterms:W3CDTF">2019-10-09T01:42:20Z</dcterms:modified>
</cp:coreProperties>
</file>